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57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59" r:id="rId18"/>
  </p:sldIdLst>
  <p:sldSz cx="9144000" cy="5143500" type="screen16x9"/>
  <p:notesSz cx="6858000" cy="9144000"/>
  <p:embeddedFontLst>
    <p:embeddedFont>
      <p:font typeface="Alfa Slab One" panose="00000500000000000000"/>
      <p:regular r:id="rId22"/>
    </p:embeddedFont>
    <p:embeddedFont>
      <p:font typeface="Proxima Nova" panose="02000506030000020004"/>
      <p:regular r:id="rId23"/>
    </p:embeddedFont>
    <p:embeddedFont>
      <p:font typeface="Montserrat" panose="00000500000000000000"/>
      <p:regular r:id="rId24"/>
      <p:bold r:id="rId25"/>
      <p:italic r:id="rId26"/>
      <p:boldItalic r:id="rId27"/>
    </p:embeddedFont>
    <p:embeddedFont>
      <p:font typeface="Montserrat" panose="00000500000000000000" charset="0"/>
      <p:regular r:id="rId28"/>
      <p:bold r:id="rId29"/>
      <p:italic r:id="rId30"/>
      <p:boldItalic r:id="rId31"/>
    </p:embeddedFont>
    <p:embeddedFont>
      <p:font typeface="Roboto" panose="02000000000000000000"/>
      <p:regular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a7a196e4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a7a196e4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a5e363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a5e363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 panose="00000500000000000000"/>
              <a:buNone/>
              <a:defRPr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</a:lstStyle>
          <a:p/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hyperlink" Target="https://image.slidesharecdn.com/htmlforms-150417064109-conversion-gate02/95/html-forms-12-638.jpg?cb=14292709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 rot="-5400000">
            <a:off x="-739812" y="739813"/>
            <a:ext cx="5143500" cy="3663875"/>
          </a:xfrm>
          <a:prstGeom prst="flowChartOffpageConnector">
            <a:avLst/>
          </a:prstGeom>
          <a:solidFill>
            <a:srgbClr val="00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3"/>
          <p:cNvSpPr txBox="1"/>
          <p:nvPr/>
        </p:nvSpPr>
        <p:spPr>
          <a:xfrm>
            <a:off x="3665050" y="1487350"/>
            <a:ext cx="5367000" cy="16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smtClean="0">
                <a:solidFill>
                  <a:srgbClr val="1C4587"/>
                </a:solidFill>
                <a:highlight>
                  <a:srgbClr val="FFFFFF"/>
                </a:highligh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Front End</a:t>
            </a:r>
            <a:endParaRPr sz="4000" b="1" dirty="0">
              <a:solidFill>
                <a:srgbClr val="1C4587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C4587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rot="10800000" flipH="1">
            <a:off x="3861150" y="2635150"/>
            <a:ext cx="4889700" cy="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3861150" y="2677450"/>
            <a:ext cx="5025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666666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Web development team </a:t>
            </a:r>
            <a:r>
              <a:rPr lang="en-GB" sz="1800" i="1" dirty="0" smtClean="0">
                <a:solidFill>
                  <a:srgbClr val="666666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–APSSDC</a:t>
            </a:r>
            <a:endParaRPr lang="en-GB" sz="1800" i="1" dirty="0" smtClean="0">
              <a:solidFill>
                <a:srgbClr val="666666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 smtClean="0">
                <a:solidFill>
                  <a:srgbClr val="666666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		</a:t>
            </a:r>
            <a:endParaRPr lang="en-GB" sz="1800" i="1" dirty="0" smtClean="0">
              <a:solidFill>
                <a:srgbClr val="666666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 smtClean="0">
                <a:solidFill>
                  <a:srgbClr val="666666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		             Prepared by:</a:t>
            </a:r>
            <a:endParaRPr lang="en-GB" sz="1800" i="1" dirty="0" smtClean="0">
              <a:solidFill>
                <a:srgbClr val="666666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 smtClean="0">
                <a:solidFill>
                  <a:srgbClr val="666666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			InduPriya</a:t>
            </a:r>
            <a:endParaRPr sz="1800" i="1" dirty="0">
              <a:solidFill>
                <a:srgbClr val="666666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7025" y="169100"/>
            <a:ext cx="1318250" cy="13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8950" y="3748400"/>
            <a:ext cx="1053501" cy="105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739600" y="1428750"/>
            <a:ext cx="43236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77025" y="1550100"/>
            <a:ext cx="2513149" cy="18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>
                <a:solidFill>
                  <a:schemeClr val="bg2"/>
                </a:solidFill>
                <a:latin typeface="Montserrat" panose="00000500000000000000" charset="0"/>
              </a:rPr>
              <a:t>Hidden Field</a:t>
            </a:r>
            <a:endParaRPr lang="en-US" sz="25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Montserrat" panose="00000500000000000000" charset="0"/>
              </a:rPr>
              <a:t> &lt;input type="hidden" name="</a:t>
            </a:r>
            <a:r>
              <a:rPr lang="en-US" sz="1200" dirty="0" err="1">
                <a:latin typeface="Montserrat" panose="00000500000000000000" charset="0"/>
              </a:rPr>
              <a:t>hiddenField</a:t>
            </a:r>
            <a:r>
              <a:rPr lang="en-US" sz="1200" dirty="0">
                <a:latin typeface="Montserrat" panose="00000500000000000000" charset="0"/>
              </a:rPr>
              <a:t>" value="</a:t>
            </a:r>
            <a:r>
              <a:rPr lang="en-US" sz="1200" dirty="0" err="1">
                <a:latin typeface="Montserrat" panose="00000500000000000000" charset="0"/>
              </a:rPr>
              <a:t>nyah</a:t>
            </a:r>
            <a:r>
              <a:rPr lang="en-US" sz="1200" dirty="0">
                <a:latin typeface="Montserrat" panose="00000500000000000000" charset="0"/>
              </a:rPr>
              <a:t>"&gt; &amp;</a:t>
            </a:r>
            <a:r>
              <a:rPr lang="en-US" sz="1200" dirty="0" err="1">
                <a:latin typeface="Montserrat" panose="00000500000000000000" charset="0"/>
              </a:rPr>
              <a:t>lt</a:t>
            </a:r>
            <a:r>
              <a:rPr lang="en-US" sz="1200" dirty="0">
                <a:latin typeface="Montserrat" panose="00000500000000000000" charset="0"/>
              </a:rPr>
              <a:t>;-- right there, don't you see it? </a:t>
            </a:r>
            <a:endParaRPr lang="en-US" sz="1200" dirty="0" smtClean="0">
              <a:latin typeface="Montserrat" panose="00000500000000000000" charset="0"/>
            </a:endParaRPr>
          </a:p>
          <a:p>
            <a:endParaRPr lang="en-US" sz="1200" dirty="0">
              <a:latin typeface="Montserrat" panose="00000500000000000000" charset="0"/>
            </a:endParaRPr>
          </a:p>
          <a:p>
            <a:endParaRPr lang="en-US" sz="1200" dirty="0" smtClean="0">
              <a:latin typeface="Montserrat" panose="00000500000000000000" charset="0"/>
            </a:endParaRPr>
          </a:p>
          <a:p>
            <a:endParaRPr lang="en-US" sz="1200" dirty="0">
              <a:latin typeface="Montserrat" panose="00000500000000000000" charset="0"/>
            </a:endParaRPr>
          </a:p>
          <a:p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What good is this? 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All input fields are sent back to the server, including hidden fields 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This is a way to include information that the user doesn’t need to see (or that you don’t want her to see) </a:t>
            </a:r>
            <a:endParaRPr lang="en-US" sz="1200" dirty="0" smtClean="0">
              <a:latin typeface="Montserrat" panose="00000500000000000000" charset="0"/>
            </a:endParaRPr>
          </a:p>
          <a:p>
            <a:pPr lvl="1"/>
            <a:r>
              <a:rPr lang="en-US" sz="1200" dirty="0" smtClean="0">
                <a:latin typeface="Montserrat" panose="00000500000000000000" charset="0"/>
              </a:rPr>
              <a:t>The </a:t>
            </a:r>
            <a:r>
              <a:rPr lang="en-US" sz="1200" dirty="0">
                <a:latin typeface="Montserrat" panose="00000500000000000000" charset="0"/>
              </a:rPr>
              <a:t>value of a hidden field can be set programmatically (by JavaScript) before the form is submitted</a:t>
            </a:r>
            <a:endParaRPr lang="en-US" sz="1200" dirty="0">
              <a:latin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05" y="1585074"/>
            <a:ext cx="4867954" cy="514422"/>
          </a:xfrm>
          <a:prstGeom prst="rect">
            <a:avLst/>
          </a:prstGeom>
        </p:spPr>
      </p:pic>
      <p:pic>
        <p:nvPicPr>
          <p:cNvPr id="5" name="Google Shape;8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>
                <a:solidFill>
                  <a:schemeClr val="bg2"/>
                </a:solidFill>
                <a:latin typeface="Montserrat" panose="00000500000000000000" charset="0"/>
              </a:rPr>
              <a:t> Buttons</a:t>
            </a:r>
            <a:endParaRPr lang="en-US" sz="2500" dirty="0">
              <a:solidFill>
                <a:schemeClr val="bg2"/>
              </a:solidFill>
              <a:latin typeface="Montserrat" panose="00000500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32" y="1017725"/>
            <a:ext cx="8520600" cy="3416400"/>
          </a:xfrm>
        </p:spPr>
        <p:txBody>
          <a:bodyPr/>
          <a:lstStyle/>
          <a:p>
            <a:r>
              <a:rPr lang="en-US" sz="1200" dirty="0">
                <a:latin typeface="Montserrat" panose="00000500000000000000" charset="0"/>
              </a:rPr>
              <a:t> A submit button: </a:t>
            </a:r>
            <a:endParaRPr lang="en-US" sz="1200" dirty="0">
              <a:latin typeface="Montserrat" panose="00000500000000000000" charset="0"/>
            </a:endParaRPr>
          </a:p>
          <a:p>
            <a:pPr marL="596900" lvl="1" indent="0">
              <a:buNone/>
            </a:pPr>
            <a:r>
              <a:rPr lang="en-US" sz="1200" dirty="0" smtClean="0">
                <a:latin typeface="Montserrat" panose="00000500000000000000" charset="0"/>
              </a:rPr>
              <a:t>&lt;</a:t>
            </a:r>
            <a:r>
              <a:rPr lang="en-US" sz="1200" dirty="0">
                <a:latin typeface="Montserrat" panose="00000500000000000000" charset="0"/>
              </a:rPr>
              <a:t>input type="submit" name="Submit" value="Submit</a:t>
            </a:r>
            <a:r>
              <a:rPr lang="en-US" sz="1200" dirty="0" smtClean="0">
                <a:latin typeface="Montserrat" panose="00000500000000000000" charset="0"/>
              </a:rPr>
              <a:t>"&gt;</a:t>
            </a: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A reset button</a:t>
            </a:r>
            <a:r>
              <a:rPr lang="en-US" sz="1200" dirty="0" smtClean="0">
                <a:latin typeface="Montserrat" panose="00000500000000000000" charset="0"/>
              </a:rPr>
              <a:t>:</a:t>
            </a:r>
            <a:endParaRPr lang="en-US" sz="1200" dirty="0" smtClean="0">
              <a:latin typeface="Montserrat" panose="00000500000000000000" charset="0"/>
            </a:endParaRPr>
          </a:p>
          <a:p>
            <a:pPr lvl="1"/>
            <a:r>
              <a:rPr lang="en-US" sz="1200" dirty="0" smtClean="0">
                <a:latin typeface="Montserrat" panose="00000500000000000000" charset="0"/>
              </a:rPr>
              <a:t>&lt;</a:t>
            </a:r>
            <a:r>
              <a:rPr lang="en-US" sz="1200" dirty="0">
                <a:latin typeface="Montserrat" panose="00000500000000000000" charset="0"/>
              </a:rPr>
              <a:t>input type="reset" name="Submit2" value="Reset"&gt; </a:t>
            </a: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A plain button</a:t>
            </a:r>
            <a:r>
              <a:rPr lang="en-US" sz="1200" dirty="0" smtClean="0">
                <a:latin typeface="Montserrat" panose="00000500000000000000" charset="0"/>
              </a:rPr>
              <a:t>:</a:t>
            </a:r>
            <a:endParaRPr lang="en-US" sz="1200" dirty="0" smtClean="0">
              <a:latin typeface="Montserrat" panose="00000500000000000000" charset="0"/>
            </a:endParaRPr>
          </a:p>
          <a:p>
            <a:pPr lvl="1"/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&lt;input type="button" name="Submit3" value="Push Me</a:t>
            </a:r>
            <a:r>
              <a:rPr lang="en-US" sz="1200" dirty="0" smtClean="0">
                <a:latin typeface="Montserrat" panose="00000500000000000000" charset="0"/>
              </a:rPr>
              <a:t>"&gt; </a:t>
            </a:r>
            <a:endParaRPr lang="en-US" sz="1200" dirty="0" smtClean="0">
              <a:latin typeface="Montserrat" panose="00000500000000000000" charset="0"/>
            </a:endParaRPr>
          </a:p>
          <a:p>
            <a:pPr lvl="7"/>
            <a:r>
              <a:rPr lang="en-US" sz="1200" dirty="0" smtClean="0">
                <a:latin typeface="Montserrat" panose="00000500000000000000" charset="0"/>
              </a:rPr>
              <a:t>submit</a:t>
            </a:r>
            <a:r>
              <a:rPr lang="en-US" sz="1200" dirty="0">
                <a:latin typeface="Montserrat" panose="00000500000000000000" charset="0"/>
              </a:rPr>
              <a:t>: send data </a:t>
            </a:r>
            <a:endParaRPr lang="en-US" sz="1200" dirty="0">
              <a:latin typeface="Montserrat" panose="00000500000000000000" charset="0"/>
            </a:endParaRPr>
          </a:p>
          <a:p>
            <a:pPr lvl="7"/>
            <a:r>
              <a:rPr lang="en-US" sz="1200" dirty="0" smtClean="0">
                <a:latin typeface="Montserrat" panose="00000500000000000000" charset="0"/>
              </a:rPr>
              <a:t>reset</a:t>
            </a:r>
            <a:r>
              <a:rPr lang="en-US" sz="1200" dirty="0">
                <a:latin typeface="Montserrat" panose="00000500000000000000" charset="0"/>
              </a:rPr>
              <a:t>: restore all form elements to their initial state </a:t>
            </a:r>
            <a:endParaRPr lang="en-US" sz="1200" dirty="0">
              <a:latin typeface="Montserrat" panose="00000500000000000000" charset="0"/>
            </a:endParaRPr>
          </a:p>
          <a:p>
            <a:pPr lvl="7"/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button: take some action as specified by JavaScript </a:t>
            </a: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Note that the type is input, not “button”</a:t>
            </a:r>
            <a:endParaRPr lang="en-US" sz="1200" dirty="0">
              <a:latin typeface="Montserrat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66" y="3052748"/>
            <a:ext cx="1610925" cy="1130902"/>
          </a:xfrm>
          <a:prstGeom prst="rect">
            <a:avLst/>
          </a:prstGeom>
        </p:spPr>
      </p:pic>
      <p:pic>
        <p:nvPicPr>
          <p:cNvPr id="6" name="Google Shape;8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>
                <a:solidFill>
                  <a:schemeClr val="bg2"/>
                </a:solidFill>
                <a:latin typeface="Montserrat" panose="00000500000000000000" charset="0"/>
              </a:rPr>
              <a:t>Properties</a:t>
            </a:r>
            <a:endParaRPr lang="en-US" sz="25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r>
              <a:rPr lang="en-US" sz="1600" dirty="0" smtClean="0">
                <a:solidFill>
                  <a:schemeClr val="bg2"/>
                </a:solidFill>
                <a:latin typeface="Montserrat" panose="00000500000000000000" charset="0"/>
              </a:rPr>
              <a:t>Placeholder, Id, Name, Required Properties:</a:t>
            </a:r>
            <a:endParaRPr lang="en-US" sz="1600" dirty="0" smtClean="0">
              <a:solidFill>
                <a:schemeClr val="bg2"/>
              </a:solidFill>
              <a:latin typeface="Montserrat" panose="00000500000000000000" charset="0"/>
            </a:endParaRPr>
          </a:p>
          <a:p>
            <a:pPr marL="596900" lvl="1" indent="0">
              <a:buNone/>
            </a:pPr>
            <a:r>
              <a:rPr lang="en-US" sz="1200" dirty="0" smtClean="0">
                <a:latin typeface="Montserrat" panose="00000500000000000000" charset="0"/>
              </a:rPr>
              <a:t> &lt;input type="text" id="</a:t>
            </a:r>
            <a:r>
              <a:rPr lang="en-US" sz="1200" dirty="0" err="1" smtClean="0">
                <a:latin typeface="Montserrat" panose="00000500000000000000" charset="0"/>
              </a:rPr>
              <a:t>fname</a:t>
            </a:r>
            <a:r>
              <a:rPr lang="en-US" sz="1200" dirty="0" smtClean="0">
                <a:latin typeface="Montserrat" panose="00000500000000000000" charset="0"/>
              </a:rPr>
              <a:t>" name="</a:t>
            </a:r>
            <a:r>
              <a:rPr lang="en-US" sz="1200" dirty="0" err="1" smtClean="0">
                <a:latin typeface="Montserrat" panose="00000500000000000000" charset="0"/>
              </a:rPr>
              <a:t>fname</a:t>
            </a:r>
            <a:r>
              <a:rPr lang="en-US" sz="1200" dirty="0" smtClean="0">
                <a:latin typeface="Montserrat" panose="00000500000000000000" charset="0"/>
              </a:rPr>
              <a:t>" placeholder="Name" required&gt;&lt;</a:t>
            </a:r>
            <a:r>
              <a:rPr lang="en-US" sz="1200" dirty="0" err="1" smtClean="0">
                <a:latin typeface="Montserrat" panose="00000500000000000000" charset="0"/>
              </a:rPr>
              <a:t>br</a:t>
            </a:r>
            <a:r>
              <a:rPr lang="en-US" sz="1200" dirty="0" smtClean="0">
                <a:latin typeface="Montserrat" panose="00000500000000000000" charset="0"/>
              </a:rPr>
              <a:t>&gt;</a:t>
            </a:r>
            <a:endParaRPr lang="en-US" sz="1200" dirty="0">
              <a:latin typeface="Montserrat" panose="00000500000000000000" charset="0"/>
            </a:endParaRPr>
          </a:p>
          <a:p>
            <a:pPr marL="596900" lvl="1" indent="0">
              <a:buNone/>
            </a:pPr>
            <a:r>
              <a:rPr lang="en-US" sz="1200" dirty="0">
                <a:latin typeface="Montserrat" panose="00000500000000000000" charset="0"/>
              </a:rPr>
              <a:t>  &lt;input type="submit" value="Submit"&gt;</a:t>
            </a:r>
            <a:endParaRPr lang="en-US" sz="1200" dirty="0" smtClean="0">
              <a:latin typeface="Montserrat" panose="00000500000000000000" charset="0"/>
            </a:endParaRPr>
          </a:p>
          <a:p>
            <a:pPr lvl="1"/>
            <a:endParaRPr lang="en-US" sz="1200" dirty="0">
              <a:latin typeface="Montserrat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71" y="2860675"/>
            <a:ext cx="2760817" cy="771633"/>
          </a:xfrm>
          <a:prstGeom prst="rect">
            <a:avLst/>
          </a:prstGeom>
        </p:spPr>
      </p:pic>
      <p:pic>
        <p:nvPicPr>
          <p:cNvPr id="6" name="Google Shape;8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>
                <a:solidFill>
                  <a:schemeClr val="bg2"/>
                </a:solidFill>
                <a:latin typeface="Montserrat" panose="00000500000000000000" charset="0"/>
              </a:rPr>
              <a:t>Form Methods</a:t>
            </a:r>
            <a:endParaRPr lang="en-US" sz="2500" dirty="0">
              <a:solidFill>
                <a:schemeClr val="bg2"/>
              </a:solidFill>
              <a:latin typeface="Montserrat" panose="00000500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93650"/>
            <a:ext cx="8520600" cy="3416400"/>
          </a:xfrm>
        </p:spPr>
        <p:txBody>
          <a:bodyPr/>
          <a:lstStyle/>
          <a:p>
            <a:r>
              <a:rPr lang="en-US" sz="1200" dirty="0">
                <a:latin typeface="Montserrat" panose="00000500000000000000" charset="0"/>
              </a:rPr>
              <a:t>The method attribute specifies the HTTP method (GET or POST) to be used when submitting the forms: </a:t>
            </a:r>
            <a:endParaRPr lang="en-US" sz="1200" dirty="0">
              <a:latin typeface="Montserrat" panose="00000500000000000000" charset="0"/>
            </a:endParaRPr>
          </a:p>
          <a:p>
            <a:endParaRPr lang="en-US" sz="1200" dirty="0" smtClean="0">
              <a:latin typeface="Montserrat" panose="00000500000000000000" charset="0"/>
            </a:endParaRPr>
          </a:p>
          <a:p>
            <a:pPr marL="1054100" lvl="2" indent="0">
              <a:buNone/>
            </a:pPr>
            <a:r>
              <a:rPr lang="en-US" sz="1200" dirty="0">
                <a:latin typeface="Montserrat" panose="00000500000000000000" charset="0"/>
              </a:rPr>
              <a:t> </a:t>
            </a:r>
            <a:r>
              <a:rPr lang="en-US" sz="1200" dirty="0" smtClean="0">
                <a:latin typeface="Montserrat" panose="00000500000000000000" charset="0"/>
              </a:rPr>
              <a:t>           &lt;</a:t>
            </a:r>
            <a:r>
              <a:rPr lang="en-US" sz="1200" dirty="0">
                <a:latin typeface="Montserrat" panose="00000500000000000000" charset="0"/>
              </a:rPr>
              <a:t>form action="</a:t>
            </a:r>
            <a:r>
              <a:rPr lang="en-US" sz="1200" dirty="0" err="1">
                <a:latin typeface="Montserrat" panose="00000500000000000000" charset="0"/>
              </a:rPr>
              <a:t>action_page.php</a:t>
            </a:r>
            <a:r>
              <a:rPr lang="en-US" sz="1200" dirty="0">
                <a:latin typeface="Montserrat" panose="00000500000000000000" charset="0"/>
              </a:rPr>
              <a:t>" method="GET"&gt; </a:t>
            </a:r>
            <a:endParaRPr lang="en-US" sz="1200" dirty="0" smtClean="0">
              <a:latin typeface="Montserrat" panose="00000500000000000000" charset="0"/>
            </a:endParaRPr>
          </a:p>
          <a:p>
            <a:pPr marL="1511300" lvl="3" indent="0">
              <a:buNone/>
            </a:pPr>
            <a:r>
              <a:rPr lang="en-US" sz="1200" dirty="0" smtClean="0">
                <a:latin typeface="Montserrat" panose="00000500000000000000" charset="0"/>
              </a:rPr>
              <a:t>                               	(or)</a:t>
            </a:r>
            <a:endParaRPr lang="en-US" sz="1200" dirty="0" smtClean="0">
              <a:latin typeface="Montserrat" panose="00000500000000000000" charset="0"/>
            </a:endParaRPr>
          </a:p>
          <a:p>
            <a:pPr marL="1511300" lvl="3" indent="0">
              <a:buNone/>
            </a:pPr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&lt;form action="</a:t>
            </a:r>
            <a:r>
              <a:rPr lang="en-US" sz="1200" dirty="0" err="1">
                <a:latin typeface="Montserrat" panose="00000500000000000000" charset="0"/>
              </a:rPr>
              <a:t>action_page.php</a:t>
            </a:r>
            <a:r>
              <a:rPr lang="en-US" sz="1200" dirty="0">
                <a:latin typeface="Montserrat" panose="00000500000000000000" charset="0"/>
              </a:rPr>
              <a:t>" method="POST"&gt;</a:t>
            </a:r>
            <a:endParaRPr lang="en-US" sz="1200" dirty="0">
              <a:latin typeface="Montserrat" panose="00000500000000000000" charset="0"/>
            </a:endParaRPr>
          </a:p>
        </p:txBody>
      </p:sp>
      <p:pic>
        <p:nvPicPr>
          <p:cNvPr id="4" name="Google Shape;82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>
                <a:solidFill>
                  <a:schemeClr val="bg2"/>
                </a:solidFill>
                <a:latin typeface="Montserrat" panose="00000500000000000000" charset="0"/>
              </a:rPr>
              <a:t>Get &amp; Post Method</a:t>
            </a:r>
            <a:endParaRPr lang="en-US" sz="2500" dirty="0">
              <a:solidFill>
                <a:schemeClr val="bg2"/>
              </a:solidFill>
              <a:latin typeface="Montserrat" panose="00000500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latin typeface="Montserrat" panose="00000500000000000000" charset="0"/>
              </a:rPr>
              <a:t>When </a:t>
            </a:r>
            <a:r>
              <a:rPr lang="en-US" sz="1600" dirty="0">
                <a:latin typeface="Montserrat" panose="00000500000000000000" charset="0"/>
              </a:rPr>
              <a:t>to Use GET</a:t>
            </a:r>
            <a:r>
              <a:rPr lang="en-US" sz="1600" dirty="0" smtClean="0">
                <a:latin typeface="Montserrat" panose="00000500000000000000" charset="0"/>
              </a:rPr>
              <a:t>?</a:t>
            </a:r>
            <a:endParaRPr lang="en-US" sz="16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endParaRPr lang="en-US" sz="16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You can use GET (the default method): If the form submission is passive (like a search engine query), and without sensitive information. When you use GET, the form data will be visible in the page address: </a:t>
            </a:r>
            <a:endParaRPr lang="en-US" sz="12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Montserrat" panose="00000500000000000000" charset="0"/>
              </a:rPr>
              <a:t>	</a:t>
            </a:r>
            <a:endParaRPr lang="en-US" sz="12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r>
              <a:rPr lang="en-US" sz="1200" dirty="0">
                <a:latin typeface="Montserrat" panose="00000500000000000000" charset="0"/>
              </a:rPr>
              <a:t>	</a:t>
            </a:r>
            <a:r>
              <a:rPr lang="en-US" sz="1200" dirty="0" err="1" smtClean="0">
                <a:latin typeface="Montserrat" panose="00000500000000000000" charset="0"/>
              </a:rPr>
              <a:t>action_page.php?firstname</a:t>
            </a:r>
            <a:r>
              <a:rPr lang="en-US" sz="1200" dirty="0" smtClean="0">
                <a:latin typeface="Montserrat" panose="00000500000000000000" charset="0"/>
              </a:rPr>
              <a:t>=</a:t>
            </a:r>
            <a:r>
              <a:rPr lang="en-US" sz="1200" dirty="0" err="1" smtClean="0">
                <a:latin typeface="Montserrat" panose="00000500000000000000" charset="0"/>
              </a:rPr>
              <a:t>Mickey&amp;lastname</a:t>
            </a:r>
            <a:r>
              <a:rPr lang="en-US" sz="1200" dirty="0" smtClean="0">
                <a:latin typeface="Montserrat" panose="00000500000000000000" charset="0"/>
              </a:rPr>
              <a:t>=Mouse</a:t>
            </a:r>
            <a:endParaRPr lang="en-US" sz="12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GET is best suited to short amounts of data. Size limitations are set in your browser.</a:t>
            </a:r>
            <a:endParaRPr lang="en-US" sz="1200" dirty="0">
              <a:latin typeface="Montserrat" panose="00000500000000000000" charset="0"/>
            </a:endParaRPr>
          </a:p>
          <a:p>
            <a:pPr marL="114300" indent="0">
              <a:buNone/>
            </a:pPr>
            <a:endParaRPr lang="en-US" sz="16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Montserrat" panose="00000500000000000000" charset="0"/>
              </a:rPr>
              <a:t>When </a:t>
            </a:r>
            <a:r>
              <a:rPr lang="en-US" sz="1600" dirty="0">
                <a:latin typeface="Montserrat" panose="00000500000000000000" charset="0"/>
              </a:rPr>
              <a:t>to Use POST</a:t>
            </a:r>
            <a:r>
              <a:rPr lang="en-US" sz="1600" dirty="0" smtClean="0">
                <a:latin typeface="Montserrat" panose="00000500000000000000" charset="0"/>
              </a:rPr>
              <a:t>?</a:t>
            </a:r>
            <a:endParaRPr lang="en-US" sz="16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endParaRPr lang="en-US" sz="16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You should use POST: If the form is updating data, or includes sensitive information (password). POST offers better security because the submitted data is not visible in the page address</a:t>
            </a:r>
            <a:endParaRPr lang="en-US" sz="1200" dirty="0">
              <a:latin typeface="Montserrat" panose="00000500000000000000" charset="0"/>
            </a:endParaRPr>
          </a:p>
          <a:p>
            <a:endParaRPr lang="en-US" sz="1200" dirty="0">
              <a:latin typeface="Montserrat" panose="00000500000000000000" charset="0"/>
            </a:endParaRPr>
          </a:p>
        </p:txBody>
      </p:sp>
      <p:pic>
        <p:nvPicPr>
          <p:cNvPr id="4" name="Google Shape;82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851300" y="1938125"/>
            <a:ext cx="5856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Thank you</a:t>
            </a:r>
            <a:endParaRPr sz="4200" b="1">
              <a:solidFill>
                <a:srgbClr val="1C458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73925" y="133350"/>
            <a:ext cx="3691675" cy="39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0" y="4124750"/>
            <a:ext cx="9144000" cy="103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Slides created, maintained and distributed by</a:t>
            </a:r>
            <a:br>
              <a:rPr lang="en-GB" sz="12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18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Web development Team - Andhra Pradesh State Skill Development Corporation</a:t>
            </a:r>
            <a:br>
              <a:rPr lang="en-GB" sz="18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9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(All these Slides are open source)</a:t>
            </a:r>
            <a:endParaRPr sz="9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540575" y="1540575"/>
            <a:ext cx="68082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u="sng" dirty="0" smtClean="0">
                <a:solidFill>
                  <a:schemeClr val="bg2"/>
                </a:solidFill>
                <a:latin typeface="Montserrat" panose="00000500000000000000" charset="0"/>
              </a:rPr>
              <a:t>Contents:</a:t>
            </a:r>
            <a:endParaRPr lang="en-US" sz="2500" u="sng" dirty="0">
              <a:solidFill>
                <a:schemeClr val="bg2"/>
              </a:solidFill>
              <a:latin typeface="Montserrat" panose="00000500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Forms</a:t>
            </a: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Form Controls</a:t>
            </a: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Properties</a:t>
            </a:r>
            <a:endParaRPr lang="en-US" sz="1200" dirty="0" smtClean="0">
              <a:latin typeface="Montserrat" panose="00000500000000000000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Montserrat" panose="00000500000000000000" charset="0"/>
              </a:rPr>
              <a:t>Placeholder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>
                <a:latin typeface="Montserrat" panose="00000500000000000000" charset="0"/>
              </a:rPr>
              <a:t>Id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>
                <a:latin typeface="Montserrat" panose="00000500000000000000" charset="0"/>
              </a:rPr>
              <a:t>Name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>
                <a:latin typeface="Montserrat" panose="00000500000000000000" charset="0"/>
              </a:rPr>
              <a:t>Required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endParaRPr lang="en-US" sz="1200" dirty="0" smtClean="0">
              <a:latin typeface="Montserrat" panose="00000500000000000000" charset="0"/>
            </a:endParaRPr>
          </a:p>
          <a:p>
            <a:pPr marL="457200" lvl="1" indent="-342900">
              <a:spcBef>
                <a:spcPts val="0"/>
              </a:spcBef>
              <a:buSzPts val="1800"/>
              <a:buFont typeface="Proxima Nova" panose="02000506030000020004"/>
              <a:buChar char="●"/>
            </a:pPr>
            <a:r>
              <a:rPr lang="en-US" sz="1200" dirty="0">
                <a:latin typeface="Montserrat" panose="00000500000000000000" charset="0"/>
              </a:rPr>
              <a:t>Form </a:t>
            </a:r>
            <a:r>
              <a:rPr lang="en-US" sz="1200" dirty="0" smtClean="0">
                <a:latin typeface="Montserrat" panose="00000500000000000000" charset="0"/>
              </a:rPr>
              <a:t>Methods</a:t>
            </a:r>
            <a:endParaRPr lang="en-US" sz="1200" dirty="0" smtClean="0">
              <a:latin typeface="Montserrat" panose="00000500000000000000" charset="0"/>
            </a:endParaRPr>
          </a:p>
          <a:p>
            <a:pPr marL="742950" lvl="2" indent="-17145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Montserrat" panose="00000500000000000000" charset="0"/>
              </a:rPr>
              <a:t>Get</a:t>
            </a:r>
            <a:endParaRPr lang="en-US" sz="1200" dirty="0" smtClean="0">
              <a:latin typeface="Montserrat" panose="00000500000000000000" charset="0"/>
            </a:endParaRPr>
          </a:p>
          <a:p>
            <a:pPr marL="742950" lvl="2" indent="-17145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Montserrat" panose="00000500000000000000" charset="0"/>
              </a:rPr>
              <a:t>Post</a:t>
            </a:r>
            <a:endParaRPr lang="en-US" sz="1200" dirty="0" smtClean="0">
              <a:latin typeface="Montserrat" panose="00000500000000000000" charset="0"/>
            </a:endParaRPr>
          </a:p>
          <a:p>
            <a:endParaRPr lang="en-US" sz="1200" dirty="0" smtClean="0">
              <a:latin typeface="Montserrat" panose="00000500000000000000" charset="0"/>
            </a:endParaRPr>
          </a:p>
          <a:p>
            <a:endParaRPr lang="en-US" sz="1200" dirty="0" smtClean="0">
              <a:latin typeface="Montserrat" panose="00000500000000000000" charset="0"/>
            </a:endParaRPr>
          </a:p>
        </p:txBody>
      </p:sp>
      <p:pic>
        <p:nvPicPr>
          <p:cNvPr id="4" name="Google Shape;82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500" b="1" dirty="0" smtClean="0">
                <a:solidFill>
                  <a:srgbClr val="1C458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What are forms?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4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latin typeface="Montserrat" panose="00000500000000000000" charset="0"/>
              </a:rPr>
              <a:t>&lt;form&gt; is just another kind of HTML tag .</a:t>
            </a:r>
            <a:endParaRPr lang="en-US" sz="1200" dirty="0">
              <a:latin typeface="Montserrat" panose="00000500000000000000" charset="0"/>
            </a:endParaRPr>
          </a:p>
          <a:p>
            <a:pPr marL="342900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latin typeface="Montserrat" panose="00000500000000000000" charset="0"/>
              </a:rPr>
              <a:t> HTML forms are used to create (rather primitive) GUIs on Web pages </a:t>
            </a:r>
            <a:endParaRPr lang="en-US" sz="1200" dirty="0">
              <a:latin typeface="Montserrat" panose="00000500000000000000" charset="0"/>
            </a:endParaRPr>
          </a:p>
          <a:p>
            <a:pPr marL="800100" lvl="1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latin typeface="Montserrat" panose="00000500000000000000" charset="0"/>
              </a:rPr>
              <a:t>  Usually the purpose is to ask the user for information</a:t>
            </a:r>
            <a:endParaRPr lang="en-US" sz="1200" dirty="0">
              <a:latin typeface="Montserrat" panose="00000500000000000000" charset="0"/>
            </a:endParaRPr>
          </a:p>
          <a:p>
            <a:pPr marL="800100" lvl="1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latin typeface="Montserrat" panose="00000500000000000000" charset="0"/>
              </a:rPr>
              <a:t>  The information is then sent back to the server </a:t>
            </a:r>
            <a:endParaRPr lang="en-US" sz="1200" dirty="0">
              <a:latin typeface="Montserrat" panose="00000500000000000000" charset="0"/>
            </a:endParaRPr>
          </a:p>
          <a:p>
            <a:pPr marL="342900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latin typeface="Montserrat" panose="00000500000000000000" charset="0"/>
              </a:rPr>
              <a:t>A form is an area that can contain form elements </a:t>
            </a:r>
            <a:endParaRPr lang="en-US" sz="1200" dirty="0">
              <a:latin typeface="Montserrat" panose="00000500000000000000" charset="0"/>
            </a:endParaRPr>
          </a:p>
          <a:p>
            <a:pPr marL="800100" lvl="1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latin typeface="Montserrat" panose="00000500000000000000" charset="0"/>
              </a:rPr>
              <a:t> The syntax is: &lt;form parameters&gt; ...form elements... &lt;/form&gt; </a:t>
            </a:r>
            <a:endParaRPr lang="en-US" sz="1200" dirty="0">
              <a:latin typeface="Montserrat" panose="00000500000000000000" charset="0"/>
            </a:endParaRPr>
          </a:p>
          <a:p>
            <a:pPr marL="800100" lvl="1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latin typeface="Montserrat" panose="00000500000000000000" charset="0"/>
              </a:rPr>
              <a:t>  Form elements include: buttons, checkboxes, text fields, radio buttons, drop-down 	menus, </a:t>
            </a:r>
            <a:r>
              <a:rPr lang="en-US" sz="1200" dirty="0" err="1">
                <a:latin typeface="Montserrat" panose="00000500000000000000" charset="0"/>
              </a:rPr>
              <a:t>etc</a:t>
            </a:r>
            <a:r>
              <a:rPr lang="en-US" sz="1200" dirty="0">
                <a:latin typeface="Montserrat" panose="00000500000000000000" charset="0"/>
              </a:rPr>
              <a:t> </a:t>
            </a:r>
            <a:endParaRPr lang="en-US" sz="1200" dirty="0">
              <a:latin typeface="Montserrat" panose="00000500000000000000" charset="0"/>
            </a:endParaRPr>
          </a:p>
          <a:p>
            <a:pPr marL="2171700" lvl="4">
              <a:lnSpc>
                <a:spcPct val="100000"/>
              </a:lnSpc>
              <a:buClr>
                <a:srgbClr val="000000"/>
              </a:buClr>
            </a:pPr>
            <a:r>
              <a:rPr lang="en-US" sz="1200" dirty="0" smtClean="0">
                <a:latin typeface="Montserrat" panose="00000500000000000000" charset="0"/>
              </a:rPr>
              <a:t>Other </a:t>
            </a:r>
            <a:r>
              <a:rPr lang="en-US" sz="1200" dirty="0">
                <a:latin typeface="Montserrat" panose="00000500000000000000" charset="0"/>
              </a:rPr>
              <a:t>kinds of HTML tags can be mixed in with the form </a:t>
            </a:r>
            <a:r>
              <a:rPr lang="en-US" sz="1200" dirty="0" smtClean="0">
                <a:latin typeface="Montserrat" panose="00000500000000000000" charset="0"/>
              </a:rPr>
              <a:t>elements</a:t>
            </a:r>
            <a:endParaRPr lang="en-US" sz="1200" dirty="0">
              <a:latin typeface="Montserrat" panose="00000500000000000000" charset="0"/>
            </a:endParaRPr>
          </a:p>
          <a:p>
            <a:pPr marL="800100" lvl="1">
              <a:lnSpc>
                <a:spcPct val="100000"/>
              </a:lnSpc>
              <a:buClr>
                <a:srgbClr val="000000"/>
              </a:buClr>
            </a:pPr>
            <a:r>
              <a:rPr lang="en-US" sz="1200" dirty="0" smtClean="0">
                <a:latin typeface="Montserrat" panose="00000500000000000000" charset="0"/>
              </a:rPr>
              <a:t>A </a:t>
            </a:r>
            <a:r>
              <a:rPr lang="en-US" sz="1200" dirty="0">
                <a:latin typeface="Montserrat" panose="00000500000000000000" charset="0"/>
              </a:rPr>
              <a:t>form usually contains a Submit button to send the information in he form elements to the server </a:t>
            </a:r>
            <a:endParaRPr lang="en-US" sz="1200" dirty="0">
              <a:latin typeface="Montserrat" panose="00000500000000000000" charset="0"/>
            </a:endParaRPr>
          </a:p>
          <a:p>
            <a:pPr marL="800100" lvl="1">
              <a:lnSpc>
                <a:spcPct val="100000"/>
              </a:lnSpc>
              <a:buClr>
                <a:srgbClr val="000000"/>
              </a:buClr>
            </a:pPr>
            <a:r>
              <a:rPr lang="en-US" sz="1200" dirty="0" smtClean="0">
                <a:latin typeface="Montserrat" panose="00000500000000000000" charset="0"/>
              </a:rPr>
              <a:t>The </a:t>
            </a:r>
            <a:r>
              <a:rPr lang="en-US" sz="1200" dirty="0">
                <a:latin typeface="Montserrat" panose="00000500000000000000" charset="0"/>
              </a:rPr>
              <a:t>form’s parameters tell JavaScript how to send the information to the server (there are two different ways it could be sent) </a:t>
            </a:r>
            <a:endParaRPr lang="en-US" sz="1200" dirty="0" smtClean="0">
              <a:latin typeface="Montserrat" panose="00000500000000000000" charset="0"/>
            </a:endParaRPr>
          </a:p>
          <a:p>
            <a:pPr marL="800100" lvl="1">
              <a:lnSpc>
                <a:spcPct val="100000"/>
              </a:lnSpc>
              <a:buClr>
                <a:srgbClr val="000000"/>
              </a:buClr>
            </a:pPr>
            <a:r>
              <a:rPr lang="en-US" sz="1200" dirty="0" smtClean="0">
                <a:latin typeface="Montserrat" panose="00000500000000000000" charset="0"/>
              </a:rPr>
              <a:t>Forms </a:t>
            </a:r>
            <a:r>
              <a:rPr lang="en-US" sz="1200" dirty="0">
                <a:latin typeface="Montserrat" panose="00000500000000000000" charset="0"/>
              </a:rPr>
              <a:t>can be used for other things, such as a GUI for simple programs</a:t>
            </a:r>
            <a:endParaRPr sz="1200" dirty="0">
              <a:latin typeface="Montserrat" panose="00000500000000000000" charset="0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447250" y="1018750"/>
            <a:ext cx="690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/>
          <p:nvPr/>
        </p:nvSpPr>
        <p:spPr>
          <a:xfrm>
            <a:off x="12425" y="0"/>
            <a:ext cx="186300" cy="515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u="sng" dirty="0">
                <a:latin typeface="Montserrat" panose="00000500000000000000" charset="0"/>
              </a:rPr>
              <a:t>Text input </a:t>
            </a:r>
            <a:endParaRPr lang="en-US" sz="2500" u="sng" dirty="0">
              <a:latin typeface="Montserrat" panose="00000500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59" y="925258"/>
            <a:ext cx="8520600" cy="3416400"/>
          </a:xfrm>
        </p:spPr>
        <p:txBody>
          <a:bodyPr/>
          <a:lstStyle/>
          <a:p>
            <a:r>
              <a:rPr lang="en-US" sz="1200" dirty="0" smtClean="0">
                <a:latin typeface="Montserrat" panose="00000500000000000000" charset="0"/>
              </a:rPr>
              <a:t>A </a:t>
            </a:r>
            <a:r>
              <a:rPr lang="en-US" sz="1200" dirty="0">
                <a:latin typeface="Montserrat" panose="00000500000000000000" charset="0"/>
              </a:rPr>
              <a:t>text field: </a:t>
            </a:r>
            <a:endParaRPr lang="en-US" sz="12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r>
              <a:rPr lang="en-US" sz="1200" dirty="0">
                <a:latin typeface="Montserrat" panose="00000500000000000000" charset="0"/>
              </a:rPr>
              <a:t>	</a:t>
            </a:r>
            <a:r>
              <a:rPr lang="en-US" sz="1200" dirty="0" smtClean="0">
                <a:latin typeface="Montserrat" panose="00000500000000000000" charset="0"/>
              </a:rPr>
              <a:t>&lt;</a:t>
            </a:r>
            <a:r>
              <a:rPr lang="en-US" sz="1200" dirty="0">
                <a:latin typeface="Montserrat" panose="00000500000000000000" charset="0"/>
              </a:rPr>
              <a:t>input type="text" name="</a:t>
            </a:r>
            <a:r>
              <a:rPr lang="en-US" sz="1200" dirty="0" err="1">
                <a:latin typeface="Montserrat" panose="00000500000000000000" charset="0"/>
              </a:rPr>
              <a:t>textfield</a:t>
            </a:r>
            <a:r>
              <a:rPr lang="en-US" sz="1200" dirty="0">
                <a:latin typeface="Montserrat" panose="00000500000000000000" charset="0"/>
              </a:rPr>
              <a:t>" value="with an initial value</a:t>
            </a:r>
            <a:r>
              <a:rPr lang="en-US" sz="1200" dirty="0" smtClean="0">
                <a:latin typeface="Montserrat" panose="00000500000000000000" charset="0"/>
              </a:rPr>
              <a:t>"&gt;</a:t>
            </a:r>
            <a:endParaRPr lang="en-US" sz="12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endParaRPr lang="en-US" sz="12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endParaRPr lang="en-US" sz="12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>
                <a:latin typeface="Montserrat" panose="00000500000000000000" charset="0"/>
              </a:rPr>
              <a:t> A multi-line text field:</a:t>
            </a:r>
            <a:endParaRPr lang="en-US" sz="1200" dirty="0">
              <a:latin typeface="Montserrat" panose="00000500000000000000" charset="0"/>
            </a:endParaRPr>
          </a:p>
          <a:p>
            <a:pPr marL="1054100" lvl="2" indent="0">
              <a:buNone/>
            </a:pPr>
            <a:r>
              <a:rPr lang="en-US" dirty="0">
                <a:latin typeface="Montserrat" panose="00000500000000000000" charset="0"/>
              </a:rPr>
              <a:t> &lt;</a:t>
            </a:r>
            <a:r>
              <a:rPr lang="en-US" dirty="0" err="1">
                <a:latin typeface="Montserrat" panose="00000500000000000000" charset="0"/>
              </a:rPr>
              <a:t>textarea</a:t>
            </a:r>
            <a:r>
              <a:rPr lang="en-US" dirty="0">
                <a:latin typeface="Montserrat" panose="00000500000000000000" charset="0"/>
              </a:rPr>
              <a:t> name="</a:t>
            </a:r>
            <a:r>
              <a:rPr lang="en-US" dirty="0" err="1">
                <a:latin typeface="Montserrat" panose="00000500000000000000" charset="0"/>
              </a:rPr>
              <a:t>textarea</a:t>
            </a:r>
            <a:r>
              <a:rPr lang="en-US" dirty="0">
                <a:latin typeface="Montserrat" panose="00000500000000000000" charset="0"/>
              </a:rPr>
              <a:t>" cols="24" rows="2"&gt;Hello&lt;/</a:t>
            </a:r>
            <a:r>
              <a:rPr lang="en-US" dirty="0" err="1">
                <a:latin typeface="Montserrat" panose="00000500000000000000" charset="0"/>
              </a:rPr>
              <a:t>textarea</a:t>
            </a:r>
            <a:r>
              <a:rPr lang="en-US" dirty="0">
                <a:latin typeface="Montserrat" panose="00000500000000000000" charset="0"/>
              </a:rPr>
              <a:t>&gt; </a:t>
            </a:r>
            <a:endParaRPr lang="en-US" dirty="0">
              <a:latin typeface="Montserrat" panose="00000500000000000000" charset="0"/>
            </a:endParaRPr>
          </a:p>
          <a:p>
            <a:pPr marL="1054100" lvl="2" indent="0">
              <a:buNone/>
            </a:pPr>
            <a:endParaRPr lang="en-US" sz="1200" dirty="0" smtClean="0">
              <a:latin typeface="Montserrat" panose="00000500000000000000" charset="0"/>
            </a:endParaRPr>
          </a:p>
          <a:p>
            <a:pPr marL="1054100" lvl="2" indent="0">
              <a:buNone/>
            </a:pP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A password field: </a:t>
            </a:r>
            <a:endParaRPr lang="en-US" sz="1200" dirty="0" smtClean="0">
              <a:latin typeface="Montserrat" panose="00000500000000000000" charset="0"/>
            </a:endParaRPr>
          </a:p>
          <a:p>
            <a:pPr marL="596900" lvl="1" indent="0">
              <a:buNone/>
            </a:pPr>
            <a:r>
              <a:rPr lang="en-US" sz="1200" dirty="0" smtClean="0">
                <a:latin typeface="Montserrat" panose="00000500000000000000" charset="0"/>
              </a:rPr>
              <a:t>            &lt;input type="password" name="textfield3" value="secret"&gt; •</a:t>
            </a:r>
            <a:endParaRPr lang="en-US" sz="1200" dirty="0" smtClean="0">
              <a:latin typeface="Montserrat" panose="00000500000000000000" charset="0"/>
            </a:endParaRPr>
          </a:p>
          <a:p>
            <a:pPr marL="596900" lvl="1" indent="0">
              <a:buNone/>
            </a:pP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 Note that two of these use the input tag, but one uses </a:t>
            </a:r>
            <a:r>
              <a:rPr lang="en-US" sz="1200" dirty="0" err="1" smtClean="0">
                <a:latin typeface="Montserrat" panose="00000500000000000000" charset="0"/>
              </a:rPr>
              <a:t>textarea</a:t>
            </a:r>
            <a:endParaRPr lang="en-US" sz="1200" dirty="0">
              <a:latin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07" y="1599454"/>
            <a:ext cx="2940079" cy="450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08" y="2876938"/>
            <a:ext cx="2940079" cy="47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45" y="4180418"/>
            <a:ext cx="3008241" cy="390220"/>
          </a:xfrm>
          <a:prstGeom prst="rect">
            <a:avLst/>
          </a:prstGeom>
        </p:spPr>
      </p:pic>
      <p:pic>
        <p:nvPicPr>
          <p:cNvPr id="7" name="Google Shape;82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u="sng" dirty="0" smtClean="0">
                <a:solidFill>
                  <a:schemeClr val="bg2"/>
                </a:solidFill>
                <a:latin typeface="Montserrat" panose="00000500000000000000" charset="0"/>
              </a:rPr>
              <a:t>Form </a:t>
            </a:r>
            <a:r>
              <a:rPr lang="en-US" sz="2500" u="sng" dirty="0" smtClean="0">
                <a:solidFill>
                  <a:schemeClr val="bg2"/>
                </a:solidFill>
                <a:latin typeface="Montserrat" panose="00000500000000000000" charset="0"/>
              </a:rPr>
              <a:t>Controls</a:t>
            </a:r>
            <a:endParaRPr lang="en-US" sz="2500" u="sng" dirty="0">
              <a:solidFill>
                <a:schemeClr val="bg2"/>
              </a:solidFill>
              <a:latin typeface="Montserrat" panose="00000500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various types of available </a:t>
            </a:r>
            <a:r>
              <a:rPr lang="en-US" sz="1200" b="1" dirty="0"/>
              <a:t>Form Controls</a:t>
            </a:r>
            <a:r>
              <a:rPr lang="en-US" sz="1200" dirty="0"/>
              <a:t> in </a:t>
            </a:r>
            <a:r>
              <a:rPr lang="en-US" sz="1200" b="1" dirty="0"/>
              <a:t>HTML</a:t>
            </a:r>
            <a:r>
              <a:rPr lang="en-US" sz="1200" dirty="0" smtClean="0"/>
              <a:t>. </a:t>
            </a:r>
            <a:r>
              <a:rPr lang="en-US" sz="1200" dirty="0" smtClean="0">
                <a:latin typeface="Montserrat" panose="00000500000000000000" charset="0"/>
              </a:rPr>
              <a:t>Text </a:t>
            </a:r>
            <a:r>
              <a:rPr lang="en-US" sz="1200" dirty="0">
                <a:latin typeface="Montserrat" panose="00000500000000000000" charset="0"/>
              </a:rPr>
              <a:t>Input </a:t>
            </a:r>
            <a:r>
              <a:rPr lang="en-US" sz="1200" b="1" dirty="0">
                <a:latin typeface="Montserrat" panose="00000500000000000000" charset="0"/>
              </a:rPr>
              <a:t>Controls</a:t>
            </a:r>
            <a:r>
              <a:rPr lang="en-US" sz="1200" dirty="0">
                <a:latin typeface="Montserrat" panose="00000500000000000000" charset="0"/>
              </a:rPr>
              <a:t>.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>
                <a:latin typeface="Montserrat" panose="00000500000000000000" charset="0"/>
              </a:rPr>
              <a:t>Checkboxes </a:t>
            </a:r>
            <a:r>
              <a:rPr lang="en-US" sz="1200" b="1" dirty="0">
                <a:latin typeface="Montserrat" panose="00000500000000000000" charset="0"/>
              </a:rPr>
              <a:t>Controls</a:t>
            </a:r>
            <a:r>
              <a:rPr lang="en-US" sz="1200" dirty="0">
                <a:latin typeface="Montserrat" panose="00000500000000000000" charset="0"/>
              </a:rPr>
              <a:t>.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>
                <a:latin typeface="Montserrat" panose="00000500000000000000" charset="0"/>
              </a:rPr>
              <a:t>Radio Box </a:t>
            </a:r>
            <a:r>
              <a:rPr lang="en-US" sz="1200" b="1" dirty="0">
                <a:latin typeface="Montserrat" panose="00000500000000000000" charset="0"/>
              </a:rPr>
              <a:t>Controls</a:t>
            </a:r>
            <a:r>
              <a:rPr lang="en-US" sz="1200" dirty="0">
                <a:latin typeface="Montserrat" panose="00000500000000000000" charset="0"/>
              </a:rPr>
              <a:t>.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>
                <a:latin typeface="Montserrat" panose="00000500000000000000" charset="0"/>
              </a:rPr>
              <a:t>Select Box </a:t>
            </a:r>
            <a:r>
              <a:rPr lang="en-US" sz="1200" b="1" dirty="0">
                <a:latin typeface="Montserrat" panose="00000500000000000000" charset="0"/>
              </a:rPr>
              <a:t>Controls</a:t>
            </a:r>
            <a:r>
              <a:rPr lang="en-US" sz="1200" dirty="0">
                <a:latin typeface="Montserrat" panose="00000500000000000000" charset="0"/>
              </a:rPr>
              <a:t>.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 smtClean="0">
                <a:latin typeface="Montserrat" panose="00000500000000000000" charset="0"/>
              </a:rPr>
              <a:t>Upload File.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>
                <a:latin typeface="Montserrat" panose="00000500000000000000" charset="0"/>
              </a:rPr>
              <a:t>Hidden </a:t>
            </a:r>
            <a:r>
              <a:rPr lang="en-US" sz="1200" b="1" dirty="0">
                <a:latin typeface="Montserrat" panose="00000500000000000000" charset="0"/>
              </a:rPr>
              <a:t>Controls</a:t>
            </a:r>
            <a:r>
              <a:rPr lang="en-US" sz="1200" dirty="0">
                <a:latin typeface="Montserrat" panose="00000500000000000000" charset="0"/>
              </a:rPr>
              <a:t>.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 smtClean="0">
                <a:latin typeface="Montserrat" panose="00000500000000000000" charset="0"/>
              </a:rPr>
              <a:t>Submit </a:t>
            </a:r>
            <a:r>
              <a:rPr lang="en-US" sz="1200" dirty="0">
                <a:latin typeface="Montserrat" panose="00000500000000000000" charset="0"/>
              </a:rPr>
              <a:t>and Reset </a:t>
            </a:r>
            <a:r>
              <a:rPr lang="en-US" sz="1200" dirty="0" smtClean="0">
                <a:latin typeface="Montserrat" panose="00000500000000000000" charset="0"/>
              </a:rPr>
              <a:t>Button.</a:t>
            </a:r>
            <a:endParaRPr lang="en-US" sz="1200" dirty="0" smtClean="0">
              <a:latin typeface="Montserrat" panose="00000500000000000000" charset="0"/>
            </a:endParaRPr>
          </a:p>
          <a:p>
            <a:pPr lvl="1"/>
            <a:r>
              <a:rPr lang="en-US" sz="1200" dirty="0" smtClean="0"/>
              <a:t>Plain </a:t>
            </a:r>
            <a:r>
              <a:rPr lang="en-US" sz="1200" dirty="0"/>
              <a:t>Buttons </a:t>
            </a:r>
            <a:endParaRPr lang="en-US" sz="1200" dirty="0"/>
          </a:p>
          <a:p>
            <a:pPr lvl="1"/>
            <a:endParaRPr lang="en-US" sz="1200" dirty="0">
              <a:latin typeface="Montserrat" panose="00000500000000000000" charset="0"/>
            </a:endParaRPr>
          </a:p>
          <a:p>
            <a:pPr lvl="1"/>
            <a:endParaRPr lang="en-US" sz="12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endParaRPr lang="en-US" sz="1200" dirty="0">
              <a:latin typeface="Montserrat" panose="00000500000000000000" charset="0"/>
            </a:endParaRPr>
          </a:p>
        </p:txBody>
      </p:sp>
      <p:pic>
        <p:nvPicPr>
          <p:cNvPr id="4" name="Google Shape;82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>
                <a:solidFill>
                  <a:schemeClr val="bg2"/>
                </a:solidFill>
                <a:latin typeface="Montserrat" panose="00000500000000000000" charset="0"/>
              </a:rPr>
              <a:t>Check Box</a:t>
            </a:r>
            <a:endParaRPr lang="en-US" sz="2500" dirty="0">
              <a:solidFill>
                <a:schemeClr val="bg2"/>
              </a:solidFill>
              <a:latin typeface="Montserrat" panose="00000500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Montserrat" panose="00000500000000000000" charset="0"/>
              </a:rPr>
              <a:t> A checkbox: </a:t>
            </a:r>
            <a:endParaRPr lang="en-US" sz="1200" dirty="0" smtClean="0">
              <a:latin typeface="Montserrat" panose="00000500000000000000" charset="0"/>
            </a:endParaRPr>
          </a:p>
          <a:p>
            <a:pPr marL="1054100" lvl="2" indent="0">
              <a:buNone/>
            </a:pPr>
            <a:r>
              <a:rPr lang="en-US" sz="1200" dirty="0" smtClean="0">
                <a:latin typeface="Montserrat" panose="00000500000000000000" charset="0"/>
              </a:rPr>
              <a:t>&lt;</a:t>
            </a:r>
            <a:r>
              <a:rPr lang="en-US" sz="1200" dirty="0">
                <a:latin typeface="Montserrat" panose="00000500000000000000" charset="0"/>
              </a:rPr>
              <a:t>input type="checkbox" name="checkbox” value="checkbox" checked&gt; </a:t>
            </a:r>
            <a:endParaRPr lang="en-US" sz="1200" dirty="0" smtClean="0">
              <a:latin typeface="Montserrat" panose="00000500000000000000" charset="0"/>
            </a:endParaRPr>
          </a:p>
          <a:p>
            <a:pPr marL="1054100" lvl="2" indent="0">
              <a:buNone/>
            </a:pPr>
            <a:endParaRPr lang="en-US" sz="1200" dirty="0">
              <a:latin typeface="Montserrat" panose="00000500000000000000" charset="0"/>
            </a:endParaRPr>
          </a:p>
          <a:p>
            <a:pPr marL="1054100" lvl="2" indent="0">
              <a:buNone/>
            </a:pP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type</a:t>
            </a:r>
            <a:r>
              <a:rPr lang="en-US" sz="1200" dirty="0">
                <a:latin typeface="Montserrat" panose="00000500000000000000" charset="0"/>
              </a:rPr>
              <a:t>: "</a:t>
            </a:r>
            <a:r>
              <a:rPr lang="en-US" sz="1200" dirty="0" smtClean="0">
                <a:latin typeface="Montserrat" panose="00000500000000000000" charset="0"/>
              </a:rPr>
              <a:t>checkbox“</a:t>
            </a: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 name: used to reference this form element from JavaScript </a:t>
            </a: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value</a:t>
            </a:r>
            <a:r>
              <a:rPr lang="en-US" sz="1200" dirty="0">
                <a:latin typeface="Montserrat" panose="00000500000000000000" charset="0"/>
              </a:rPr>
              <a:t>: value to be returned when element is checked </a:t>
            </a:r>
            <a:endParaRPr lang="en-US" sz="1200" dirty="0" smtClean="0">
              <a:latin typeface="Montserrat" panose="00000500000000000000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Note that there is no text associated with the checkbox—you have to supply text in the surrounding HTML</a:t>
            </a:r>
            <a:endParaRPr lang="en-US" sz="1200" dirty="0">
              <a:latin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11" y="2121849"/>
            <a:ext cx="1705213" cy="447737"/>
          </a:xfrm>
          <a:prstGeom prst="rect">
            <a:avLst/>
          </a:prstGeom>
        </p:spPr>
      </p:pic>
      <p:pic>
        <p:nvPicPr>
          <p:cNvPr id="5" name="Google Shape;8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solidFill>
                  <a:schemeClr val="bg2"/>
                </a:solidFill>
                <a:latin typeface="Montserrat" panose="00000500000000000000" charset="0"/>
              </a:rPr>
              <a:t>Radio Box</a:t>
            </a:r>
            <a:endParaRPr lang="en-US" sz="25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Montserrat" panose="00000500000000000000" charset="0"/>
              </a:rPr>
              <a:t>Radio buttons</a:t>
            </a:r>
            <a:r>
              <a:rPr lang="en-US" sz="1200" dirty="0" smtClean="0">
                <a:latin typeface="Montserrat" panose="00000500000000000000" charset="0"/>
              </a:rPr>
              <a:t>:</a:t>
            </a:r>
            <a:endParaRPr lang="en-US" sz="1200" dirty="0" smtClean="0">
              <a:latin typeface="Montserrat" panose="00000500000000000000" charset="0"/>
            </a:endParaRPr>
          </a:p>
          <a:p>
            <a:pPr marL="1054100" lvl="2" indent="0">
              <a:buNone/>
            </a:pPr>
            <a:r>
              <a:rPr lang="en-US" sz="1200" dirty="0" smtClean="0">
                <a:latin typeface="Montserrat" panose="00000500000000000000" charset="0"/>
              </a:rPr>
              <a:t>&lt;</a:t>
            </a:r>
            <a:r>
              <a:rPr lang="en-US" sz="1200" dirty="0">
                <a:latin typeface="Montserrat" panose="00000500000000000000" charset="0"/>
              </a:rPr>
              <a:t>input type="radio" name="</a:t>
            </a:r>
            <a:r>
              <a:rPr lang="en-US" sz="1200" dirty="0" err="1">
                <a:latin typeface="Montserrat" panose="00000500000000000000" charset="0"/>
              </a:rPr>
              <a:t>radiobutton</a:t>
            </a:r>
            <a:r>
              <a:rPr lang="en-US" sz="1200" dirty="0">
                <a:latin typeface="Montserrat" panose="00000500000000000000" charset="0"/>
              </a:rPr>
              <a:t>" value="myValue1"&gt; male&lt;</a:t>
            </a:r>
            <a:r>
              <a:rPr lang="en-US" sz="1200" dirty="0" err="1">
                <a:latin typeface="Montserrat" panose="00000500000000000000" charset="0"/>
              </a:rPr>
              <a:t>br</a:t>
            </a:r>
            <a:r>
              <a:rPr lang="en-US" sz="1200" dirty="0" smtClean="0">
                <a:latin typeface="Montserrat" panose="00000500000000000000" charset="0"/>
              </a:rPr>
              <a:t>&gt;</a:t>
            </a:r>
            <a:endParaRPr lang="en-US" sz="1200" dirty="0" smtClean="0">
              <a:latin typeface="Montserrat" panose="00000500000000000000" charset="0"/>
            </a:endParaRPr>
          </a:p>
          <a:p>
            <a:pPr marL="1054100" lvl="2" indent="0">
              <a:buNone/>
            </a:pPr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&lt;input type="radio" name="</a:t>
            </a:r>
            <a:r>
              <a:rPr lang="en-US" sz="1200" dirty="0" err="1">
                <a:latin typeface="Montserrat" panose="00000500000000000000" charset="0"/>
              </a:rPr>
              <a:t>radiobutton</a:t>
            </a:r>
            <a:r>
              <a:rPr lang="en-US" sz="1200" dirty="0">
                <a:latin typeface="Montserrat" panose="00000500000000000000" charset="0"/>
              </a:rPr>
              <a:t>" value="myValue2" checked&gt; female </a:t>
            </a:r>
            <a:endParaRPr lang="en-US" sz="1200" dirty="0" smtClean="0">
              <a:latin typeface="Montserrat" panose="00000500000000000000" charset="0"/>
            </a:endParaRPr>
          </a:p>
          <a:p>
            <a:pPr marL="1054100" lvl="2" indent="0">
              <a:buNone/>
            </a:pPr>
            <a:endParaRPr lang="en-US" sz="1200" dirty="0" smtClean="0">
              <a:latin typeface="Montserrat" panose="00000500000000000000" charset="0"/>
            </a:endParaRPr>
          </a:p>
          <a:p>
            <a:pPr marL="1054100" lvl="2" indent="0">
              <a:buNone/>
            </a:pPr>
            <a:endParaRPr lang="en-US" sz="1200" dirty="0">
              <a:latin typeface="Montserrat" panose="00000500000000000000" charset="0"/>
            </a:endParaRPr>
          </a:p>
          <a:p>
            <a:pPr marL="1054100" lvl="2" indent="0">
              <a:buNone/>
            </a:pP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If two or more radio buttons have the same name, the user can only select one of them at a time </a:t>
            </a:r>
            <a:endParaRPr lang="en-US" sz="1200" dirty="0">
              <a:latin typeface="Montserrat" panose="00000500000000000000" charset="0"/>
            </a:endParaRPr>
          </a:p>
          <a:p>
            <a:pPr lvl="1"/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This is how you make a radio button “group” </a:t>
            </a: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If you ask for the value of that name, you will get the value specified for the selected radio button </a:t>
            </a:r>
            <a:endParaRPr lang="en-US" sz="1200" dirty="0" smtClean="0">
              <a:latin typeface="Montserrat" panose="00000500000000000000" charset="0"/>
            </a:endParaRPr>
          </a:p>
          <a:p>
            <a:r>
              <a:rPr lang="en-US" sz="1200" dirty="0" smtClean="0">
                <a:latin typeface="Montserrat" panose="00000500000000000000" charset="0"/>
              </a:rPr>
              <a:t>As </a:t>
            </a:r>
            <a:r>
              <a:rPr lang="en-US" sz="1200" dirty="0">
                <a:latin typeface="Montserrat" panose="00000500000000000000" charset="0"/>
              </a:rPr>
              <a:t>with checkboxes, radio buttons do not contain any text </a:t>
            </a:r>
            <a:endParaRPr lang="en-US" sz="1200" dirty="0">
              <a:latin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66" y="2422464"/>
            <a:ext cx="1495634" cy="876422"/>
          </a:xfrm>
          <a:prstGeom prst="rect">
            <a:avLst/>
          </a:prstGeom>
        </p:spPr>
      </p:pic>
      <p:pic>
        <p:nvPicPr>
          <p:cNvPr id="5" name="Google Shape;8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>
                <a:solidFill>
                  <a:schemeClr val="bg2"/>
                </a:solidFill>
                <a:latin typeface="Montserrat" panose="00000500000000000000" charset="0"/>
              </a:rPr>
              <a:t>Select Box</a:t>
            </a:r>
            <a:endParaRPr lang="en-US" sz="2500" dirty="0">
              <a:solidFill>
                <a:schemeClr val="bg2"/>
              </a:solidFill>
              <a:latin typeface="Montserrat" panose="00000500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 A menu or list: </a:t>
            </a:r>
            <a:endParaRPr lang="en-US" sz="1200" dirty="0" smtClean="0"/>
          </a:p>
          <a:p>
            <a:pPr marL="1054100" lvl="2" indent="0">
              <a:buNone/>
            </a:pPr>
            <a:r>
              <a:rPr lang="en-US" sz="1200" dirty="0" smtClean="0"/>
              <a:t>&lt;</a:t>
            </a:r>
            <a:r>
              <a:rPr lang="en-US" sz="1200" dirty="0"/>
              <a:t>select name="select"&gt; </a:t>
            </a:r>
            <a:endParaRPr lang="en-US" sz="1200" dirty="0"/>
          </a:p>
          <a:p>
            <a:pPr marL="1054100" lvl="2" indent="0">
              <a:buNone/>
            </a:pPr>
            <a:r>
              <a:rPr lang="en-US" sz="1200" dirty="0" smtClean="0"/>
              <a:t>&lt;</a:t>
            </a:r>
            <a:r>
              <a:rPr lang="en-US" sz="1200" dirty="0"/>
              <a:t>option value="red"&gt;red&lt;/option</a:t>
            </a:r>
            <a:r>
              <a:rPr lang="en-US" sz="1200" dirty="0" smtClean="0"/>
              <a:t>&gt;</a:t>
            </a:r>
            <a:endParaRPr lang="en-US" sz="1200" dirty="0" smtClean="0"/>
          </a:p>
          <a:p>
            <a:pPr marL="1054100" lvl="2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&lt;option value="green"&gt;green&lt;/option</a:t>
            </a:r>
            <a:r>
              <a:rPr lang="en-US" sz="1200" dirty="0" smtClean="0"/>
              <a:t>&gt;</a:t>
            </a:r>
            <a:endParaRPr lang="en-US" sz="1200" dirty="0" smtClean="0"/>
          </a:p>
          <a:p>
            <a:pPr marL="1054100" lvl="2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&lt;option value="BLUE"&gt;blue&lt;/option</a:t>
            </a:r>
            <a:r>
              <a:rPr lang="en-US" sz="1200" dirty="0" smtClean="0"/>
              <a:t>&gt;</a:t>
            </a:r>
            <a:endParaRPr lang="en-US" sz="1200" dirty="0" smtClean="0"/>
          </a:p>
          <a:p>
            <a:pPr marL="1054100" lvl="2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&lt;/select</a:t>
            </a:r>
            <a:r>
              <a:rPr lang="en-US" sz="1200" dirty="0" smtClean="0"/>
              <a:t>&gt;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/>
              <a:t>Additional arguments: </a:t>
            </a:r>
            <a:endParaRPr lang="en-US" sz="1200" dirty="0"/>
          </a:p>
          <a:p>
            <a:pPr lvl="1"/>
            <a:r>
              <a:rPr lang="en-US" sz="1200" dirty="0" smtClean="0"/>
              <a:t> </a:t>
            </a:r>
            <a:r>
              <a:rPr lang="en-US" sz="1200" dirty="0"/>
              <a:t>size: the number of items visible in the list (default is "1") </a:t>
            </a:r>
            <a:endParaRPr lang="en-US" sz="1200" dirty="0" smtClean="0"/>
          </a:p>
          <a:p>
            <a:pPr lvl="1"/>
            <a:r>
              <a:rPr lang="en-US" sz="1200" dirty="0" smtClean="0"/>
              <a:t>multiple</a:t>
            </a:r>
            <a:r>
              <a:rPr lang="en-US" sz="1200" dirty="0"/>
              <a:t>: if set to "true", any number of items may be selected (default is "false") 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1" y="2088508"/>
            <a:ext cx="2848373" cy="514422"/>
          </a:xfrm>
          <a:prstGeom prst="rect">
            <a:avLst/>
          </a:prstGeom>
        </p:spPr>
      </p:pic>
      <p:pic>
        <p:nvPicPr>
          <p:cNvPr id="5" name="Google Shape;8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2"/>
                </a:solidFill>
                <a:latin typeface="Montserrat" panose="00000500000000000000" charset="0"/>
              </a:rPr>
              <a:t>Upload File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charset="0"/>
                <a:hlinkClick r:id="rId1" tooltip="upload forms&#10;Upload fields provide the interface that allow..."/>
              </a:rPr>
              <a:t> </a:t>
            </a:r>
            <a:r>
              <a:rPr lang="en-US" sz="1200" dirty="0">
                <a:latin typeface="Montserrat" panose="00000500000000000000" charset="0"/>
              </a:rPr>
              <a:t>upload forms Upload fields provide the interface that allows users to select a local file and upload it to the web server. An upload field renders as two parts -- an empty text field and a Browse button that opens up a local window explorer on the user's computer. This allows them to quickly browse to the local file and automatically fills in the file path inside of the text field. </a:t>
            </a:r>
            <a:endParaRPr lang="en-US" sz="1200" dirty="0" smtClean="0">
              <a:latin typeface="Montserrat" panose="00000500000000000000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Montserrat" panose="00000500000000000000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Montserrat" panose="00000500000000000000" charset="0"/>
              </a:rPr>
              <a:t>HTML </a:t>
            </a:r>
            <a:r>
              <a:rPr lang="en-US" dirty="0">
                <a:latin typeface="Montserrat" panose="00000500000000000000" charset="0"/>
              </a:rPr>
              <a:t>Upload Field Code</a:t>
            </a:r>
            <a:r>
              <a:rPr lang="en-US" dirty="0" smtClean="0">
                <a:latin typeface="Montserrat" panose="00000500000000000000" charset="0"/>
              </a:rPr>
              <a:t>:</a:t>
            </a:r>
            <a:endParaRPr lang="en-US" dirty="0" smtClean="0">
              <a:latin typeface="Montserrat" panose="00000500000000000000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latin typeface="Montserrat" panose="00000500000000000000" charset="0"/>
              </a:rPr>
              <a:t>	</a:t>
            </a:r>
            <a:r>
              <a:rPr lang="en-US" sz="1200" dirty="0" smtClean="0">
                <a:latin typeface="Montserrat" panose="00000500000000000000" charset="0"/>
              </a:rPr>
              <a:t> </a:t>
            </a:r>
            <a:r>
              <a:rPr lang="en-US" sz="1200" dirty="0">
                <a:latin typeface="Montserrat" panose="00000500000000000000" charset="0"/>
              </a:rPr>
              <a:t>&lt;form name="</a:t>
            </a:r>
            <a:r>
              <a:rPr lang="en-US" sz="1200" dirty="0" err="1">
                <a:latin typeface="Montserrat" panose="00000500000000000000" charset="0"/>
              </a:rPr>
              <a:t>myWebForm</a:t>
            </a:r>
            <a:r>
              <a:rPr lang="en-US" sz="1200" dirty="0">
                <a:latin typeface="Montserrat" panose="00000500000000000000" charset="0"/>
              </a:rPr>
              <a:t>" action="mailto:youremail@email.com" method="post"&gt; </a:t>
            </a:r>
            <a:endParaRPr lang="en-US" sz="1200" dirty="0">
              <a:latin typeface="Montserrat" panose="00000500000000000000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 smtClean="0">
                <a:latin typeface="Montserrat" panose="00000500000000000000" charset="0"/>
              </a:rPr>
              <a:t>	&lt;</a:t>
            </a:r>
            <a:r>
              <a:rPr lang="en-US" sz="1200" dirty="0">
                <a:latin typeface="Montserrat" panose="00000500000000000000" charset="0"/>
              </a:rPr>
              <a:t>input type="file" name="</a:t>
            </a:r>
            <a:r>
              <a:rPr lang="en-US" sz="1200" dirty="0" err="1">
                <a:latin typeface="Montserrat" panose="00000500000000000000" charset="0"/>
              </a:rPr>
              <a:t>uploadField</a:t>
            </a:r>
            <a:r>
              <a:rPr lang="en-US" sz="1200" dirty="0">
                <a:latin typeface="Montserrat" panose="00000500000000000000" charset="0"/>
              </a:rPr>
              <a:t>" /&gt; </a:t>
            </a:r>
            <a:endParaRPr lang="en-US" sz="1200" dirty="0">
              <a:latin typeface="Montserrat" panose="00000500000000000000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 smtClean="0">
                <a:latin typeface="Montserrat" panose="00000500000000000000" charset="0"/>
              </a:rPr>
              <a:t>	&lt;/</a:t>
            </a:r>
            <a:r>
              <a:rPr lang="en-US" sz="1200" dirty="0">
                <a:latin typeface="Montserrat" panose="00000500000000000000" charset="0"/>
              </a:rPr>
              <a:t>form&gt;</a:t>
            </a:r>
            <a:endParaRPr lang="en-US" sz="1200" dirty="0">
              <a:latin typeface="Montserrat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11" y="3731821"/>
            <a:ext cx="3440130" cy="682904"/>
          </a:xfrm>
          <a:prstGeom prst="rect">
            <a:avLst/>
          </a:prstGeom>
        </p:spPr>
      </p:pic>
      <p:pic>
        <p:nvPicPr>
          <p:cNvPr id="5" name="Google Shape;8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08200" y="169100"/>
            <a:ext cx="958249" cy="11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5104</Words>
  <Application>WPS Presentation</Application>
  <PresentationFormat>On-screen Show (16:9)</PresentationFormat>
  <Paragraphs>174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Arial</vt:lpstr>
      <vt:lpstr>Alfa Slab One</vt:lpstr>
      <vt:lpstr>Proxima Nova</vt:lpstr>
      <vt:lpstr>Montserrat</vt:lpstr>
      <vt:lpstr>Montserrat</vt:lpstr>
      <vt:lpstr>Courier New</vt:lpstr>
      <vt:lpstr>Roboto</vt:lpstr>
      <vt:lpstr>Microsoft YaHei</vt:lpstr>
      <vt:lpstr>Arial Unicode MS</vt:lpstr>
      <vt:lpstr>Gameday</vt:lpstr>
      <vt:lpstr>PowerPoint 演示文稿</vt:lpstr>
      <vt:lpstr>Contents:</vt:lpstr>
      <vt:lpstr>What are forms?</vt:lpstr>
      <vt:lpstr>Text input </vt:lpstr>
      <vt:lpstr>Form Controls</vt:lpstr>
      <vt:lpstr>Check Box</vt:lpstr>
      <vt:lpstr>Radio Box</vt:lpstr>
      <vt:lpstr>Select Box</vt:lpstr>
      <vt:lpstr>Upload File</vt:lpstr>
      <vt:lpstr>Hidden Field</vt:lpstr>
      <vt:lpstr> Buttons</vt:lpstr>
      <vt:lpstr>Properties</vt:lpstr>
      <vt:lpstr>Form Methods</vt:lpstr>
      <vt:lpstr>Get &amp; Post Method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POKURI INDUPRIYA</dc:creator>
  <cp:lastModifiedBy>dell</cp:lastModifiedBy>
  <cp:revision>38</cp:revision>
  <dcterms:created xsi:type="dcterms:W3CDTF">2020-05-12T04:15:41Z</dcterms:created>
  <dcterms:modified xsi:type="dcterms:W3CDTF">2020-05-12T07:50:17Z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