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236" r:id="rId4"/>
  </p:sldMasterIdLst>
  <p:notesMasterIdLst>
    <p:notesMasterId r:id="rId37"/>
  </p:notesMasterIdLst>
  <p:sldIdLst>
    <p:sldId id="398" r:id="rId5"/>
    <p:sldId id="403" r:id="rId6"/>
    <p:sldId id="404" r:id="rId7"/>
    <p:sldId id="405" r:id="rId8"/>
    <p:sldId id="406" r:id="rId9"/>
    <p:sldId id="407" r:id="rId10"/>
    <p:sldId id="408" r:id="rId11"/>
    <p:sldId id="409" r:id="rId12"/>
    <p:sldId id="410" r:id="rId13"/>
    <p:sldId id="411" r:id="rId14"/>
    <p:sldId id="412" r:id="rId15"/>
    <p:sldId id="413" r:id="rId16"/>
    <p:sldId id="414" r:id="rId17"/>
    <p:sldId id="415" r:id="rId18"/>
    <p:sldId id="416" r:id="rId19"/>
    <p:sldId id="417" r:id="rId20"/>
    <p:sldId id="418" r:id="rId21"/>
    <p:sldId id="419" r:id="rId22"/>
    <p:sldId id="420" r:id="rId23"/>
    <p:sldId id="421" r:id="rId24"/>
    <p:sldId id="422" r:id="rId25"/>
    <p:sldId id="426" r:id="rId26"/>
    <p:sldId id="427" r:id="rId27"/>
    <p:sldId id="428" r:id="rId28"/>
    <p:sldId id="429" r:id="rId29"/>
    <p:sldId id="430" r:id="rId30"/>
    <p:sldId id="431" r:id="rId31"/>
    <p:sldId id="432" r:id="rId32"/>
    <p:sldId id="434" r:id="rId33"/>
    <p:sldId id="433" r:id="rId34"/>
    <p:sldId id="435" r:id="rId35"/>
    <p:sldId id="400" r:id="rId36"/>
  </p:sldIdLst>
  <p:sldSz cx="12192000" cy="6858000"/>
  <p:notesSz cx="6858000" cy="9144000"/>
  <p:embeddedFontLst>
    <p:embeddedFont>
      <p:font typeface="Calibri" panose="020F0502020204030204" pitchFamily="34" charset="0"/>
      <p:regular r:id="rId38"/>
      <p:bold r:id="rId39"/>
      <p:italic r:id="rId40"/>
      <p:boldItalic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30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14" autoAdjust="0"/>
  </p:normalViewPr>
  <p:slideViewPr>
    <p:cSldViewPr>
      <p:cViewPr varScale="1">
        <p:scale>
          <a:sx n="60" d="100"/>
          <a:sy n="60" d="100"/>
        </p:scale>
        <p:origin x="96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2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1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7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92CC3D-AFE0-4E9E-A3AE-7503060B8756}" type="doc">
      <dgm:prSet loTypeId="urn:microsoft.com/office/officeart/2005/8/layout/pyramid1" loCatId="pyramid" qsTypeId="urn:microsoft.com/office/officeart/2005/8/quickstyle/simple3" qsCatId="simple" csTypeId="urn:microsoft.com/office/officeart/2005/8/colors/colorful1#1" csCatId="colorful" phldr="1"/>
      <dgm:spPr/>
    </dgm:pt>
    <dgm:pt modelId="{DE27A99E-5B9F-4848-A5DD-49C0D34F2B85}">
      <dgm:prSet phldrT="[Text]" custT="1"/>
      <dgm:spPr/>
      <dgm:t>
        <a:bodyPr/>
        <a:lstStyle/>
        <a:p>
          <a:r>
            <a:rPr lang="en-GB" sz="1600" dirty="0" smtClean="0"/>
            <a:t>Case series</a:t>
          </a:r>
          <a:endParaRPr lang="en-GB" sz="1600" dirty="0"/>
        </a:p>
      </dgm:t>
    </dgm:pt>
    <dgm:pt modelId="{5359160F-5351-4399-8605-A4F6B6F71262}" type="parTrans" cxnId="{7A18872E-CF4D-459F-BF39-94851003E341}">
      <dgm:prSet/>
      <dgm:spPr/>
      <dgm:t>
        <a:bodyPr/>
        <a:lstStyle/>
        <a:p>
          <a:endParaRPr lang="en-GB"/>
        </a:p>
      </dgm:t>
    </dgm:pt>
    <dgm:pt modelId="{C49560C1-6F20-4062-AFB1-F74977AD92D0}" type="sibTrans" cxnId="{7A18872E-CF4D-459F-BF39-94851003E341}">
      <dgm:prSet/>
      <dgm:spPr/>
      <dgm:t>
        <a:bodyPr/>
        <a:lstStyle/>
        <a:p>
          <a:endParaRPr lang="en-GB"/>
        </a:p>
      </dgm:t>
    </dgm:pt>
    <dgm:pt modelId="{3BC23A3B-BA6E-4380-BBFD-497F6B78B953}">
      <dgm:prSet phldrT="[Text]" custT="1"/>
      <dgm:spPr/>
      <dgm:t>
        <a:bodyPr/>
        <a:lstStyle/>
        <a:p>
          <a:r>
            <a:rPr lang="en-GB" sz="1600" dirty="0" smtClean="0"/>
            <a:t>Expert opinion</a:t>
          </a:r>
          <a:endParaRPr lang="en-GB" sz="1600" dirty="0"/>
        </a:p>
      </dgm:t>
    </dgm:pt>
    <dgm:pt modelId="{D502685A-9C3C-4FE2-9A43-F6C221364BD4}" type="parTrans" cxnId="{130B6863-518F-40EB-9103-9420B3E1ACB9}">
      <dgm:prSet/>
      <dgm:spPr/>
      <dgm:t>
        <a:bodyPr/>
        <a:lstStyle/>
        <a:p>
          <a:endParaRPr lang="en-GB"/>
        </a:p>
      </dgm:t>
    </dgm:pt>
    <dgm:pt modelId="{B8F687DA-CA95-4D4D-BA9C-D1A711161192}" type="sibTrans" cxnId="{130B6863-518F-40EB-9103-9420B3E1ACB9}">
      <dgm:prSet/>
      <dgm:spPr/>
      <dgm:t>
        <a:bodyPr/>
        <a:lstStyle/>
        <a:p>
          <a:endParaRPr lang="en-GB"/>
        </a:p>
      </dgm:t>
    </dgm:pt>
    <dgm:pt modelId="{460F4728-5087-4EC5-ADC0-62B00891BE98}">
      <dgm:prSet phldrT="[Text]" custT="1"/>
      <dgm:spPr/>
      <dgm:t>
        <a:bodyPr/>
        <a:lstStyle/>
        <a:p>
          <a:r>
            <a:rPr lang="en-GB" sz="1600" dirty="0" smtClean="0"/>
            <a:t>Individual cohort study</a:t>
          </a:r>
          <a:endParaRPr lang="en-GB" sz="1600" dirty="0"/>
        </a:p>
      </dgm:t>
    </dgm:pt>
    <dgm:pt modelId="{F585CB66-D5B0-43B6-B6FA-C00599C89EE8}" type="parTrans" cxnId="{ED8A5DB1-D933-47A7-A1D4-98F294DE70EA}">
      <dgm:prSet/>
      <dgm:spPr/>
      <dgm:t>
        <a:bodyPr/>
        <a:lstStyle/>
        <a:p>
          <a:endParaRPr lang="en-GB"/>
        </a:p>
      </dgm:t>
    </dgm:pt>
    <dgm:pt modelId="{D2F7A919-B6F1-4022-B0F4-2CEF07390B98}" type="sibTrans" cxnId="{ED8A5DB1-D933-47A7-A1D4-98F294DE70EA}">
      <dgm:prSet/>
      <dgm:spPr/>
      <dgm:t>
        <a:bodyPr/>
        <a:lstStyle/>
        <a:p>
          <a:endParaRPr lang="en-GB"/>
        </a:p>
      </dgm:t>
    </dgm:pt>
    <dgm:pt modelId="{F9516B42-C2B1-42E6-9970-F09F729520FF}">
      <dgm:prSet phldrT="[Text]" custT="1"/>
      <dgm:spPr/>
      <dgm:t>
        <a:bodyPr/>
        <a:lstStyle/>
        <a:p>
          <a:r>
            <a:rPr lang="en-GB" sz="1600" dirty="0" smtClean="0"/>
            <a:t>Individual RCT</a:t>
          </a:r>
        </a:p>
      </dgm:t>
    </dgm:pt>
    <dgm:pt modelId="{8C0D9E6A-ED17-43B6-9D0E-299009B012D1}" type="parTrans" cxnId="{D114F41B-5B62-4049-A587-6C01BDCC90B1}">
      <dgm:prSet/>
      <dgm:spPr/>
      <dgm:t>
        <a:bodyPr/>
        <a:lstStyle/>
        <a:p>
          <a:endParaRPr lang="en-GB"/>
        </a:p>
      </dgm:t>
    </dgm:pt>
    <dgm:pt modelId="{F5C8D506-E930-463B-84F2-003D7FB22359}" type="sibTrans" cxnId="{D114F41B-5B62-4049-A587-6C01BDCC90B1}">
      <dgm:prSet/>
      <dgm:spPr/>
      <dgm:t>
        <a:bodyPr/>
        <a:lstStyle/>
        <a:p>
          <a:endParaRPr lang="en-GB"/>
        </a:p>
      </dgm:t>
    </dgm:pt>
    <dgm:pt modelId="{323EDECC-A6F5-4F96-B00F-A592252E8C79}">
      <dgm:prSet phldrT="[Text]" custT="1"/>
      <dgm:spPr/>
      <dgm:t>
        <a:bodyPr/>
        <a:lstStyle/>
        <a:p>
          <a:r>
            <a:rPr lang="en-GB" sz="1400" dirty="0" smtClean="0"/>
            <a:t/>
          </a:r>
          <a:br>
            <a:rPr lang="en-GB" sz="1400" dirty="0" smtClean="0"/>
          </a:br>
          <a:r>
            <a:rPr lang="en-GB" sz="1600" dirty="0" smtClean="0"/>
            <a:t>SR</a:t>
          </a:r>
          <a:br>
            <a:rPr lang="en-GB" sz="1600" dirty="0" smtClean="0"/>
          </a:br>
          <a:r>
            <a:rPr lang="en-GB" sz="1600" dirty="0" smtClean="0"/>
            <a:t>of RCTs</a:t>
          </a:r>
          <a:endParaRPr lang="en-GB" sz="1600" dirty="0"/>
        </a:p>
      </dgm:t>
    </dgm:pt>
    <dgm:pt modelId="{31FF9018-A356-4D63-841B-B4DC391ED195}" type="parTrans" cxnId="{048BD452-DC63-4CED-B1D1-B22614D2AF06}">
      <dgm:prSet/>
      <dgm:spPr/>
      <dgm:t>
        <a:bodyPr/>
        <a:lstStyle/>
        <a:p>
          <a:endParaRPr lang="en-GB"/>
        </a:p>
      </dgm:t>
    </dgm:pt>
    <dgm:pt modelId="{054C42B2-6344-4BDB-B652-26954081CE00}" type="sibTrans" cxnId="{048BD452-DC63-4CED-B1D1-B22614D2AF06}">
      <dgm:prSet/>
      <dgm:spPr/>
      <dgm:t>
        <a:bodyPr/>
        <a:lstStyle/>
        <a:p>
          <a:endParaRPr lang="en-GB"/>
        </a:p>
      </dgm:t>
    </dgm:pt>
    <dgm:pt modelId="{9BFEC5C5-A1CD-4CD0-B695-1F3C34D9CD83}">
      <dgm:prSet phldrT="[Text]" custT="1"/>
      <dgm:spPr/>
      <dgm:t>
        <a:bodyPr/>
        <a:lstStyle/>
        <a:p>
          <a:r>
            <a:rPr lang="en-GB" sz="1600" dirty="0" smtClean="0"/>
            <a:t>Case control study</a:t>
          </a:r>
          <a:endParaRPr lang="en-GB" sz="1600" dirty="0"/>
        </a:p>
      </dgm:t>
    </dgm:pt>
    <dgm:pt modelId="{3B314926-F90F-421C-A8E6-DB6CF0E7E6ED}" type="parTrans" cxnId="{3189C288-CFF6-4E12-8463-A4EA60BF0357}">
      <dgm:prSet/>
      <dgm:spPr/>
      <dgm:t>
        <a:bodyPr/>
        <a:lstStyle/>
        <a:p>
          <a:endParaRPr lang="en-GB"/>
        </a:p>
      </dgm:t>
    </dgm:pt>
    <dgm:pt modelId="{207BA15A-625F-483B-91E1-2A6601059D7C}" type="sibTrans" cxnId="{3189C288-CFF6-4E12-8463-A4EA60BF0357}">
      <dgm:prSet/>
      <dgm:spPr/>
      <dgm:t>
        <a:bodyPr/>
        <a:lstStyle/>
        <a:p>
          <a:endParaRPr lang="en-GB"/>
        </a:p>
      </dgm:t>
    </dgm:pt>
    <dgm:pt modelId="{EC73784D-D0D3-4DF3-92E0-A3FE43FFA0EB}">
      <dgm:prSet phldrT="[Text]" custT="1"/>
      <dgm:spPr/>
      <dgm:t>
        <a:bodyPr/>
        <a:lstStyle/>
        <a:p>
          <a:r>
            <a:rPr lang="en-GB" sz="1600" dirty="0" smtClean="0"/>
            <a:t>Systematic review (SR) of case control studies</a:t>
          </a:r>
          <a:endParaRPr lang="en-GB" sz="1600" dirty="0"/>
        </a:p>
      </dgm:t>
    </dgm:pt>
    <dgm:pt modelId="{A7246776-167D-46AF-B196-2688F92E7BDE}" type="parTrans" cxnId="{D5310D3F-F7F6-482C-8A8A-8DF96EAE392F}">
      <dgm:prSet/>
      <dgm:spPr/>
      <dgm:t>
        <a:bodyPr/>
        <a:lstStyle/>
        <a:p>
          <a:endParaRPr lang="en-GB"/>
        </a:p>
      </dgm:t>
    </dgm:pt>
    <dgm:pt modelId="{F3FC9BCF-2792-4C15-9D21-BF8FC96D512C}" type="sibTrans" cxnId="{D5310D3F-F7F6-482C-8A8A-8DF96EAE392F}">
      <dgm:prSet/>
      <dgm:spPr/>
      <dgm:t>
        <a:bodyPr/>
        <a:lstStyle/>
        <a:p>
          <a:endParaRPr lang="en-GB"/>
        </a:p>
      </dgm:t>
    </dgm:pt>
    <dgm:pt modelId="{34D46D5E-E09D-4B0B-B13C-D005273A6662}">
      <dgm:prSet phldrT="[Text]" custT="1"/>
      <dgm:spPr/>
      <dgm:t>
        <a:bodyPr/>
        <a:lstStyle/>
        <a:p>
          <a:r>
            <a:rPr lang="en-GB" sz="1600" dirty="0" smtClean="0"/>
            <a:t>Outcomes research/ecological studies</a:t>
          </a:r>
          <a:endParaRPr lang="en-GB" sz="1600" dirty="0"/>
        </a:p>
      </dgm:t>
    </dgm:pt>
    <dgm:pt modelId="{CB03522F-9E3C-4B0C-A5E8-98CCF53268E7}" type="parTrans" cxnId="{EBDAB036-57D1-49B9-94FA-7463B37D9B55}">
      <dgm:prSet/>
      <dgm:spPr/>
      <dgm:t>
        <a:bodyPr/>
        <a:lstStyle/>
        <a:p>
          <a:endParaRPr lang="en-GB"/>
        </a:p>
      </dgm:t>
    </dgm:pt>
    <dgm:pt modelId="{C82818A1-504C-46BF-AD9C-5DEDC4E62236}" type="sibTrans" cxnId="{EBDAB036-57D1-49B9-94FA-7463B37D9B55}">
      <dgm:prSet/>
      <dgm:spPr/>
      <dgm:t>
        <a:bodyPr/>
        <a:lstStyle/>
        <a:p>
          <a:endParaRPr lang="en-GB"/>
        </a:p>
      </dgm:t>
    </dgm:pt>
    <dgm:pt modelId="{7B68DA29-DCFE-4D65-B9D1-5BAB22B58E51}">
      <dgm:prSet phldrT="[Text]" custT="1"/>
      <dgm:spPr/>
      <dgm:t>
        <a:bodyPr/>
        <a:lstStyle/>
        <a:p>
          <a:r>
            <a:rPr lang="en-GB" sz="1600" dirty="0" smtClean="0"/>
            <a:t>SR of cohort studies</a:t>
          </a:r>
          <a:endParaRPr lang="en-GB" sz="1600" dirty="0"/>
        </a:p>
      </dgm:t>
    </dgm:pt>
    <dgm:pt modelId="{3A59A4C6-65DE-4FD4-ADCA-3DB3F088023F}" type="parTrans" cxnId="{485D9CCD-3A93-4372-BCCF-A1A221A4A9FB}">
      <dgm:prSet/>
      <dgm:spPr/>
      <dgm:t>
        <a:bodyPr/>
        <a:lstStyle/>
        <a:p>
          <a:endParaRPr lang="en-GB"/>
        </a:p>
      </dgm:t>
    </dgm:pt>
    <dgm:pt modelId="{0197E191-EBA7-4A6E-B0D6-6B37907DA054}" type="sibTrans" cxnId="{485D9CCD-3A93-4372-BCCF-A1A221A4A9FB}">
      <dgm:prSet/>
      <dgm:spPr/>
      <dgm:t>
        <a:bodyPr/>
        <a:lstStyle/>
        <a:p>
          <a:endParaRPr lang="en-GB"/>
        </a:p>
      </dgm:t>
    </dgm:pt>
    <dgm:pt modelId="{6BFB5E72-A69A-49E1-A56F-62BCEE9B331A}">
      <dgm:prSet phldrT="[Text]" custT="1"/>
      <dgm:spPr/>
      <dgm:t>
        <a:bodyPr/>
        <a:lstStyle/>
        <a:p>
          <a:r>
            <a:rPr lang="en-GB" sz="1600" dirty="0" smtClean="0"/>
            <a:t>“All-or-none”</a:t>
          </a:r>
        </a:p>
      </dgm:t>
    </dgm:pt>
    <dgm:pt modelId="{E4F8D4E4-968E-47A0-9A53-685F37B18E2D}" type="parTrans" cxnId="{85FB2659-34FE-4560-93FF-00F13A0B0E71}">
      <dgm:prSet/>
      <dgm:spPr/>
      <dgm:t>
        <a:bodyPr/>
        <a:lstStyle/>
        <a:p>
          <a:endParaRPr lang="en-GB"/>
        </a:p>
      </dgm:t>
    </dgm:pt>
    <dgm:pt modelId="{676DDAEB-A3A6-4EA6-A823-FD26403BC89F}" type="sibTrans" cxnId="{85FB2659-34FE-4560-93FF-00F13A0B0E71}">
      <dgm:prSet/>
      <dgm:spPr/>
      <dgm:t>
        <a:bodyPr/>
        <a:lstStyle/>
        <a:p>
          <a:endParaRPr lang="en-GB"/>
        </a:p>
      </dgm:t>
    </dgm:pt>
    <dgm:pt modelId="{65FC1228-3A0E-4C1A-9CDC-FE894256FECD}" type="pres">
      <dgm:prSet presAssocID="{FE92CC3D-AFE0-4E9E-A3AE-7503060B8756}" presName="Name0" presStyleCnt="0">
        <dgm:presLayoutVars>
          <dgm:dir/>
          <dgm:animLvl val="lvl"/>
          <dgm:resizeHandles val="exact"/>
        </dgm:presLayoutVars>
      </dgm:prSet>
      <dgm:spPr/>
    </dgm:pt>
    <dgm:pt modelId="{A791E684-8662-4C9A-8C6E-2D2B431595DE}" type="pres">
      <dgm:prSet presAssocID="{323EDECC-A6F5-4F96-B00F-A592252E8C79}" presName="Name8" presStyleCnt="0"/>
      <dgm:spPr/>
    </dgm:pt>
    <dgm:pt modelId="{F435D6DE-67C5-49E2-AB10-3052E74BFC9F}" type="pres">
      <dgm:prSet presAssocID="{323EDECC-A6F5-4F96-B00F-A592252E8C79}" presName="level" presStyleLbl="node1" presStyleIdx="0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1074B46-FB6B-4686-80F5-BFC1616D7105}" type="pres">
      <dgm:prSet presAssocID="{323EDECC-A6F5-4F96-B00F-A592252E8C7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BF15314-70E5-4E16-A3FC-CB8F12F69BB2}" type="pres">
      <dgm:prSet presAssocID="{F9516B42-C2B1-42E6-9970-F09F729520FF}" presName="Name8" presStyleCnt="0"/>
      <dgm:spPr/>
    </dgm:pt>
    <dgm:pt modelId="{3EE486E2-9573-4B8E-87E4-A7EFCF8D8925}" type="pres">
      <dgm:prSet presAssocID="{F9516B42-C2B1-42E6-9970-F09F729520FF}" presName="level" presStyleLbl="node1" presStyleIdx="1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EB6C867-ECB6-4215-B946-FFBEB66A06AA}" type="pres">
      <dgm:prSet presAssocID="{F9516B42-C2B1-42E6-9970-F09F729520F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A5B506A-15B5-4ABD-BDF1-9BBEAAABBED7}" type="pres">
      <dgm:prSet presAssocID="{6BFB5E72-A69A-49E1-A56F-62BCEE9B331A}" presName="Name8" presStyleCnt="0"/>
      <dgm:spPr/>
    </dgm:pt>
    <dgm:pt modelId="{4F649F74-B879-478B-A462-ECC8B1A11F59}" type="pres">
      <dgm:prSet presAssocID="{6BFB5E72-A69A-49E1-A56F-62BCEE9B331A}" presName="level" presStyleLbl="node1" presStyleIdx="2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83A50FB-EB93-4A5F-ADD7-ADFEB56D0BE6}" type="pres">
      <dgm:prSet presAssocID="{6BFB5E72-A69A-49E1-A56F-62BCEE9B331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5C0E6D3-B2B4-4BE7-AB47-B489EA460AF1}" type="pres">
      <dgm:prSet presAssocID="{7B68DA29-DCFE-4D65-B9D1-5BAB22B58E51}" presName="Name8" presStyleCnt="0"/>
      <dgm:spPr/>
    </dgm:pt>
    <dgm:pt modelId="{2647105E-E1C4-4AEC-B89C-D44116A307E5}" type="pres">
      <dgm:prSet presAssocID="{7B68DA29-DCFE-4D65-B9D1-5BAB22B58E51}" presName="level" presStyleLbl="node1" presStyleIdx="3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14322C3-BF4C-41D1-A3F0-E8DADCE27B74}" type="pres">
      <dgm:prSet presAssocID="{7B68DA29-DCFE-4D65-B9D1-5BAB22B58E5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F391FDD-7EE3-40B2-9B76-9F18E63C1005}" type="pres">
      <dgm:prSet presAssocID="{460F4728-5087-4EC5-ADC0-62B00891BE98}" presName="Name8" presStyleCnt="0"/>
      <dgm:spPr/>
    </dgm:pt>
    <dgm:pt modelId="{3E7C4690-22BF-46AB-850A-760CAECFBA8D}" type="pres">
      <dgm:prSet presAssocID="{460F4728-5087-4EC5-ADC0-62B00891BE98}" presName="level" presStyleLbl="node1" presStyleIdx="4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19212E8-3BE1-4221-BAF5-F0C51D82284E}" type="pres">
      <dgm:prSet presAssocID="{460F4728-5087-4EC5-ADC0-62B00891BE98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4BC82F5-0CF7-4E19-A84E-52DD15CC459D}" type="pres">
      <dgm:prSet presAssocID="{34D46D5E-E09D-4B0B-B13C-D005273A6662}" presName="Name8" presStyleCnt="0"/>
      <dgm:spPr/>
    </dgm:pt>
    <dgm:pt modelId="{451EAD78-E8C1-42D8-8EF1-FD1F98D94AFD}" type="pres">
      <dgm:prSet presAssocID="{34D46D5E-E09D-4B0B-B13C-D005273A6662}" presName="level" presStyleLbl="node1" presStyleIdx="5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DBD8650-54E0-46FD-BE5F-9563229FCF4C}" type="pres">
      <dgm:prSet presAssocID="{34D46D5E-E09D-4B0B-B13C-D005273A666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9E0FF4D-C503-4A4B-B334-B81484D8EAB0}" type="pres">
      <dgm:prSet presAssocID="{EC73784D-D0D3-4DF3-92E0-A3FE43FFA0EB}" presName="Name8" presStyleCnt="0"/>
      <dgm:spPr/>
    </dgm:pt>
    <dgm:pt modelId="{07F555FD-3841-47E9-946F-A55A90BBF402}" type="pres">
      <dgm:prSet presAssocID="{EC73784D-D0D3-4DF3-92E0-A3FE43FFA0EB}" presName="level" presStyleLbl="node1" presStyleIdx="6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E80FB5A-E632-4437-A9EB-9DEEB10365BC}" type="pres">
      <dgm:prSet presAssocID="{EC73784D-D0D3-4DF3-92E0-A3FE43FFA0E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E6FA2D4-D4BF-4E47-9CB9-75829AFE26D8}" type="pres">
      <dgm:prSet presAssocID="{9BFEC5C5-A1CD-4CD0-B695-1F3C34D9CD83}" presName="Name8" presStyleCnt="0"/>
      <dgm:spPr/>
    </dgm:pt>
    <dgm:pt modelId="{6B45F60E-C1EC-43D3-926C-3ED8983C7123}" type="pres">
      <dgm:prSet presAssocID="{9BFEC5C5-A1CD-4CD0-B695-1F3C34D9CD83}" presName="level" presStyleLbl="node1" presStyleIdx="7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C4CDF8B-2C43-4B0F-9CC3-2F28CD76C79D}" type="pres">
      <dgm:prSet presAssocID="{9BFEC5C5-A1CD-4CD0-B695-1F3C34D9CD8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39332C0-5DB0-4DCE-9D6B-C4A814BE8857}" type="pres">
      <dgm:prSet presAssocID="{DE27A99E-5B9F-4848-A5DD-49C0D34F2B85}" presName="Name8" presStyleCnt="0"/>
      <dgm:spPr/>
    </dgm:pt>
    <dgm:pt modelId="{0703523A-D8D5-48A5-92DD-B5BF0EC4EE81}" type="pres">
      <dgm:prSet presAssocID="{DE27A99E-5B9F-4848-A5DD-49C0D34F2B85}" presName="level" presStyleLbl="node1" presStyleIdx="8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814758E-46AB-41A3-86DB-BD6847A35D91}" type="pres">
      <dgm:prSet presAssocID="{DE27A99E-5B9F-4848-A5DD-49C0D34F2B8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5E237A8-C62A-4A1C-B655-7A2859291B12}" type="pres">
      <dgm:prSet presAssocID="{3BC23A3B-BA6E-4380-BBFD-497F6B78B953}" presName="Name8" presStyleCnt="0"/>
      <dgm:spPr/>
    </dgm:pt>
    <dgm:pt modelId="{33B4FD6F-9133-4BBE-92B9-C48A91267E3D}" type="pres">
      <dgm:prSet presAssocID="{3BC23A3B-BA6E-4380-BBFD-497F6B78B953}" presName="level" presStyleLbl="node1" presStyleIdx="9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DC0F46F-D9C2-4F42-9FEE-621D0F1B4A78}" type="pres">
      <dgm:prSet presAssocID="{3BC23A3B-BA6E-4380-BBFD-497F6B78B95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755D495B-AE48-4CFD-B387-DCD624EE97F9}" type="presOf" srcId="{F9516B42-C2B1-42E6-9970-F09F729520FF}" destId="{8EB6C867-ECB6-4215-B946-FFBEB66A06AA}" srcOrd="1" destOrd="0" presId="urn:microsoft.com/office/officeart/2005/8/layout/pyramid1"/>
    <dgm:cxn modelId="{83E48580-24F5-4CF8-B3F5-F01709651764}" type="presOf" srcId="{34D46D5E-E09D-4B0B-B13C-D005273A6662}" destId="{451EAD78-E8C1-42D8-8EF1-FD1F98D94AFD}" srcOrd="0" destOrd="0" presId="urn:microsoft.com/office/officeart/2005/8/layout/pyramid1"/>
    <dgm:cxn modelId="{0762724F-DECC-450A-833F-70AC54F20FBD}" type="presOf" srcId="{3BC23A3B-BA6E-4380-BBFD-497F6B78B953}" destId="{CDC0F46F-D9C2-4F42-9FEE-621D0F1B4A78}" srcOrd="1" destOrd="0" presId="urn:microsoft.com/office/officeart/2005/8/layout/pyramid1"/>
    <dgm:cxn modelId="{7A18872E-CF4D-459F-BF39-94851003E341}" srcId="{FE92CC3D-AFE0-4E9E-A3AE-7503060B8756}" destId="{DE27A99E-5B9F-4848-A5DD-49C0D34F2B85}" srcOrd="8" destOrd="0" parTransId="{5359160F-5351-4399-8605-A4F6B6F71262}" sibTransId="{C49560C1-6F20-4062-AFB1-F74977AD92D0}"/>
    <dgm:cxn modelId="{485D9CCD-3A93-4372-BCCF-A1A221A4A9FB}" srcId="{FE92CC3D-AFE0-4E9E-A3AE-7503060B8756}" destId="{7B68DA29-DCFE-4D65-B9D1-5BAB22B58E51}" srcOrd="3" destOrd="0" parTransId="{3A59A4C6-65DE-4FD4-ADCA-3DB3F088023F}" sibTransId="{0197E191-EBA7-4A6E-B0D6-6B37907DA054}"/>
    <dgm:cxn modelId="{3189C288-CFF6-4E12-8463-A4EA60BF0357}" srcId="{FE92CC3D-AFE0-4E9E-A3AE-7503060B8756}" destId="{9BFEC5C5-A1CD-4CD0-B695-1F3C34D9CD83}" srcOrd="7" destOrd="0" parTransId="{3B314926-F90F-421C-A8E6-DB6CF0E7E6ED}" sibTransId="{207BA15A-625F-483B-91E1-2A6601059D7C}"/>
    <dgm:cxn modelId="{DB64D098-0A0C-493D-985D-FFC92C334005}" type="presOf" srcId="{3BC23A3B-BA6E-4380-BBFD-497F6B78B953}" destId="{33B4FD6F-9133-4BBE-92B9-C48A91267E3D}" srcOrd="0" destOrd="0" presId="urn:microsoft.com/office/officeart/2005/8/layout/pyramid1"/>
    <dgm:cxn modelId="{ED8A5DB1-D933-47A7-A1D4-98F294DE70EA}" srcId="{FE92CC3D-AFE0-4E9E-A3AE-7503060B8756}" destId="{460F4728-5087-4EC5-ADC0-62B00891BE98}" srcOrd="4" destOrd="0" parTransId="{F585CB66-D5B0-43B6-B6FA-C00599C89EE8}" sibTransId="{D2F7A919-B6F1-4022-B0F4-2CEF07390B98}"/>
    <dgm:cxn modelId="{01F318BD-C0C1-40F9-8751-17553AF3D06E}" type="presOf" srcId="{7B68DA29-DCFE-4D65-B9D1-5BAB22B58E51}" destId="{2647105E-E1C4-4AEC-B89C-D44116A307E5}" srcOrd="0" destOrd="0" presId="urn:microsoft.com/office/officeart/2005/8/layout/pyramid1"/>
    <dgm:cxn modelId="{5E509A40-2572-4291-BBCE-9A76B1B43072}" type="presOf" srcId="{FE92CC3D-AFE0-4E9E-A3AE-7503060B8756}" destId="{65FC1228-3A0E-4C1A-9CDC-FE894256FECD}" srcOrd="0" destOrd="0" presId="urn:microsoft.com/office/officeart/2005/8/layout/pyramid1"/>
    <dgm:cxn modelId="{B93A0461-199D-4F26-A11D-F9B09E0EE683}" type="presOf" srcId="{9BFEC5C5-A1CD-4CD0-B695-1F3C34D9CD83}" destId="{BC4CDF8B-2C43-4B0F-9CC3-2F28CD76C79D}" srcOrd="1" destOrd="0" presId="urn:microsoft.com/office/officeart/2005/8/layout/pyramid1"/>
    <dgm:cxn modelId="{130B6863-518F-40EB-9103-9420B3E1ACB9}" srcId="{FE92CC3D-AFE0-4E9E-A3AE-7503060B8756}" destId="{3BC23A3B-BA6E-4380-BBFD-497F6B78B953}" srcOrd="9" destOrd="0" parTransId="{D502685A-9C3C-4FE2-9A43-F6C221364BD4}" sibTransId="{B8F687DA-CA95-4D4D-BA9C-D1A711161192}"/>
    <dgm:cxn modelId="{81EFA58D-1C50-4571-B135-AE2A8663EB32}" type="presOf" srcId="{323EDECC-A6F5-4F96-B00F-A592252E8C79}" destId="{F435D6DE-67C5-49E2-AB10-3052E74BFC9F}" srcOrd="0" destOrd="0" presId="urn:microsoft.com/office/officeart/2005/8/layout/pyramid1"/>
    <dgm:cxn modelId="{9515B31C-115F-4060-AE07-493A770F5013}" type="presOf" srcId="{EC73784D-D0D3-4DF3-92E0-A3FE43FFA0EB}" destId="{5E80FB5A-E632-4437-A9EB-9DEEB10365BC}" srcOrd="1" destOrd="0" presId="urn:microsoft.com/office/officeart/2005/8/layout/pyramid1"/>
    <dgm:cxn modelId="{D996CAF7-07AB-44EC-B87F-CEFFCCB04C24}" type="presOf" srcId="{DE27A99E-5B9F-4848-A5DD-49C0D34F2B85}" destId="{0703523A-D8D5-48A5-92DD-B5BF0EC4EE81}" srcOrd="0" destOrd="0" presId="urn:microsoft.com/office/officeart/2005/8/layout/pyramid1"/>
    <dgm:cxn modelId="{966CB4ED-FD07-4B60-9473-4E05BD72A7CA}" type="presOf" srcId="{323EDECC-A6F5-4F96-B00F-A592252E8C79}" destId="{91074B46-FB6B-4686-80F5-BFC1616D7105}" srcOrd="1" destOrd="0" presId="urn:microsoft.com/office/officeart/2005/8/layout/pyramid1"/>
    <dgm:cxn modelId="{85FB2659-34FE-4560-93FF-00F13A0B0E71}" srcId="{FE92CC3D-AFE0-4E9E-A3AE-7503060B8756}" destId="{6BFB5E72-A69A-49E1-A56F-62BCEE9B331A}" srcOrd="2" destOrd="0" parTransId="{E4F8D4E4-968E-47A0-9A53-685F37B18E2D}" sibTransId="{676DDAEB-A3A6-4EA6-A823-FD26403BC89F}"/>
    <dgm:cxn modelId="{EBDAB036-57D1-49B9-94FA-7463B37D9B55}" srcId="{FE92CC3D-AFE0-4E9E-A3AE-7503060B8756}" destId="{34D46D5E-E09D-4B0B-B13C-D005273A6662}" srcOrd="5" destOrd="0" parTransId="{CB03522F-9E3C-4B0C-A5E8-98CCF53268E7}" sibTransId="{C82818A1-504C-46BF-AD9C-5DEDC4E62236}"/>
    <dgm:cxn modelId="{58A7B61B-6362-471E-91AB-8DD52B022411}" type="presOf" srcId="{F9516B42-C2B1-42E6-9970-F09F729520FF}" destId="{3EE486E2-9573-4B8E-87E4-A7EFCF8D8925}" srcOrd="0" destOrd="0" presId="urn:microsoft.com/office/officeart/2005/8/layout/pyramid1"/>
    <dgm:cxn modelId="{E0FB2FB3-70D8-4A67-8302-1A9E3EDB10E5}" type="presOf" srcId="{6BFB5E72-A69A-49E1-A56F-62BCEE9B331A}" destId="{783A50FB-EB93-4A5F-ADD7-ADFEB56D0BE6}" srcOrd="1" destOrd="0" presId="urn:microsoft.com/office/officeart/2005/8/layout/pyramid1"/>
    <dgm:cxn modelId="{CFBC1D00-78CB-4C66-A11A-F64BC1A1F8F0}" type="presOf" srcId="{460F4728-5087-4EC5-ADC0-62B00891BE98}" destId="{819212E8-3BE1-4221-BAF5-F0C51D82284E}" srcOrd="1" destOrd="0" presId="urn:microsoft.com/office/officeart/2005/8/layout/pyramid1"/>
    <dgm:cxn modelId="{048BD452-DC63-4CED-B1D1-B22614D2AF06}" srcId="{FE92CC3D-AFE0-4E9E-A3AE-7503060B8756}" destId="{323EDECC-A6F5-4F96-B00F-A592252E8C79}" srcOrd="0" destOrd="0" parTransId="{31FF9018-A356-4D63-841B-B4DC391ED195}" sibTransId="{054C42B2-6344-4BDB-B652-26954081CE00}"/>
    <dgm:cxn modelId="{126E5F81-050F-43A1-A7AA-54DFB2C43F21}" type="presOf" srcId="{9BFEC5C5-A1CD-4CD0-B695-1F3C34D9CD83}" destId="{6B45F60E-C1EC-43D3-926C-3ED8983C7123}" srcOrd="0" destOrd="0" presId="urn:microsoft.com/office/officeart/2005/8/layout/pyramid1"/>
    <dgm:cxn modelId="{07FD5D45-A4CB-4C13-ADD5-2815AD50AB3F}" type="presOf" srcId="{DE27A99E-5B9F-4848-A5DD-49C0D34F2B85}" destId="{3814758E-46AB-41A3-86DB-BD6847A35D91}" srcOrd="1" destOrd="0" presId="urn:microsoft.com/office/officeart/2005/8/layout/pyramid1"/>
    <dgm:cxn modelId="{D114F41B-5B62-4049-A587-6C01BDCC90B1}" srcId="{FE92CC3D-AFE0-4E9E-A3AE-7503060B8756}" destId="{F9516B42-C2B1-42E6-9970-F09F729520FF}" srcOrd="1" destOrd="0" parTransId="{8C0D9E6A-ED17-43B6-9D0E-299009B012D1}" sibTransId="{F5C8D506-E930-463B-84F2-003D7FB22359}"/>
    <dgm:cxn modelId="{0719CC64-91C4-4F05-88DB-35C41A3423B9}" type="presOf" srcId="{7B68DA29-DCFE-4D65-B9D1-5BAB22B58E51}" destId="{C14322C3-BF4C-41D1-A3F0-E8DADCE27B74}" srcOrd="1" destOrd="0" presId="urn:microsoft.com/office/officeart/2005/8/layout/pyramid1"/>
    <dgm:cxn modelId="{515A8487-B5F2-48CD-BCC6-49A0AE8C2598}" type="presOf" srcId="{6BFB5E72-A69A-49E1-A56F-62BCEE9B331A}" destId="{4F649F74-B879-478B-A462-ECC8B1A11F59}" srcOrd="0" destOrd="0" presId="urn:microsoft.com/office/officeart/2005/8/layout/pyramid1"/>
    <dgm:cxn modelId="{D5310D3F-F7F6-482C-8A8A-8DF96EAE392F}" srcId="{FE92CC3D-AFE0-4E9E-A3AE-7503060B8756}" destId="{EC73784D-D0D3-4DF3-92E0-A3FE43FFA0EB}" srcOrd="6" destOrd="0" parTransId="{A7246776-167D-46AF-B196-2688F92E7BDE}" sibTransId="{F3FC9BCF-2792-4C15-9D21-BF8FC96D512C}"/>
    <dgm:cxn modelId="{A5DC9FF8-BB2B-4A49-B579-05A1CD99A38A}" type="presOf" srcId="{EC73784D-D0D3-4DF3-92E0-A3FE43FFA0EB}" destId="{07F555FD-3841-47E9-946F-A55A90BBF402}" srcOrd="0" destOrd="0" presId="urn:microsoft.com/office/officeart/2005/8/layout/pyramid1"/>
    <dgm:cxn modelId="{5A4360F3-508C-4924-B27D-9CB210EC647D}" type="presOf" srcId="{460F4728-5087-4EC5-ADC0-62B00891BE98}" destId="{3E7C4690-22BF-46AB-850A-760CAECFBA8D}" srcOrd="0" destOrd="0" presId="urn:microsoft.com/office/officeart/2005/8/layout/pyramid1"/>
    <dgm:cxn modelId="{1124917D-C110-4B6F-9FDC-933798E9F549}" type="presOf" srcId="{34D46D5E-E09D-4B0B-B13C-D005273A6662}" destId="{6DBD8650-54E0-46FD-BE5F-9563229FCF4C}" srcOrd="1" destOrd="0" presId="urn:microsoft.com/office/officeart/2005/8/layout/pyramid1"/>
    <dgm:cxn modelId="{CF3E0916-306D-48CC-9465-9BE072DB30FE}" type="presParOf" srcId="{65FC1228-3A0E-4C1A-9CDC-FE894256FECD}" destId="{A791E684-8662-4C9A-8C6E-2D2B431595DE}" srcOrd="0" destOrd="0" presId="urn:microsoft.com/office/officeart/2005/8/layout/pyramid1"/>
    <dgm:cxn modelId="{26B4924D-61E4-4F40-85F5-16E67CDB6436}" type="presParOf" srcId="{A791E684-8662-4C9A-8C6E-2D2B431595DE}" destId="{F435D6DE-67C5-49E2-AB10-3052E74BFC9F}" srcOrd="0" destOrd="0" presId="urn:microsoft.com/office/officeart/2005/8/layout/pyramid1"/>
    <dgm:cxn modelId="{7C8AF744-BAF4-497B-B3E6-DF3BD77DAEF4}" type="presParOf" srcId="{A791E684-8662-4C9A-8C6E-2D2B431595DE}" destId="{91074B46-FB6B-4686-80F5-BFC1616D7105}" srcOrd="1" destOrd="0" presId="urn:microsoft.com/office/officeart/2005/8/layout/pyramid1"/>
    <dgm:cxn modelId="{99F5AFED-0446-4248-A19A-676D5522F955}" type="presParOf" srcId="{65FC1228-3A0E-4C1A-9CDC-FE894256FECD}" destId="{8BF15314-70E5-4E16-A3FC-CB8F12F69BB2}" srcOrd="1" destOrd="0" presId="urn:microsoft.com/office/officeart/2005/8/layout/pyramid1"/>
    <dgm:cxn modelId="{8984FC85-E999-4E37-814B-CC3030CBC1C9}" type="presParOf" srcId="{8BF15314-70E5-4E16-A3FC-CB8F12F69BB2}" destId="{3EE486E2-9573-4B8E-87E4-A7EFCF8D8925}" srcOrd="0" destOrd="0" presId="urn:microsoft.com/office/officeart/2005/8/layout/pyramid1"/>
    <dgm:cxn modelId="{56785DF6-3051-4A92-B24B-D6570F9F75E0}" type="presParOf" srcId="{8BF15314-70E5-4E16-A3FC-CB8F12F69BB2}" destId="{8EB6C867-ECB6-4215-B946-FFBEB66A06AA}" srcOrd="1" destOrd="0" presId="urn:microsoft.com/office/officeart/2005/8/layout/pyramid1"/>
    <dgm:cxn modelId="{FC53E4E2-E2ED-4E31-B5E0-9249A3CD2D1E}" type="presParOf" srcId="{65FC1228-3A0E-4C1A-9CDC-FE894256FECD}" destId="{EA5B506A-15B5-4ABD-BDF1-9BBEAAABBED7}" srcOrd="2" destOrd="0" presId="urn:microsoft.com/office/officeart/2005/8/layout/pyramid1"/>
    <dgm:cxn modelId="{B73F647C-B902-425E-8B2E-9F58E0FFB36D}" type="presParOf" srcId="{EA5B506A-15B5-4ABD-BDF1-9BBEAAABBED7}" destId="{4F649F74-B879-478B-A462-ECC8B1A11F59}" srcOrd="0" destOrd="0" presId="urn:microsoft.com/office/officeart/2005/8/layout/pyramid1"/>
    <dgm:cxn modelId="{6B5F93DC-D60C-4AC4-B45B-5998DE2F5432}" type="presParOf" srcId="{EA5B506A-15B5-4ABD-BDF1-9BBEAAABBED7}" destId="{783A50FB-EB93-4A5F-ADD7-ADFEB56D0BE6}" srcOrd="1" destOrd="0" presId="urn:microsoft.com/office/officeart/2005/8/layout/pyramid1"/>
    <dgm:cxn modelId="{14E32498-7E51-4008-ABAF-2DD1CD7EE4DF}" type="presParOf" srcId="{65FC1228-3A0E-4C1A-9CDC-FE894256FECD}" destId="{65C0E6D3-B2B4-4BE7-AB47-B489EA460AF1}" srcOrd="3" destOrd="0" presId="urn:microsoft.com/office/officeart/2005/8/layout/pyramid1"/>
    <dgm:cxn modelId="{0222E197-E929-4159-BA68-1B93D4F3BE59}" type="presParOf" srcId="{65C0E6D3-B2B4-4BE7-AB47-B489EA460AF1}" destId="{2647105E-E1C4-4AEC-B89C-D44116A307E5}" srcOrd="0" destOrd="0" presId="urn:microsoft.com/office/officeart/2005/8/layout/pyramid1"/>
    <dgm:cxn modelId="{0FE03159-91A4-4B71-BF91-4B38F6F3B41E}" type="presParOf" srcId="{65C0E6D3-B2B4-4BE7-AB47-B489EA460AF1}" destId="{C14322C3-BF4C-41D1-A3F0-E8DADCE27B74}" srcOrd="1" destOrd="0" presId="urn:microsoft.com/office/officeart/2005/8/layout/pyramid1"/>
    <dgm:cxn modelId="{D08DD69A-924E-4276-9A1C-B3FD26BF5F68}" type="presParOf" srcId="{65FC1228-3A0E-4C1A-9CDC-FE894256FECD}" destId="{8F391FDD-7EE3-40B2-9B76-9F18E63C1005}" srcOrd="4" destOrd="0" presId="urn:microsoft.com/office/officeart/2005/8/layout/pyramid1"/>
    <dgm:cxn modelId="{0E8DF6AB-00E5-47AE-B128-D38351196109}" type="presParOf" srcId="{8F391FDD-7EE3-40B2-9B76-9F18E63C1005}" destId="{3E7C4690-22BF-46AB-850A-760CAECFBA8D}" srcOrd="0" destOrd="0" presId="urn:microsoft.com/office/officeart/2005/8/layout/pyramid1"/>
    <dgm:cxn modelId="{27755BA4-B438-4087-9CAC-CBCE47F81144}" type="presParOf" srcId="{8F391FDD-7EE3-40B2-9B76-9F18E63C1005}" destId="{819212E8-3BE1-4221-BAF5-F0C51D82284E}" srcOrd="1" destOrd="0" presId="urn:microsoft.com/office/officeart/2005/8/layout/pyramid1"/>
    <dgm:cxn modelId="{E8C457F7-10FF-4C5C-8A17-A7AF5613B028}" type="presParOf" srcId="{65FC1228-3A0E-4C1A-9CDC-FE894256FECD}" destId="{44BC82F5-0CF7-4E19-A84E-52DD15CC459D}" srcOrd="5" destOrd="0" presId="urn:microsoft.com/office/officeart/2005/8/layout/pyramid1"/>
    <dgm:cxn modelId="{5D149EE7-1136-4C02-83BA-BBB2222B3FE4}" type="presParOf" srcId="{44BC82F5-0CF7-4E19-A84E-52DD15CC459D}" destId="{451EAD78-E8C1-42D8-8EF1-FD1F98D94AFD}" srcOrd="0" destOrd="0" presId="urn:microsoft.com/office/officeart/2005/8/layout/pyramid1"/>
    <dgm:cxn modelId="{CE409B40-9B77-4A7A-97BB-2761343F3727}" type="presParOf" srcId="{44BC82F5-0CF7-4E19-A84E-52DD15CC459D}" destId="{6DBD8650-54E0-46FD-BE5F-9563229FCF4C}" srcOrd="1" destOrd="0" presId="urn:microsoft.com/office/officeart/2005/8/layout/pyramid1"/>
    <dgm:cxn modelId="{4C32D3D4-66F7-4574-B688-A54A5391082D}" type="presParOf" srcId="{65FC1228-3A0E-4C1A-9CDC-FE894256FECD}" destId="{89E0FF4D-C503-4A4B-B334-B81484D8EAB0}" srcOrd="6" destOrd="0" presId="urn:microsoft.com/office/officeart/2005/8/layout/pyramid1"/>
    <dgm:cxn modelId="{35D4C1B4-C7A8-49D6-B9E9-DB0E79140201}" type="presParOf" srcId="{89E0FF4D-C503-4A4B-B334-B81484D8EAB0}" destId="{07F555FD-3841-47E9-946F-A55A90BBF402}" srcOrd="0" destOrd="0" presId="urn:microsoft.com/office/officeart/2005/8/layout/pyramid1"/>
    <dgm:cxn modelId="{6F511DE7-02EB-454A-839F-3E16B79A5658}" type="presParOf" srcId="{89E0FF4D-C503-4A4B-B334-B81484D8EAB0}" destId="{5E80FB5A-E632-4437-A9EB-9DEEB10365BC}" srcOrd="1" destOrd="0" presId="urn:microsoft.com/office/officeart/2005/8/layout/pyramid1"/>
    <dgm:cxn modelId="{C4B25563-65BC-4DBC-BDEB-B5E34ABE0FEB}" type="presParOf" srcId="{65FC1228-3A0E-4C1A-9CDC-FE894256FECD}" destId="{2E6FA2D4-D4BF-4E47-9CB9-75829AFE26D8}" srcOrd="7" destOrd="0" presId="urn:microsoft.com/office/officeart/2005/8/layout/pyramid1"/>
    <dgm:cxn modelId="{F0D24839-2EC8-4D24-8D0A-424071B52E97}" type="presParOf" srcId="{2E6FA2D4-D4BF-4E47-9CB9-75829AFE26D8}" destId="{6B45F60E-C1EC-43D3-926C-3ED8983C7123}" srcOrd="0" destOrd="0" presId="urn:microsoft.com/office/officeart/2005/8/layout/pyramid1"/>
    <dgm:cxn modelId="{6E7AA845-8D83-4ED5-BA3F-409B8D479A18}" type="presParOf" srcId="{2E6FA2D4-D4BF-4E47-9CB9-75829AFE26D8}" destId="{BC4CDF8B-2C43-4B0F-9CC3-2F28CD76C79D}" srcOrd="1" destOrd="0" presId="urn:microsoft.com/office/officeart/2005/8/layout/pyramid1"/>
    <dgm:cxn modelId="{29585899-7B34-4252-A80B-543FC84FFFDD}" type="presParOf" srcId="{65FC1228-3A0E-4C1A-9CDC-FE894256FECD}" destId="{B39332C0-5DB0-4DCE-9D6B-C4A814BE8857}" srcOrd="8" destOrd="0" presId="urn:microsoft.com/office/officeart/2005/8/layout/pyramid1"/>
    <dgm:cxn modelId="{55D52D8A-8945-4A8A-9766-5130118C639B}" type="presParOf" srcId="{B39332C0-5DB0-4DCE-9D6B-C4A814BE8857}" destId="{0703523A-D8D5-48A5-92DD-B5BF0EC4EE81}" srcOrd="0" destOrd="0" presId="urn:microsoft.com/office/officeart/2005/8/layout/pyramid1"/>
    <dgm:cxn modelId="{36FAEE2F-3488-41CB-876F-69DEB6ED31C3}" type="presParOf" srcId="{B39332C0-5DB0-4DCE-9D6B-C4A814BE8857}" destId="{3814758E-46AB-41A3-86DB-BD6847A35D91}" srcOrd="1" destOrd="0" presId="urn:microsoft.com/office/officeart/2005/8/layout/pyramid1"/>
    <dgm:cxn modelId="{217DCE73-04FF-4525-A91B-0BF46D626D3A}" type="presParOf" srcId="{65FC1228-3A0E-4C1A-9CDC-FE894256FECD}" destId="{05E237A8-C62A-4A1C-B655-7A2859291B12}" srcOrd="9" destOrd="0" presId="urn:microsoft.com/office/officeart/2005/8/layout/pyramid1"/>
    <dgm:cxn modelId="{DE62E75F-9858-4A6B-B0BE-7C8A9F46E9D6}" type="presParOf" srcId="{05E237A8-C62A-4A1C-B655-7A2859291B12}" destId="{33B4FD6F-9133-4BBE-92B9-C48A91267E3D}" srcOrd="0" destOrd="0" presId="urn:microsoft.com/office/officeart/2005/8/layout/pyramid1"/>
    <dgm:cxn modelId="{8C12CC3A-79A2-4284-8CFE-C76DA07B710B}" type="presParOf" srcId="{05E237A8-C62A-4A1C-B655-7A2859291B12}" destId="{CDC0F46F-D9C2-4F42-9FEE-621D0F1B4A78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5D6DE-67C5-49E2-AB10-3052E74BFC9F}">
      <dsp:nvSpPr>
        <dsp:cNvPr id="0" name=""/>
        <dsp:cNvSpPr/>
      </dsp:nvSpPr>
      <dsp:spPr>
        <a:xfrm>
          <a:off x="4115257" y="0"/>
          <a:ext cx="914501" cy="597666"/>
        </a:xfrm>
        <a:prstGeom prst="trapezoid">
          <a:avLst>
            <a:gd name="adj" fmla="val 76506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/>
          </a:r>
          <a:br>
            <a:rPr lang="en-GB" sz="1400" kern="1200" dirty="0" smtClean="0"/>
          </a:br>
          <a:r>
            <a:rPr lang="en-GB" sz="1600" kern="1200" dirty="0" smtClean="0"/>
            <a:t>SR</a:t>
          </a:r>
          <a:br>
            <a:rPr lang="en-GB" sz="1600" kern="1200" dirty="0" smtClean="0"/>
          </a:br>
          <a:r>
            <a:rPr lang="en-GB" sz="1600" kern="1200" dirty="0" smtClean="0"/>
            <a:t>of RCTs</a:t>
          </a:r>
          <a:endParaRPr lang="en-GB" sz="1600" kern="1200" dirty="0"/>
        </a:p>
      </dsp:txBody>
      <dsp:txXfrm>
        <a:off x="4115257" y="0"/>
        <a:ext cx="914501" cy="597666"/>
      </dsp:txXfrm>
    </dsp:sp>
    <dsp:sp modelId="{3EE486E2-9573-4B8E-87E4-A7EFCF8D8925}">
      <dsp:nvSpPr>
        <dsp:cNvPr id="0" name=""/>
        <dsp:cNvSpPr/>
      </dsp:nvSpPr>
      <dsp:spPr>
        <a:xfrm>
          <a:off x="3658006" y="597666"/>
          <a:ext cx="1829003" cy="597666"/>
        </a:xfrm>
        <a:prstGeom prst="trapezoid">
          <a:avLst>
            <a:gd name="adj" fmla="val 76506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Individual RCT</a:t>
          </a:r>
        </a:p>
      </dsp:txBody>
      <dsp:txXfrm>
        <a:off x="3978081" y="597666"/>
        <a:ext cx="1188852" cy="597666"/>
      </dsp:txXfrm>
    </dsp:sp>
    <dsp:sp modelId="{4F649F74-B879-478B-A462-ECC8B1A11F59}">
      <dsp:nvSpPr>
        <dsp:cNvPr id="0" name=""/>
        <dsp:cNvSpPr/>
      </dsp:nvSpPr>
      <dsp:spPr>
        <a:xfrm>
          <a:off x="3200755" y="1195332"/>
          <a:ext cx="2743504" cy="597666"/>
        </a:xfrm>
        <a:prstGeom prst="trapezoid">
          <a:avLst>
            <a:gd name="adj" fmla="val 76506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4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“All-or-none”</a:t>
          </a:r>
        </a:p>
      </dsp:txBody>
      <dsp:txXfrm>
        <a:off x="3680868" y="1195332"/>
        <a:ext cx="1783278" cy="597666"/>
      </dsp:txXfrm>
    </dsp:sp>
    <dsp:sp modelId="{2647105E-E1C4-4AEC-B89C-D44116A307E5}">
      <dsp:nvSpPr>
        <dsp:cNvPr id="0" name=""/>
        <dsp:cNvSpPr/>
      </dsp:nvSpPr>
      <dsp:spPr>
        <a:xfrm>
          <a:off x="2743504" y="1792999"/>
          <a:ext cx="3658006" cy="597666"/>
        </a:xfrm>
        <a:prstGeom prst="trapezoid">
          <a:avLst>
            <a:gd name="adj" fmla="val 76506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5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SR of cohort studies</a:t>
          </a:r>
          <a:endParaRPr lang="en-GB" sz="1600" kern="1200" dirty="0"/>
        </a:p>
      </dsp:txBody>
      <dsp:txXfrm>
        <a:off x="3383655" y="1792999"/>
        <a:ext cx="2377704" cy="597666"/>
      </dsp:txXfrm>
    </dsp:sp>
    <dsp:sp modelId="{3E7C4690-22BF-46AB-850A-760CAECFBA8D}">
      <dsp:nvSpPr>
        <dsp:cNvPr id="0" name=""/>
        <dsp:cNvSpPr/>
      </dsp:nvSpPr>
      <dsp:spPr>
        <a:xfrm>
          <a:off x="2286253" y="2390665"/>
          <a:ext cx="4572508" cy="597666"/>
        </a:xfrm>
        <a:prstGeom prst="trapezoid">
          <a:avLst>
            <a:gd name="adj" fmla="val 76506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6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Individual cohort study</a:t>
          </a:r>
          <a:endParaRPr lang="en-GB" sz="1600" kern="1200" dirty="0"/>
        </a:p>
      </dsp:txBody>
      <dsp:txXfrm>
        <a:off x="3086442" y="2390665"/>
        <a:ext cx="2972130" cy="597666"/>
      </dsp:txXfrm>
    </dsp:sp>
    <dsp:sp modelId="{451EAD78-E8C1-42D8-8EF1-FD1F98D94AFD}">
      <dsp:nvSpPr>
        <dsp:cNvPr id="0" name=""/>
        <dsp:cNvSpPr/>
      </dsp:nvSpPr>
      <dsp:spPr>
        <a:xfrm>
          <a:off x="1829003" y="2988332"/>
          <a:ext cx="5487009" cy="597666"/>
        </a:xfrm>
        <a:prstGeom prst="trapezoid">
          <a:avLst>
            <a:gd name="adj" fmla="val 76506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Outcomes research/ecological studies</a:t>
          </a:r>
          <a:endParaRPr lang="en-GB" sz="1600" kern="1200" dirty="0"/>
        </a:p>
      </dsp:txBody>
      <dsp:txXfrm>
        <a:off x="2789229" y="2988332"/>
        <a:ext cx="3566556" cy="597666"/>
      </dsp:txXfrm>
    </dsp:sp>
    <dsp:sp modelId="{07F555FD-3841-47E9-946F-A55A90BBF402}">
      <dsp:nvSpPr>
        <dsp:cNvPr id="0" name=""/>
        <dsp:cNvSpPr/>
      </dsp:nvSpPr>
      <dsp:spPr>
        <a:xfrm>
          <a:off x="1371752" y="3585998"/>
          <a:ext cx="6401511" cy="597666"/>
        </a:xfrm>
        <a:prstGeom prst="trapezoid">
          <a:avLst>
            <a:gd name="adj" fmla="val 76506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Systematic review (SR) of case control studies</a:t>
          </a:r>
          <a:endParaRPr lang="en-GB" sz="1600" kern="1200" dirty="0"/>
        </a:p>
      </dsp:txBody>
      <dsp:txXfrm>
        <a:off x="2492016" y="3585998"/>
        <a:ext cx="4160982" cy="597666"/>
      </dsp:txXfrm>
    </dsp:sp>
    <dsp:sp modelId="{6B45F60E-C1EC-43D3-926C-3ED8983C7123}">
      <dsp:nvSpPr>
        <dsp:cNvPr id="0" name=""/>
        <dsp:cNvSpPr/>
      </dsp:nvSpPr>
      <dsp:spPr>
        <a:xfrm>
          <a:off x="914501" y="4183664"/>
          <a:ext cx="7316012" cy="597666"/>
        </a:xfrm>
        <a:prstGeom prst="trapezoid">
          <a:avLst>
            <a:gd name="adj" fmla="val 76506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4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Case control study</a:t>
          </a:r>
          <a:endParaRPr lang="en-GB" sz="1600" kern="1200" dirty="0"/>
        </a:p>
      </dsp:txBody>
      <dsp:txXfrm>
        <a:off x="2194803" y="4183664"/>
        <a:ext cx="4755408" cy="597666"/>
      </dsp:txXfrm>
    </dsp:sp>
    <dsp:sp modelId="{0703523A-D8D5-48A5-92DD-B5BF0EC4EE81}">
      <dsp:nvSpPr>
        <dsp:cNvPr id="0" name=""/>
        <dsp:cNvSpPr/>
      </dsp:nvSpPr>
      <dsp:spPr>
        <a:xfrm>
          <a:off x="457250" y="4781331"/>
          <a:ext cx="8230514" cy="597666"/>
        </a:xfrm>
        <a:prstGeom prst="trapezoid">
          <a:avLst>
            <a:gd name="adj" fmla="val 76506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5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Case series</a:t>
          </a:r>
          <a:endParaRPr lang="en-GB" sz="1600" kern="1200" dirty="0"/>
        </a:p>
      </dsp:txBody>
      <dsp:txXfrm>
        <a:off x="1897590" y="4781331"/>
        <a:ext cx="5349834" cy="597666"/>
      </dsp:txXfrm>
    </dsp:sp>
    <dsp:sp modelId="{33B4FD6F-9133-4BBE-92B9-C48A91267E3D}">
      <dsp:nvSpPr>
        <dsp:cNvPr id="0" name=""/>
        <dsp:cNvSpPr/>
      </dsp:nvSpPr>
      <dsp:spPr>
        <a:xfrm>
          <a:off x="0" y="5378997"/>
          <a:ext cx="9145016" cy="597666"/>
        </a:xfrm>
        <a:prstGeom prst="trapezoid">
          <a:avLst>
            <a:gd name="adj" fmla="val 76506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6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Expert opinion</a:t>
          </a:r>
          <a:endParaRPr lang="en-GB" sz="1600" kern="1200" dirty="0"/>
        </a:p>
      </dsp:txBody>
      <dsp:txXfrm>
        <a:off x="1600377" y="5378997"/>
        <a:ext cx="5944260" cy="5976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F0E0A-7FC2-43A2-A30C-7C8DFEBD448B}" type="datetimeFigureOut">
              <a:rPr lang="en-GB" smtClean="0"/>
              <a:t>19/11/2020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0BADA-9B54-4D74-93C0-03A1C51861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382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B877-8731-459B-AABE-E8B05EC8BB82}" type="datetimeFigureOut">
              <a:rPr lang="en-GB" smtClean="0"/>
              <a:t>19/11/2020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57E2-81FE-400C-8A00-5CE892983BD1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B877-8731-459B-AABE-E8B05EC8BB82}" type="datetimeFigureOut">
              <a:rPr lang="en-GB" smtClean="0"/>
              <a:t>19/11/2020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57E2-81FE-400C-8A00-5CE892983BD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B877-8731-459B-AABE-E8B05EC8BB82}" type="datetimeFigureOut">
              <a:rPr lang="en-GB" smtClean="0"/>
              <a:t>19/11/2020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57E2-81FE-400C-8A00-5CE892983BD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B877-8731-459B-AABE-E8B05EC8BB82}" type="datetimeFigureOut">
              <a:rPr lang="en-GB" smtClean="0"/>
              <a:t>19/11/2020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57E2-81FE-400C-8A00-5CE892983BD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B877-8731-459B-AABE-E8B05EC8BB82}" type="datetimeFigureOut">
              <a:rPr lang="en-GB" smtClean="0"/>
              <a:t>19/11/2020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57E2-81FE-400C-8A00-5CE892983BD1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B877-8731-459B-AABE-E8B05EC8BB82}" type="datetimeFigureOut">
              <a:rPr lang="en-GB" smtClean="0"/>
              <a:t>19/11/2020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57E2-81FE-400C-8A00-5CE892983BD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B877-8731-459B-AABE-E8B05EC8BB82}" type="datetimeFigureOut">
              <a:rPr lang="en-GB" smtClean="0"/>
              <a:t>19/11/2020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57E2-81FE-400C-8A00-5CE892983BD1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B877-8731-459B-AABE-E8B05EC8BB82}" type="datetimeFigureOut">
              <a:rPr lang="en-GB" smtClean="0"/>
              <a:t>19/11/2020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57E2-81FE-400C-8A00-5CE892983BD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B877-8731-459B-AABE-E8B05EC8BB82}" type="datetimeFigureOut">
              <a:rPr lang="en-GB" smtClean="0"/>
              <a:t>19/11/2020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57E2-81FE-400C-8A00-5CE892983BD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B877-8731-459B-AABE-E8B05EC8BB82}" type="datetimeFigureOut">
              <a:rPr lang="en-GB" smtClean="0"/>
              <a:t>19/11/2020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57E2-81FE-400C-8A00-5CE892983BD1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B877-8731-459B-AABE-E8B05EC8BB82}" type="datetimeFigureOut">
              <a:rPr lang="en-GB" smtClean="0"/>
              <a:t>19/11/2020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57E2-81FE-400C-8A00-5CE892983BD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072B877-8731-459B-AABE-E8B05EC8BB82}" type="datetimeFigureOut">
              <a:rPr lang="en-GB" smtClean="0"/>
              <a:t>19/11/2020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58557E2-81FE-400C-8A00-5CE892983BD1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7" r:id="rId1"/>
    <p:sldLayoutId id="2147484238" r:id="rId2"/>
    <p:sldLayoutId id="2147484239" r:id="rId3"/>
    <p:sldLayoutId id="2147484240" r:id="rId4"/>
    <p:sldLayoutId id="2147484241" r:id="rId5"/>
    <p:sldLayoutId id="2147484242" r:id="rId6"/>
    <p:sldLayoutId id="2147484243" r:id="rId7"/>
    <p:sldLayoutId id="2147484244" r:id="rId8"/>
    <p:sldLayoutId id="2147484245" r:id="rId9"/>
    <p:sldLayoutId id="2147484246" r:id="rId10"/>
    <p:sldLayoutId id="214748424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://www.cebm.net/index.aspx?o=1025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zherald.co.nz/nz/news/article.cfm?c_id=1&amp;objectid=1056509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meslindlibrary.org/lind-j-1753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3432" y="768383"/>
            <a:ext cx="9577064" cy="2431281"/>
          </a:xfrm>
        </p:spPr>
        <p:txBody>
          <a:bodyPr/>
          <a:lstStyle/>
          <a:p>
            <a:r>
              <a:rPr lang="en-GB" dirty="0"/>
              <a:t>Do randomised controlled trials need a theory? </a:t>
            </a:r>
            <a:endParaRPr lang="en-GB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9155" y="4507657"/>
            <a:ext cx="5326360" cy="721543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tx1"/>
                </a:solidFill>
              </a:rPr>
              <a:t>Dr Andi Fugard </a:t>
            </a:r>
            <a:r>
              <a:rPr lang="en-GB" sz="2800" dirty="0" smtClean="0">
                <a:solidFill>
                  <a:schemeClr val="accent2"/>
                </a:solidFill>
              </a:rPr>
              <a:t>(they/them)</a:t>
            </a:r>
            <a:endParaRPr lang="en-GB" sz="2800" dirty="0">
              <a:solidFill>
                <a:schemeClr val="accent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28592" y="5229200"/>
            <a:ext cx="34083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/>
              <a:t>a.fugard@bbk.ac.uk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75" y="5229200"/>
            <a:ext cx="702217" cy="73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39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706" y="548680"/>
            <a:ext cx="7673517" cy="5463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7968208" y="6191065"/>
            <a:ext cx="2198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(Test, Learn, Adapt)</a:t>
            </a:r>
          </a:p>
        </p:txBody>
      </p:sp>
    </p:spTree>
    <p:extLst>
      <p:ext uri="{BB962C8B-B14F-4D97-AF65-F5344CB8AC3E}">
        <p14:creationId xmlns:p14="http://schemas.microsoft.com/office/powerpoint/2010/main" val="255737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How it works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3200" dirty="0" smtClean="0"/>
              <a:t>Identify policies to compare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3200" dirty="0" smtClean="0"/>
              <a:t>Identify intended outcome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3200" dirty="0" smtClean="0"/>
              <a:t>Decide on randomisation unit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3200" dirty="0" smtClean="0"/>
              <a:t>Determine how many units required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3200" dirty="0" smtClean="0"/>
              <a:t>Randomise units to policies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3200" dirty="0" smtClean="0"/>
              <a:t>Measure results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3200" dirty="0" smtClean="0"/>
              <a:t>Adapt policy based on findings and go to 1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76908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844" y="188641"/>
            <a:ext cx="8586312" cy="5520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663952" y="5805264"/>
            <a:ext cx="66247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Karla Hemming et al. (2015). The stepped wedge cluster randomised trial: rationale, design, analysis, and reporting. </a:t>
            </a:r>
            <a:r>
              <a:rPr lang="en-GB" i="1" dirty="0">
                <a:solidFill>
                  <a:schemeClr val="accent2"/>
                </a:solidFill>
              </a:rPr>
              <a:t>BMJ</a:t>
            </a:r>
            <a:r>
              <a:rPr lang="en-GB" dirty="0">
                <a:solidFill>
                  <a:schemeClr val="accent2"/>
                </a:solidFill>
              </a:rPr>
              <a:t>, </a:t>
            </a:r>
            <a:r>
              <a:rPr lang="en-GB" i="1" dirty="0">
                <a:solidFill>
                  <a:schemeClr val="accent2"/>
                </a:solidFill>
              </a:rPr>
              <a:t>350</a:t>
            </a:r>
            <a:r>
              <a:rPr lang="en-GB" dirty="0">
                <a:solidFill>
                  <a:schemeClr val="accent2"/>
                </a:solidFill>
              </a:rPr>
              <a:t>, h391.</a:t>
            </a:r>
          </a:p>
        </p:txBody>
      </p:sp>
    </p:spTree>
    <p:extLst>
      <p:ext uri="{BB962C8B-B14F-4D97-AF65-F5344CB8AC3E}">
        <p14:creationId xmlns:p14="http://schemas.microsoft.com/office/powerpoint/2010/main" val="26669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/>
          </p:nvPr>
        </p:nvGraphicFramePr>
        <p:xfrm>
          <a:off x="1487488" y="44624"/>
          <a:ext cx="9145016" cy="5976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143672" y="6093296"/>
            <a:ext cx="8122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Levels of evidence – drawn from Centre for Evidence-based Medicine, Oxford</a:t>
            </a:r>
            <a:br>
              <a:rPr lang="en-GB" dirty="0"/>
            </a:br>
            <a:r>
              <a:rPr lang="en-GB" dirty="0">
                <a:hlinkClick r:id="rId7"/>
              </a:rPr>
              <a:t>http://www.cebm.net/index.aspx?o=1025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219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620688"/>
            <a:ext cx="9577064" cy="5825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323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Worrall versus randomisation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3200" dirty="0" smtClean="0"/>
          </a:p>
          <a:p>
            <a:pPr marL="0" indent="0">
              <a:buNone/>
            </a:pPr>
            <a:r>
              <a:rPr lang="en-GB" sz="3200" dirty="0" smtClean="0"/>
              <a:t>“… it is […] impossible to match for all possible “confounding” factors. At most we can match for all the “known” (possibly) confounding factors. […] There is, however, clearly an indefinite number of unknown factors that might play a causal role.”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94260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La Caze et al. versus Worall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 smtClean="0"/>
              <a:t>“It is not necessary for the purpose of issuing a probability statement to know the value of unmeasured covariates; it is sufficient to know their distribution in probability, which randomisation is designed to provide.”</a:t>
            </a:r>
          </a:p>
          <a:p>
            <a:endParaRPr lang="en-GB" sz="3200" dirty="0" smtClean="0"/>
          </a:p>
          <a:p>
            <a:pPr marL="0" indent="0">
              <a:buNone/>
            </a:pPr>
            <a:r>
              <a:rPr lang="en-GB" sz="3200" dirty="0" smtClean="0"/>
              <a:t>“Similar knowledge regarding unmeasured covariates is not possible in observational designs.”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40308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Nancy </a:t>
            </a:r>
            <a:r>
              <a:rPr lang="en-GB" dirty="0" err="1" smtClean="0"/>
              <a:t>Cartright</a:t>
            </a:r>
            <a:r>
              <a:rPr lang="en-GB" dirty="0" smtClean="0"/>
              <a:t> (2010)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4400" dirty="0"/>
              <a:t>“The RCT is neat because it allows us to learn causal conclusions without knowing what the possible confounding factors actually are.”</a:t>
            </a:r>
          </a:p>
        </p:txBody>
      </p:sp>
    </p:spTree>
    <p:extLst>
      <p:ext uri="{BB962C8B-B14F-4D97-AF65-F5344CB8AC3E}">
        <p14:creationId xmlns:p14="http://schemas.microsoft.com/office/powerpoint/2010/main" val="309357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Problems if…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 smtClean="0"/>
              <a:t>You know the group you’re in – which affects expectations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 smtClean="0"/>
              <a:t>The control group is unethical, e.g., less money and participants are in poverty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 smtClean="0"/>
              <a:t>There’s an </a:t>
            </a:r>
            <a:r>
              <a:rPr lang="en-GB" sz="3200" i="1" dirty="0" smtClean="0"/>
              <a:t>average</a:t>
            </a:r>
            <a:r>
              <a:rPr lang="en-GB" sz="3200" dirty="0" smtClean="0"/>
              <a:t> benefit to the “treatment” group but things are worse for some sub-groups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18375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Drug trials – placebos hard there too!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Study of </a:t>
            </a:r>
            <a:r>
              <a:rPr lang="en-GB" dirty="0" err="1" smtClean="0"/>
              <a:t>droperidol</a:t>
            </a:r>
            <a:r>
              <a:rPr lang="en-GB" dirty="0" smtClean="0"/>
              <a:t> vs. lorazepam vs. placebo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sz="2800" b="1" dirty="0" smtClean="0">
                <a:solidFill>
                  <a:schemeClr val="accent2"/>
                </a:solidFill>
              </a:rPr>
              <a:t>“… it's </a:t>
            </a:r>
            <a:r>
              <a:rPr lang="en-GB" sz="2800" b="1" dirty="0">
                <a:solidFill>
                  <a:schemeClr val="accent2"/>
                </a:solidFill>
              </a:rPr>
              <a:t>absolutely mind-bogglingly obvious to anybody after an hour whether or not they are taking an antipsychotic or a placebo </a:t>
            </a:r>
            <a:r>
              <a:rPr lang="en-GB" sz="2800" b="1" dirty="0" smtClean="0">
                <a:solidFill>
                  <a:schemeClr val="accent2"/>
                </a:solidFill>
              </a:rPr>
              <a:t>– </a:t>
            </a:r>
            <a:r>
              <a:rPr lang="en-GB" sz="2800" b="1" dirty="0">
                <a:solidFill>
                  <a:schemeClr val="accent2"/>
                </a:solidFill>
              </a:rPr>
              <a:t>the side effects are so marked. There is no such thing as a placebo </a:t>
            </a:r>
            <a:r>
              <a:rPr lang="en-GB" sz="2800" b="1" dirty="0" smtClean="0">
                <a:solidFill>
                  <a:schemeClr val="accent2"/>
                </a:solidFill>
              </a:rPr>
              <a:t>antipsychotic…”</a:t>
            </a:r>
          </a:p>
          <a:p>
            <a:pPr marL="0" indent="0" algn="r">
              <a:buNone/>
            </a:pPr>
            <a:r>
              <a:rPr lang="en-GB" dirty="0" smtClean="0"/>
              <a:t>Richard </a:t>
            </a:r>
            <a:r>
              <a:rPr lang="en-GB" dirty="0" err="1" smtClean="0"/>
              <a:t>Bentall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psychologist and study participant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 algn="r">
              <a:buNone/>
            </a:pPr>
            <a:r>
              <a:rPr lang="en-GB" dirty="0">
                <a:hlinkClick r:id="rId2"/>
              </a:rPr>
              <a:t>http://www.nzherald.co.nz/nz/news/article.cfm?c_id=1&amp;objectid=10565099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859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The plan for this video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 smtClean="0"/>
              <a:t>Ditch ontology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 smtClean="0"/>
              <a:t>Show how to use randomised experiments to test social change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 smtClean="0"/>
              <a:t>Criticise randomisation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 smtClean="0"/>
              <a:t>Defend it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 smtClean="0"/>
              <a:t>Criticise assumptions of randomised experiments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 smtClean="0"/>
              <a:t>Sneak ontology in again through mechanisms</a:t>
            </a:r>
          </a:p>
        </p:txBody>
      </p:sp>
    </p:spTree>
    <p:extLst>
      <p:ext uri="{BB962C8B-B14F-4D97-AF65-F5344CB8AC3E}">
        <p14:creationId xmlns:p14="http://schemas.microsoft.com/office/powerpoint/2010/main" val="252292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you want</a:t>
            </a:r>
            <a:endParaRPr lang="en-GB" dirty="0"/>
          </a:p>
        </p:txBody>
      </p:sp>
      <p:sp>
        <p:nvSpPr>
          <p:cNvPr id="6" name="Freeform 5"/>
          <p:cNvSpPr/>
          <p:nvPr/>
        </p:nvSpPr>
        <p:spPr>
          <a:xfrm>
            <a:off x="2207568" y="2466545"/>
            <a:ext cx="587060" cy="484751"/>
          </a:xfrm>
          <a:custGeom>
            <a:avLst/>
            <a:gdLst>
              <a:gd name="connsiteX0" fmla="*/ 816429 w 988584"/>
              <a:gd name="connsiteY0" fmla="*/ 11101 h 1550379"/>
              <a:gd name="connsiteX1" fmla="*/ 261258 w 988584"/>
              <a:gd name="connsiteY1" fmla="*/ 264194 h 1550379"/>
              <a:gd name="connsiteX2" fmla="*/ 0 w 988584"/>
              <a:gd name="connsiteY2" fmla="*/ 917337 h 1550379"/>
              <a:gd name="connsiteX3" fmla="*/ 261258 w 988584"/>
              <a:gd name="connsiteY3" fmla="*/ 1513330 h 1550379"/>
              <a:gd name="connsiteX4" fmla="*/ 898072 w 988584"/>
              <a:gd name="connsiteY4" fmla="*/ 1407194 h 1550379"/>
              <a:gd name="connsiteX5" fmla="*/ 979715 w 988584"/>
              <a:gd name="connsiteY5" fmla="*/ 754051 h 1550379"/>
              <a:gd name="connsiteX6" fmla="*/ 963386 w 988584"/>
              <a:gd name="connsiteY6" fmla="*/ 117237 h 1550379"/>
              <a:gd name="connsiteX7" fmla="*/ 816429 w 988584"/>
              <a:gd name="connsiteY7" fmla="*/ 11101 h 1550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88584" h="1550379">
                <a:moveTo>
                  <a:pt x="816429" y="11101"/>
                </a:moveTo>
                <a:cubicBezTo>
                  <a:pt x="699408" y="35594"/>
                  <a:pt x="397329" y="113155"/>
                  <a:pt x="261258" y="264194"/>
                </a:cubicBezTo>
                <a:cubicBezTo>
                  <a:pt x="125187" y="415233"/>
                  <a:pt x="0" y="709148"/>
                  <a:pt x="0" y="917337"/>
                </a:cubicBezTo>
                <a:cubicBezTo>
                  <a:pt x="0" y="1125526"/>
                  <a:pt x="111579" y="1431687"/>
                  <a:pt x="261258" y="1513330"/>
                </a:cubicBezTo>
                <a:cubicBezTo>
                  <a:pt x="410937" y="1594973"/>
                  <a:pt x="778329" y="1533740"/>
                  <a:pt x="898072" y="1407194"/>
                </a:cubicBezTo>
                <a:cubicBezTo>
                  <a:pt x="1017815" y="1280648"/>
                  <a:pt x="968829" y="969044"/>
                  <a:pt x="979715" y="754051"/>
                </a:cubicBezTo>
                <a:cubicBezTo>
                  <a:pt x="990601" y="539058"/>
                  <a:pt x="997404" y="239701"/>
                  <a:pt x="963386" y="117237"/>
                </a:cubicBezTo>
                <a:cubicBezTo>
                  <a:pt x="929368" y="-5227"/>
                  <a:pt x="933450" y="-13392"/>
                  <a:pt x="816429" y="11101"/>
                </a:cubicBez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reeform 6"/>
          <p:cNvSpPr/>
          <p:nvPr/>
        </p:nvSpPr>
        <p:spPr>
          <a:xfrm>
            <a:off x="2084578" y="3612998"/>
            <a:ext cx="512020" cy="432048"/>
          </a:xfrm>
          <a:custGeom>
            <a:avLst/>
            <a:gdLst>
              <a:gd name="connsiteX0" fmla="*/ 660686 w 1008122"/>
              <a:gd name="connsiteY0" fmla="*/ 4742 h 809098"/>
              <a:gd name="connsiteX1" fmla="*/ 154500 w 1008122"/>
              <a:gd name="connsiteY1" fmla="*/ 119042 h 809098"/>
              <a:gd name="connsiteX2" fmla="*/ 7543 w 1008122"/>
              <a:gd name="connsiteY2" fmla="*/ 486435 h 809098"/>
              <a:gd name="connsiteX3" fmla="*/ 342278 w 1008122"/>
              <a:gd name="connsiteY3" fmla="*/ 804842 h 809098"/>
              <a:gd name="connsiteX4" fmla="*/ 840300 w 1008122"/>
              <a:gd name="connsiteY4" fmla="*/ 641557 h 809098"/>
              <a:gd name="connsiteX5" fmla="*/ 1003586 w 1008122"/>
              <a:gd name="connsiteY5" fmla="*/ 249671 h 809098"/>
              <a:gd name="connsiteX6" fmla="*/ 660686 w 1008122"/>
              <a:gd name="connsiteY6" fmla="*/ 4742 h 809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8122" h="809098">
                <a:moveTo>
                  <a:pt x="660686" y="4742"/>
                </a:moveTo>
                <a:cubicBezTo>
                  <a:pt x="519172" y="-17030"/>
                  <a:pt x="263357" y="38760"/>
                  <a:pt x="154500" y="119042"/>
                </a:cubicBezTo>
                <a:cubicBezTo>
                  <a:pt x="45643" y="199324"/>
                  <a:pt x="-23753" y="372135"/>
                  <a:pt x="7543" y="486435"/>
                </a:cubicBezTo>
                <a:cubicBezTo>
                  <a:pt x="38839" y="600735"/>
                  <a:pt x="203485" y="778988"/>
                  <a:pt x="342278" y="804842"/>
                </a:cubicBezTo>
                <a:cubicBezTo>
                  <a:pt x="481071" y="830696"/>
                  <a:pt x="730082" y="734085"/>
                  <a:pt x="840300" y="641557"/>
                </a:cubicBezTo>
                <a:cubicBezTo>
                  <a:pt x="950518" y="549029"/>
                  <a:pt x="1028079" y="355807"/>
                  <a:pt x="1003586" y="249671"/>
                </a:cubicBezTo>
                <a:cubicBezTo>
                  <a:pt x="979093" y="143535"/>
                  <a:pt x="802200" y="26514"/>
                  <a:pt x="660686" y="4742"/>
                </a:cubicBez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reeform 7"/>
          <p:cNvSpPr/>
          <p:nvPr/>
        </p:nvSpPr>
        <p:spPr>
          <a:xfrm>
            <a:off x="3208631" y="3211439"/>
            <a:ext cx="443701" cy="376914"/>
          </a:xfrm>
          <a:custGeom>
            <a:avLst/>
            <a:gdLst>
              <a:gd name="connsiteX0" fmla="*/ 411841 w 443701"/>
              <a:gd name="connsiteY0" fmla="*/ 32052 h 376914"/>
              <a:gd name="connsiteX1" fmla="*/ 256719 w 443701"/>
              <a:gd name="connsiteY1" fmla="*/ 7559 h 376914"/>
              <a:gd name="connsiteX2" fmla="*/ 19955 w 443701"/>
              <a:gd name="connsiteY2" fmla="*/ 121859 h 376914"/>
              <a:gd name="connsiteX3" fmla="*/ 36284 w 443701"/>
              <a:gd name="connsiteY3" fmla="*/ 366788 h 376914"/>
              <a:gd name="connsiteX4" fmla="*/ 224062 w 443701"/>
              <a:gd name="connsiteY4" fmla="*/ 317802 h 376914"/>
              <a:gd name="connsiteX5" fmla="*/ 428169 w 443701"/>
              <a:gd name="connsiteY5" fmla="*/ 203502 h 376914"/>
              <a:gd name="connsiteX6" fmla="*/ 411841 w 443701"/>
              <a:gd name="connsiteY6" fmla="*/ 32052 h 37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3701" h="376914">
                <a:moveTo>
                  <a:pt x="411841" y="32052"/>
                </a:moveTo>
                <a:cubicBezTo>
                  <a:pt x="383266" y="-605"/>
                  <a:pt x="322033" y="-7409"/>
                  <a:pt x="256719" y="7559"/>
                </a:cubicBezTo>
                <a:cubicBezTo>
                  <a:pt x="191405" y="22527"/>
                  <a:pt x="56694" y="61988"/>
                  <a:pt x="19955" y="121859"/>
                </a:cubicBezTo>
                <a:cubicBezTo>
                  <a:pt x="-16784" y="181730"/>
                  <a:pt x="2266" y="334131"/>
                  <a:pt x="36284" y="366788"/>
                </a:cubicBezTo>
                <a:cubicBezTo>
                  <a:pt x="70302" y="399445"/>
                  <a:pt x="158748" y="345016"/>
                  <a:pt x="224062" y="317802"/>
                </a:cubicBezTo>
                <a:cubicBezTo>
                  <a:pt x="289376" y="290588"/>
                  <a:pt x="398233" y="251127"/>
                  <a:pt x="428169" y="203502"/>
                </a:cubicBezTo>
                <a:cubicBezTo>
                  <a:pt x="458105" y="155877"/>
                  <a:pt x="440416" y="64709"/>
                  <a:pt x="411841" y="32052"/>
                </a:cubicBez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/>
          <p:cNvSpPr/>
          <p:nvPr/>
        </p:nvSpPr>
        <p:spPr>
          <a:xfrm>
            <a:off x="6225346" y="1577793"/>
            <a:ext cx="4095551" cy="3348709"/>
          </a:xfrm>
          <a:custGeom>
            <a:avLst/>
            <a:gdLst>
              <a:gd name="connsiteX0" fmla="*/ 2679169 w 4095551"/>
              <a:gd name="connsiteY0" fmla="*/ 119759 h 4246802"/>
              <a:gd name="connsiteX1" fmla="*/ 1854576 w 4095551"/>
              <a:gd name="connsiteY1" fmla="*/ 21788 h 4246802"/>
              <a:gd name="connsiteX2" fmla="*/ 662591 w 4095551"/>
              <a:gd name="connsiteY2" fmla="*/ 413673 h 4246802"/>
              <a:gd name="connsiteX3" fmla="*/ 42105 w 4095551"/>
              <a:gd name="connsiteY3" fmla="*/ 1711795 h 4246802"/>
              <a:gd name="connsiteX4" fmla="*/ 213555 w 4095551"/>
              <a:gd name="connsiteY4" fmla="*/ 3197695 h 4246802"/>
              <a:gd name="connsiteX5" fmla="*/ 1479019 w 4095551"/>
              <a:gd name="connsiteY5" fmla="*/ 4005959 h 4246802"/>
              <a:gd name="connsiteX6" fmla="*/ 3095548 w 4095551"/>
              <a:gd name="connsiteY6" fmla="*/ 4169245 h 4246802"/>
              <a:gd name="connsiteX7" fmla="*/ 4034441 w 4095551"/>
              <a:gd name="connsiteY7" fmla="*/ 2887452 h 4246802"/>
              <a:gd name="connsiteX8" fmla="*/ 3854826 w 4095551"/>
              <a:gd name="connsiteY8" fmla="*/ 699423 h 4246802"/>
              <a:gd name="connsiteX9" fmla="*/ 2679169 w 4095551"/>
              <a:gd name="connsiteY9" fmla="*/ 119759 h 4246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95551" h="4246802">
                <a:moveTo>
                  <a:pt x="2679169" y="119759"/>
                </a:moveTo>
                <a:cubicBezTo>
                  <a:pt x="2345794" y="6820"/>
                  <a:pt x="2190672" y="-27198"/>
                  <a:pt x="1854576" y="21788"/>
                </a:cubicBezTo>
                <a:cubicBezTo>
                  <a:pt x="1518480" y="70774"/>
                  <a:pt x="964669" y="132005"/>
                  <a:pt x="662591" y="413673"/>
                </a:cubicBezTo>
                <a:cubicBezTo>
                  <a:pt x="360513" y="695341"/>
                  <a:pt x="116944" y="1247791"/>
                  <a:pt x="42105" y="1711795"/>
                </a:cubicBezTo>
                <a:cubicBezTo>
                  <a:pt x="-32734" y="2175799"/>
                  <a:pt x="-25931" y="2815334"/>
                  <a:pt x="213555" y="3197695"/>
                </a:cubicBezTo>
                <a:cubicBezTo>
                  <a:pt x="453041" y="3580056"/>
                  <a:pt x="998687" y="3844034"/>
                  <a:pt x="1479019" y="4005959"/>
                </a:cubicBezTo>
                <a:cubicBezTo>
                  <a:pt x="1959351" y="4167884"/>
                  <a:pt x="2669645" y="4355663"/>
                  <a:pt x="3095548" y="4169245"/>
                </a:cubicBezTo>
                <a:cubicBezTo>
                  <a:pt x="3521451" y="3982827"/>
                  <a:pt x="3907895" y="3465756"/>
                  <a:pt x="4034441" y="2887452"/>
                </a:cubicBezTo>
                <a:cubicBezTo>
                  <a:pt x="4160987" y="2309148"/>
                  <a:pt x="4086147" y="1159344"/>
                  <a:pt x="3854826" y="699423"/>
                </a:cubicBezTo>
                <a:cubicBezTo>
                  <a:pt x="3623505" y="239502"/>
                  <a:pt x="3012544" y="232698"/>
                  <a:pt x="2679169" y="119759"/>
                </a:cubicBez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Arrow 9"/>
          <p:cNvSpPr/>
          <p:nvPr/>
        </p:nvSpPr>
        <p:spPr>
          <a:xfrm>
            <a:off x="4727848" y="3252147"/>
            <a:ext cx="79208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1775521" y="5302035"/>
            <a:ext cx="4309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400" dirty="0"/>
              <a:t>Run some randomised trials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400" dirty="0"/>
              <a:t>Show they worked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52826" y="5302034"/>
            <a:ext cx="41356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400" dirty="0"/>
              <a:t>Be confident the results will transfer to a larger target population</a:t>
            </a:r>
          </a:p>
        </p:txBody>
      </p:sp>
    </p:spTree>
    <p:extLst>
      <p:ext uri="{BB962C8B-B14F-4D97-AF65-F5344CB8AC3E}">
        <p14:creationId xmlns:p14="http://schemas.microsoft.com/office/powerpoint/2010/main" val="151711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Internal vs. external validity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 smtClean="0"/>
              <a:t>Even if randomisation improves confidence about internal validity…</a:t>
            </a:r>
          </a:p>
          <a:p>
            <a:endParaRPr lang="en-GB" sz="3200" dirty="0" smtClean="0"/>
          </a:p>
          <a:p>
            <a:r>
              <a:rPr lang="en-GB" sz="3200" dirty="0" smtClean="0"/>
              <a:t>Study sample isn’t necessarily representative of your target population – convenience samples common</a:t>
            </a:r>
          </a:p>
          <a:p>
            <a:r>
              <a:rPr lang="en-GB" sz="3200" dirty="0" smtClean="0"/>
              <a:t>Policy might not work when the research team leaves, even if it is representative</a:t>
            </a:r>
          </a:p>
          <a:p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14061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552" y="-99392"/>
            <a:ext cx="8229600" cy="1143000"/>
          </a:xfrm>
        </p:spPr>
        <p:txBody>
          <a:bodyPr/>
          <a:lstStyle/>
          <a:p>
            <a:r>
              <a:rPr lang="en-GB" dirty="0" smtClean="0">
                <a:solidFill>
                  <a:srgbClr val="FFFFFF"/>
                </a:solidFill>
              </a:rPr>
              <a:t>Does CCTV reduce crime?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824192" y="6237312"/>
            <a:ext cx="2808312" cy="4579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dirty="0">
                <a:solidFill>
                  <a:srgbClr val="FFFFFF"/>
                </a:solidFill>
              </a:rPr>
              <a:t>Red Road (2006)</a:t>
            </a:r>
          </a:p>
        </p:txBody>
      </p:sp>
      <p:pic>
        <p:nvPicPr>
          <p:cNvPr id="1037" name="Picture 13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6"/>
          <a:stretch/>
        </p:blipFill>
        <p:spPr bwMode="auto">
          <a:xfrm>
            <a:off x="0" y="-12577"/>
            <a:ext cx="12216680" cy="6877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0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How might CCTV reduce crime?</a:t>
            </a:r>
            <a:br>
              <a:rPr lang="en-GB" dirty="0" smtClean="0"/>
            </a:br>
            <a:r>
              <a:rPr lang="en-GB" dirty="0" smtClean="0"/>
              <a:t>Car park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88840"/>
            <a:ext cx="10972800" cy="4488160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en-GB" dirty="0" smtClean="0"/>
              <a:t>Offenders will be caught &amp; stopped</a:t>
            </a:r>
          </a:p>
          <a:p>
            <a:pPr>
              <a:spcAft>
                <a:spcPts val="1200"/>
              </a:spcAft>
            </a:pPr>
            <a:r>
              <a:rPr lang="en-GB" dirty="0" smtClean="0"/>
              <a:t>Deters potential offenders</a:t>
            </a:r>
          </a:p>
          <a:p>
            <a:pPr>
              <a:spcAft>
                <a:spcPts val="1200"/>
              </a:spcAft>
            </a:pPr>
            <a:r>
              <a:rPr lang="en-GB" dirty="0" smtClean="0"/>
              <a:t>CCTV </a:t>
            </a:r>
            <a:r>
              <a:rPr lang="en-GB" dirty="0" smtClean="0">
                <a:sym typeface="Wingdings" panose="05000000000000000000" pitchFamily="2" charset="2"/>
              </a:rPr>
              <a:t> sense of safety  more people around  “natural” surveillance</a:t>
            </a:r>
          </a:p>
          <a:p>
            <a:pPr>
              <a:spcAft>
                <a:spcPts val="1200"/>
              </a:spcAft>
            </a:pPr>
            <a:r>
              <a:rPr lang="en-GB" dirty="0" smtClean="0">
                <a:sym typeface="Wingdings" panose="05000000000000000000" pitchFamily="2" charset="2"/>
              </a:rPr>
              <a:t>Effective deployment of police to right areas</a:t>
            </a:r>
          </a:p>
          <a:p>
            <a:pPr>
              <a:spcAft>
                <a:spcPts val="1200"/>
              </a:spcAft>
            </a:pPr>
            <a:r>
              <a:rPr lang="en-GB" dirty="0" smtClean="0">
                <a:sym typeface="Wingdings" panose="05000000000000000000" pitchFamily="2" charset="2"/>
              </a:rPr>
              <a:t>Fewer long-duration crimes based on estimates of police/security response</a:t>
            </a:r>
          </a:p>
          <a:p>
            <a:pPr>
              <a:spcAft>
                <a:spcPts val="1200"/>
              </a:spcAft>
            </a:pPr>
            <a:r>
              <a:rPr lang="en-GB" dirty="0" smtClean="0"/>
              <a:t>Potential victims reminded that area high risk, so take more precautions</a:t>
            </a:r>
          </a:p>
          <a:p>
            <a:pPr>
              <a:spcAft>
                <a:spcPts val="1200"/>
              </a:spcAft>
            </a:pPr>
            <a:r>
              <a:rPr lang="en-GB" dirty="0" smtClean="0"/>
              <a:t>Selection bias: CCTV-heavy car parks attract people who are otherwise cautious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525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Russo and Williamson (</a:t>
            </a:r>
            <a:r>
              <a:rPr lang="en-GB" dirty="0" smtClean="0"/>
              <a:t>2007</a:t>
            </a:r>
            <a:r>
              <a:rPr lang="en-GB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 smtClean="0"/>
              <a:t>“In </a:t>
            </a:r>
            <a:r>
              <a:rPr lang="en-GB" sz="3200" dirty="0"/>
              <a:t>order to establish that </a:t>
            </a:r>
            <a:r>
              <a:rPr lang="en-GB" sz="3200" i="1" dirty="0"/>
              <a:t>A</a:t>
            </a:r>
            <a:r>
              <a:rPr lang="en-GB" sz="3200" dirty="0"/>
              <a:t> is a cause of </a:t>
            </a:r>
            <a:r>
              <a:rPr lang="en-GB" sz="3200" i="1" dirty="0"/>
              <a:t>B</a:t>
            </a:r>
            <a:r>
              <a:rPr lang="en-GB" sz="3200" dirty="0"/>
              <a:t> in medicine one normally needs to establish two things. First, that </a:t>
            </a:r>
            <a:r>
              <a:rPr lang="en-GB" sz="3200" i="1" dirty="0">
                <a:solidFill>
                  <a:schemeClr val="accent2"/>
                </a:solidFill>
              </a:rPr>
              <a:t>A</a:t>
            </a:r>
            <a:r>
              <a:rPr lang="en-GB" sz="3200" dirty="0">
                <a:solidFill>
                  <a:schemeClr val="accent2"/>
                </a:solidFill>
              </a:rPr>
              <a:t> and </a:t>
            </a:r>
            <a:r>
              <a:rPr lang="en-GB" sz="3200" i="1" dirty="0">
                <a:solidFill>
                  <a:schemeClr val="accent2"/>
                </a:solidFill>
              </a:rPr>
              <a:t>B</a:t>
            </a:r>
            <a:r>
              <a:rPr lang="en-GB" sz="3200" dirty="0">
                <a:solidFill>
                  <a:schemeClr val="accent2"/>
                </a:solidFill>
              </a:rPr>
              <a:t> are suitably correlated</a:t>
            </a:r>
            <a:r>
              <a:rPr lang="en-GB" sz="3200" dirty="0"/>
              <a:t>—typically, that </a:t>
            </a:r>
            <a:r>
              <a:rPr lang="en-GB" sz="3200" i="1" dirty="0"/>
              <a:t>A</a:t>
            </a:r>
            <a:r>
              <a:rPr lang="en-GB" sz="3200" dirty="0"/>
              <a:t> and </a:t>
            </a:r>
            <a:r>
              <a:rPr lang="en-GB" sz="3200" i="1" dirty="0"/>
              <a:t>B</a:t>
            </a:r>
            <a:r>
              <a:rPr lang="en-GB" sz="3200" dirty="0"/>
              <a:t> are probabilistically dependent, </a:t>
            </a:r>
            <a:r>
              <a:rPr lang="en-GB" sz="3200" dirty="0" smtClean="0"/>
              <a:t>conditional </a:t>
            </a:r>
            <a:r>
              <a:rPr lang="en-GB" sz="3200" dirty="0"/>
              <a:t>on B’s other known causes. Second, that </a:t>
            </a:r>
            <a:r>
              <a:rPr lang="en-GB" sz="3200" dirty="0">
                <a:solidFill>
                  <a:schemeClr val="accent2"/>
                </a:solidFill>
              </a:rPr>
              <a:t>there is some underlying mechanism </a:t>
            </a:r>
            <a:r>
              <a:rPr lang="en-GB" sz="3200" dirty="0"/>
              <a:t>linking </a:t>
            </a:r>
            <a:r>
              <a:rPr lang="en-GB" sz="3200" i="1" dirty="0"/>
              <a:t>A</a:t>
            </a:r>
            <a:r>
              <a:rPr lang="en-GB" sz="3200" dirty="0"/>
              <a:t> and </a:t>
            </a:r>
            <a:r>
              <a:rPr lang="en-GB" sz="3200" i="1" dirty="0"/>
              <a:t>B</a:t>
            </a:r>
            <a:r>
              <a:rPr lang="en-GB" sz="3200" dirty="0"/>
              <a:t> that can account for the difference that </a:t>
            </a:r>
            <a:r>
              <a:rPr lang="en-GB" sz="3200" i="1" dirty="0"/>
              <a:t>A</a:t>
            </a:r>
            <a:r>
              <a:rPr lang="en-GB" sz="3200" dirty="0"/>
              <a:t> makes to </a:t>
            </a:r>
            <a:r>
              <a:rPr lang="en-GB" sz="3200" i="1" dirty="0" smtClean="0"/>
              <a:t>B</a:t>
            </a:r>
            <a:r>
              <a:rPr lang="en-GB" sz="3200" dirty="0" smtClean="0"/>
              <a:t>.”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1809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Phyllis </a:t>
            </a:r>
            <a:r>
              <a:rPr lang="en-GB" dirty="0" err="1" smtClean="0"/>
              <a:t>Illari</a:t>
            </a:r>
            <a:r>
              <a:rPr lang="en-GB" dirty="0" smtClean="0"/>
              <a:t> </a:t>
            </a:r>
            <a:r>
              <a:rPr lang="en-GB" dirty="0"/>
              <a:t>&amp; Jon </a:t>
            </a:r>
            <a:r>
              <a:rPr lang="en-GB" dirty="0" smtClean="0"/>
              <a:t>Williamson (2011)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3600" dirty="0"/>
          </a:p>
          <a:p>
            <a:pPr marL="0" indent="0">
              <a:buNone/>
            </a:pPr>
            <a:r>
              <a:rPr lang="en-GB" sz="3600" dirty="0"/>
              <a:t>Mechanisms:</a:t>
            </a:r>
          </a:p>
          <a:p>
            <a:pPr marL="0" indent="0">
              <a:buNone/>
            </a:pPr>
            <a:r>
              <a:rPr lang="en-GB" sz="3600" dirty="0">
                <a:solidFill>
                  <a:srgbClr val="7030A0"/>
                </a:solidFill>
              </a:rPr>
              <a:t>“A mechanism for a phenomenon consists of entities and activities organized in such a way that they are responsible for the phenomenon.”</a:t>
            </a:r>
          </a:p>
        </p:txBody>
      </p:sp>
    </p:spTree>
    <p:extLst>
      <p:ext uri="{BB962C8B-B14F-4D97-AF65-F5344CB8AC3E}">
        <p14:creationId xmlns:p14="http://schemas.microsoft.com/office/powerpoint/2010/main" val="65877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0"/>
            <a:ext cx="10513168" cy="6478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26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954" y="1211657"/>
            <a:ext cx="8172095" cy="4434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647728" y="5733256"/>
            <a:ext cx="8136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accent2"/>
                </a:solidFill>
              </a:rPr>
              <a:t>Lemmens</a:t>
            </a:r>
            <a:r>
              <a:rPr lang="en-GB" dirty="0">
                <a:solidFill>
                  <a:schemeClr val="accent2"/>
                </a:solidFill>
              </a:rPr>
              <a:t>, et al. (2017). Exploring mechanisms of change in cognitive therapy and interpersonal psychotherapy for adult depression. </a:t>
            </a:r>
            <a:r>
              <a:rPr lang="en-GB" i="1" dirty="0">
                <a:solidFill>
                  <a:schemeClr val="accent2"/>
                </a:solidFill>
              </a:rPr>
              <a:t>Behaviour Research and Therapy</a:t>
            </a:r>
            <a:r>
              <a:rPr lang="en-GB" dirty="0">
                <a:solidFill>
                  <a:schemeClr val="accent2"/>
                </a:solidFill>
              </a:rPr>
              <a:t>, </a:t>
            </a:r>
            <a:r>
              <a:rPr lang="en-GB" i="1" dirty="0">
                <a:solidFill>
                  <a:schemeClr val="accent2"/>
                </a:solidFill>
              </a:rPr>
              <a:t>94</a:t>
            </a:r>
            <a:r>
              <a:rPr lang="en-GB" dirty="0">
                <a:solidFill>
                  <a:schemeClr val="accent2"/>
                </a:solidFill>
              </a:rPr>
              <a:t>, 81–92. http://doi.org/10.1016/j.brat.2017.05.005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70609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B050"/>
                </a:solidFill>
              </a:rPr>
              <a:t>Can the mechanism be more quant data?</a:t>
            </a:r>
          </a:p>
        </p:txBody>
      </p:sp>
    </p:spTree>
    <p:extLst>
      <p:ext uri="{BB962C8B-B14F-4D97-AF65-F5344CB8AC3E}">
        <p14:creationId xmlns:p14="http://schemas.microsoft.com/office/powerpoint/2010/main" val="257319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Where are the mechanisms</a:t>
            </a:r>
            <a:br>
              <a:rPr lang="en-GB" smtClean="0"/>
            </a:br>
            <a:r>
              <a:rPr lang="en-GB" smtClean="0"/>
              <a:t>(quotes from Sonia Dalkin. et al., 2015)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800" dirty="0"/>
          </a:p>
          <a:p>
            <a:r>
              <a:rPr lang="en-GB" sz="2800" b="1" dirty="0" smtClean="0"/>
              <a:t>Archer: </a:t>
            </a:r>
            <a:r>
              <a:rPr lang="en-GB" sz="2800" dirty="0" smtClean="0"/>
              <a:t>“collective, constrained decision making is the underlying mechanism that creates all social outcomes”</a:t>
            </a:r>
          </a:p>
          <a:p>
            <a:endParaRPr lang="en-GB" sz="2800" dirty="0" smtClean="0"/>
          </a:p>
          <a:p>
            <a:r>
              <a:rPr lang="en-GB" sz="2800" b="1" dirty="0" err="1" smtClean="0"/>
              <a:t>Bhaskar</a:t>
            </a:r>
            <a:r>
              <a:rPr lang="en-GB" sz="2800" b="1" dirty="0" smtClean="0"/>
              <a:t>: </a:t>
            </a:r>
            <a:r>
              <a:rPr lang="en-GB" sz="2800" dirty="0" smtClean="0"/>
              <a:t>power and resources “lie with great institutional forms of society”</a:t>
            </a:r>
          </a:p>
          <a:p>
            <a:endParaRPr lang="en-GB" sz="2800" dirty="0" smtClean="0"/>
          </a:p>
          <a:p>
            <a:r>
              <a:rPr lang="en-GB" sz="2800" b="1" dirty="0" smtClean="0"/>
              <a:t>Pawson and Tilley: </a:t>
            </a:r>
            <a:r>
              <a:rPr lang="en-GB" sz="2800" dirty="0" smtClean="0"/>
              <a:t>“human reasoning” (reasoning </a:t>
            </a:r>
            <a:r>
              <a:rPr lang="en-GB" sz="2800" dirty="0" smtClean="0">
                <a:sym typeface="Wingdings" panose="05000000000000000000" pitchFamily="2" charset="2"/>
              </a:rPr>
              <a:t></a:t>
            </a:r>
            <a:r>
              <a:rPr lang="en-GB" sz="2800" dirty="0" smtClean="0"/>
              <a:t> behaviour from their perspective)</a:t>
            </a:r>
          </a:p>
        </p:txBody>
      </p:sp>
    </p:spTree>
    <p:extLst>
      <p:ext uri="{BB962C8B-B14F-4D97-AF65-F5344CB8AC3E}">
        <p14:creationId xmlns:p14="http://schemas.microsoft.com/office/powerpoint/2010/main" val="372600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86296"/>
            <a:ext cx="7742701" cy="6741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8904312" y="6093296"/>
            <a:ext cx="2749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Sonia </a:t>
            </a:r>
            <a:r>
              <a:rPr lang="en-GB" dirty="0" err="1">
                <a:solidFill>
                  <a:schemeClr val="accent2"/>
                </a:solidFill>
              </a:rPr>
              <a:t>Dalkin</a:t>
            </a:r>
            <a:r>
              <a:rPr lang="en-GB" dirty="0">
                <a:solidFill>
                  <a:schemeClr val="accent2"/>
                </a:solidFill>
              </a:rPr>
              <a:t>. et al., 2015</a:t>
            </a:r>
          </a:p>
        </p:txBody>
      </p:sp>
    </p:spTree>
    <p:extLst>
      <p:ext uri="{BB962C8B-B14F-4D97-AF65-F5344CB8AC3E}">
        <p14:creationId xmlns:p14="http://schemas.microsoft.com/office/powerpoint/2010/main" val="254840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2723" y="1700808"/>
            <a:ext cx="489654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3200" b="1" dirty="0">
                <a:solidFill>
                  <a:schemeClr val="accent4"/>
                </a:solidFill>
              </a:rPr>
              <a:t>“The philosophers have only interpreted the world, in various ways; the point is to change it.”</a:t>
            </a:r>
          </a:p>
          <a:p>
            <a:pPr algn="r"/>
            <a:r>
              <a:rPr lang="en-GB" sz="3200" dirty="0"/>
              <a:t>(Karl Marx, 1845)</a:t>
            </a:r>
          </a:p>
        </p:txBody>
      </p:sp>
      <p:sp>
        <p:nvSpPr>
          <p:cNvPr id="5" name="Rectangle 4"/>
          <p:cNvSpPr/>
          <p:nvPr/>
        </p:nvSpPr>
        <p:spPr>
          <a:xfrm>
            <a:off x="6528048" y="4221088"/>
            <a:ext cx="475252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3200" b="1" dirty="0">
                <a:solidFill>
                  <a:schemeClr val="accent4"/>
                </a:solidFill>
              </a:rPr>
              <a:t>“The point is not to interpret whiteness but to abolish it.”</a:t>
            </a:r>
          </a:p>
          <a:p>
            <a:pPr algn="just"/>
            <a:r>
              <a:rPr lang="en-GB" sz="3200" dirty="0"/>
              <a:t>(Noel </a:t>
            </a:r>
            <a:r>
              <a:rPr lang="en-GB" sz="3200" dirty="0" err="1"/>
              <a:t>Ignatiev</a:t>
            </a:r>
            <a:r>
              <a:rPr lang="en-GB" sz="3200" dirty="0"/>
              <a:t>, 1997)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354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404664"/>
            <a:ext cx="7272808" cy="6217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8904312" y="6093296"/>
            <a:ext cx="2749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Sonia </a:t>
            </a:r>
            <a:r>
              <a:rPr lang="en-GB" dirty="0" err="1">
                <a:solidFill>
                  <a:schemeClr val="accent2"/>
                </a:solidFill>
              </a:rPr>
              <a:t>Dalkin</a:t>
            </a:r>
            <a:r>
              <a:rPr lang="en-GB" dirty="0">
                <a:solidFill>
                  <a:schemeClr val="accent2"/>
                </a:solidFill>
              </a:rPr>
              <a:t>. et al., 2015</a:t>
            </a:r>
          </a:p>
        </p:txBody>
      </p:sp>
    </p:spTree>
    <p:extLst>
      <p:ext uri="{BB962C8B-B14F-4D97-AF65-F5344CB8AC3E}">
        <p14:creationId xmlns:p14="http://schemas.microsoft.com/office/powerpoint/2010/main" val="66317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 ponder…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4000" dirty="0" smtClean="0"/>
              <a:t>Where do we get ideas from for the mechanisms and processes…?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17583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061048"/>
          </a:xfrm>
        </p:spPr>
        <p:txBody>
          <a:bodyPr/>
          <a:lstStyle/>
          <a:p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677" y="5905390"/>
            <a:ext cx="592989" cy="61910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173666" y="5953334"/>
            <a:ext cx="34083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/>
              <a:t>a.fugard@bbk.ac.uk</a:t>
            </a:r>
          </a:p>
        </p:txBody>
      </p:sp>
    </p:spTree>
    <p:extLst>
      <p:ext uri="{BB962C8B-B14F-4D97-AF65-F5344CB8AC3E}">
        <p14:creationId xmlns:p14="http://schemas.microsoft.com/office/powerpoint/2010/main" val="261573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nd-1953-tp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192" y="-20225"/>
            <a:ext cx="4439816" cy="691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672064" y="5795392"/>
            <a:ext cx="33041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/>
              <a:t>James Lind (1753)</a:t>
            </a:r>
          </a:p>
        </p:txBody>
      </p:sp>
      <p:sp>
        <p:nvSpPr>
          <p:cNvPr id="6" name="Rectangle 5"/>
          <p:cNvSpPr/>
          <p:nvPr/>
        </p:nvSpPr>
        <p:spPr>
          <a:xfrm>
            <a:off x="6672064" y="6318612"/>
            <a:ext cx="3960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www.jameslindlibrary.org/lind-j-1753</a:t>
            </a:r>
            <a:r>
              <a:rPr lang="en-GB" dirty="0" smtClean="0">
                <a:hlinkClick r:id="rId3"/>
              </a:rPr>
              <a:t>/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599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lind-1953-kp2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218851"/>
            <a:ext cx="3348904" cy="6362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ind-1953-kp2-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6" y="218851"/>
            <a:ext cx="3960440" cy="6431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67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Participants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 smtClean="0"/>
              <a:t>“On the 20th May, 1747, I took twelve patients in the scurvy on board the Salisbury at sea. Their cases were as similar as I could have them. They all in general had putrid gums, the spots and lassitude, with weakness of their knees. They lay together in one place, being a proper apartment for the sick in the fore-hold; and had one diet in common to all, viz., water gruel sweetened with sugar in the morning; fresh mutton broth often times for dinner; at other times puddings, boiled biscuit with sugar etc.; and for supper barley, raisins, rice and currants, sago and wine, or the like.”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74631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Each group had two participants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“ordered each a quart of </a:t>
            </a:r>
            <a:r>
              <a:rPr lang="en-GB" sz="2800" dirty="0" err="1" smtClean="0"/>
              <a:t>cyder</a:t>
            </a:r>
            <a:r>
              <a:rPr lang="en-GB" sz="2800" dirty="0" smtClean="0"/>
              <a:t> a day”</a:t>
            </a:r>
          </a:p>
          <a:p>
            <a:r>
              <a:rPr lang="en-GB" sz="2800" dirty="0" smtClean="0"/>
              <a:t>“twenty five </a:t>
            </a:r>
            <a:r>
              <a:rPr lang="en-GB" sz="2800" dirty="0" err="1" smtClean="0"/>
              <a:t>gutts</a:t>
            </a:r>
            <a:r>
              <a:rPr lang="en-GB" sz="2800" dirty="0" smtClean="0"/>
              <a:t> of elixir vitriol three times a day upon an empty stomach, using a gargle strongly acidulated with it for their mouths.”</a:t>
            </a:r>
          </a:p>
          <a:p>
            <a:r>
              <a:rPr lang="en-GB" sz="2800" dirty="0" smtClean="0"/>
              <a:t>“two </a:t>
            </a:r>
            <a:r>
              <a:rPr lang="en-GB" sz="2800" dirty="0" err="1" smtClean="0"/>
              <a:t>spoonfuls</a:t>
            </a:r>
            <a:r>
              <a:rPr lang="en-GB" sz="2800" dirty="0" smtClean="0"/>
              <a:t> of vinegar three times a day upon an empty stomach”</a:t>
            </a:r>
          </a:p>
          <a:p>
            <a:r>
              <a:rPr lang="en-GB" sz="2800" dirty="0" smtClean="0"/>
              <a:t>“a course of sea water”</a:t>
            </a:r>
          </a:p>
          <a:p>
            <a:r>
              <a:rPr lang="en-GB" sz="2800" dirty="0" smtClean="0"/>
              <a:t>“two oranges and one lemon given them every day. These they eat with greediness”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70614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group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79376" y="1700808"/>
            <a:ext cx="109728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3200" dirty="0" smtClean="0"/>
          </a:p>
          <a:p>
            <a:pPr marL="0" indent="0">
              <a:buNone/>
            </a:pPr>
            <a:r>
              <a:rPr lang="en-GB" sz="3200" dirty="0" smtClean="0"/>
              <a:t>“The two remaining patients took the bigness of a nutmeg three times a day of an </a:t>
            </a:r>
            <a:r>
              <a:rPr lang="en-GB" sz="3200" dirty="0" err="1" smtClean="0"/>
              <a:t>electuray</a:t>
            </a:r>
            <a:r>
              <a:rPr lang="en-GB" sz="3200" dirty="0" smtClean="0"/>
              <a:t> recommended by an hospital surgeon made of garlic, mustard seed, rad. </a:t>
            </a:r>
            <a:r>
              <a:rPr lang="en-GB" sz="3200" dirty="0" err="1" smtClean="0"/>
              <a:t>raphan</a:t>
            </a:r>
            <a:r>
              <a:rPr lang="en-GB" sz="3200" dirty="0" smtClean="0"/>
              <a:t>., balsam of Peru and gum myrrh, using for common drink </a:t>
            </a:r>
            <a:r>
              <a:rPr lang="en-GB" sz="3200" dirty="0" err="1" smtClean="0"/>
              <a:t>narley</a:t>
            </a:r>
            <a:r>
              <a:rPr lang="en-GB" sz="3200" dirty="0" smtClean="0"/>
              <a:t> water well acidulated with tamarinds, by a decoction of </a:t>
            </a:r>
            <a:r>
              <a:rPr lang="en-GB" sz="3200" dirty="0" err="1" smtClean="0"/>
              <a:t>wich</a:t>
            </a:r>
            <a:r>
              <a:rPr lang="en-GB" sz="3200" dirty="0" smtClean="0"/>
              <a:t>, with the addition of </a:t>
            </a:r>
            <a:r>
              <a:rPr lang="en-GB" sz="3200" dirty="0" err="1" smtClean="0"/>
              <a:t>cremor</a:t>
            </a:r>
            <a:r>
              <a:rPr lang="en-GB" sz="3200" dirty="0" smtClean="0"/>
              <a:t> tartar, they were gently purged three or four times during the course”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60061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“The consequence was that the most sudden and visible good effects were perceived from the use of the oranges and </a:t>
            </a:r>
            <a:r>
              <a:rPr lang="en-GB" sz="3200" dirty="0" smtClean="0"/>
              <a:t>lemons”</a:t>
            </a:r>
          </a:p>
          <a:p>
            <a:pPr marL="0" indent="0">
              <a:buNone/>
            </a:pPr>
            <a:endParaRPr lang="en-GB" sz="3200" dirty="0" smtClean="0"/>
          </a:p>
          <a:p>
            <a:pPr marL="0" indent="0">
              <a:buNone/>
            </a:pPr>
            <a:r>
              <a:rPr lang="en-GB" sz="3200" dirty="0" smtClean="0"/>
              <a:t>…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 smtClean="0"/>
              <a:t>“Next to the oranges, I thought the </a:t>
            </a:r>
            <a:r>
              <a:rPr lang="en-GB" sz="3200" dirty="0" err="1" smtClean="0"/>
              <a:t>cyder</a:t>
            </a:r>
            <a:r>
              <a:rPr lang="en-GB" sz="3200" dirty="0" smtClean="0"/>
              <a:t> had the best effects”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20913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ching template 2020-21.potx" id="{48F15985-C14C-40A0-AB32-24BA94AB464E}" vid="{CC580C11-CAD0-4C67-BBD8-FD190848B9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2835ABCFFA4A47AB87A6A6AB2ADEE3" ma:contentTypeVersion="12" ma:contentTypeDescription="Create a new document." ma:contentTypeScope="" ma:versionID="31051849af859a11a33470ca4a0d0e26">
  <xsd:schema xmlns:xsd="http://www.w3.org/2001/XMLSchema" xmlns:xs="http://www.w3.org/2001/XMLSchema" xmlns:p="http://schemas.microsoft.com/office/2006/metadata/properties" xmlns:ns3="7f875486-7325-403a-b98d-c0e6bee71557" xmlns:ns4="ab3e42d5-90a2-4b34-8062-95d47f378b6f" targetNamespace="http://schemas.microsoft.com/office/2006/metadata/properties" ma:root="true" ma:fieldsID="976ff4961434278117cac3e57c731e6a" ns3:_="" ns4:_="">
    <xsd:import namespace="7f875486-7325-403a-b98d-c0e6bee71557"/>
    <xsd:import namespace="ab3e42d5-90a2-4b34-8062-95d47f378b6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875486-7325-403a-b98d-c0e6bee715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3e42d5-90a2-4b34-8062-95d47f378b6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8589FBD-66A0-47ED-9B6E-3AED4B35DACC}">
  <ds:schemaRefs>
    <ds:schemaRef ds:uri="http://purl.org/dc/elements/1.1/"/>
    <ds:schemaRef ds:uri="7f875486-7325-403a-b98d-c0e6bee71557"/>
    <ds:schemaRef ds:uri="http://purl.org/dc/terms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ab3e42d5-90a2-4b34-8062-95d47f378b6f"/>
  </ds:schemaRefs>
</ds:datastoreItem>
</file>

<file path=customXml/itemProps2.xml><?xml version="1.0" encoding="utf-8"?>
<ds:datastoreItem xmlns:ds="http://schemas.openxmlformats.org/officeDocument/2006/customXml" ds:itemID="{DF77C7DF-4754-45BF-B0EC-C2D0FC0FFC7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622823-A856-415F-899D-20ED4A839F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f875486-7325-403a-b98d-c0e6bee71557"/>
    <ds:schemaRef ds:uri="ab3e42d5-90a2-4b34-8062-95d47f378b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Slides template</Template>
  <TotalTime>223</TotalTime>
  <Words>1164</Words>
  <Application>Microsoft Office PowerPoint</Application>
  <PresentationFormat>Widescreen</PresentationFormat>
  <Paragraphs>121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Wingdings</vt:lpstr>
      <vt:lpstr>Arial</vt:lpstr>
      <vt:lpstr>Calibri</vt:lpstr>
      <vt:lpstr>Clarity</vt:lpstr>
      <vt:lpstr>Do randomised controlled trials need a theory? </vt:lpstr>
      <vt:lpstr>The plan for this video</vt:lpstr>
      <vt:lpstr>ACTION</vt:lpstr>
      <vt:lpstr>PowerPoint Presentation</vt:lpstr>
      <vt:lpstr>PowerPoint Presentation</vt:lpstr>
      <vt:lpstr>Participants</vt:lpstr>
      <vt:lpstr>Each group had two participants</vt:lpstr>
      <vt:lpstr>Final group</vt:lpstr>
      <vt:lpstr>Results</vt:lpstr>
      <vt:lpstr>PowerPoint Presentation</vt:lpstr>
      <vt:lpstr>How it works</vt:lpstr>
      <vt:lpstr>PowerPoint Presentation</vt:lpstr>
      <vt:lpstr>PowerPoint Presentation</vt:lpstr>
      <vt:lpstr>PowerPoint Presentation</vt:lpstr>
      <vt:lpstr>Worrall versus randomisation</vt:lpstr>
      <vt:lpstr>La Caze et al. versus Worall</vt:lpstr>
      <vt:lpstr>Nancy Cartright (2010)</vt:lpstr>
      <vt:lpstr>Problems if…</vt:lpstr>
      <vt:lpstr>Drug trials – placebos hard there too!</vt:lpstr>
      <vt:lpstr>What you want</vt:lpstr>
      <vt:lpstr>Internal vs. external validity</vt:lpstr>
      <vt:lpstr>Does CCTV reduce crime?</vt:lpstr>
      <vt:lpstr>How might CCTV reduce crime? Car park example</vt:lpstr>
      <vt:lpstr>Russo and Williamson (2007)</vt:lpstr>
      <vt:lpstr>Phyllis Illari &amp; Jon Williamson (2011)</vt:lpstr>
      <vt:lpstr>PowerPoint Presentation</vt:lpstr>
      <vt:lpstr>Can the mechanism be more quant data?</vt:lpstr>
      <vt:lpstr>Where are the mechanisms (quotes from Sonia Dalkin. et al., 2015)</vt:lpstr>
      <vt:lpstr>PowerPoint Presentation</vt:lpstr>
      <vt:lpstr>PowerPoint Presentation</vt:lpstr>
      <vt:lpstr>To ponder…</vt:lpstr>
      <vt:lpstr>Summary</vt:lpstr>
    </vt:vector>
  </TitlesOfParts>
  <Company>UCL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randomised controlled trials need a theory? </dc:title>
  <dc:creator>Andi Fugard</dc:creator>
  <cp:lastModifiedBy>Andi Fugard</cp:lastModifiedBy>
  <cp:revision>14</cp:revision>
  <dcterms:created xsi:type="dcterms:W3CDTF">2020-11-17T14:28:22Z</dcterms:created>
  <dcterms:modified xsi:type="dcterms:W3CDTF">2020-11-19T17:50:25Z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0x010100522835ABCFFA4A47AB87A6A6AB2ADEE3</vt:lpwstr>
  </property>
</Properties>
</file>