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23" r:id="rId2"/>
    <p:sldId id="576" r:id="rId3"/>
    <p:sldId id="551" r:id="rId4"/>
    <p:sldId id="527" r:id="rId5"/>
    <p:sldId id="550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57" r:id="rId15"/>
    <p:sldId id="555" r:id="rId16"/>
    <p:sldId id="552" r:id="rId17"/>
    <p:sldId id="556" r:id="rId18"/>
    <p:sldId id="553" r:id="rId19"/>
    <p:sldId id="554" r:id="rId20"/>
    <p:sldId id="567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9" r:id="rId30"/>
    <p:sldId id="558" r:id="rId31"/>
    <p:sldId id="559" r:id="rId32"/>
    <p:sldId id="560" r:id="rId33"/>
    <p:sldId id="561" r:id="rId34"/>
    <p:sldId id="569" r:id="rId35"/>
    <p:sldId id="570" r:id="rId36"/>
    <p:sldId id="562" r:id="rId37"/>
    <p:sldId id="563" r:id="rId38"/>
    <p:sldId id="571" r:id="rId39"/>
    <p:sldId id="573" r:id="rId40"/>
    <p:sldId id="564" r:id="rId41"/>
    <p:sldId id="575" r:id="rId42"/>
    <p:sldId id="565" r:id="rId43"/>
    <p:sldId id="577" r:id="rId44"/>
    <p:sldId id="566" r:id="rId45"/>
    <p:sldId id="548" r:id="rId46"/>
    <p:sldId id="36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94660"/>
  </p:normalViewPr>
  <p:slideViewPr>
    <p:cSldViewPr>
      <p:cViewPr varScale="1">
        <p:scale>
          <a:sx n="107" d="100"/>
          <a:sy n="107" d="100"/>
        </p:scale>
        <p:origin x="-18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688E2-17D9-4DAF-B1B3-469735EC2379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2F25F-A4D5-401C-AED8-167DD472A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8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44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6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45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8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02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7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2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6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0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77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18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F6C3-B1B0-4502-A793-B374165BCD3B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1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rpsychologist.com/d3/CI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en-GB" dirty="0" smtClean="0"/>
              <a:t>Multilevel models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64904"/>
            <a:ext cx="6400800" cy="280831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Dr Andy Fugard</a:t>
            </a:r>
            <a:endParaRPr lang="en-GB" sz="24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Intermediate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Quantitative Social Research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4 Feb 2019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 descr="C:\Users\ubafug001\Downloads\bbk-logo-burgundy-dig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580604"/>
            <a:ext cx="2629048" cy="81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37667" y="5733256"/>
            <a:ext cx="3893637" cy="523220"/>
            <a:chOff x="516488" y="4095227"/>
            <a:chExt cx="3893637" cy="523220"/>
          </a:xfrm>
        </p:grpSpPr>
        <p:sp>
          <p:nvSpPr>
            <p:cNvPr id="8" name="Rectangle 7"/>
            <p:cNvSpPr/>
            <p:nvPr/>
          </p:nvSpPr>
          <p:spPr>
            <a:xfrm>
              <a:off x="1001820" y="4095227"/>
              <a:ext cx="34083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a.fugard@bbk.ac.uk</a:t>
              </a:r>
            </a:p>
          </p:txBody>
        </p:sp>
        <p:pic>
          <p:nvPicPr>
            <p:cNvPr id="9" name="Picture 2" descr="http://www.jillstanek.com/red%20envelop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88" y="4180306"/>
              <a:ext cx="523060" cy="375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9"/>
          <a:stretch/>
        </p:blipFill>
        <p:spPr>
          <a:xfrm>
            <a:off x="1746872" y="952500"/>
            <a:ext cx="5650257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9" y="1033266"/>
            <a:ext cx="6740761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495299"/>
            <a:ext cx="6034088" cy="60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97" y="1430447"/>
            <a:ext cx="808477" cy="136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94" y="3687225"/>
            <a:ext cx="1200684" cy="1843088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622" y="2904905"/>
            <a:ext cx="808477" cy="136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519" y="4652963"/>
            <a:ext cx="1200684" cy="18430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942975" y="1095375"/>
            <a:ext cx="17129" cy="5105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60104" y="6200775"/>
            <a:ext cx="7126621" cy="134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3444" y="630159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29719" y="62955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2017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GB" sz="3200" dirty="0"/>
              <a:t>Each student can also be </a:t>
            </a:r>
            <a:r>
              <a:rPr lang="en-GB" sz="3200" dirty="0" smtClean="0"/>
              <a:t>tracked over time (measurements are nested in students)</a:t>
            </a:r>
            <a:endParaRPr lang="en-GB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8569" y="62955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2016</a:t>
            </a:r>
          </a:p>
        </p:txBody>
      </p:sp>
      <p:sp>
        <p:nvSpPr>
          <p:cNvPr id="27" name="Oval 26"/>
          <p:cNvSpPr/>
          <p:nvPr/>
        </p:nvSpPr>
        <p:spPr>
          <a:xfrm>
            <a:off x="2360239" y="2236638"/>
            <a:ext cx="152400" cy="158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450709" y="2639386"/>
            <a:ext cx="152400" cy="158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653519" y="3693218"/>
            <a:ext cx="152400" cy="158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224927" y="4370155"/>
            <a:ext cx="152400" cy="158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539219" y="4836563"/>
            <a:ext cx="152400" cy="158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437834" y="4801650"/>
            <a:ext cx="152400" cy="158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2209800" y="4608769"/>
            <a:ext cx="4481819" cy="45138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3"/>
            <a:endCxn id="5" idx="1"/>
          </p:cNvCxnSpPr>
          <p:nvPr/>
        </p:nvCxnSpPr>
        <p:spPr>
          <a:xfrm>
            <a:off x="2390774" y="2114330"/>
            <a:ext cx="4458848" cy="147445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5" y="1340768"/>
            <a:ext cx="862491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5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86554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7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9" y="939546"/>
            <a:ext cx="8065754" cy="49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2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9" y="939546"/>
            <a:ext cx="8065754" cy="49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You could just use linear regression…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5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9" y="939546"/>
            <a:ext cx="8065754" cy="49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94922"/>
          </a:xfrm>
        </p:spPr>
        <p:txBody>
          <a:bodyPr>
            <a:noAutofit/>
          </a:bodyPr>
          <a:lstStyle/>
          <a:p>
            <a:r>
              <a:rPr lang="en-GB" sz="3600" dirty="0" smtClean="0"/>
              <a:t>But that doesn’t “know” about the structure of the data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111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9" y="939546"/>
            <a:ext cx="8065754" cy="49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3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will cover the last new idea of the module: “</a:t>
            </a:r>
            <a:r>
              <a:rPr lang="en-GB" b="1" dirty="0" smtClean="0"/>
              <a:t>random effects”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rest will be gluing together everything else we have covered to do increasingly exciting things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mtClean="0">
                <a:solidFill>
                  <a:srgbClr val="FF0000"/>
                </a:solidFill>
              </a:rPr>
              <a:t>FUTURE YEARS: </a:t>
            </a:r>
            <a:r>
              <a:rPr lang="en-GB" dirty="0" smtClean="0">
                <a:solidFill>
                  <a:srgbClr val="FF0000"/>
                </a:solidFill>
              </a:rPr>
              <a:t>EXPLAIN REML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Why not just fit a separate regression model for each participant?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7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2"/>
          <a:stretch/>
        </p:blipFill>
        <p:spPr bwMode="auto">
          <a:xfrm>
            <a:off x="233519" y="1323975"/>
            <a:ext cx="8676962" cy="546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Silly model</a:t>
            </a:r>
          </a:p>
        </p:txBody>
      </p:sp>
    </p:spTree>
    <p:extLst>
      <p:ext uri="{BB962C8B-B14F-4D97-AF65-F5344CB8AC3E}">
        <p14:creationId xmlns:p14="http://schemas.microsoft.com/office/powerpoint/2010/main" val="32600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2"/>
          <a:stretch/>
        </p:blipFill>
        <p:spPr bwMode="auto">
          <a:xfrm>
            <a:off x="233519" y="1323975"/>
            <a:ext cx="8676962" cy="546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0" y="692821"/>
            <a:ext cx="3400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Average intercept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1476462" y="1323975"/>
            <a:ext cx="4404221" cy="262724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2"/>
          <a:stretch/>
        </p:blipFill>
        <p:spPr bwMode="auto">
          <a:xfrm>
            <a:off x="233519" y="1323975"/>
            <a:ext cx="8676962" cy="546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25085" y="479010"/>
            <a:ext cx="54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Intercept varies by participant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1526796" y="1203705"/>
            <a:ext cx="3155971" cy="193377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1526796" y="1170149"/>
            <a:ext cx="4320331" cy="308306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1526796" y="1170149"/>
            <a:ext cx="5863905" cy="378774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9"/>
          <a:stretch/>
        </p:blipFill>
        <p:spPr bwMode="auto">
          <a:xfrm>
            <a:off x="233519" y="1238250"/>
            <a:ext cx="8676961" cy="555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 silly model</a:t>
            </a:r>
          </a:p>
        </p:txBody>
      </p:sp>
    </p:spTree>
    <p:extLst>
      <p:ext uri="{BB962C8B-B14F-4D97-AF65-F5344CB8AC3E}">
        <p14:creationId xmlns:p14="http://schemas.microsoft.com/office/powerpoint/2010/main" val="10182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9"/>
          <a:stretch/>
        </p:blipFill>
        <p:spPr bwMode="auto">
          <a:xfrm>
            <a:off x="233519" y="1238250"/>
            <a:ext cx="8676961" cy="555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4283" y="976640"/>
            <a:ext cx="843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Average slope (slower reactions over time)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145872" y="1499860"/>
            <a:ext cx="1887522" cy="237585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9"/>
          <a:stretch/>
        </p:blipFill>
        <p:spPr bwMode="auto">
          <a:xfrm>
            <a:off x="233519" y="1238250"/>
            <a:ext cx="8676961" cy="555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28907" y="435145"/>
            <a:ext cx="4576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Intercept (still) varies by participant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1551964" y="1465452"/>
            <a:ext cx="3423393" cy="216698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1551963" y="1465452"/>
            <a:ext cx="3993160" cy="262341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1533785" y="1465452"/>
            <a:ext cx="4581789" cy="374054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5"/>
          <a:stretch/>
        </p:blipFill>
        <p:spPr bwMode="auto">
          <a:xfrm>
            <a:off x="233519" y="1228725"/>
            <a:ext cx="8676961" cy="555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Better model</a:t>
            </a:r>
          </a:p>
        </p:txBody>
      </p:sp>
    </p:spTree>
    <p:extLst>
      <p:ext uri="{BB962C8B-B14F-4D97-AF65-F5344CB8AC3E}">
        <p14:creationId xmlns:p14="http://schemas.microsoft.com/office/powerpoint/2010/main" val="26705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5"/>
          <a:stretch/>
        </p:blipFill>
        <p:spPr bwMode="auto">
          <a:xfrm>
            <a:off x="233519" y="1228725"/>
            <a:ext cx="8676961" cy="555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00181" y="531034"/>
            <a:ext cx="4105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Now the slopes vary by participant too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590163" y="1485141"/>
            <a:ext cx="2381088" cy="345602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5192785" y="1485141"/>
            <a:ext cx="1467447" cy="86373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2"/>
          <a:stretch/>
        </p:blipFill>
        <p:spPr bwMode="auto">
          <a:xfrm>
            <a:off x="193142" y="328848"/>
            <a:ext cx="4452654" cy="280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9"/>
          <a:stretch/>
        </p:blipFill>
        <p:spPr bwMode="auto">
          <a:xfrm>
            <a:off x="193143" y="3571407"/>
            <a:ext cx="4452653" cy="28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5"/>
          <a:stretch/>
        </p:blipFill>
        <p:spPr bwMode="auto">
          <a:xfrm>
            <a:off x="4585631" y="2147188"/>
            <a:ext cx="4452653" cy="28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6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The plan for this 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We started the module with </a:t>
            </a:r>
            <a:r>
              <a:rPr lang="en-GB" b="1" dirty="0" smtClean="0"/>
              <a:t>linear regression</a:t>
            </a:r>
          </a:p>
          <a:p>
            <a:pPr marL="0" indent="0">
              <a:buNone/>
            </a:pPr>
            <a:r>
              <a:rPr lang="en-GB" dirty="0" smtClean="0"/>
              <a:t>for normally distributed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and saw how it </a:t>
            </a:r>
            <a:r>
              <a:rPr lang="en-GB" b="1" dirty="0" smtClean="0"/>
              <a:t>generalises</a:t>
            </a:r>
            <a:r>
              <a:rPr lang="en-GB" dirty="0" smtClean="0"/>
              <a:t> to other</a:t>
            </a:r>
            <a:br>
              <a:rPr lang="en-GB" dirty="0" smtClean="0"/>
            </a:br>
            <a:r>
              <a:rPr lang="en-GB" dirty="0" smtClean="0"/>
              <a:t>		distributions for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b="1" dirty="0" smtClean="0"/>
              <a:t>binary</a:t>
            </a:r>
            <a:r>
              <a:rPr lang="en-GB" dirty="0" smtClean="0"/>
              <a:t> (yes/no) &amp;</a:t>
            </a:r>
            <a:br>
              <a:rPr lang="en-GB" dirty="0" smtClean="0"/>
            </a:br>
            <a:r>
              <a:rPr lang="en-GB" dirty="0" smtClean="0"/>
              <a:t>			</a:t>
            </a:r>
            <a:r>
              <a:rPr lang="en-GB" b="1" dirty="0" smtClean="0"/>
              <a:t>count</a:t>
            </a:r>
            <a:r>
              <a:rPr lang="en-GB" dirty="0" smtClean="0"/>
              <a:t> data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This week: we will generalise the </a:t>
            </a:r>
            <a:r>
              <a:rPr lang="en-GB" b="1" dirty="0" smtClean="0"/>
              <a:t>residuals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567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2"/>
          <a:stretch/>
        </p:blipFill>
        <p:spPr bwMode="auto">
          <a:xfrm>
            <a:off x="233519" y="1323975"/>
            <a:ext cx="8676962" cy="546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Reaction ~ 1 + (1|Subject)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9"/>
          <a:stretch/>
        </p:blipFill>
        <p:spPr bwMode="auto">
          <a:xfrm>
            <a:off x="233519" y="1238250"/>
            <a:ext cx="8676961" cy="555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Reaction ~ </a:t>
            </a:r>
            <a:r>
              <a:rPr lang="en-GB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+ Days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(1|Subject)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782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5"/>
          <a:stretch/>
        </p:blipFill>
        <p:spPr bwMode="auto">
          <a:xfrm>
            <a:off x="233519" y="1228725"/>
            <a:ext cx="8676961" cy="555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Reaction ~ </a:t>
            </a:r>
            <a:r>
              <a:rPr lang="en-GB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+ Days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Days|Subject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428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goodies do we get?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effects: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Groups   Name        Variance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Std.Dev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Subject  (Intercept) 612.09   24.740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Days         35.07    5.922   0.07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Residual             654.94   25.592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180, groups:  Subject, 18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Fixed effects: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251.405      6.825   36.84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Days          10.467      1.546    6.77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Correlation of Fixed Effects: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Days -0.138</a:t>
            </a:r>
          </a:p>
        </p:txBody>
      </p:sp>
    </p:spTree>
    <p:extLst>
      <p:ext uri="{BB962C8B-B14F-4D97-AF65-F5344CB8AC3E}">
        <p14:creationId xmlns:p14="http://schemas.microsoft.com/office/powerpoint/2010/main" val="5959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Gelman</a:t>
            </a:r>
            <a:r>
              <a:rPr lang="en-GB" dirty="0" smtClean="0"/>
              <a:t> (2005)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88840"/>
            <a:ext cx="8489950" cy="47525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‘We </a:t>
            </a:r>
            <a:r>
              <a:rPr lang="en-GB" dirty="0"/>
              <a:t>prefer to sidestep the overloaded terms “fixed” and “random” with a cleaner distinction […]. We define effects (or coefficients) in a multilevel model as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constant [fixed]</a:t>
            </a:r>
            <a:r>
              <a:rPr lang="en-GB" dirty="0" smtClean="0"/>
              <a:t> </a:t>
            </a:r>
            <a:r>
              <a:rPr lang="en-GB" dirty="0"/>
              <a:t>if they are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identical for all groups in a population</a:t>
            </a:r>
            <a:r>
              <a:rPr lang="en-GB" dirty="0"/>
              <a:t> and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varying [random]</a:t>
            </a:r>
            <a:r>
              <a:rPr lang="en-GB" dirty="0" smtClean="0"/>
              <a:t> </a:t>
            </a:r>
            <a:r>
              <a:rPr lang="en-GB" dirty="0"/>
              <a:t>if they are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allowed to differ from group to group</a:t>
            </a:r>
            <a:r>
              <a:rPr lang="en-GB" dirty="0" smtClean="0"/>
              <a:t>.’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r">
              <a:buNone/>
            </a:pPr>
            <a:r>
              <a:rPr lang="en-GB" sz="2000" dirty="0" err="1"/>
              <a:t>Gelman</a:t>
            </a:r>
            <a:r>
              <a:rPr lang="en-GB" sz="2000" dirty="0"/>
              <a:t> A. (2005). Analysis of variance</a:t>
            </a:r>
            <a:r>
              <a:rPr lang="en-GB" sz="2000" dirty="0" smtClean="0"/>
              <a:t>—</a:t>
            </a:r>
            <a:br>
              <a:rPr lang="en-GB" sz="2000" dirty="0" smtClean="0"/>
            </a:br>
            <a:r>
              <a:rPr lang="en-GB" sz="2000" dirty="0" smtClean="0"/>
              <a:t>why </a:t>
            </a:r>
            <a:r>
              <a:rPr lang="en-GB" sz="2000" dirty="0"/>
              <a:t>it is more important than ever. </a:t>
            </a:r>
            <a:r>
              <a:rPr lang="en-GB" sz="2000" i="1" dirty="0"/>
              <a:t>Annals of Statistics</a:t>
            </a:r>
            <a:r>
              <a:rPr lang="en-GB" sz="2000" dirty="0"/>
              <a:t>, </a:t>
            </a:r>
            <a:r>
              <a:rPr lang="en-GB" sz="2000" i="1" dirty="0" smtClean="0"/>
              <a:t>33</a:t>
            </a:r>
            <a:r>
              <a:rPr lang="en-GB" sz="2000" dirty="0" smtClean="0"/>
              <a:t>, </a:t>
            </a:r>
            <a:r>
              <a:rPr lang="en-GB" sz="2000" dirty="0"/>
              <a:t>1–53</a:t>
            </a:r>
          </a:p>
        </p:txBody>
      </p:sp>
    </p:spTree>
    <p:extLst>
      <p:ext uri="{BB962C8B-B14F-4D97-AF65-F5344CB8AC3E}">
        <p14:creationId xmlns:p14="http://schemas.microsoft.com/office/powerpoint/2010/main" val="11262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think about random effects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They are like residuals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(in fact residuals are random effects)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But they can be at higher levels in the dataset, e.g.,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slopes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intercept</a:t>
            </a:r>
          </a:p>
          <a:p>
            <a:pPr marL="0" indent="0">
              <a:buNone/>
            </a:pPr>
            <a:r>
              <a:rPr lang="en-GB" dirty="0" smtClean="0"/>
              <a:t>		by school, class, participant,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95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Random</a:t>
            </a:r>
            <a:r>
              <a:rPr lang="en-GB" dirty="0" smtClean="0"/>
              <a:t> effects: tells you about the variation at different levels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Random effects: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Groups   Name        Variance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Std.Dev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Subject  (Intercept) 612.09   24.740      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Days         35.07    5.922   0.07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Residual             654.94   25.592       </a:t>
            </a:r>
          </a:p>
          <a:p>
            <a:pPr marL="0" indent="0">
              <a:buNone/>
            </a:pP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180,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groups: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Fixed</a:t>
            </a:r>
            <a:r>
              <a:rPr lang="en-GB" dirty="0" smtClean="0"/>
              <a:t> effects – interpret as for regression: mean change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Estimate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Std. Error t value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251.405      6.825   36.84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Days          10.467      1.546    6.77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Correlation of Fixed Effects: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Days -0.138</a:t>
            </a:r>
          </a:p>
        </p:txBody>
      </p:sp>
    </p:spTree>
    <p:extLst>
      <p:ext uri="{BB962C8B-B14F-4D97-AF65-F5344CB8AC3E}">
        <p14:creationId xmlns:p14="http://schemas.microsoft.com/office/powerpoint/2010/main" val="5141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Interactive entertainment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Read in the sleepstudy.csv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Make the “Subject” variable a factor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Try </a:t>
            </a:r>
            <a:r>
              <a:rPr lang="en-GB" dirty="0"/>
              <a:t>the following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library(lattice)</a:t>
            </a:r>
            <a:b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xyplot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(Reaction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 Days | Subject, data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496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entertainment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/>
              <a:t>Use the </a:t>
            </a:r>
            <a:r>
              <a:rPr lang="en-GB" dirty="0" err="1"/>
              <a:t>lmer</a:t>
            </a:r>
            <a:r>
              <a:rPr lang="en-GB" dirty="0"/>
              <a:t> command to fit the models depicted in previous </a:t>
            </a:r>
            <a:r>
              <a:rPr lang="en-GB" dirty="0" smtClean="0"/>
              <a:t>pictures: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Average intercept and allow the intercept to vary by subject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Average intercept and average slope for Days; again allow the intercept to vary by subject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Same as b, but additionally allow the slope to vary by Days</a:t>
            </a:r>
          </a:p>
          <a:p>
            <a:pPr marL="400050" lvl="1" indent="0">
              <a:buNone/>
            </a:pPr>
            <a:r>
              <a:rPr lang="en-GB" dirty="0" smtClean="0"/>
              <a:t>What changes across the model summaries…?</a:t>
            </a:r>
          </a:p>
          <a:p>
            <a:pPr marL="914400" lvl="1" indent="-514350">
              <a:buFont typeface="+mj-lt"/>
              <a:buAutoNum type="alphaLcParenR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4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far…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Linear model (regression)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lm(outcome ~ predictors, data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Generalised linear model (GLM)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outcome ~ predictors, data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binomial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(outcome ~ predictors, data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(outcome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 predictors, data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4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90500"/>
            <a:ext cx="8753475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172400" y="3933056"/>
            <a:ext cx="432048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5262" y="4221088"/>
            <a:ext cx="1136377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95263" y="3434486"/>
            <a:ext cx="6536977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059832" y="3722518"/>
            <a:ext cx="1136377" cy="25062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930516" y="5733256"/>
            <a:ext cx="2439888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95262" y="6021288"/>
            <a:ext cx="8481193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20075" y="6331816"/>
            <a:ext cx="5792085" cy="19352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3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anova</a:t>
            </a:r>
            <a:r>
              <a:rPr lang="en-GB" dirty="0" smtClean="0"/>
              <a:t> command still works and gives you a </a:t>
            </a:r>
            <a:r>
              <a:rPr lang="en-GB" b="1" dirty="0" smtClean="0"/>
              <a:t>log-likelihood ratio test </a:t>
            </a:r>
            <a:r>
              <a:rPr lang="en-GB" dirty="0" smtClean="0"/>
              <a:t>with p-values (and other goodies).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refitting model(s) with ML (instead of REML)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Models: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lmm0: Reaction ~ 1 + (1 | Subject)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lmm1: Reaction ~ Days + (1 | Subject)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AIC    BIC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deviance  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Chi 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lmm0  3 1916.5 1926.1 -955.27   1910.5                             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lmm1  4 1802.1 1814.8 -897.04   1794.1 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116.46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2.2e-16 ***</a:t>
            </a:r>
          </a:p>
        </p:txBody>
      </p:sp>
    </p:spTree>
    <p:extLst>
      <p:ext uri="{BB962C8B-B14F-4D97-AF65-F5344CB8AC3E}">
        <p14:creationId xmlns:p14="http://schemas.microsoft.com/office/powerpoint/2010/main" val="222047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Use </a:t>
            </a:r>
            <a:r>
              <a:rPr lang="en-GB" b="1" dirty="0" smtClean="0"/>
              <a:t>confidence intervals </a:t>
            </a:r>
            <a:r>
              <a:rPr lang="en-GB" dirty="0" smtClean="0"/>
              <a:t>instead.</a:t>
            </a:r>
            <a:br>
              <a:rPr lang="en-GB" dirty="0" smtClean="0"/>
            </a:br>
            <a:r>
              <a:rPr lang="en-GB" dirty="0" smtClean="0"/>
              <a:t>These do work for </a:t>
            </a:r>
            <a:r>
              <a:rPr lang="en-GB" dirty="0" err="1" smtClean="0"/>
              <a:t>lmer</a:t>
            </a:r>
            <a:r>
              <a:rPr lang="en-GB" dirty="0" smtClean="0"/>
              <a:t>!</a:t>
            </a:r>
          </a:p>
          <a:p>
            <a:pPr marL="514350" indent="-514350">
              <a:buAutoNum type="arabicPeriod"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(model name)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/>
              <a:t>Remember this </a:t>
            </a:r>
            <a:r>
              <a:rPr lang="en-GB" dirty="0"/>
              <a:t>command also works for </a:t>
            </a:r>
            <a:r>
              <a:rPr lang="en-GB" i="1" dirty="0"/>
              <a:t>lm</a:t>
            </a:r>
            <a:r>
              <a:rPr lang="en-GB" dirty="0"/>
              <a:t> and </a:t>
            </a:r>
            <a:r>
              <a:rPr lang="en-GB" i="1" dirty="0" err="1" smtClean="0"/>
              <a:t>glm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 err="1" smtClean="0"/>
              <a:t>polr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4912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It assumes you remember what a confidence interval is. Reminder: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7" y="1628800"/>
            <a:ext cx="4449315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>
                <a:solidFill>
                  <a:srgbClr val="00B050"/>
                </a:solidFill>
              </a:rPr>
              <a:t>Suppose you ran the same study many times </a:t>
            </a:r>
            <a:r>
              <a:rPr lang="en-GB" sz="2800" dirty="0" smtClean="0"/>
              <a:t>using samples the same size from the same population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In 95% of studies, the 95% confidence interval includes the true value.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smtClean="0">
                <a:hlinkClick r:id="rId2"/>
              </a:rPr>
              <a:t>rpsychologist.com/d3/CI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43" y="1628800"/>
            <a:ext cx="391395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Use Alexandra </a:t>
            </a:r>
            <a:r>
              <a:rPr lang="en-GB" dirty="0" smtClean="0"/>
              <a:t>Kuznetsova et al.’s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 err="1" smtClean="0">
                <a:solidFill>
                  <a:srgbClr val="FF0000"/>
                </a:solidFill>
              </a:rPr>
              <a:t>lmerTest</a:t>
            </a:r>
            <a:r>
              <a:rPr lang="en-GB" dirty="0" smtClean="0">
                <a:solidFill>
                  <a:srgbClr val="FF0000"/>
                </a:solidFill>
              </a:rPr>
              <a:t> package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This fixes the standard </a:t>
            </a:r>
            <a:r>
              <a:rPr lang="en-GB" i="1" dirty="0" smtClean="0"/>
              <a:t>summary</a:t>
            </a:r>
            <a:r>
              <a:rPr lang="en-GB" dirty="0" smtClean="0"/>
              <a:t> command so it includes an approximate p-value. So just do: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lmerTest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summary(model name)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2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07904" y="12585"/>
            <a:ext cx="5084988" cy="129302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07904" y="1401801"/>
            <a:ext cx="5084988" cy="54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Multilevel models </a:t>
            </a:r>
            <a:r>
              <a:rPr lang="en-GB" sz="2800" dirty="0" smtClean="0"/>
              <a:t>are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smtClean="0"/>
              <a:t>extensions </a:t>
            </a:r>
            <a:r>
              <a:rPr lang="en-GB" sz="2800" dirty="0"/>
              <a:t>of regression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Allow multilevel data, like students in classrooms (in schools (in </a:t>
            </a:r>
            <a:r>
              <a:rPr lang="en-GB" sz="2800" dirty="0" smtClean="0"/>
              <a:t>counties (in countries)))…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Describing</a:t>
            </a:r>
          </a:p>
          <a:p>
            <a:pPr marL="0" indent="0">
              <a:buNone/>
            </a:pPr>
            <a:r>
              <a:rPr lang="en-GB" sz="2800" dirty="0"/>
              <a:t>  variation at different levels</a:t>
            </a:r>
          </a:p>
          <a:p>
            <a:pPr marL="0" indent="0">
              <a:buNone/>
            </a:pPr>
            <a:r>
              <a:rPr lang="en-GB" sz="2800" dirty="0"/>
              <a:t>  + </a:t>
            </a:r>
            <a:r>
              <a:rPr lang="en-GB" sz="2800" dirty="0" smtClean="0"/>
              <a:t>average relationships</a:t>
            </a:r>
            <a:endParaRPr lang="en-GB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" t="13563" b="10207"/>
          <a:stretch/>
        </p:blipFill>
        <p:spPr bwMode="auto">
          <a:xfrm>
            <a:off x="260058" y="1161877"/>
            <a:ext cx="3552870" cy="20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t="10294" b="10328"/>
          <a:stretch/>
        </p:blipFill>
        <p:spPr bwMode="auto">
          <a:xfrm>
            <a:off x="260058" y="3903565"/>
            <a:ext cx="3552870" cy="21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4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2314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Preview of this week’s new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Linear </a:t>
            </a:r>
            <a:r>
              <a:rPr lang="en-GB" b="1" dirty="0"/>
              <a:t>model (regression)</a:t>
            </a:r>
          </a:p>
          <a:p>
            <a:pPr marL="400050" lvl="1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lm(outcome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 predictors, data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endParaRPr lang="en-GB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smtClean="0"/>
              <a:t>Linear </a:t>
            </a:r>
            <a:r>
              <a:rPr lang="en-GB" b="1" dirty="0"/>
              <a:t>mixed-effect </a:t>
            </a:r>
            <a:r>
              <a:rPr lang="en-GB" b="1" dirty="0" smtClean="0"/>
              <a:t>model (LMM)</a:t>
            </a:r>
            <a:endParaRPr lang="en-GB" b="1" dirty="0"/>
          </a:p>
          <a:p>
            <a:pPr marL="400050" lvl="1" indent="0">
              <a:buNone/>
            </a:pPr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library(lme4)</a:t>
            </a:r>
          </a:p>
          <a:p>
            <a:pPr marL="400050" lvl="1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(outcome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predictors +</a:t>
            </a:r>
            <a:b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(predictors | group)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own Arrow 3"/>
          <p:cNvSpPr/>
          <p:nvPr/>
        </p:nvSpPr>
        <p:spPr>
          <a:xfrm>
            <a:off x="3851920" y="2924944"/>
            <a:ext cx="72008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995"/>
          <a:stretch/>
        </p:blipFill>
        <p:spPr>
          <a:xfrm>
            <a:off x="0" y="1209447"/>
            <a:ext cx="9144000" cy="5389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2053" y="6414226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Barr et al. (2016)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GB" sz="3200" dirty="0" smtClean="0">
                <a:solidFill>
                  <a:srgbClr val="7030A0"/>
                </a:solidFill>
              </a:rPr>
              <a:t>Impact of work</a:t>
            </a:r>
            <a:br>
              <a:rPr lang="en-GB" sz="3200" dirty="0" smtClean="0">
                <a:solidFill>
                  <a:srgbClr val="7030A0"/>
                </a:solidFill>
              </a:rPr>
            </a:br>
            <a:r>
              <a:rPr lang="en-GB" sz="3200" dirty="0" smtClean="0">
                <a:solidFill>
                  <a:srgbClr val="7030A0"/>
                </a:solidFill>
              </a:rPr>
              <a:t>capability (re)assessment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Multilevel data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9" y="1212080"/>
            <a:ext cx="8095464" cy="53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96406" y="1459584"/>
            <a:ext cx="290935" cy="89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79911" y="2194494"/>
            <a:ext cx="154517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78" y="1966922"/>
            <a:ext cx="504056" cy="9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96" y="2564270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22" y="3064131"/>
            <a:ext cx="322936" cy="67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70457" y="2582258"/>
            <a:ext cx="25836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08104" y="3580479"/>
            <a:ext cx="25836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8825" y="3292819"/>
            <a:ext cx="25836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19" y="4734199"/>
            <a:ext cx="504056" cy="9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89722" y="3680466"/>
            <a:ext cx="25836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177" y="4828012"/>
            <a:ext cx="316227" cy="58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4497" y="2786500"/>
            <a:ext cx="25836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468" y="3559551"/>
            <a:ext cx="504056" cy="9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6265" y="2572740"/>
            <a:ext cx="25836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442" y="4778547"/>
            <a:ext cx="504056" cy="9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16" y="1477631"/>
            <a:ext cx="504056" cy="9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33" y="3741814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223" y="2824423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67109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36" y="3833245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80" y="2259378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8" y="4268957"/>
            <a:ext cx="243578" cy="50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61" y="1747669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823" y="2823660"/>
            <a:ext cx="504056" cy="9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39" y="5007011"/>
            <a:ext cx="151212" cy="37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3" y="2067604"/>
            <a:ext cx="261161" cy="65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12" y="5038652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85" y="5132707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22" y="2006945"/>
            <a:ext cx="176058" cy="44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33" y="3892689"/>
            <a:ext cx="322936" cy="67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16" y="5167045"/>
            <a:ext cx="387700" cy="72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61" y="5149876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sz="3600" dirty="0"/>
              <a:t>Students are in </a:t>
            </a:r>
            <a:r>
              <a:rPr lang="en-GB" sz="3600" dirty="0">
                <a:solidFill>
                  <a:schemeClr val="accent1"/>
                </a:solidFill>
              </a:rPr>
              <a:t>classrooms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7629" y="1340769"/>
            <a:ext cx="4244085" cy="488935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722287" y="1340768"/>
            <a:ext cx="4244085" cy="488935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0576" y="3215290"/>
            <a:ext cx="3424403" cy="2038187"/>
            <a:chOff x="162061" y="1128419"/>
            <a:chExt cx="8819879" cy="5600446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4728" y="1985634"/>
              <a:ext cx="144439" cy="40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799" y="1321555"/>
              <a:ext cx="147141" cy="375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41033" y="1360286"/>
              <a:ext cx="76712" cy="199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8" y="3238207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055" y="1527127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174" y="1535842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90232" y="2128171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37732" y="2037281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07981" y="1331673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198" y="2506185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05777" y="2334026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407" y="2526357"/>
              <a:ext cx="156996" cy="265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51858" y="1627396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866" y="2048887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15123" y="1530948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079" y="2431870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430" y="1207374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402" y="2926842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03" y="1929116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787" y="1573093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787" y="2656391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871" y="2099680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324" y="1389562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072" y="2711993"/>
              <a:ext cx="120928" cy="229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25" y="1644162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12573" y="1882536"/>
              <a:ext cx="144439" cy="40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816" y="2629276"/>
              <a:ext cx="75072" cy="170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46" y="1303034"/>
              <a:ext cx="129657" cy="294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442" y="279983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32" y="1508305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585" y="1822541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245" y="1275665"/>
              <a:ext cx="87407" cy="198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062" y="2126501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59" y="2701482"/>
              <a:ext cx="192480" cy="325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29" y="2673360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2" name="Picture 29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7574" y="4204598"/>
              <a:ext cx="144439" cy="40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3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607" y="3222646"/>
              <a:ext cx="147141" cy="375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0868" y="4584994"/>
              <a:ext cx="76712" cy="199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009" y="5171962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890" y="4751835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009" y="4760550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8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20067" y="5352879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09650" y="6254257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96155" y="3294655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82797" y="4365294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2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033" y="5730893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3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35612" y="5558734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4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5804" y="5875356"/>
              <a:ext cx="156996" cy="265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81693" y="4852104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6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4899" y="3074504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44958" y="4755656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966" y="6205024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45516" y="3208019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0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506" y="3261274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510" y="4095193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139" y="517419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0622" y="4797801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0622" y="588109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706" y="5324388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159" y="4614270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624" y="5596801"/>
              <a:ext cx="120928" cy="229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8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4769" y="3441156"/>
              <a:ext cx="138703" cy="263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9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527" y="3487690"/>
              <a:ext cx="138703" cy="263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0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263" y="420522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660" y="4868870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2" name="Picture 3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0289" y="3175610"/>
              <a:ext cx="144439" cy="40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3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51" y="5853984"/>
              <a:ext cx="75072" cy="170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4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81" y="4527742"/>
              <a:ext cx="129657" cy="294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277" y="6024547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4619" y="3257215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420" y="504724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080" y="4500373"/>
              <a:ext cx="87407" cy="198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9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8897" y="5351209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0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394" y="5926190"/>
              <a:ext cx="192480" cy="325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996" y="5918443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23583" y="1285779"/>
              <a:ext cx="76712" cy="199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6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877" y="1397016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18" y="151317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037" y="1521894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53095" y="2114223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61884" y="1971686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2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351618" y="2181194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1703" y="3100721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68640" y="2320078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5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490" y="2482526"/>
              <a:ext cx="156996" cy="265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6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14721" y="1613448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7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729" y="2034939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77986" y="1517000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942" y="2417922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76149" y="4235160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94" y="5422107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2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14" y="1385699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167" y="1935543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344" y="326789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589" y="2952124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734" y="2085732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187" y="1375614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8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203" y="2628899"/>
              <a:ext cx="120928" cy="229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9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515" y="5906724"/>
              <a:ext cx="138703" cy="263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0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7377" y="6051663"/>
              <a:ext cx="138703" cy="263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6768" y="2056865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3688" y="1630214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4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679" y="2615328"/>
              <a:ext cx="75072" cy="170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8509" y="1289086"/>
              <a:ext cx="129657" cy="294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7305" y="2785891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7448" y="1808593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9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108" y="1261717"/>
              <a:ext cx="87407" cy="198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357" y="2850351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1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422" y="2687534"/>
              <a:ext cx="192480" cy="325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679787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4" name="Picture 37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27193" y="4239471"/>
              <a:ext cx="144439" cy="40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5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414" y="2524144"/>
              <a:ext cx="147141" cy="375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03896" y="4484518"/>
              <a:ext cx="76712" cy="199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7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888" y="4061154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18" y="465135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9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037" y="4660074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53095" y="5252403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61884" y="5109866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2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51184" y="3312402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3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74039" y="5522730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4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061" y="5630417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68640" y="5458258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6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490" y="5620706"/>
              <a:ext cx="156996" cy="265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14721" y="4751628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729" y="5173119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77986" y="4655180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0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942" y="5556102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80973" y="3121385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373" y="2829780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253" y="4360343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167" y="5073723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8811" y="6089007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068" y="6174492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734" y="5223912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187" y="4513794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9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293" y="6364581"/>
              <a:ext cx="120928" cy="229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0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8596" y="3472540"/>
              <a:ext cx="138703" cy="263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1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7559" y="3401054"/>
              <a:ext cx="138703" cy="263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0486" y="4134684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3688" y="4768394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4" name="Picture 40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72168" y="2067525"/>
              <a:ext cx="144439" cy="40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5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679" y="5753508"/>
              <a:ext cx="75072" cy="170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6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0731" y="4618382"/>
              <a:ext cx="129657" cy="294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477" y="6154256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659" y="302605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7448" y="4946773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108" y="4399897"/>
              <a:ext cx="87407" cy="198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1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925" y="5250733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2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2858" y="6268871"/>
              <a:ext cx="192480" cy="325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817967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6" name="Rectangle 165"/>
            <p:cNvSpPr/>
            <p:nvPr/>
          </p:nvSpPr>
          <p:spPr>
            <a:xfrm>
              <a:off x="162061" y="4058267"/>
              <a:ext cx="2708581" cy="2650755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217710" y="4078110"/>
              <a:ext cx="2708581" cy="2650755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273359" y="4078110"/>
              <a:ext cx="2708581" cy="2650755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62061" y="1128419"/>
              <a:ext cx="2708581" cy="2650755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217710" y="1148262"/>
              <a:ext cx="2708581" cy="2650755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273359" y="1148262"/>
              <a:ext cx="2708581" cy="2650755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545913" y="3128651"/>
            <a:ext cx="3656804" cy="2225697"/>
          </a:xfrm>
          <a:prstGeom prst="rect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Classrooms</a:t>
            </a:r>
            <a:r>
              <a:rPr lang="en-GB" sz="3600" dirty="0"/>
              <a:t> are in </a:t>
            </a:r>
            <a:r>
              <a:rPr lang="en-GB" sz="3600" dirty="0">
                <a:solidFill>
                  <a:schemeClr val="accent4"/>
                </a:solidFill>
              </a:rPr>
              <a:t>schools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955808" y="3128651"/>
            <a:ext cx="3656804" cy="2225697"/>
            <a:chOff x="4804806" y="1668967"/>
            <a:chExt cx="3656804" cy="2225697"/>
          </a:xfrm>
        </p:grpSpPr>
        <p:pic>
          <p:nvPicPr>
            <p:cNvPr id="457" name="Picture 4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33460" y="2067575"/>
              <a:ext cx="56080" cy="14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8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897" y="1825895"/>
              <a:ext cx="57129" cy="136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67824" y="1839990"/>
              <a:ext cx="29784" cy="72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0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005" y="2523427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876" y="1900709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2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131" y="1903881"/>
              <a:ext cx="62249" cy="1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3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64578" y="2119449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32454" y="2086371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4383" y="1829577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6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170" y="2257020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48265" y="2194366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8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199" y="2264362"/>
              <a:ext cx="60955" cy="9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93242" y="1937200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0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386" y="2090595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90720" y="1902100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2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705" y="2229975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986" y="1784340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4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0186" y="2410111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0920" y="2047006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0664" y="1917438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0664" y="2311685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507" y="2109080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309" y="1850645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0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719" y="2331921"/>
              <a:ext cx="46951" cy="83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558" y="1943302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2" name="Picture 48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62644" y="2030054"/>
              <a:ext cx="56080" cy="14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3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201" y="2301817"/>
              <a:ext cx="29147" cy="62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4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400" y="1819154"/>
              <a:ext cx="50341" cy="107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921" y="2363891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707" y="1893859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215" y="2008220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8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9170" y="1809194"/>
              <a:ext cx="33937" cy="72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468" y="2118841"/>
              <a:ext cx="62249" cy="1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0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531" y="2328096"/>
              <a:ext cx="74732" cy="118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333" y="2317861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2" name="Picture 49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46213" y="2875129"/>
              <a:ext cx="56080" cy="14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3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4550" y="2517764"/>
              <a:ext cx="57129" cy="136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40582" y="3013568"/>
              <a:ext cx="29784" cy="72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0502" y="3227185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633" y="3074287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889" y="3077458"/>
              <a:ext cx="62249" cy="1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8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37336" y="3293026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26288" y="3621067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17444" y="2543971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44081" y="2933612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2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928" y="3430598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3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21023" y="3367944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4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883" y="3483173"/>
              <a:ext cx="60955" cy="9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66000" y="3110778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6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957" y="2463851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63478" y="3075677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482" y="3603150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01388" y="2512441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0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946" y="2531822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074" y="2835313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1498" y="3227999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21" y="3091015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21" y="3485263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7265" y="3282658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1067" y="3024222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7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016" y="3381798"/>
              <a:ext cx="46951" cy="83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8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971" y="2597287"/>
              <a:ext cx="53853" cy="95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9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229" y="2614223"/>
              <a:ext cx="53853" cy="95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0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6533" y="2875359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316" y="3116879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2" name="Picture 5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77380" y="2500646"/>
              <a:ext cx="56080" cy="14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3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959" y="3475395"/>
              <a:ext cx="29147" cy="62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4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157" y="2992732"/>
              <a:ext cx="50341" cy="107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679" y="3537468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803" y="2530345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973" y="3181797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8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1928" y="2982771"/>
              <a:ext cx="33937" cy="72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9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225" y="3292419"/>
              <a:ext cx="62249" cy="1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0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288" y="3501673"/>
              <a:ext cx="74732" cy="118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204" y="3498854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69391" y="1812874"/>
              <a:ext cx="29784" cy="72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960" y="1853357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973" y="1895633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5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7229" y="1898805"/>
              <a:ext cx="62249" cy="1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6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19675" y="2114373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56044" y="2062499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8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79143" y="2138746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980" y="2473392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03363" y="2189290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1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7141" y="2248410"/>
              <a:ext cx="60955" cy="9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48340" y="1932124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4484" y="2085519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45818" y="1897023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5803" y="2224899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706" y="3318221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4556" y="1849239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838" y="2049345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0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287" y="2534233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066" y="2419312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9604" y="2104004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3406" y="1845568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4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036" y="2301680"/>
              <a:ext cx="46951" cy="83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6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9268" y="3547337"/>
              <a:ext cx="53853" cy="95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8774" y="2093498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2656" y="1938226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9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8299" y="2296741"/>
              <a:ext cx="29147" cy="62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0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497" y="1814078"/>
              <a:ext cx="50341" cy="107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019" y="2358815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2313" y="2003144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3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4268" y="1804118"/>
              <a:ext cx="33937" cy="72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4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9028" y="2382274"/>
              <a:ext cx="62249" cy="1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5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628" y="2323019"/>
              <a:ext cx="74732" cy="118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544" y="2320200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7" name="Picture 5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88403" y="2887820"/>
              <a:ext cx="56080" cy="14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8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0308" y="2263556"/>
              <a:ext cx="57129" cy="136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973" y="3037720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91848" y="2550429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7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268" y="3394032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4484" y="3227606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29367" y="2480912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771" y="2374787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6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969" y="2931810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838" y="3191432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3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4293" y="2608709"/>
              <a:ext cx="53853" cy="95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4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0142" y="2582693"/>
              <a:ext cx="53853" cy="95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7" name="Picture 59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72910" y="2097378"/>
              <a:ext cx="56080" cy="14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8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8299" y="3438828"/>
              <a:ext cx="29147" cy="62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9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004" y="3025719"/>
              <a:ext cx="50341" cy="107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0939" y="2446220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5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311" y="3626386"/>
              <a:ext cx="74732" cy="118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544" y="3462287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7" name="Rectangle 606"/>
            <p:cNvSpPr/>
            <p:nvPr/>
          </p:nvSpPr>
          <p:spPr>
            <a:xfrm>
              <a:off x="4899469" y="2821874"/>
              <a:ext cx="1051633" cy="964697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6085854" y="2829096"/>
              <a:ext cx="1051633" cy="964697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899469" y="1755606"/>
              <a:ext cx="1051633" cy="964697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6085854" y="1762828"/>
              <a:ext cx="1051633" cy="964697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7272239" y="1762828"/>
              <a:ext cx="1051633" cy="964697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804806" y="1668967"/>
              <a:ext cx="3656804" cy="2225697"/>
            </a:xfrm>
            <a:prstGeom prst="rect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Isosceles Triangle 12"/>
          <p:cNvSpPr/>
          <p:nvPr/>
        </p:nvSpPr>
        <p:spPr>
          <a:xfrm>
            <a:off x="545914" y="2693152"/>
            <a:ext cx="3656804" cy="360529"/>
          </a:xfrm>
          <a:prstGeom prst="triangle">
            <a:avLst/>
          </a:prstGeom>
          <a:noFill/>
          <a:ln w="34925">
            <a:solidFill>
              <a:srgbClr val="8D6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9" name="Isosceles Triangle 568"/>
          <p:cNvSpPr/>
          <p:nvPr/>
        </p:nvSpPr>
        <p:spPr>
          <a:xfrm>
            <a:off x="4959894" y="2693268"/>
            <a:ext cx="3656804" cy="360529"/>
          </a:xfrm>
          <a:prstGeom prst="triangle">
            <a:avLst/>
          </a:prstGeom>
          <a:noFill/>
          <a:ln w="34925">
            <a:solidFill>
              <a:srgbClr val="8D6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714</Words>
  <Application>Microsoft Office PowerPoint</Application>
  <PresentationFormat>On-screen Show (4:3)</PresentationFormat>
  <Paragraphs>162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Multilevel models</vt:lpstr>
      <vt:lpstr>Today</vt:lpstr>
      <vt:lpstr>The plan for this eve</vt:lpstr>
      <vt:lpstr>So far…</vt:lpstr>
      <vt:lpstr>Preview of this week’s new command</vt:lpstr>
      <vt:lpstr>Impact of work capability (re)assessment</vt:lpstr>
      <vt:lpstr>Multilevel data</vt:lpstr>
      <vt:lpstr>Students are in classrooms</vt:lpstr>
      <vt:lpstr>Classrooms are in schools</vt:lpstr>
      <vt:lpstr>PowerPoint Presentation</vt:lpstr>
      <vt:lpstr>PowerPoint Presentation</vt:lpstr>
      <vt:lpstr>PowerPoint Presentation</vt:lpstr>
      <vt:lpstr>Each student can also be tracked over time (measurements are nested in students)</vt:lpstr>
      <vt:lpstr>PowerPoint Presentation</vt:lpstr>
      <vt:lpstr>PowerPoint Presentation</vt:lpstr>
      <vt:lpstr>PowerPoint Presentation</vt:lpstr>
      <vt:lpstr>You could just use linear regression…</vt:lpstr>
      <vt:lpstr>But that doesn’t “know” about the structure of the data</vt:lpstr>
      <vt:lpstr>PowerPoint Presentation</vt:lpstr>
      <vt:lpstr>Why not just fit a separate regression model for each participant?</vt:lpstr>
      <vt:lpstr>Silly model</vt:lpstr>
      <vt:lpstr>PowerPoint Presentation</vt:lpstr>
      <vt:lpstr>PowerPoint Presentation</vt:lpstr>
      <vt:lpstr>Less silly model</vt:lpstr>
      <vt:lpstr>PowerPoint Presentation</vt:lpstr>
      <vt:lpstr>PowerPoint Presentation</vt:lpstr>
      <vt:lpstr>Better model</vt:lpstr>
      <vt:lpstr>PowerPoint Presentation</vt:lpstr>
      <vt:lpstr>PowerPoint Presentation</vt:lpstr>
      <vt:lpstr>Reaction ~ 1 + (1|Subject)</vt:lpstr>
      <vt:lpstr>Reaction ~ 1 + Days + (1|Subject)</vt:lpstr>
      <vt:lpstr>Reaction ~ 1 + Days + (Days|Subject)</vt:lpstr>
      <vt:lpstr>What goodies do we get?</vt:lpstr>
      <vt:lpstr>Gelman (2005)</vt:lpstr>
      <vt:lpstr>How to think about random effects</vt:lpstr>
      <vt:lpstr>Random effects: tells you about the variation at different levels</vt:lpstr>
      <vt:lpstr>Fixed effects – interpret as for regression: mean change</vt:lpstr>
      <vt:lpstr>Interactive entertainment</vt:lpstr>
      <vt:lpstr>More entertainment</vt:lpstr>
      <vt:lpstr>PowerPoint Presentation</vt:lpstr>
      <vt:lpstr>Solution 0</vt:lpstr>
      <vt:lpstr>Solution 1</vt:lpstr>
      <vt:lpstr>It assumes you remember what a confidence interval is. Reminder:</vt:lpstr>
      <vt:lpstr>Solution 2</vt:lpstr>
      <vt:lpstr>Summary</vt:lpstr>
      <vt:lpstr>PowerPoint Presentation</vt:lpstr>
    </vt:vector>
  </TitlesOfParts>
  <Company>Birkbeck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and Intermediate Quantitative Social Research</dc:title>
  <dc:creator>Andy Fugard</dc:creator>
  <cp:lastModifiedBy>Andi Fugard</cp:lastModifiedBy>
  <cp:revision>365</cp:revision>
  <dcterms:created xsi:type="dcterms:W3CDTF">2017-09-28T16:16:37Z</dcterms:created>
  <dcterms:modified xsi:type="dcterms:W3CDTF">2020-01-22T19:58:31Z</dcterms:modified>
</cp:coreProperties>
</file>