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423" r:id="rId2"/>
    <p:sldId id="426" r:id="rId3"/>
    <p:sldId id="476" r:id="rId4"/>
    <p:sldId id="477" r:id="rId5"/>
    <p:sldId id="478" r:id="rId6"/>
    <p:sldId id="479" r:id="rId7"/>
    <p:sldId id="480" r:id="rId8"/>
    <p:sldId id="481" r:id="rId9"/>
    <p:sldId id="482" r:id="rId10"/>
    <p:sldId id="483" r:id="rId11"/>
    <p:sldId id="484" r:id="rId12"/>
    <p:sldId id="486" r:id="rId13"/>
    <p:sldId id="487" r:id="rId14"/>
    <p:sldId id="489" r:id="rId15"/>
    <p:sldId id="488" r:id="rId16"/>
    <p:sldId id="485" r:id="rId17"/>
    <p:sldId id="494" r:id="rId18"/>
    <p:sldId id="428" r:id="rId19"/>
    <p:sldId id="472" r:id="rId20"/>
    <p:sldId id="474" r:id="rId21"/>
    <p:sldId id="475" r:id="rId22"/>
    <p:sldId id="459" r:id="rId23"/>
    <p:sldId id="430" r:id="rId24"/>
    <p:sldId id="497" r:id="rId25"/>
    <p:sldId id="498" r:id="rId26"/>
    <p:sldId id="499" r:id="rId27"/>
    <p:sldId id="500" r:id="rId28"/>
    <p:sldId id="501" r:id="rId29"/>
    <p:sldId id="502" r:id="rId30"/>
    <p:sldId id="503" r:id="rId31"/>
    <p:sldId id="504" r:id="rId32"/>
    <p:sldId id="505" r:id="rId33"/>
    <p:sldId id="506" r:id="rId34"/>
    <p:sldId id="507" r:id="rId35"/>
    <p:sldId id="508" r:id="rId36"/>
    <p:sldId id="509" r:id="rId37"/>
    <p:sldId id="510" r:id="rId38"/>
    <p:sldId id="511" r:id="rId39"/>
    <p:sldId id="512" r:id="rId40"/>
    <p:sldId id="444" r:id="rId41"/>
    <p:sldId id="445" r:id="rId42"/>
    <p:sldId id="447" r:id="rId43"/>
    <p:sldId id="448" r:id="rId44"/>
    <p:sldId id="449" r:id="rId45"/>
    <p:sldId id="450" r:id="rId46"/>
    <p:sldId id="451" r:id="rId47"/>
    <p:sldId id="452" r:id="rId48"/>
    <p:sldId id="453" r:id="rId49"/>
    <p:sldId id="454" r:id="rId50"/>
    <p:sldId id="455" r:id="rId51"/>
    <p:sldId id="456" r:id="rId52"/>
    <p:sldId id="457" r:id="rId53"/>
    <p:sldId id="458" r:id="rId54"/>
    <p:sldId id="460" r:id="rId55"/>
    <p:sldId id="496" r:id="rId56"/>
    <p:sldId id="495" r:id="rId57"/>
    <p:sldId id="415" r:id="rId58"/>
    <p:sldId id="369"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45" autoAdjust="0"/>
    <p:restoredTop sz="94660"/>
  </p:normalViewPr>
  <p:slideViewPr>
    <p:cSldViewPr>
      <p:cViewPr>
        <p:scale>
          <a:sx n="100" d="100"/>
          <a:sy n="100" d="100"/>
        </p:scale>
        <p:origin x="-2112" y="-3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8688E2-17D9-4DAF-B1B3-469735EC2379}" type="datetimeFigureOut">
              <a:rPr lang="en-GB" smtClean="0"/>
              <a:t>05/02/2018</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2F25F-A4D5-401C-AED8-167DD472A5FC}" type="slidenum">
              <a:rPr lang="en-GB" smtClean="0"/>
              <a:t>‹#›</a:t>
            </a:fld>
            <a:endParaRPr lang="en-GB"/>
          </a:p>
        </p:txBody>
      </p:sp>
    </p:spTree>
    <p:extLst>
      <p:ext uri="{BB962C8B-B14F-4D97-AF65-F5344CB8AC3E}">
        <p14:creationId xmlns:p14="http://schemas.microsoft.com/office/powerpoint/2010/main" val="1663880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2">
                    <a:lumMod val="60000"/>
                    <a:lumOff val="40000"/>
                  </a:schemeClr>
                </a:solidFill>
              </a:rPr>
              <a:t>Graph (for another intervention) from </a:t>
            </a:r>
            <a:r>
              <a:rPr lang="en-GB" dirty="0" err="1" smtClean="0">
                <a:solidFill>
                  <a:schemeClr val="tx2">
                    <a:lumMod val="60000"/>
                    <a:lumOff val="40000"/>
                  </a:schemeClr>
                </a:solidFill>
              </a:rPr>
              <a:t>Maffiuletti</a:t>
            </a:r>
            <a:r>
              <a:rPr lang="en-GB" dirty="0" smtClean="0">
                <a:solidFill>
                  <a:schemeClr val="tx2">
                    <a:lumMod val="60000"/>
                    <a:lumOff val="40000"/>
                  </a:schemeClr>
                </a:solidFill>
              </a:rPr>
              <a:t> et al (2002)</a:t>
            </a:r>
          </a:p>
          <a:p>
            <a:endParaRPr lang="en-GB" dirty="0"/>
          </a:p>
        </p:txBody>
      </p:sp>
      <p:sp>
        <p:nvSpPr>
          <p:cNvPr id="4" name="Slide Number Placeholder 3"/>
          <p:cNvSpPr>
            <a:spLocks noGrp="1"/>
          </p:cNvSpPr>
          <p:nvPr>
            <p:ph type="sldNum" sz="quarter" idx="10"/>
          </p:nvPr>
        </p:nvSpPr>
        <p:spPr/>
        <p:txBody>
          <a:bodyPr/>
          <a:lstStyle/>
          <a:p>
            <a:fld id="{8AD7830B-807D-4A16-96E9-19B8530317A2}" type="slidenum">
              <a:rPr lang="en-GB" smtClean="0"/>
              <a:t>20</a:t>
            </a:fld>
            <a:endParaRPr lang="en-GB"/>
          </a:p>
        </p:txBody>
      </p:sp>
    </p:spTree>
    <p:extLst>
      <p:ext uri="{BB962C8B-B14F-4D97-AF65-F5344CB8AC3E}">
        <p14:creationId xmlns:p14="http://schemas.microsoft.com/office/powerpoint/2010/main" val="169536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F82F6C3-B1B0-4502-A793-B374165BCD3B}" type="datetimeFigureOut">
              <a:rPr lang="en-GB" smtClean="0"/>
              <a:t>05/02/2018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8C4E66-64B3-42AF-A20E-B0B57207D78A}" type="slidenum">
              <a:rPr lang="en-GB" smtClean="0"/>
              <a:t>‹#›</a:t>
            </a:fld>
            <a:endParaRPr lang="en-GB"/>
          </a:p>
        </p:txBody>
      </p:sp>
    </p:spTree>
    <p:extLst>
      <p:ext uri="{BB962C8B-B14F-4D97-AF65-F5344CB8AC3E}">
        <p14:creationId xmlns:p14="http://schemas.microsoft.com/office/powerpoint/2010/main" val="2965447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F82F6C3-B1B0-4502-A793-B374165BCD3B}" type="datetimeFigureOut">
              <a:rPr lang="en-GB" smtClean="0"/>
              <a:t>05/02/2018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8C4E66-64B3-42AF-A20E-B0B57207D78A}" type="slidenum">
              <a:rPr lang="en-GB" smtClean="0"/>
              <a:t>‹#›</a:t>
            </a:fld>
            <a:endParaRPr lang="en-GB"/>
          </a:p>
        </p:txBody>
      </p:sp>
    </p:spTree>
    <p:extLst>
      <p:ext uri="{BB962C8B-B14F-4D97-AF65-F5344CB8AC3E}">
        <p14:creationId xmlns:p14="http://schemas.microsoft.com/office/powerpoint/2010/main" val="1498767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F82F6C3-B1B0-4502-A793-B374165BCD3B}" type="datetimeFigureOut">
              <a:rPr lang="en-GB" smtClean="0"/>
              <a:t>05/02/2018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8C4E66-64B3-42AF-A20E-B0B57207D78A}" type="slidenum">
              <a:rPr lang="en-GB" smtClean="0"/>
              <a:t>‹#›</a:t>
            </a:fld>
            <a:endParaRPr lang="en-GB"/>
          </a:p>
        </p:txBody>
      </p:sp>
    </p:spTree>
    <p:extLst>
      <p:ext uri="{BB962C8B-B14F-4D97-AF65-F5344CB8AC3E}">
        <p14:creationId xmlns:p14="http://schemas.microsoft.com/office/powerpoint/2010/main" val="85445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F82F6C3-B1B0-4502-A793-B374165BCD3B}" type="datetimeFigureOut">
              <a:rPr lang="en-GB" smtClean="0"/>
              <a:t>05/02/2018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8C4E66-64B3-42AF-A20E-B0B57207D78A}" type="slidenum">
              <a:rPr lang="en-GB" smtClean="0"/>
              <a:t>‹#›</a:t>
            </a:fld>
            <a:endParaRPr lang="en-GB"/>
          </a:p>
        </p:txBody>
      </p:sp>
    </p:spTree>
    <p:extLst>
      <p:ext uri="{BB962C8B-B14F-4D97-AF65-F5344CB8AC3E}">
        <p14:creationId xmlns:p14="http://schemas.microsoft.com/office/powerpoint/2010/main" val="1517981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82F6C3-B1B0-4502-A793-B374165BCD3B}" type="datetimeFigureOut">
              <a:rPr lang="en-GB" smtClean="0"/>
              <a:t>05/02/2018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8C4E66-64B3-42AF-A20E-B0B57207D78A}" type="slidenum">
              <a:rPr lang="en-GB" smtClean="0"/>
              <a:t>‹#›</a:t>
            </a:fld>
            <a:endParaRPr lang="en-GB"/>
          </a:p>
        </p:txBody>
      </p:sp>
    </p:spTree>
    <p:extLst>
      <p:ext uri="{BB962C8B-B14F-4D97-AF65-F5344CB8AC3E}">
        <p14:creationId xmlns:p14="http://schemas.microsoft.com/office/powerpoint/2010/main" val="3168022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F82F6C3-B1B0-4502-A793-B374165BCD3B}" type="datetimeFigureOut">
              <a:rPr lang="en-GB" smtClean="0"/>
              <a:t>05/02/2018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8C4E66-64B3-42AF-A20E-B0B57207D78A}" type="slidenum">
              <a:rPr lang="en-GB" smtClean="0"/>
              <a:t>‹#›</a:t>
            </a:fld>
            <a:endParaRPr lang="en-GB"/>
          </a:p>
        </p:txBody>
      </p:sp>
    </p:spTree>
    <p:extLst>
      <p:ext uri="{BB962C8B-B14F-4D97-AF65-F5344CB8AC3E}">
        <p14:creationId xmlns:p14="http://schemas.microsoft.com/office/powerpoint/2010/main" val="1416735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F82F6C3-B1B0-4502-A793-B374165BCD3B}" type="datetimeFigureOut">
              <a:rPr lang="en-GB" smtClean="0"/>
              <a:t>05/02/2018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68C4E66-64B3-42AF-A20E-B0B57207D78A}" type="slidenum">
              <a:rPr lang="en-GB" smtClean="0"/>
              <a:t>‹#›</a:t>
            </a:fld>
            <a:endParaRPr lang="en-GB"/>
          </a:p>
        </p:txBody>
      </p:sp>
    </p:spTree>
    <p:extLst>
      <p:ext uri="{BB962C8B-B14F-4D97-AF65-F5344CB8AC3E}">
        <p14:creationId xmlns:p14="http://schemas.microsoft.com/office/powerpoint/2010/main" val="3665229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F82F6C3-B1B0-4502-A793-B374165BCD3B}" type="datetimeFigureOut">
              <a:rPr lang="en-GB" smtClean="0"/>
              <a:t>05/02/2018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68C4E66-64B3-42AF-A20E-B0B57207D78A}" type="slidenum">
              <a:rPr lang="en-GB" smtClean="0"/>
              <a:t>‹#›</a:t>
            </a:fld>
            <a:endParaRPr lang="en-GB"/>
          </a:p>
        </p:txBody>
      </p:sp>
    </p:spTree>
    <p:extLst>
      <p:ext uri="{BB962C8B-B14F-4D97-AF65-F5344CB8AC3E}">
        <p14:creationId xmlns:p14="http://schemas.microsoft.com/office/powerpoint/2010/main" val="603673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2F6C3-B1B0-4502-A793-B374165BCD3B}" type="datetimeFigureOut">
              <a:rPr lang="en-GB" smtClean="0"/>
              <a:t>05/02/2018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68C4E66-64B3-42AF-A20E-B0B57207D78A}" type="slidenum">
              <a:rPr lang="en-GB" smtClean="0"/>
              <a:t>‹#›</a:t>
            </a:fld>
            <a:endParaRPr lang="en-GB"/>
          </a:p>
        </p:txBody>
      </p:sp>
    </p:spTree>
    <p:extLst>
      <p:ext uri="{BB962C8B-B14F-4D97-AF65-F5344CB8AC3E}">
        <p14:creationId xmlns:p14="http://schemas.microsoft.com/office/powerpoint/2010/main" val="1092602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82F6C3-B1B0-4502-A793-B374165BCD3B}" type="datetimeFigureOut">
              <a:rPr lang="en-GB" smtClean="0"/>
              <a:t>05/02/2018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8C4E66-64B3-42AF-A20E-B0B57207D78A}" type="slidenum">
              <a:rPr lang="en-GB" smtClean="0"/>
              <a:t>‹#›</a:t>
            </a:fld>
            <a:endParaRPr lang="en-GB"/>
          </a:p>
        </p:txBody>
      </p:sp>
    </p:spTree>
    <p:extLst>
      <p:ext uri="{BB962C8B-B14F-4D97-AF65-F5344CB8AC3E}">
        <p14:creationId xmlns:p14="http://schemas.microsoft.com/office/powerpoint/2010/main" val="2221772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82F6C3-B1B0-4502-A793-B374165BCD3B}" type="datetimeFigureOut">
              <a:rPr lang="en-GB" smtClean="0"/>
              <a:t>05/02/2018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8C4E66-64B3-42AF-A20E-B0B57207D78A}" type="slidenum">
              <a:rPr lang="en-GB" smtClean="0"/>
              <a:t>‹#›</a:t>
            </a:fld>
            <a:endParaRPr lang="en-GB"/>
          </a:p>
        </p:txBody>
      </p:sp>
    </p:spTree>
    <p:extLst>
      <p:ext uri="{BB962C8B-B14F-4D97-AF65-F5344CB8AC3E}">
        <p14:creationId xmlns:p14="http://schemas.microsoft.com/office/powerpoint/2010/main" val="1085182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2F6C3-B1B0-4502-A793-B374165BCD3B}" type="datetimeFigureOut">
              <a:rPr lang="en-GB" smtClean="0"/>
              <a:t>05/02/2018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8C4E66-64B3-42AF-A20E-B0B57207D78A}" type="slidenum">
              <a:rPr lang="en-GB" smtClean="0"/>
              <a:t>‹#›</a:t>
            </a:fld>
            <a:endParaRPr lang="en-GB"/>
          </a:p>
        </p:txBody>
      </p:sp>
    </p:spTree>
    <p:extLst>
      <p:ext uri="{BB962C8B-B14F-4D97-AF65-F5344CB8AC3E}">
        <p14:creationId xmlns:p14="http://schemas.microsoft.com/office/powerpoint/2010/main" val="543813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0.xml.rels><?xml version="1.0" encoding="UTF-8" standalone="yes"?>
<Relationships xmlns="http://schemas.openxmlformats.org/package/2006/relationships"><Relationship Id="rId2" Type="http://schemas.openxmlformats.org/officeDocument/2006/relationships/image" Target="../media/image60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60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5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hyperlink" Target="http://rpsychologist.com/d3/correlation/"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8.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9.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4664"/>
            <a:ext cx="7772400" cy="1470025"/>
          </a:xfrm>
        </p:spPr>
        <p:txBody>
          <a:bodyPr>
            <a:normAutofit/>
          </a:bodyPr>
          <a:lstStyle/>
          <a:p>
            <a:r>
              <a:rPr lang="en-GB" dirty="0" smtClean="0"/>
              <a:t>Power analysis: how many participants do you need?</a:t>
            </a:r>
            <a:endParaRPr lang="en-GB" i="1" dirty="0"/>
          </a:p>
        </p:txBody>
      </p:sp>
      <p:sp>
        <p:nvSpPr>
          <p:cNvPr id="3" name="Subtitle 2"/>
          <p:cNvSpPr>
            <a:spLocks noGrp="1"/>
          </p:cNvSpPr>
          <p:nvPr>
            <p:ph type="subTitle" idx="1"/>
          </p:nvPr>
        </p:nvSpPr>
        <p:spPr>
          <a:xfrm>
            <a:off x="1371600" y="2564904"/>
            <a:ext cx="6400800" cy="2808312"/>
          </a:xfrm>
        </p:spPr>
        <p:txBody>
          <a:bodyPr>
            <a:normAutofit/>
          </a:bodyPr>
          <a:lstStyle/>
          <a:p>
            <a:r>
              <a:rPr lang="en-GB" dirty="0">
                <a:solidFill>
                  <a:schemeClr val="tx1"/>
                </a:solidFill>
              </a:rPr>
              <a:t>Dr Andy Fugard</a:t>
            </a:r>
            <a:endParaRPr lang="en-GB" sz="2400" dirty="0">
              <a:solidFill>
                <a:schemeClr val="tx1"/>
              </a:solidFill>
            </a:endParaRPr>
          </a:p>
          <a:p>
            <a:endParaRPr lang="en-GB" sz="1100" dirty="0">
              <a:solidFill>
                <a:schemeClr val="tx1"/>
              </a:solidFill>
            </a:endParaRPr>
          </a:p>
          <a:p>
            <a:r>
              <a:rPr lang="en-GB" sz="2400" dirty="0">
                <a:solidFill>
                  <a:schemeClr val="tx1"/>
                </a:solidFill>
              </a:rPr>
              <a:t>Intermediate</a:t>
            </a:r>
            <a:br>
              <a:rPr lang="en-GB" sz="2400" dirty="0">
                <a:solidFill>
                  <a:schemeClr val="tx1"/>
                </a:solidFill>
              </a:rPr>
            </a:br>
            <a:r>
              <a:rPr lang="en-GB" sz="2400" dirty="0">
                <a:solidFill>
                  <a:schemeClr val="tx1"/>
                </a:solidFill>
              </a:rPr>
              <a:t>Quantitative Social Research</a:t>
            </a:r>
          </a:p>
          <a:p>
            <a:r>
              <a:rPr lang="en-GB" dirty="0" smtClean="0">
                <a:solidFill>
                  <a:schemeClr val="tx1"/>
                </a:solidFill>
              </a:rPr>
              <a:t>5 Feb 2018</a:t>
            </a:r>
            <a:endParaRPr lang="en-GB" dirty="0">
              <a:solidFill>
                <a:schemeClr val="tx1"/>
              </a:solidFill>
            </a:endParaRPr>
          </a:p>
        </p:txBody>
      </p:sp>
      <p:pic>
        <p:nvPicPr>
          <p:cNvPr id="4" name="Picture 2" descr="C:\Users\ubafug001\Downloads\bbk-logo-burgundy-dig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8144" y="5580604"/>
            <a:ext cx="2629048" cy="81771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437667" y="5733256"/>
            <a:ext cx="3893637" cy="523220"/>
            <a:chOff x="516488" y="4095227"/>
            <a:chExt cx="3893637" cy="523220"/>
          </a:xfrm>
        </p:grpSpPr>
        <p:sp>
          <p:nvSpPr>
            <p:cNvPr id="8" name="Rectangle 7"/>
            <p:cNvSpPr/>
            <p:nvPr/>
          </p:nvSpPr>
          <p:spPr>
            <a:xfrm>
              <a:off x="1001820" y="4095227"/>
              <a:ext cx="3408305" cy="523220"/>
            </a:xfrm>
            <a:prstGeom prst="rect">
              <a:avLst/>
            </a:prstGeom>
          </p:spPr>
          <p:txBody>
            <a:bodyPr wrap="none">
              <a:spAutoFit/>
            </a:bodyPr>
            <a:lstStyle/>
            <a:p>
              <a:r>
                <a:rPr lang="en-GB" sz="2800" dirty="0">
                  <a:solidFill>
                    <a:schemeClr val="tx1">
                      <a:lumMod val="75000"/>
                      <a:lumOff val="25000"/>
                    </a:schemeClr>
                  </a:solidFill>
                </a:rPr>
                <a:t>a.fugard@bbk.ac.uk</a:t>
              </a:r>
            </a:p>
          </p:txBody>
        </p:sp>
        <p:pic>
          <p:nvPicPr>
            <p:cNvPr id="9" name="Picture 2" descr="http://www.jillstanek.com/red%20envelop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488" y="4180306"/>
              <a:ext cx="523060" cy="37555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70952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54996" y="622392"/>
            <a:ext cx="4117004" cy="3166648"/>
            <a:chOff x="454996" y="334360"/>
            <a:chExt cx="8379867" cy="6260145"/>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67739" y="979890"/>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542" y="719897"/>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1033" y="1360286"/>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025" y="936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3055" y="15271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58174" y="1535842"/>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90232" y="2128171"/>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99021" y="19856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959857" y="612027"/>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71506" y="9077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3198" y="2506185"/>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05777" y="23340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0627" y="2496474"/>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751858" y="162739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0866" y="204888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715123" y="15309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079" y="2431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87623" y="50549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371" y="612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5645" y="2927238"/>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304" y="19494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15730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26563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0871" y="209968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4324" y="138956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51072" y="2711993"/>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65733" y="348308"/>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35064" y="373635"/>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7623" y="101045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0825" y="164416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5935" y="410901"/>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816" y="2629276"/>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5646" y="1303034"/>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4442" y="279983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929" y="59579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4585" y="182254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82245" y="1275665"/>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9062" y="2126501"/>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19559" y="2701482"/>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61" y="2693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97574" y="4204598"/>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607" y="3222646"/>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070868" y="4584994"/>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2860" y="416163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2890" y="47518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8009" y="4760550"/>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20067" y="53528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28856" y="521034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89692" y="3836735"/>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01341" y="413245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033" y="57308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535612" y="55587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60462" y="5721182"/>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81693" y="485210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4899" y="307450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44958" y="475565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7963" y="606839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17458" y="373020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206" y="3836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0510" y="40951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139" y="51741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479780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58810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6" y="5324388"/>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4159" y="461427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67624" y="559680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44769" y="3441156"/>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64899" y="3598343"/>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458" y="423516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0660" y="4868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7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5770" y="3635609"/>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9651" y="5853984"/>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5481" y="4527742"/>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4277" y="60245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0764" y="382050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4420" y="504724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2080" y="4500373"/>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8897" y="5351209"/>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49394" y="5926190"/>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996" y="5918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8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96594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70594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134633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9229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15131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152189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211422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197168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5980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89379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647" y="39230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23200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248252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16134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203493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151700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2417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4915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5980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10228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19355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155914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2642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208573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137561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3935" y="2698045"/>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3436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5968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99650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163021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1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9695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4"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261532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128908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305" y="27858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5818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18085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126171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211255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268753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267978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1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410412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384412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448451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406115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46513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466007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525240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510986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373625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40319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061" y="563041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545825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562070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475162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517311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465518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55561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36297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37362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41610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50737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469732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57806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522391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451379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67293" y="636458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47254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49786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413468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47683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 name="Picture 1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53513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575350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442726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4477" y="6154256"/>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3720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494677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439989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525073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582571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581796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3" name="Group 162"/>
          <p:cNvGrpSpPr/>
          <p:nvPr/>
        </p:nvGrpSpPr>
        <p:grpSpPr>
          <a:xfrm>
            <a:off x="339718" y="3501008"/>
            <a:ext cx="4117004" cy="3166648"/>
            <a:chOff x="454996" y="334360"/>
            <a:chExt cx="8379867" cy="6260145"/>
          </a:xfrm>
        </p:grpSpPr>
        <p:pic>
          <p:nvPicPr>
            <p:cNvPr id="164" name="Picture 16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67739" y="979890"/>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542" y="719897"/>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1033" y="1360286"/>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025" y="936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3055" y="15271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58174" y="1535842"/>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90232" y="2128171"/>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99021" y="19856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959857" y="612027"/>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71506" y="9077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3198" y="2506185"/>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05777" y="23340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0627" y="2496474"/>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751858" y="162739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0866" y="204888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715123" y="15309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079" y="2431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87623" y="50549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371" y="612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5645" y="2927238"/>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304" y="19494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15730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26563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0871" y="209968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4324" y="138956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51072" y="2711993"/>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65733" y="348308"/>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35064" y="373635"/>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7623" y="101045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0825" y="164416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 name="Picture 1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5935" y="410901"/>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816" y="2629276"/>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5646" y="1303034"/>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4442" y="279983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929" y="59579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4585" y="182254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82245" y="1275665"/>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9062" y="2126501"/>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19559" y="2701482"/>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61" y="2693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 name="Picture 2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97574" y="4204598"/>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607" y="3222646"/>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070868" y="4584994"/>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2860" y="416163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2890" y="47518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8009" y="4760550"/>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20067" y="53528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28856" y="521034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89692" y="3836735"/>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01341" y="413245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033" y="57308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535612" y="55587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60462" y="5721182"/>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81693" y="485210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4899" y="307450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44958" y="475565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7963" y="606839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17458" y="373020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206" y="3836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0510" y="40951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139" y="51741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479780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58810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6" y="5324388"/>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4159" y="461427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67624" y="559680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44769" y="3441156"/>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64899" y="3598343"/>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458" y="423516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0660" y="4868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4" name="Picture 2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5770" y="3635609"/>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9651" y="5853984"/>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5481" y="4527742"/>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4277" y="60245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0764" y="382050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4420" y="504724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0"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2080" y="4500373"/>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8897" y="5351209"/>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2"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49394" y="5926190"/>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996" y="5918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4" name="Picture 2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96594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70594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134633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9229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15131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152189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211422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197168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5980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89379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647" y="39230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23200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248252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16134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203493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151700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2417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4915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5980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10228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19355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155914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2642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208573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137561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9"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3935" y="2698045"/>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3436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5968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99650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163021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4" name="Picture 27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9695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261532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128908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305" y="27858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5818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18085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0"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126171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211255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2"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268753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267978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4" name="Picture 28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410412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384412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448451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406115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46513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466007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525240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510986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373625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40319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061" y="563041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545825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562070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475162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517311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465518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55561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36297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37362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41610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50737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469732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57806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522391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451379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9"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67293" y="636458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47254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49786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413468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47683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4" name="Picture 3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53513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575350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442726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4477" y="6154256"/>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3720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494677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0"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439989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525073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2"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582571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581796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24" name="Group 323"/>
          <p:cNvGrpSpPr/>
          <p:nvPr/>
        </p:nvGrpSpPr>
        <p:grpSpPr>
          <a:xfrm>
            <a:off x="4572000" y="694400"/>
            <a:ext cx="4117004" cy="3166648"/>
            <a:chOff x="454996" y="334360"/>
            <a:chExt cx="8379867" cy="6260145"/>
          </a:xfrm>
        </p:grpSpPr>
        <p:pic>
          <p:nvPicPr>
            <p:cNvPr id="325" name="Picture 3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67739" y="979890"/>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542" y="719897"/>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1033" y="1360286"/>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025" y="936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3055" y="15271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58174" y="1535842"/>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90232" y="2128171"/>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99021" y="19856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959857" y="612027"/>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71506" y="9077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3198" y="2506185"/>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05777" y="23340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0627" y="2496474"/>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751858" y="162739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0866" y="204888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715123" y="15309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079" y="2431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87623" y="50549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371" y="612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5645" y="2927238"/>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304" y="19494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15730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26563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0871" y="209968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4324" y="138956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0"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51072" y="2711993"/>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65733" y="348308"/>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35064" y="373635"/>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7623" y="101045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0825" y="164416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5" name="Picture 3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5935" y="410901"/>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6"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816" y="2629276"/>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5646" y="1303034"/>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4442" y="279983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929" y="59579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4585" y="182254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82245" y="1275665"/>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9062" y="2126501"/>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3"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19559" y="2701482"/>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61" y="2693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 name="Picture 36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97574" y="4204598"/>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607" y="3222646"/>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070868" y="4584994"/>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2860" y="416163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2890" y="47518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8009" y="4760550"/>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20067" y="53528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28856" y="521034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89692" y="3836735"/>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01341" y="413245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033" y="57308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535612" y="55587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7"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60462" y="5721182"/>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81693" y="485210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4899" y="307450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44958" y="475565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7963" y="606839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17458" y="373020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206" y="3836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0510" y="40951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139" y="51741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479780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58810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6" y="5324388"/>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4159" y="461427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0"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67624" y="559680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44769" y="3441156"/>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64899" y="3598343"/>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458" y="423516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0660" y="4868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5" name="Picture 39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5770" y="3635609"/>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6"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9651" y="5853984"/>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5481" y="4527742"/>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4277" y="60245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0764" y="382050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4420" y="504724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2080" y="4500373"/>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8897" y="5351209"/>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3"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49394" y="5926190"/>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996" y="5918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5" name="Picture 4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96594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70594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134633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9229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15131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152189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211422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197168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5980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89379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647" y="39230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23200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7"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248252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16134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203493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151700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2417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4915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5980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10228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19355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155914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2642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208573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137561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3935" y="2698045"/>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3436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5968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99650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163021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5" name="Picture 4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9695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6"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261532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128908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305" y="27858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5818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18085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126171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211255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3"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268753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267978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5" name="Picture 44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410412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384412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448451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406115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46513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466007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525240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510986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373625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40319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061" y="563041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545825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7"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562070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475162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517311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465518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55561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36297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37362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41610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50737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469732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57806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522391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451379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0"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67293" y="636458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47254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49786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413468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47683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 name="Picture 47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53513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6"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575350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442726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4477" y="6154256"/>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3720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494677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439989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525073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3"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582571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581796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85" name="Group 484"/>
          <p:cNvGrpSpPr/>
          <p:nvPr/>
        </p:nvGrpSpPr>
        <p:grpSpPr>
          <a:xfrm>
            <a:off x="4578472" y="3502712"/>
            <a:ext cx="4117004" cy="3166648"/>
            <a:chOff x="454996" y="334360"/>
            <a:chExt cx="8379867" cy="6260145"/>
          </a:xfrm>
        </p:grpSpPr>
        <p:pic>
          <p:nvPicPr>
            <p:cNvPr id="486" name="Picture 4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67739" y="979890"/>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542" y="719897"/>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1033" y="1360286"/>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025" y="936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3055" y="15271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58174" y="1535842"/>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90232" y="2128171"/>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99021" y="19856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959857" y="612027"/>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71506" y="9077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3198" y="2506185"/>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05777" y="23340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8"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0627" y="2496474"/>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751858" y="162739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0866" y="204888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715123" y="15309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079" y="2431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87623" y="50549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371" y="612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5645" y="2927238"/>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304" y="19494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15730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26563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0871" y="209968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4324" y="138956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1"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51072" y="2711993"/>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65733" y="348308"/>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35064" y="373635"/>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7623" y="101045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0825" y="164416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 name="Picture 5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5935" y="410901"/>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816" y="2629276"/>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8"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5646" y="1303034"/>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4442" y="279983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929" y="59579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4585" y="182254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82245" y="1275665"/>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3"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9062" y="2126501"/>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4"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19559" y="2701482"/>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61" y="2693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6" name="Picture 5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97574" y="4204598"/>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607" y="3222646"/>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070868" y="4584994"/>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2860" y="416163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2890" y="47518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8009" y="4760550"/>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20067" y="53528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28856" y="521034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89692" y="3836735"/>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01341" y="413245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033" y="57308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535612" y="55587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8"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60462" y="5721182"/>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81693" y="485210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4899" y="307450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44958" y="475565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7963" y="606839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17458" y="373020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206" y="3836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0510" y="40951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139" y="51741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479780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58810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6" y="5324388"/>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4159" y="461427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1"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67624" y="559680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44769" y="3441156"/>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64899" y="3598343"/>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458" y="423516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0660" y="4868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6" name="Picture 55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5770" y="3635609"/>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9651" y="5853984"/>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8"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5481" y="4527742"/>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4277" y="60245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0764" y="382050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4420" y="504724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2"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2080" y="4500373"/>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8897" y="5351209"/>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4"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49394" y="5926190"/>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996" y="5918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6" name="Picture 5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96594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70594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134633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9229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15131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152189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211422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197168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5980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89379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647" y="39230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23200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8"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248252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16134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203493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151700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2417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4915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5980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10228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19355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155914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2642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208573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137561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3935" y="2698045"/>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3436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3"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5968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99650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163021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6" name="Picture 59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9695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261532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8"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128908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305" y="27858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5818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18085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2"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126171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3"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211255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268753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267978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6" name="Picture 6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410412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384412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448451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406115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46513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466007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525240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510986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373625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40319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061" y="563041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545825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8"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562070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475162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517311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465518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55561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36297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37362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41610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50737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469732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57806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522391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451379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1"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67293" y="636458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47254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3"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49786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413468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47683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6" name="Picture 6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53513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575350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8"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442726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4477" y="6154256"/>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3720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494677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2"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439989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3"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525073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4"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582571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581796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46" name="Rectangle 645"/>
          <p:cNvSpPr/>
          <p:nvPr/>
        </p:nvSpPr>
        <p:spPr>
          <a:xfrm>
            <a:off x="891408" y="1724045"/>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7" name="Rectangle 646"/>
          <p:cNvSpPr/>
          <p:nvPr/>
        </p:nvSpPr>
        <p:spPr>
          <a:xfrm>
            <a:off x="2578446" y="3793553"/>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8" name="Rectangle 647"/>
          <p:cNvSpPr/>
          <p:nvPr/>
        </p:nvSpPr>
        <p:spPr>
          <a:xfrm>
            <a:off x="4851546" y="3381674"/>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9" name="Rectangle 648"/>
          <p:cNvSpPr/>
          <p:nvPr/>
        </p:nvSpPr>
        <p:spPr>
          <a:xfrm>
            <a:off x="3232723" y="1454400"/>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0" name="Rectangle 649"/>
          <p:cNvSpPr/>
          <p:nvPr/>
        </p:nvSpPr>
        <p:spPr>
          <a:xfrm>
            <a:off x="4055961" y="4478932"/>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1" name="Rectangle 650"/>
          <p:cNvSpPr/>
          <p:nvPr/>
        </p:nvSpPr>
        <p:spPr>
          <a:xfrm>
            <a:off x="2912345" y="2998560"/>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2" name="Rectangle 651"/>
          <p:cNvSpPr/>
          <p:nvPr/>
        </p:nvSpPr>
        <p:spPr>
          <a:xfrm>
            <a:off x="1048547" y="5506968"/>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3" name="Rectangle 652"/>
          <p:cNvSpPr/>
          <p:nvPr/>
        </p:nvSpPr>
        <p:spPr>
          <a:xfrm>
            <a:off x="5925096" y="997514"/>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4" name="Rectangle 653"/>
          <p:cNvSpPr/>
          <p:nvPr/>
        </p:nvSpPr>
        <p:spPr>
          <a:xfrm>
            <a:off x="5603499" y="2566115"/>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5" name="Rectangle 654"/>
          <p:cNvSpPr/>
          <p:nvPr/>
        </p:nvSpPr>
        <p:spPr>
          <a:xfrm>
            <a:off x="6135279" y="4542540"/>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7" name="TextBox 656"/>
          <p:cNvSpPr txBox="1"/>
          <p:nvPr/>
        </p:nvSpPr>
        <p:spPr>
          <a:xfrm>
            <a:off x="6516216" y="620688"/>
            <a:ext cx="2146059" cy="1323439"/>
          </a:xfrm>
          <a:prstGeom prst="rect">
            <a:avLst/>
          </a:prstGeom>
          <a:solidFill>
            <a:schemeClr val="bg1"/>
          </a:solidFill>
        </p:spPr>
        <p:txBody>
          <a:bodyPr wrap="square" rtlCol="0">
            <a:spAutoFit/>
          </a:bodyPr>
          <a:lstStyle/>
          <a:p>
            <a:r>
              <a:rPr lang="en-GB" sz="2000" b="1" dirty="0" smtClean="0">
                <a:solidFill>
                  <a:schemeClr val="tx2">
                    <a:lumMod val="60000"/>
                    <a:lumOff val="40000"/>
                  </a:schemeClr>
                </a:solidFill>
              </a:rPr>
              <a:t>You could have had a few different samples…</a:t>
            </a:r>
            <a:endParaRPr lang="en-GB" sz="2000" b="1" i="1" dirty="0">
              <a:solidFill>
                <a:schemeClr val="tx2">
                  <a:lumMod val="60000"/>
                  <a:lumOff val="40000"/>
                </a:schemeClr>
              </a:solidFill>
            </a:endParaRPr>
          </a:p>
        </p:txBody>
      </p:sp>
    </p:spTree>
    <p:extLst>
      <p:ext uri="{BB962C8B-B14F-4D97-AF65-F5344CB8AC3E}">
        <p14:creationId xmlns:p14="http://schemas.microsoft.com/office/powerpoint/2010/main" val="895614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54996" y="622392"/>
            <a:ext cx="4117004" cy="3166648"/>
            <a:chOff x="454996" y="334360"/>
            <a:chExt cx="8379867" cy="6260145"/>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67739" y="979890"/>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542" y="719897"/>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1033" y="1360286"/>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025" y="936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3055" y="15271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58174" y="1535842"/>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90232" y="2128171"/>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99021" y="19856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959857" y="612027"/>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71506" y="9077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3198" y="2506185"/>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05777" y="23340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0627" y="2496474"/>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751858" y="162739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0866" y="204888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715123" y="15309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079" y="2431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87623" y="50549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371" y="612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5645" y="2927238"/>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304" y="19494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15730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26563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0871" y="209968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4324" y="138956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51072" y="2711993"/>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65733" y="348308"/>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35064" y="373635"/>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7623" y="101045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0825" y="164416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5935" y="410901"/>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816" y="2629276"/>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5646" y="1303034"/>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4442" y="279983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929" y="59579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4585" y="182254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82245" y="1275665"/>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9062" y="2126501"/>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19559" y="2701482"/>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61" y="2693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97574" y="4204598"/>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607" y="3222646"/>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070868" y="4584994"/>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2860" y="416163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2890" y="47518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8009" y="4760550"/>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20067" y="53528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28856" y="521034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89692" y="3836735"/>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01341" y="413245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033" y="57308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535612" y="55587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60462" y="5721182"/>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81693" y="485210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4899" y="307450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44958" y="475565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7963" y="606839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17458" y="373020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206" y="3836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0510" y="40951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139" y="51741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479780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58810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6" y="5324388"/>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4159" y="461427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67624" y="559680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44769" y="3441156"/>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64899" y="3598343"/>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458" y="423516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0660" y="4868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7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5770" y="3635609"/>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9651" y="5853984"/>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5481" y="4527742"/>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4277" y="60245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0764" y="382050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4420" y="504724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2080" y="4500373"/>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8897" y="5351209"/>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49394" y="5926190"/>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996" y="5918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8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96594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70594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134633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9229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15131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152189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211422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197168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5980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89379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647" y="39230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23200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248252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16134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203493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151700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2417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4915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5980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10228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19355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155914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2642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208573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137561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3935" y="2698045"/>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3436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5968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99650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163021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1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9695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4"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261532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128908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305" y="27858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5818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18085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126171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211255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268753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267978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1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410412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384412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448451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406115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46513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466007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525240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510986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373625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40319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061" y="563041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545825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562070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475162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517311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465518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55561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36297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37362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41610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50737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469732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57806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522391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451379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67293" y="636458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47254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49786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413468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47683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 name="Picture 1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53513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575350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442726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4477" y="6154256"/>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3720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494677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439989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525073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582571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581796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3" name="Group 162"/>
          <p:cNvGrpSpPr/>
          <p:nvPr/>
        </p:nvGrpSpPr>
        <p:grpSpPr>
          <a:xfrm>
            <a:off x="339718" y="3501008"/>
            <a:ext cx="4117004" cy="3166648"/>
            <a:chOff x="454996" y="334360"/>
            <a:chExt cx="8379867" cy="6260145"/>
          </a:xfrm>
        </p:grpSpPr>
        <p:pic>
          <p:nvPicPr>
            <p:cNvPr id="164" name="Picture 16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67739" y="979890"/>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542" y="719897"/>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1033" y="1360286"/>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025" y="936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3055" y="15271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58174" y="1535842"/>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90232" y="2128171"/>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99021" y="19856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959857" y="612027"/>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71506" y="9077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3198" y="2506185"/>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05777" y="23340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0627" y="2496474"/>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751858" y="162739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0866" y="204888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715123" y="15309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079" y="2431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87623" y="50549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371" y="612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5645" y="2927238"/>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304" y="19494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15730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26563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0871" y="209968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4324" y="138956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51072" y="2711993"/>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65733" y="348308"/>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35064" y="373635"/>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7623" y="101045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0825" y="164416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 name="Picture 1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5935" y="410901"/>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816" y="2629276"/>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5646" y="1303034"/>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4442" y="279983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929" y="59579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4585" y="182254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82245" y="1275665"/>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9062" y="2126501"/>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19559" y="2701482"/>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61" y="2693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 name="Picture 2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97574" y="4204598"/>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607" y="3222646"/>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070868" y="4584994"/>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2860" y="416163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2890" y="47518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8009" y="4760550"/>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20067" y="53528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28856" y="521034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89692" y="3836735"/>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01341" y="413245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033" y="57308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535612" y="55587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60462" y="5721182"/>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81693" y="485210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4899" y="307450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44958" y="475565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7963" y="606839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17458" y="373020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206" y="3836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0510" y="40951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139" y="51741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479780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58810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6" y="5324388"/>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4159" y="461427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67624" y="559680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44769" y="3441156"/>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64899" y="3598343"/>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458" y="423516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0660" y="4868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4" name="Picture 2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5770" y="3635609"/>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9651" y="5853984"/>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5481" y="4527742"/>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4277" y="60245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0764" y="382050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4420" y="504724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0"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2080" y="4500373"/>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8897" y="5351209"/>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2"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49394" y="5926190"/>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996" y="5918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4" name="Picture 2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96594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70594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134633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9229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15131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152189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211422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197168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5980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89379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647" y="39230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23200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248252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16134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203493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151700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2417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4915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5980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10228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19355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155914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2642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208573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137561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9"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3935" y="2698045"/>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3436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5968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99650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163021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4" name="Picture 27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9695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261532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128908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305" y="27858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5818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18085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0"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126171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211255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2"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268753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267978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4" name="Picture 28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410412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384412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448451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406115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46513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466007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525240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510986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373625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40319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061" y="563041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545825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562070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475162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517311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465518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55561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36297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37362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41610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50737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469732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57806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522391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451379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9"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67293" y="636458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47254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49786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413468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47683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4" name="Picture 3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53513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575350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442726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4477" y="6154256"/>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3720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494677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0"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439989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525073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2"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582571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581796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24" name="Group 323"/>
          <p:cNvGrpSpPr/>
          <p:nvPr/>
        </p:nvGrpSpPr>
        <p:grpSpPr>
          <a:xfrm>
            <a:off x="4572000" y="694400"/>
            <a:ext cx="4117004" cy="3166648"/>
            <a:chOff x="454996" y="334360"/>
            <a:chExt cx="8379867" cy="6260145"/>
          </a:xfrm>
        </p:grpSpPr>
        <p:pic>
          <p:nvPicPr>
            <p:cNvPr id="325" name="Picture 3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67739" y="979890"/>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542" y="719897"/>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1033" y="1360286"/>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025" y="936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3055" y="15271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58174" y="1535842"/>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90232" y="2128171"/>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99021" y="19856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959857" y="612027"/>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71506" y="9077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3198" y="2506185"/>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05777" y="23340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0627" y="2496474"/>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751858" y="162739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0866" y="204888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715123" y="15309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079" y="2431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87623" y="50549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371" y="612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5645" y="2927238"/>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304" y="19494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15730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26563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0871" y="209968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4324" y="138956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0"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51072" y="2711993"/>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65733" y="348308"/>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35064" y="373635"/>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7623" y="101045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0825" y="164416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5" name="Picture 3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5935" y="410901"/>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6"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816" y="2629276"/>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5646" y="1303034"/>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4442" y="279983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929" y="59579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4585" y="182254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82245" y="1275665"/>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9062" y="2126501"/>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3"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19559" y="2701482"/>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61" y="2693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 name="Picture 36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97574" y="4204598"/>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607" y="3222646"/>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070868" y="4584994"/>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2860" y="416163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2890" y="47518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8009" y="4760550"/>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20067" y="53528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28856" y="521034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89692" y="3836735"/>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01341" y="413245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033" y="57308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535612" y="55587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7"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60462" y="5721182"/>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81693" y="485210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4899" y="307450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44958" y="475565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7963" y="606839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17458" y="373020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206" y="3836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0510" y="40951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139" y="51741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479780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58810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6" y="5324388"/>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4159" y="461427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0"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67624" y="559680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44769" y="3441156"/>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64899" y="3598343"/>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458" y="423516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0660" y="4868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5" name="Picture 39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5770" y="3635609"/>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6"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9651" y="5853984"/>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5481" y="4527742"/>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4277" y="60245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0764" y="382050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4420" y="504724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2080" y="4500373"/>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8897" y="5351209"/>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3"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49394" y="5926190"/>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996" y="5918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5" name="Picture 4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96594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70594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134633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9229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15131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152189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211422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197168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5980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89379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647" y="39230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23200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7"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248252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16134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203493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151700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2417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4915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5980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10228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19355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155914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2642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208573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137561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3935" y="2698045"/>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3436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5968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99650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163021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5" name="Picture 4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9695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6"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261532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128908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305" y="27858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5818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18085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126171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211255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3"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268753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267978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5" name="Picture 44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410412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384412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448451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406115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46513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466007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525240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510986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373625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40319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061" y="563041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545825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7"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562070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475162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517311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465518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55561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36297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37362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41610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50737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469732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57806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522391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451379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0"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67293" y="636458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47254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49786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413468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47683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 name="Picture 47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53513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6"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575350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442726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4477" y="6154256"/>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3720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494677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439989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525073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3"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582571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581796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85" name="Group 484"/>
          <p:cNvGrpSpPr/>
          <p:nvPr/>
        </p:nvGrpSpPr>
        <p:grpSpPr>
          <a:xfrm>
            <a:off x="4578472" y="3502712"/>
            <a:ext cx="4117004" cy="3166648"/>
            <a:chOff x="454996" y="334360"/>
            <a:chExt cx="8379867" cy="6260145"/>
          </a:xfrm>
        </p:grpSpPr>
        <p:pic>
          <p:nvPicPr>
            <p:cNvPr id="486" name="Picture 4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67739" y="979890"/>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542" y="719897"/>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1033" y="1360286"/>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025" y="936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3055" y="15271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58174" y="1535842"/>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90232" y="2128171"/>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99021" y="19856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959857" y="612027"/>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71506" y="9077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3198" y="2506185"/>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05777" y="23340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8"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0627" y="2496474"/>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751858" y="162739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0866" y="204888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715123" y="15309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079" y="2431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87623" y="50549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371" y="612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5645" y="2927238"/>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304" y="19494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15730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26563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0871" y="209968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4324" y="138956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1"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51072" y="2711993"/>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65733" y="348308"/>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35064" y="373635"/>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7623" y="101045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0825" y="164416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 name="Picture 5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5935" y="410901"/>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816" y="2629276"/>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8"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5646" y="1303034"/>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4442" y="279983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929" y="59579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4585" y="182254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82245" y="1275665"/>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3"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9062" y="2126501"/>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4"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19559" y="2701482"/>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61" y="2693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6" name="Picture 5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97574" y="4204598"/>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607" y="3222646"/>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070868" y="4584994"/>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2860" y="416163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2890" y="47518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8009" y="4760550"/>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20067" y="53528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28856" y="521034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89692" y="3836735"/>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01341" y="413245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033" y="57308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535612" y="55587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8"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60462" y="5721182"/>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81693" y="485210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4899" y="307450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44958" y="475565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7963" y="606839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17458" y="373020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206" y="3836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0510" y="40951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139" y="51741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479780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58810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6" y="5324388"/>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4159" y="461427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1"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67624" y="559680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44769" y="3441156"/>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64899" y="3598343"/>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458" y="423516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0660" y="4868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6" name="Picture 55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5770" y="3635609"/>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9651" y="5853984"/>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8"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5481" y="4527742"/>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4277" y="60245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0764" y="382050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4420" y="504724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2"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2080" y="4500373"/>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8897" y="5351209"/>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4"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49394" y="5926190"/>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996" y="5918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6" name="Picture 5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96594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70594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134633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9229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15131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152189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211422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197168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5980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89379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647" y="39230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23200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8"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248252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16134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203493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151700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2417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4915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5980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10228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19355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155914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2642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208573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137561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3935" y="2698045"/>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3436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3"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5968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99650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163021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6" name="Picture 59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9695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261532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8"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128908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305" y="27858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5818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18085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2"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126171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3"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211255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268753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267978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6" name="Picture 6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410412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384412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448451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406115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46513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466007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525240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510986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373625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40319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061" y="563041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545825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8"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562070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475162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517311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465518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55561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36297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37362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41610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50737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469732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57806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522391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451379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1"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67293" y="636458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47254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3"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49786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413468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47683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6" name="Picture 6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53513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575350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8"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442726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4477" y="6154256"/>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3720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494677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2"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439989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3"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525073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4"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582571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581796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46" name="Rectangle 645"/>
          <p:cNvSpPr/>
          <p:nvPr/>
        </p:nvSpPr>
        <p:spPr>
          <a:xfrm>
            <a:off x="720511" y="1676904"/>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7" name="Rectangle 646"/>
          <p:cNvSpPr/>
          <p:nvPr/>
        </p:nvSpPr>
        <p:spPr>
          <a:xfrm>
            <a:off x="540669" y="4054446"/>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8" name="Rectangle 647"/>
          <p:cNvSpPr/>
          <p:nvPr/>
        </p:nvSpPr>
        <p:spPr>
          <a:xfrm>
            <a:off x="4089286" y="2819673"/>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9" name="Rectangle 648"/>
          <p:cNvSpPr/>
          <p:nvPr/>
        </p:nvSpPr>
        <p:spPr>
          <a:xfrm>
            <a:off x="2124864" y="2015101"/>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0" name="Rectangle 649"/>
          <p:cNvSpPr/>
          <p:nvPr/>
        </p:nvSpPr>
        <p:spPr>
          <a:xfrm>
            <a:off x="3503821" y="5335964"/>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1" name="Rectangle 650"/>
          <p:cNvSpPr/>
          <p:nvPr/>
        </p:nvSpPr>
        <p:spPr>
          <a:xfrm>
            <a:off x="2693724" y="2541317"/>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2" name="Rectangle 651"/>
          <p:cNvSpPr/>
          <p:nvPr/>
        </p:nvSpPr>
        <p:spPr>
          <a:xfrm>
            <a:off x="1619776" y="4783136"/>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3" name="Rectangle 652"/>
          <p:cNvSpPr/>
          <p:nvPr/>
        </p:nvSpPr>
        <p:spPr>
          <a:xfrm>
            <a:off x="6220487" y="2559580"/>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4" name="Rectangle 653"/>
          <p:cNvSpPr/>
          <p:nvPr/>
        </p:nvSpPr>
        <p:spPr>
          <a:xfrm>
            <a:off x="5507554" y="1908488"/>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5" name="Rectangle 654"/>
          <p:cNvSpPr/>
          <p:nvPr/>
        </p:nvSpPr>
        <p:spPr>
          <a:xfrm>
            <a:off x="7945179" y="6428517"/>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7" name="TextBox 656"/>
          <p:cNvSpPr txBox="1"/>
          <p:nvPr/>
        </p:nvSpPr>
        <p:spPr>
          <a:xfrm>
            <a:off x="6516216" y="620688"/>
            <a:ext cx="2146059" cy="1323439"/>
          </a:xfrm>
          <a:prstGeom prst="rect">
            <a:avLst/>
          </a:prstGeom>
          <a:solidFill>
            <a:schemeClr val="bg1"/>
          </a:solidFill>
        </p:spPr>
        <p:txBody>
          <a:bodyPr wrap="square" rtlCol="0">
            <a:spAutoFit/>
          </a:bodyPr>
          <a:lstStyle/>
          <a:p>
            <a:r>
              <a:rPr lang="en-GB" sz="2000" b="1" dirty="0" smtClean="0">
                <a:solidFill>
                  <a:schemeClr val="tx2">
                    <a:lumMod val="60000"/>
                    <a:lumOff val="40000"/>
                  </a:schemeClr>
                </a:solidFill>
              </a:rPr>
              <a:t>You could have had a few different samples…</a:t>
            </a:r>
            <a:endParaRPr lang="en-GB" sz="2000" b="1" i="1" dirty="0">
              <a:solidFill>
                <a:schemeClr val="tx2">
                  <a:lumMod val="60000"/>
                  <a:lumOff val="40000"/>
                </a:schemeClr>
              </a:solidFill>
            </a:endParaRPr>
          </a:p>
        </p:txBody>
      </p:sp>
    </p:spTree>
    <p:extLst>
      <p:ext uri="{BB962C8B-B14F-4D97-AF65-F5344CB8AC3E}">
        <p14:creationId xmlns:p14="http://schemas.microsoft.com/office/powerpoint/2010/main" val="3228865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29" y="939546"/>
            <a:ext cx="8065754" cy="4978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GB" dirty="0" smtClean="0"/>
              <a:t>A sample</a:t>
            </a:r>
            <a:endParaRPr lang="en-GB" dirty="0"/>
          </a:p>
        </p:txBody>
      </p:sp>
    </p:spTree>
    <p:extLst>
      <p:ext uri="{BB962C8B-B14F-4D97-AF65-F5344CB8AC3E}">
        <p14:creationId xmlns:p14="http://schemas.microsoft.com/office/powerpoint/2010/main" val="2309442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29" y="939546"/>
            <a:ext cx="8065754" cy="4978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GB" sz="3600" dirty="0" smtClean="0"/>
              <a:t>Another sample from the same population</a:t>
            </a:r>
            <a:endParaRPr lang="en-GB" sz="3600" dirty="0"/>
          </a:p>
        </p:txBody>
      </p:sp>
    </p:spTree>
    <p:extLst>
      <p:ext uri="{BB962C8B-B14F-4D97-AF65-F5344CB8AC3E}">
        <p14:creationId xmlns:p14="http://schemas.microsoft.com/office/powerpoint/2010/main" val="904779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29" y="939546"/>
            <a:ext cx="8065754" cy="4978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GB" dirty="0" smtClean="0"/>
              <a:t>And another</a:t>
            </a:r>
            <a:endParaRPr lang="en-GB" dirty="0"/>
          </a:p>
        </p:txBody>
      </p:sp>
    </p:spTree>
    <p:extLst>
      <p:ext uri="{BB962C8B-B14F-4D97-AF65-F5344CB8AC3E}">
        <p14:creationId xmlns:p14="http://schemas.microsoft.com/office/powerpoint/2010/main" val="17507228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29" y="939546"/>
            <a:ext cx="8065754" cy="4978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GB" dirty="0" smtClean="0"/>
              <a:t>And another…</a:t>
            </a:r>
            <a:endParaRPr lang="en-GB" dirty="0"/>
          </a:p>
        </p:txBody>
      </p:sp>
    </p:spTree>
    <p:extLst>
      <p:ext uri="{BB962C8B-B14F-4D97-AF65-F5344CB8AC3E}">
        <p14:creationId xmlns:p14="http://schemas.microsoft.com/office/powerpoint/2010/main" val="1826623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Effects you find in your </a:t>
            </a:r>
            <a:r>
              <a:rPr lang="en-GB" i="1" dirty="0" smtClean="0"/>
              <a:t>sample</a:t>
            </a:r>
            <a:r>
              <a:rPr lang="en-GB" dirty="0" smtClean="0"/>
              <a:t>, e.g.,</a:t>
            </a:r>
          </a:p>
          <a:p>
            <a:pPr marL="0" indent="0">
              <a:buNone/>
            </a:pPr>
            <a:r>
              <a:rPr lang="en-GB" dirty="0"/>
              <a:t>	</a:t>
            </a:r>
            <a:r>
              <a:rPr lang="en-GB" dirty="0" smtClean="0"/>
              <a:t>slopes</a:t>
            </a:r>
          </a:p>
          <a:p>
            <a:pPr marL="0" indent="0">
              <a:buNone/>
            </a:pPr>
            <a:r>
              <a:rPr lang="en-GB" dirty="0"/>
              <a:t>	</a:t>
            </a:r>
            <a:r>
              <a:rPr lang="en-GB" dirty="0" smtClean="0"/>
              <a:t>intercepts</a:t>
            </a:r>
          </a:p>
          <a:p>
            <a:pPr marL="0" indent="0">
              <a:buNone/>
            </a:pPr>
            <a:endParaRPr lang="en-GB" dirty="0" smtClean="0"/>
          </a:p>
          <a:p>
            <a:pPr marL="0" indent="0">
              <a:buNone/>
            </a:pPr>
            <a:r>
              <a:rPr lang="en-GB" dirty="0" smtClean="0"/>
              <a:t>probably differ from those in the </a:t>
            </a:r>
            <a:r>
              <a:rPr lang="en-GB" i="1" dirty="0" smtClean="0"/>
              <a:t>population</a:t>
            </a:r>
          </a:p>
          <a:p>
            <a:pPr marL="0" indent="0">
              <a:buNone/>
            </a:pPr>
            <a:endParaRPr lang="en-GB" dirty="0"/>
          </a:p>
          <a:p>
            <a:pPr marL="0" indent="0">
              <a:buNone/>
            </a:pPr>
            <a:r>
              <a:rPr lang="en-GB" dirty="0" smtClean="0"/>
              <a:t>p-values, standard error, confidence intervals help you think about uncertainty</a:t>
            </a:r>
            <a:endParaRPr lang="en-GB" dirty="0"/>
          </a:p>
        </p:txBody>
      </p:sp>
    </p:spTree>
    <p:extLst>
      <p:ext uri="{BB962C8B-B14F-4D97-AF65-F5344CB8AC3E}">
        <p14:creationId xmlns:p14="http://schemas.microsoft.com/office/powerpoint/2010/main" val="16321592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0848"/>
            <a:ext cx="8229600" cy="2376264"/>
          </a:xfrm>
        </p:spPr>
        <p:txBody>
          <a:bodyPr>
            <a:normAutofit fontScale="90000"/>
          </a:bodyPr>
          <a:lstStyle/>
          <a:p>
            <a:r>
              <a:rPr lang="en-GB" dirty="0" smtClean="0"/>
              <a:t>The next slide uses </a:t>
            </a:r>
            <a:r>
              <a:rPr lang="en-GB" b="1" dirty="0" smtClean="0"/>
              <a:t>analogy</a:t>
            </a:r>
            <a:r>
              <a:rPr lang="en-GB" dirty="0" smtClean="0"/>
              <a:t> and a </a:t>
            </a:r>
            <a:r>
              <a:rPr lang="en-GB" b="1" dirty="0" smtClean="0"/>
              <a:t>pretty picture of a galaxy </a:t>
            </a:r>
            <a:r>
              <a:rPr lang="en-GB" dirty="0" smtClean="0"/>
              <a:t>to convey the essence of power analysis</a:t>
            </a:r>
            <a:endParaRPr lang="en-GB" dirty="0"/>
          </a:p>
        </p:txBody>
      </p:sp>
    </p:spTree>
    <p:extLst>
      <p:ext uri="{BB962C8B-B14F-4D97-AF65-F5344CB8AC3E}">
        <p14:creationId xmlns:p14="http://schemas.microsoft.com/office/powerpoint/2010/main" val="341330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http://upload.wikimedia.org/wikipedia/commons/4/4e/Pleiades_larg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0253" b="6621"/>
          <a:stretch/>
        </p:blipFill>
        <p:spPr bwMode="auto">
          <a:xfrm>
            <a:off x="0" y="-1"/>
            <a:ext cx="9144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p:cNvSpPr>
            <a:spLocks noChangeArrowheads="1"/>
          </p:cNvSpPr>
          <p:nvPr/>
        </p:nvSpPr>
        <p:spPr bwMode="auto">
          <a:xfrm>
            <a:off x="899592" y="1782688"/>
            <a:ext cx="7452828" cy="3570208"/>
          </a:xfrm>
          <a:prstGeom prst="rect">
            <a:avLst/>
          </a:prstGeom>
          <a:solidFill>
            <a:schemeClr val="tx1">
              <a:alpha val="6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bg1"/>
                </a:solidFill>
                <a:effectLst/>
                <a:latin typeface="Arial" charset="0"/>
                <a:cs typeface="Arial" charset="0"/>
              </a:rPr>
              <a:t>“An astronomer does not know the magnitude of new stars until she has found them, but the magnitude of star she is looking for determines how much she has to spend on a telescope.”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bg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chemeClr val="bg1"/>
                </a:solidFill>
                <a:effectLst/>
                <a:latin typeface="Arial" charset="0"/>
                <a:cs typeface="Arial" charset="0"/>
              </a:rPr>
              <a:t>Senn</a:t>
            </a:r>
            <a:r>
              <a:rPr kumimoji="0" lang="en-US" altLang="en-US" sz="2800" b="0" i="0" u="none" strike="noStrike" cap="none" normalizeH="0" baseline="0" dirty="0" smtClean="0">
                <a:ln>
                  <a:noFill/>
                </a:ln>
                <a:solidFill>
                  <a:schemeClr val="bg1"/>
                </a:solidFill>
                <a:effectLst/>
                <a:latin typeface="Arial" charset="0"/>
                <a:cs typeface="Arial" charset="0"/>
              </a:rPr>
              <a:t>, S. J. (2002)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smtClean="0">
                <a:ln>
                  <a:noFill/>
                </a:ln>
                <a:solidFill>
                  <a:schemeClr val="bg1"/>
                </a:solidFill>
                <a:effectLst/>
                <a:latin typeface="Arial" charset="0"/>
                <a:cs typeface="Arial" charset="0"/>
              </a:rPr>
              <a:t>BMJ</a:t>
            </a:r>
            <a:r>
              <a:rPr kumimoji="0" lang="en-US" altLang="en-US" sz="2000" b="0" i="0" u="none" strike="noStrike" cap="none" normalizeH="0" baseline="0" dirty="0" smtClean="0">
                <a:ln>
                  <a:noFill/>
                </a:ln>
                <a:solidFill>
                  <a:schemeClr val="bg1"/>
                </a:solidFill>
                <a:effectLst/>
                <a:latin typeface="Arial" charset="0"/>
                <a:cs typeface="Arial" charset="0"/>
              </a:rPr>
              <a:t>, </a:t>
            </a:r>
            <a:r>
              <a:rPr kumimoji="0" lang="en-US" altLang="en-US" sz="2000" b="0" i="1" u="none" strike="noStrike" cap="none" normalizeH="0" baseline="0" dirty="0" smtClean="0">
                <a:ln>
                  <a:noFill/>
                </a:ln>
                <a:solidFill>
                  <a:schemeClr val="bg1"/>
                </a:solidFill>
                <a:effectLst/>
                <a:latin typeface="Arial" charset="0"/>
                <a:cs typeface="Arial" charset="0"/>
              </a:rPr>
              <a:t>325</a:t>
            </a:r>
            <a:r>
              <a:rPr kumimoji="0" lang="en-US" altLang="en-US" sz="2000" b="0" i="0" u="none" strike="noStrike" cap="none" normalizeH="0" baseline="0" dirty="0" smtClean="0">
                <a:ln>
                  <a:noFill/>
                </a:ln>
                <a:solidFill>
                  <a:schemeClr val="bg1"/>
                </a:solidFill>
                <a:effectLst/>
                <a:latin typeface="Arial" charset="0"/>
                <a:cs typeface="Arial" charset="0"/>
              </a:rPr>
              <a:t>, 1304–1304</a:t>
            </a:r>
          </a:p>
        </p:txBody>
      </p:sp>
    </p:spTree>
    <p:extLst>
      <p:ext uri="{BB962C8B-B14F-4D97-AF65-F5344CB8AC3E}">
        <p14:creationId xmlns:p14="http://schemas.microsoft.com/office/powerpoint/2010/main" val="30433165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Power analysis: how to choose a sample size</a:t>
            </a:r>
            <a:endParaRPr lang="en-GB" dirty="0"/>
          </a:p>
        </p:txBody>
      </p:sp>
      <p:sp>
        <p:nvSpPr>
          <p:cNvPr id="3" name="Content Placeholder 2"/>
          <p:cNvSpPr>
            <a:spLocks noGrp="1"/>
          </p:cNvSpPr>
          <p:nvPr>
            <p:ph idx="1"/>
          </p:nvPr>
        </p:nvSpPr>
        <p:spPr/>
        <p:txBody>
          <a:bodyPr>
            <a:normAutofit lnSpcReduction="10000"/>
          </a:bodyPr>
          <a:lstStyle/>
          <a:p>
            <a:pPr marL="0" indent="0">
              <a:buNone/>
            </a:pPr>
            <a:endParaRPr lang="en-GB" dirty="0" smtClean="0"/>
          </a:p>
          <a:p>
            <a:pPr marL="0" indent="0">
              <a:buNone/>
            </a:pPr>
            <a:r>
              <a:rPr lang="en-GB" dirty="0" smtClean="0"/>
              <a:t>Requires </a:t>
            </a:r>
            <a:r>
              <a:rPr lang="en-GB" b="1" dirty="0" smtClean="0"/>
              <a:t>articulating your assumptions</a:t>
            </a:r>
            <a:endParaRPr lang="en-GB" b="1" dirty="0"/>
          </a:p>
          <a:p>
            <a:pPr marL="0" indent="0">
              <a:buNone/>
            </a:pPr>
            <a:r>
              <a:rPr lang="en-GB" dirty="0" smtClean="0"/>
              <a:t>about the </a:t>
            </a:r>
            <a:r>
              <a:rPr lang="en-GB" b="1" dirty="0" smtClean="0"/>
              <a:t>magnitude of an effect</a:t>
            </a:r>
            <a:r>
              <a:rPr lang="en-GB" dirty="0" smtClean="0"/>
              <a:t> that’s…</a:t>
            </a:r>
          </a:p>
          <a:p>
            <a:pPr marL="0" indent="0">
              <a:buNone/>
            </a:pPr>
            <a:endParaRPr lang="en-GB" dirty="0" smtClean="0"/>
          </a:p>
          <a:p>
            <a:pPr marL="57150" indent="0">
              <a:buNone/>
            </a:pPr>
            <a:r>
              <a:rPr lang="en-GB" dirty="0" smtClean="0"/>
              <a:t>… </a:t>
            </a:r>
            <a:r>
              <a:rPr lang="en-GB" b="1" dirty="0" smtClean="0"/>
              <a:t>likely to exist</a:t>
            </a:r>
          </a:p>
          <a:p>
            <a:pPr marL="57150" indent="0">
              <a:buNone/>
            </a:pPr>
            <a:r>
              <a:rPr lang="en-GB" dirty="0"/>
              <a:t>	</a:t>
            </a:r>
            <a:r>
              <a:rPr lang="en-GB" dirty="0" smtClean="0"/>
              <a:t>(e.g., based on similar </a:t>
            </a:r>
            <a:r>
              <a:rPr lang="en-GB" dirty="0"/>
              <a:t>prior </a:t>
            </a:r>
            <a:r>
              <a:rPr lang="en-GB" dirty="0" smtClean="0"/>
              <a:t>work)</a:t>
            </a:r>
          </a:p>
          <a:p>
            <a:pPr marL="57150" indent="0">
              <a:buNone/>
            </a:pPr>
            <a:r>
              <a:rPr lang="en-GB" dirty="0" smtClean="0"/>
              <a:t>… </a:t>
            </a:r>
            <a:r>
              <a:rPr lang="en-GB" b="1" dirty="0" smtClean="0"/>
              <a:t>practically meaningful </a:t>
            </a:r>
          </a:p>
          <a:p>
            <a:pPr marL="57150" indent="0">
              <a:buNone/>
            </a:pPr>
            <a:r>
              <a:rPr lang="en-GB" dirty="0"/>
              <a:t>	</a:t>
            </a:r>
            <a:r>
              <a:rPr lang="en-GB" dirty="0" smtClean="0"/>
              <a:t>(don’t waste time/money on </a:t>
            </a:r>
            <a:r>
              <a:rPr lang="en-GB" sz="1900" dirty="0" smtClean="0"/>
              <a:t>tiny </a:t>
            </a:r>
            <a:r>
              <a:rPr lang="en-GB" dirty="0" smtClean="0"/>
              <a:t>effects)</a:t>
            </a:r>
          </a:p>
          <a:p>
            <a:endParaRPr lang="en-GB" dirty="0" smtClean="0"/>
          </a:p>
        </p:txBody>
      </p:sp>
    </p:spTree>
    <p:extLst>
      <p:ext uri="{BB962C8B-B14F-4D97-AF65-F5344CB8AC3E}">
        <p14:creationId xmlns:p14="http://schemas.microsoft.com/office/powerpoint/2010/main" val="1191287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028937930"/>
              </p:ext>
            </p:extLst>
          </p:nvPr>
        </p:nvGraphicFramePr>
        <p:xfrm>
          <a:off x="899592" y="404664"/>
          <a:ext cx="7200800" cy="5803795"/>
        </p:xfrm>
        <a:graphic>
          <a:graphicData uri="http://schemas.openxmlformats.org/drawingml/2006/table">
            <a:tbl>
              <a:tblPr firstRow="1" firstCol="1" lastRow="1" lastCol="1" bandRow="1" bandCol="1"/>
              <a:tblGrid>
                <a:gridCol w="1305978">
                  <a:extLst>
                    <a:ext uri="{9D8B030D-6E8A-4147-A177-3AD203B41FA5}">
                      <a16:colId xmlns:a16="http://schemas.microsoft.com/office/drawing/2014/main" xmlns="" val="4148102310"/>
                    </a:ext>
                  </a:extLst>
                </a:gridCol>
                <a:gridCol w="2947411">
                  <a:extLst>
                    <a:ext uri="{9D8B030D-6E8A-4147-A177-3AD203B41FA5}">
                      <a16:colId xmlns:a16="http://schemas.microsoft.com/office/drawing/2014/main" xmlns="" val="3638323871"/>
                    </a:ext>
                  </a:extLst>
                </a:gridCol>
                <a:gridCol w="2947411">
                  <a:extLst>
                    <a:ext uri="{9D8B030D-6E8A-4147-A177-3AD203B41FA5}">
                      <a16:colId xmlns:a16="http://schemas.microsoft.com/office/drawing/2014/main" xmlns="" val="406271830"/>
                    </a:ext>
                  </a:extLst>
                </a:gridCol>
              </a:tblGrid>
              <a:tr h="520123">
                <a:tc>
                  <a:txBody>
                    <a:bodyPr/>
                    <a:lstStyle/>
                    <a:p>
                      <a:pPr algn="ctr">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15-Jan-18</a:t>
                      </a:r>
                      <a:endParaRPr lang="en-GB" sz="20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a:solidFill>
                            <a:srgbClr val="000000"/>
                          </a:solidFill>
                          <a:effectLst/>
                          <a:latin typeface="Times New Roman" panose="02020603050405020304" pitchFamily="18" charset="0"/>
                          <a:ea typeface="Times New Roman" panose="02020603050405020304" pitchFamily="18" charset="0"/>
                        </a:rPr>
                        <a:t>Multilevel modelling, a.k.a. mixed effects modelling</a:t>
                      </a:r>
                      <a:endParaRPr lang="en-GB" sz="20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a:solidFill>
                            <a:srgbClr val="000000"/>
                          </a:solidFill>
                          <a:effectLst/>
                          <a:latin typeface="Times New Roman" panose="02020603050405020304" pitchFamily="18" charset="0"/>
                          <a:ea typeface="Times New Roman" panose="02020603050405020304" pitchFamily="18" charset="0"/>
                        </a:rPr>
                        <a:t>Linear mixed effects models (LMMs)</a:t>
                      </a:r>
                      <a:endParaRPr lang="en-GB" sz="20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55875758"/>
                  </a:ext>
                </a:extLst>
              </a:tr>
              <a:tr h="780184">
                <a:tc>
                  <a:txBody>
                    <a:bodyPr/>
                    <a:lstStyle/>
                    <a:p>
                      <a:pPr algn="ctr">
                        <a:spcAft>
                          <a:spcPts val="0"/>
                        </a:spcAft>
                      </a:pPr>
                      <a:r>
                        <a:rPr lang="en-US" sz="1800">
                          <a:solidFill>
                            <a:srgbClr val="000000"/>
                          </a:solidFill>
                          <a:effectLst/>
                          <a:latin typeface="Times New Roman" panose="02020603050405020304" pitchFamily="18" charset="0"/>
                          <a:ea typeface="Times New Roman" panose="02020603050405020304" pitchFamily="18" charset="0"/>
                        </a:rPr>
                        <a:t>22-Jan-18</a:t>
                      </a:r>
                      <a:endParaRPr lang="en-GB" sz="20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LMM diagnostics and complications with times series data</a:t>
                      </a:r>
                      <a:endParaRPr lang="en-GB" sz="20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a:solidFill>
                            <a:srgbClr val="000000"/>
                          </a:solidFill>
                          <a:effectLst/>
                          <a:latin typeface="Times New Roman" panose="02020603050405020304" pitchFamily="18" charset="0"/>
                          <a:ea typeface="Times New Roman" panose="02020603050405020304" pitchFamily="18" charset="0"/>
                        </a:rPr>
                        <a:t>LMMs continued</a:t>
                      </a:r>
                      <a:endParaRPr lang="en-GB" sz="20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208783514"/>
                  </a:ext>
                </a:extLst>
              </a:tr>
              <a:tr h="780184">
                <a:tc>
                  <a:txBody>
                    <a:bodyPr/>
                    <a:lstStyle/>
                    <a:p>
                      <a:pPr algn="ctr">
                        <a:spcAft>
                          <a:spcPts val="0"/>
                        </a:spcAft>
                      </a:pPr>
                      <a:r>
                        <a:rPr lang="en-US" sz="1800" b="0" dirty="0">
                          <a:solidFill>
                            <a:schemeClr val="tx1"/>
                          </a:solidFill>
                          <a:effectLst/>
                          <a:latin typeface="Times New Roman" panose="02020603050405020304" pitchFamily="18" charset="0"/>
                          <a:ea typeface="Times New Roman" panose="02020603050405020304" pitchFamily="18" charset="0"/>
                        </a:rPr>
                        <a:t>29-Jan-18</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0" dirty="0" err="1">
                          <a:solidFill>
                            <a:schemeClr val="tx1"/>
                          </a:solidFill>
                          <a:effectLst/>
                          <a:latin typeface="Times New Roman" panose="02020603050405020304" pitchFamily="18" charset="0"/>
                          <a:ea typeface="Times New Roman" panose="02020603050405020304" pitchFamily="18" charset="0"/>
                        </a:rPr>
                        <a:t>Generalised</a:t>
                      </a:r>
                      <a:r>
                        <a:rPr lang="en-US" sz="1800" b="0" dirty="0">
                          <a:solidFill>
                            <a:schemeClr val="tx1"/>
                          </a:solidFill>
                          <a:effectLst/>
                          <a:latin typeface="Times New Roman" panose="02020603050405020304" pitchFamily="18" charset="0"/>
                          <a:ea typeface="Times New Roman" panose="02020603050405020304" pitchFamily="18" charset="0"/>
                        </a:rPr>
                        <a:t> linear mixed effects models (GLMMs)</a:t>
                      </a:r>
                      <a:endParaRPr lang="en-GB" sz="2000" b="0" dirty="0">
                        <a:solidFill>
                          <a:schemeClr val="tx1"/>
                        </a:solidFill>
                        <a:effectLst/>
                        <a:latin typeface="Times New Roman" panose="02020603050405020304" pitchFamily="18" charset="0"/>
                        <a:ea typeface="Times New Roman" panose="02020603050405020304" pitchFamily="18" charset="0"/>
                      </a:endParaRPr>
                    </a:p>
                    <a:p>
                      <a:pPr>
                        <a:spcAft>
                          <a:spcPts val="0"/>
                        </a:spcAft>
                      </a:pPr>
                      <a:r>
                        <a:rPr lang="en-US" sz="1800" b="0" dirty="0">
                          <a:solidFill>
                            <a:schemeClr val="tx1"/>
                          </a:solidFill>
                          <a:effectLst/>
                          <a:latin typeface="Times New Roman" panose="02020603050405020304" pitchFamily="18" charset="0"/>
                          <a:ea typeface="Times New Roman" panose="02020603050405020304" pitchFamily="18" charset="0"/>
                        </a:rPr>
                        <a:t> </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0" dirty="0">
                          <a:solidFill>
                            <a:schemeClr val="tx1"/>
                          </a:solidFill>
                          <a:effectLst/>
                          <a:latin typeface="Times New Roman" panose="02020603050405020304" pitchFamily="18" charset="0"/>
                          <a:ea typeface="Times New Roman" panose="02020603050405020304" pitchFamily="18" charset="0"/>
                        </a:rPr>
                        <a:t>GLMMs</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71357143"/>
                  </a:ext>
                </a:extLst>
              </a:tr>
              <a:tr h="520123">
                <a:tc>
                  <a:txBody>
                    <a:bodyPr/>
                    <a:lstStyle/>
                    <a:p>
                      <a:pPr algn="ctr">
                        <a:spcAft>
                          <a:spcPts val="0"/>
                        </a:spcAft>
                      </a:pPr>
                      <a:r>
                        <a:rPr lang="en-US" sz="1800" b="1" dirty="0">
                          <a:solidFill>
                            <a:srgbClr val="7030A0"/>
                          </a:solidFill>
                          <a:effectLst/>
                          <a:latin typeface="Times New Roman" panose="02020603050405020304" pitchFamily="18" charset="0"/>
                          <a:ea typeface="Times New Roman" panose="02020603050405020304" pitchFamily="18" charset="0"/>
                        </a:rPr>
                        <a:t>05-Feb-18</a:t>
                      </a:r>
                      <a:endParaRPr lang="en-GB" sz="2000" b="1" dirty="0">
                        <a:solidFill>
                          <a:srgbClr val="7030A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dirty="0">
                          <a:solidFill>
                            <a:srgbClr val="7030A0"/>
                          </a:solidFill>
                          <a:effectLst/>
                          <a:latin typeface="Times New Roman" panose="02020603050405020304" pitchFamily="18" charset="0"/>
                          <a:ea typeface="Times New Roman" panose="02020603050405020304" pitchFamily="18" charset="0"/>
                        </a:rPr>
                        <a:t>Power analysis: How many participants do you need?</a:t>
                      </a:r>
                      <a:endParaRPr lang="en-GB" sz="2000" b="1" dirty="0">
                        <a:solidFill>
                          <a:srgbClr val="7030A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dirty="0">
                          <a:solidFill>
                            <a:srgbClr val="7030A0"/>
                          </a:solidFill>
                          <a:effectLst/>
                          <a:latin typeface="Times New Roman" panose="02020603050405020304" pitchFamily="18" charset="0"/>
                          <a:ea typeface="Times New Roman" panose="02020603050405020304" pitchFamily="18" charset="0"/>
                        </a:rPr>
                        <a:t>Power analysis for </a:t>
                      </a:r>
                      <a:r>
                        <a:rPr lang="en-US" sz="1800" b="1" dirty="0" smtClean="0">
                          <a:solidFill>
                            <a:srgbClr val="7030A0"/>
                          </a:solidFill>
                          <a:effectLst/>
                          <a:latin typeface="Times New Roman" panose="02020603050405020304" pitchFamily="18" charset="0"/>
                          <a:ea typeface="Times New Roman" panose="02020603050405020304" pitchFamily="18" charset="0"/>
                        </a:rPr>
                        <a:t>t-tests</a:t>
                      </a:r>
                      <a:r>
                        <a:rPr lang="en-US" sz="1800" b="1" baseline="0" dirty="0" smtClean="0">
                          <a:solidFill>
                            <a:srgbClr val="7030A0"/>
                          </a:solidFill>
                          <a:effectLst/>
                          <a:latin typeface="Times New Roman" panose="02020603050405020304" pitchFamily="18" charset="0"/>
                          <a:ea typeface="Times New Roman" panose="02020603050405020304" pitchFamily="18" charset="0"/>
                        </a:rPr>
                        <a:t> </a:t>
                      </a:r>
                      <a:r>
                        <a:rPr lang="en-US" sz="1800" b="1" baseline="0" dirty="0" smtClean="0">
                          <a:solidFill>
                            <a:srgbClr val="FF0000"/>
                          </a:solidFill>
                          <a:effectLst/>
                          <a:latin typeface="Times New Roman" panose="02020603050405020304" pitchFamily="18" charset="0"/>
                          <a:ea typeface="Times New Roman" panose="02020603050405020304" pitchFamily="18" charset="0"/>
                        </a:rPr>
                        <a:t>and</a:t>
                      </a:r>
                      <a:r>
                        <a:rPr lang="en-US" sz="1800" b="1" baseline="0" dirty="0" smtClean="0">
                          <a:solidFill>
                            <a:srgbClr val="7030A0"/>
                          </a:solidFill>
                          <a:effectLst/>
                          <a:latin typeface="Times New Roman" panose="02020603050405020304" pitchFamily="18" charset="0"/>
                          <a:ea typeface="Times New Roman" panose="02020603050405020304" pitchFamily="18" charset="0"/>
                        </a:rPr>
                        <a:t> </a:t>
                      </a:r>
                      <a:r>
                        <a:rPr lang="en-US" sz="1800" b="1" baseline="0" dirty="0" smtClean="0">
                          <a:solidFill>
                            <a:srgbClr val="FF0000"/>
                          </a:solidFill>
                          <a:effectLst/>
                          <a:latin typeface="Times New Roman" panose="02020603050405020304" pitchFamily="18" charset="0"/>
                          <a:ea typeface="Times New Roman" panose="02020603050405020304" pitchFamily="18" charset="0"/>
                        </a:rPr>
                        <a:t>correlation, which can be seen as types of</a:t>
                      </a:r>
                      <a:r>
                        <a:rPr lang="en-US" sz="1800" b="1" dirty="0" smtClean="0">
                          <a:solidFill>
                            <a:srgbClr val="FF0000"/>
                          </a:solidFill>
                          <a:effectLst/>
                          <a:latin typeface="Times New Roman" panose="02020603050405020304" pitchFamily="18" charset="0"/>
                          <a:ea typeface="Times New Roman" panose="02020603050405020304" pitchFamily="18" charset="0"/>
                        </a:rPr>
                        <a:t> </a:t>
                      </a:r>
                      <a:r>
                        <a:rPr lang="en-US" sz="1800" b="1" strike="noStrike" dirty="0">
                          <a:solidFill>
                            <a:srgbClr val="7030A0"/>
                          </a:solidFill>
                          <a:effectLst/>
                          <a:latin typeface="Times New Roman" panose="02020603050405020304" pitchFamily="18" charset="0"/>
                          <a:ea typeface="Times New Roman" panose="02020603050405020304" pitchFamily="18" charset="0"/>
                        </a:rPr>
                        <a:t>regression</a:t>
                      </a:r>
                      <a:r>
                        <a:rPr lang="en-US" sz="1800" b="1" strike="sngStrike" dirty="0">
                          <a:solidFill>
                            <a:srgbClr val="FF0000"/>
                          </a:solidFill>
                          <a:effectLst/>
                          <a:latin typeface="Times New Roman" panose="02020603050405020304" pitchFamily="18" charset="0"/>
                          <a:ea typeface="Times New Roman" panose="02020603050405020304" pitchFamily="18" charset="0"/>
                        </a:rPr>
                        <a:t>, and LMMs</a:t>
                      </a:r>
                      <a:endParaRPr lang="en-GB" sz="2000" b="1" strike="sngStrike"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692761361"/>
                  </a:ext>
                </a:extLst>
              </a:tr>
              <a:tr h="502391">
                <a:tc>
                  <a:txBody>
                    <a:bodyPr/>
                    <a:lstStyle/>
                    <a:p>
                      <a:pPr algn="ctr">
                        <a:spcAft>
                          <a:spcPts val="0"/>
                        </a:spcAft>
                      </a:pPr>
                      <a:r>
                        <a:rPr lang="en-US" sz="1800">
                          <a:solidFill>
                            <a:srgbClr val="000000"/>
                          </a:solidFill>
                          <a:effectLst/>
                          <a:latin typeface="Times New Roman" panose="02020603050405020304" pitchFamily="18" charset="0"/>
                          <a:ea typeface="Times New Roman" panose="02020603050405020304" pitchFamily="18" charset="0"/>
                        </a:rPr>
                        <a:t>12-Feb-18</a:t>
                      </a:r>
                      <a:endParaRPr lang="en-GB" sz="20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Reading Week</a:t>
                      </a:r>
                      <a:endParaRPr lang="en-GB" sz="20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extLst>
                  <a:ext uri="{0D108BD9-81ED-4DB2-BD59-A6C34878D82A}">
                    <a16:rowId xmlns:a16="http://schemas.microsoft.com/office/drawing/2014/main" xmlns="" val="2241732767"/>
                  </a:ext>
                </a:extLst>
              </a:tr>
              <a:tr h="502391">
                <a:tc>
                  <a:txBody>
                    <a:bodyPr/>
                    <a:lstStyle/>
                    <a:p>
                      <a:pPr algn="ctr">
                        <a:spcAft>
                          <a:spcPts val="0"/>
                        </a:spcAft>
                      </a:pPr>
                      <a:r>
                        <a:rPr lang="en-US" sz="1800">
                          <a:solidFill>
                            <a:srgbClr val="000000"/>
                          </a:solidFill>
                          <a:effectLst/>
                          <a:latin typeface="Times New Roman" panose="02020603050405020304" pitchFamily="18" charset="0"/>
                          <a:ea typeface="Times New Roman" panose="02020603050405020304" pitchFamily="18" charset="0"/>
                        </a:rPr>
                        <a:t>19-Feb-18</a:t>
                      </a:r>
                      <a:endParaRPr lang="en-GB" sz="20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Workshop Week</a:t>
                      </a:r>
                      <a:endParaRPr lang="en-GB" sz="20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extLst>
                  <a:ext uri="{0D108BD9-81ED-4DB2-BD59-A6C34878D82A}">
                    <a16:rowId xmlns:a16="http://schemas.microsoft.com/office/drawing/2014/main" xmlns="" val="2912010168"/>
                  </a:ext>
                </a:extLst>
              </a:tr>
              <a:tr h="502391">
                <a:tc>
                  <a:txBody>
                    <a:bodyPr/>
                    <a:lstStyle/>
                    <a:p>
                      <a:pPr algn="ctr">
                        <a:spcAft>
                          <a:spcPts val="0"/>
                        </a:spcAft>
                      </a:pPr>
                      <a:r>
                        <a:rPr lang="en-US" sz="1800">
                          <a:solidFill>
                            <a:srgbClr val="000000"/>
                          </a:solidFill>
                          <a:effectLst/>
                          <a:latin typeface="Times New Roman" panose="02020603050405020304" pitchFamily="18" charset="0"/>
                          <a:ea typeface="Times New Roman" panose="02020603050405020304" pitchFamily="18" charset="0"/>
                        </a:rPr>
                        <a:t>26-Feb-18</a:t>
                      </a:r>
                      <a:endParaRPr lang="en-GB" sz="20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Latent variable models I</a:t>
                      </a:r>
                      <a:endParaRPr lang="en-GB" sz="20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Exploratory factor analysis</a:t>
                      </a:r>
                      <a:endParaRPr lang="en-GB" sz="20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45759858"/>
                  </a:ext>
                </a:extLst>
              </a:tr>
              <a:tr h="502391">
                <a:tc>
                  <a:txBody>
                    <a:bodyPr/>
                    <a:lstStyle/>
                    <a:p>
                      <a:pPr algn="ctr">
                        <a:spcAft>
                          <a:spcPts val="0"/>
                        </a:spcAft>
                      </a:pPr>
                      <a:r>
                        <a:rPr lang="en-US" sz="1800">
                          <a:solidFill>
                            <a:srgbClr val="000000"/>
                          </a:solidFill>
                          <a:effectLst/>
                          <a:latin typeface="Times New Roman" panose="02020603050405020304" pitchFamily="18" charset="0"/>
                          <a:ea typeface="Times New Roman" panose="02020603050405020304" pitchFamily="18" charset="0"/>
                        </a:rPr>
                        <a:t>05-Mar-18</a:t>
                      </a:r>
                      <a:endParaRPr lang="en-GB" sz="20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a:solidFill>
                            <a:srgbClr val="000000"/>
                          </a:solidFill>
                          <a:effectLst/>
                          <a:latin typeface="Times New Roman" panose="02020603050405020304" pitchFamily="18" charset="0"/>
                          <a:ea typeface="Times New Roman" panose="02020603050405020304" pitchFamily="18" charset="0"/>
                        </a:rPr>
                        <a:t>Latent variable models II</a:t>
                      </a:r>
                      <a:endParaRPr lang="en-GB" sz="20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Confirmatory factor analysis</a:t>
                      </a:r>
                      <a:endParaRPr lang="en-GB" sz="20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90745479"/>
                  </a:ext>
                </a:extLst>
              </a:tr>
              <a:tr h="502391">
                <a:tc>
                  <a:txBody>
                    <a:bodyPr/>
                    <a:lstStyle/>
                    <a:p>
                      <a:pPr algn="ctr">
                        <a:spcAft>
                          <a:spcPts val="0"/>
                        </a:spcAft>
                      </a:pPr>
                      <a:r>
                        <a:rPr lang="en-US" sz="1800">
                          <a:solidFill>
                            <a:srgbClr val="000000"/>
                          </a:solidFill>
                          <a:effectLst/>
                          <a:latin typeface="Times New Roman" panose="02020603050405020304" pitchFamily="18" charset="0"/>
                          <a:ea typeface="Times New Roman" panose="02020603050405020304" pitchFamily="18" charset="0"/>
                        </a:rPr>
                        <a:t>12-Mar-18</a:t>
                      </a:r>
                      <a:endParaRPr lang="en-GB" sz="20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Revision session</a:t>
                      </a:r>
                      <a:endParaRPr lang="en-GB" sz="20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extLst>
                  <a:ext uri="{0D108BD9-81ED-4DB2-BD59-A6C34878D82A}">
                    <a16:rowId xmlns:a16="http://schemas.microsoft.com/office/drawing/2014/main" xmlns="" val="2543617828"/>
                  </a:ext>
                </a:extLst>
              </a:tr>
            </a:tbl>
          </a:graphicData>
        </a:graphic>
      </p:graphicFrame>
    </p:spTree>
    <p:extLst>
      <p:ext uri="{BB962C8B-B14F-4D97-AF65-F5344CB8AC3E}">
        <p14:creationId xmlns:p14="http://schemas.microsoft.com/office/powerpoint/2010/main" val="3555500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1812"/>
            <a:ext cx="8679056" cy="1296988"/>
          </a:xfrm>
        </p:spPr>
        <p:txBody>
          <a:bodyPr/>
          <a:lstStyle/>
          <a:p>
            <a:r>
              <a:rPr lang="en-GB" sz="2800" dirty="0" smtClean="0"/>
              <a:t>(Made up) example of a </a:t>
            </a:r>
            <a:r>
              <a:rPr lang="en-GB" sz="2800" i="1" dirty="0" smtClean="0"/>
              <a:t>simple effect size</a:t>
            </a:r>
            <a:r>
              <a:rPr lang="en-GB" sz="2800" dirty="0" smtClean="0"/>
              <a:t>: effect of mindfulness training on vertical jump height</a:t>
            </a:r>
            <a:endParaRPr lang="en-GB" sz="28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303" y="2168216"/>
            <a:ext cx="5645977" cy="4285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78105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Hang on</a:t>
            </a:r>
            <a:endParaRPr lang="en-GB" dirty="0"/>
          </a:p>
        </p:txBody>
      </p:sp>
      <p:sp>
        <p:nvSpPr>
          <p:cNvPr id="6" name="Content Placeholder 5"/>
          <p:cNvSpPr>
            <a:spLocks noGrp="1"/>
          </p:cNvSpPr>
          <p:nvPr>
            <p:ph idx="1"/>
          </p:nvPr>
        </p:nvSpPr>
        <p:spPr>
          <a:xfrm>
            <a:off x="457200" y="1600200"/>
            <a:ext cx="8435280" cy="4525963"/>
          </a:xfrm>
        </p:spPr>
        <p:txBody>
          <a:bodyPr>
            <a:normAutofit/>
          </a:bodyPr>
          <a:lstStyle/>
          <a:p>
            <a:pPr marL="0" indent="0">
              <a:buNone/>
            </a:pPr>
            <a:r>
              <a:rPr lang="en-GB" dirty="0" smtClean="0"/>
              <a:t>I’m running a new study…</a:t>
            </a:r>
          </a:p>
          <a:p>
            <a:pPr marL="0" indent="0">
              <a:buNone/>
            </a:pPr>
            <a:endParaRPr lang="en-GB" dirty="0"/>
          </a:p>
          <a:p>
            <a:pPr marL="0" indent="0">
              <a:buNone/>
            </a:pPr>
            <a:r>
              <a:rPr lang="en-GB" dirty="0" smtClean="0"/>
              <a:t>I need to choose an effect size…</a:t>
            </a:r>
          </a:p>
          <a:p>
            <a:pPr marL="0" indent="0">
              <a:buNone/>
            </a:pPr>
            <a:r>
              <a:rPr lang="en-GB" dirty="0"/>
              <a:t>	</a:t>
            </a:r>
            <a:r>
              <a:rPr lang="en-GB" dirty="0" smtClean="0"/>
              <a:t>to decide my sample size</a:t>
            </a:r>
          </a:p>
          <a:p>
            <a:pPr marL="0" indent="0">
              <a:buNone/>
            </a:pPr>
            <a:endParaRPr lang="en-GB" dirty="0"/>
          </a:p>
          <a:p>
            <a:pPr marL="0" indent="0">
              <a:buNone/>
            </a:pPr>
            <a:r>
              <a:rPr lang="en-GB" dirty="0" smtClean="0"/>
              <a:t>But… if I knew the effect size already, then surely I wouldn’t need to run a new study?!</a:t>
            </a:r>
            <a:endParaRPr lang="en-GB" dirty="0"/>
          </a:p>
          <a:p>
            <a:pPr marL="0" indent="0">
              <a:buNone/>
            </a:pPr>
            <a:endParaRPr lang="en-GB" dirty="0"/>
          </a:p>
        </p:txBody>
      </p:sp>
    </p:spTree>
    <p:extLst>
      <p:ext uri="{BB962C8B-B14F-4D97-AF65-F5344CB8AC3E}">
        <p14:creationId xmlns:p14="http://schemas.microsoft.com/office/powerpoint/2010/main" val="155147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Power</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a:t>How sure </a:t>
            </a:r>
            <a:r>
              <a:rPr lang="en-GB" dirty="0" smtClean="0"/>
              <a:t>you are that you </a:t>
            </a:r>
            <a:r>
              <a:rPr lang="en-GB" dirty="0"/>
              <a:t>will get a statistically significant </a:t>
            </a:r>
            <a:r>
              <a:rPr lang="en-GB" dirty="0" smtClean="0"/>
              <a:t>result, </a:t>
            </a:r>
            <a:r>
              <a:rPr lang="en-GB" i="1" u="sng" dirty="0"/>
              <a:t>if</a:t>
            </a:r>
            <a:r>
              <a:rPr lang="en-GB" i="1" dirty="0"/>
              <a:t> there is an effect </a:t>
            </a:r>
            <a:r>
              <a:rPr lang="en-GB" i="1" u="sng" dirty="0"/>
              <a:t>of a particular magnitude</a:t>
            </a:r>
            <a:r>
              <a:rPr lang="en-GB" i="1" dirty="0"/>
              <a:t> to be found.</a:t>
            </a:r>
          </a:p>
          <a:p>
            <a:pPr marL="0" indent="0">
              <a:buNone/>
            </a:pPr>
            <a:endParaRPr lang="en-GB" dirty="0" smtClean="0"/>
          </a:p>
          <a:p>
            <a:pPr marL="0" indent="0">
              <a:buNone/>
            </a:pPr>
            <a:r>
              <a:rPr lang="en-GB" dirty="0" smtClean="0"/>
              <a:t>This is called “power”</a:t>
            </a:r>
          </a:p>
          <a:p>
            <a:pPr marL="0" indent="0">
              <a:buNone/>
            </a:pPr>
            <a:endParaRPr lang="en-GB" dirty="0"/>
          </a:p>
          <a:p>
            <a:pPr marL="0" indent="0">
              <a:buNone/>
            </a:pPr>
            <a:r>
              <a:rPr lang="en-GB" b="1" dirty="0" smtClean="0"/>
              <a:t>Common to aim for 80%.</a:t>
            </a:r>
            <a:r>
              <a:rPr lang="en-GB" dirty="0" smtClean="0"/>
              <a:t> This means that if loads of studies were run, sampling from the same population, then 80% of them would be statistically significant </a:t>
            </a:r>
            <a:r>
              <a:rPr lang="en-GB" i="1" dirty="0" smtClean="0"/>
              <a:t>if the effect is there</a:t>
            </a:r>
            <a:r>
              <a:rPr lang="en-GB" dirty="0"/>
              <a:t>.</a:t>
            </a:r>
            <a:endParaRPr lang="en-GB" i="1" dirty="0"/>
          </a:p>
        </p:txBody>
      </p:sp>
    </p:spTree>
    <p:extLst>
      <p:ext uri="{BB962C8B-B14F-4D97-AF65-F5344CB8AC3E}">
        <p14:creationId xmlns:p14="http://schemas.microsoft.com/office/powerpoint/2010/main" val="14322948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normAutofit/>
          </a:bodyPr>
          <a:lstStyle/>
          <a:p>
            <a:r>
              <a:rPr lang="en-GB" dirty="0" smtClean="0"/>
              <a:t>Building intuitions</a:t>
            </a:r>
            <a:endParaRPr lang="en-GB" dirty="0"/>
          </a:p>
        </p:txBody>
      </p:sp>
      <p:sp>
        <p:nvSpPr>
          <p:cNvPr id="3" name="Content Placeholder 2"/>
          <p:cNvSpPr>
            <a:spLocks noGrp="1"/>
          </p:cNvSpPr>
          <p:nvPr>
            <p:ph idx="1"/>
          </p:nvPr>
        </p:nvSpPr>
        <p:spPr>
          <a:xfrm>
            <a:off x="457200" y="1600200"/>
            <a:ext cx="5410944" cy="4525963"/>
          </a:xfrm>
        </p:spPr>
        <p:txBody>
          <a:bodyPr>
            <a:normAutofit lnSpcReduction="10000"/>
          </a:bodyPr>
          <a:lstStyle/>
          <a:p>
            <a:pPr marL="0" indent="0">
              <a:buNone/>
            </a:pPr>
            <a:r>
              <a:rPr lang="en-GB" dirty="0" smtClean="0"/>
              <a:t>Think about mean height differences</a:t>
            </a:r>
          </a:p>
          <a:p>
            <a:pPr marL="0" indent="0">
              <a:buNone/>
            </a:pPr>
            <a:endParaRPr lang="en-GB" dirty="0"/>
          </a:p>
          <a:p>
            <a:pPr marL="0" indent="0">
              <a:buNone/>
            </a:pPr>
            <a:r>
              <a:rPr lang="en-GB" dirty="0" smtClean="0"/>
              <a:t>Some differences are obvious; you don’t need many examples to spot them</a:t>
            </a:r>
          </a:p>
          <a:p>
            <a:pPr marL="0" indent="0">
              <a:buNone/>
            </a:pPr>
            <a:endParaRPr lang="en-GB" dirty="0"/>
          </a:p>
          <a:p>
            <a:pPr marL="0" indent="0">
              <a:buNone/>
            </a:pPr>
            <a:r>
              <a:rPr lang="en-GB" dirty="0" smtClean="0"/>
              <a:t>Are giraffes taller than cats on average?</a:t>
            </a:r>
          </a:p>
        </p:txBody>
      </p:sp>
      <p:pic>
        <p:nvPicPr>
          <p:cNvPr id="1026" name="Picture 2" descr="Image result for giraff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196752"/>
            <a:ext cx="3466728" cy="55467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4088" y="5807491"/>
            <a:ext cx="1266273" cy="933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8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1+#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 calcmode="lin" valueType="num">
                                      <p:cBhvr additive="base">
                                        <p:cTn id="13" dur="500" fill="hold"/>
                                        <p:tgtEl>
                                          <p:spTgt spid="1028"/>
                                        </p:tgtEl>
                                        <p:attrNameLst>
                                          <p:attrName>ppt_x</p:attrName>
                                        </p:attrNameLst>
                                      </p:cBhvr>
                                      <p:tavLst>
                                        <p:tav tm="0">
                                          <p:val>
                                            <p:strVal val="#ppt_x"/>
                                          </p:val>
                                        </p:tav>
                                        <p:tav tm="100000">
                                          <p:val>
                                            <p:strVal val="#ppt_x"/>
                                          </p:val>
                                        </p:tav>
                                      </p:tavLst>
                                    </p:anim>
                                    <p:anim calcmode="lin" valueType="num">
                                      <p:cBhvr additive="base">
                                        <p:cTn id="1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t>Are </a:t>
            </a:r>
            <a:r>
              <a:rPr lang="en-GB" sz="3600" dirty="0" smtClean="0"/>
              <a:t>cats’ </a:t>
            </a:r>
            <a:r>
              <a:rPr lang="en-GB" sz="3600" dirty="0" smtClean="0"/>
              <a:t>names correlated with </a:t>
            </a:r>
            <a:r>
              <a:rPr lang="en-GB" sz="3600" dirty="0" smtClean="0"/>
              <a:t>their height</a:t>
            </a:r>
            <a:r>
              <a:rPr lang="en-GB" sz="3600" dirty="0" smtClean="0"/>
              <a:t>? Maybe </a:t>
            </a:r>
            <a:r>
              <a:rPr lang="en-GB" sz="3600" dirty="0" smtClean="0"/>
              <a:t>subtler. More cats needed.</a:t>
            </a:r>
            <a:endParaRPr lang="en-GB" sz="3600" dirty="0"/>
          </a:p>
        </p:txBody>
      </p:sp>
      <p:pic>
        <p:nvPicPr>
          <p:cNvPr id="4" name="Picture 4" descr="Image result for ca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7561" y="5525519"/>
            <a:ext cx="1116687" cy="8235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c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1741" y="2706693"/>
            <a:ext cx="1266273" cy="9338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c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39653" y="5082957"/>
            <a:ext cx="1266273" cy="9338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c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2829" y="4002837"/>
            <a:ext cx="1266273" cy="9338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c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1501" y="3282757"/>
            <a:ext cx="1266273" cy="93387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c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8364" y="4362877"/>
            <a:ext cx="1266273" cy="93387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c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2402741"/>
            <a:ext cx="1877730" cy="138482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c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1341" y="2239754"/>
            <a:ext cx="1266273" cy="93387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mage result for c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5227" y="5525519"/>
            <a:ext cx="1266273" cy="9338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Image result for c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6516" y="1772816"/>
            <a:ext cx="1266273" cy="933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27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More intuition building</a:t>
            </a:r>
            <a:endParaRPr lang="en-GB" dirty="0"/>
          </a:p>
        </p:txBody>
      </p:sp>
      <p:sp>
        <p:nvSpPr>
          <p:cNvPr id="4" name="Text Placeholder 3"/>
          <p:cNvSpPr>
            <a:spLocks noGrp="1"/>
          </p:cNvSpPr>
          <p:nvPr>
            <p:ph type="body" idx="1"/>
          </p:nvPr>
        </p:nvSpPr>
        <p:spPr/>
        <p:txBody>
          <a:bodyPr/>
          <a:lstStyle/>
          <a:p>
            <a:endParaRPr lang="en-GB"/>
          </a:p>
        </p:txBody>
      </p:sp>
    </p:spTree>
    <p:extLst>
      <p:ext uri="{BB962C8B-B14F-4D97-AF65-F5344CB8AC3E}">
        <p14:creationId xmlns:p14="http://schemas.microsoft.com/office/powerpoint/2010/main" val="11245030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try studies with N = 20 when the association is </a:t>
            </a:r>
            <a:r>
              <a:rPr lang="en-GB" dirty="0" smtClean="0">
                <a:solidFill>
                  <a:srgbClr val="FF0000"/>
                </a:solidFill>
              </a:rPr>
              <a:t>small</a:t>
            </a:r>
            <a:endParaRPr lang="en-GB" dirty="0">
              <a:solidFill>
                <a:srgbClr val="FF0000"/>
              </a:solidFill>
            </a:endParaRP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7875307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29" y="939546"/>
            <a:ext cx="8065754" cy="4978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25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29" y="939546"/>
            <a:ext cx="8065754" cy="4978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00331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29" y="939546"/>
            <a:ext cx="8065754" cy="4978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12622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smtClean="0"/>
              <a:t>Reminder of distinction between </a:t>
            </a:r>
            <a:r>
              <a:rPr lang="en-GB" i="1" dirty="0" smtClean="0">
                <a:solidFill>
                  <a:srgbClr val="FF0000"/>
                </a:solidFill>
              </a:rPr>
              <a:t>sample</a:t>
            </a:r>
            <a:r>
              <a:rPr lang="en-GB" dirty="0" smtClean="0">
                <a:solidFill>
                  <a:srgbClr val="FF0000"/>
                </a:solidFill>
              </a:rPr>
              <a:t> </a:t>
            </a:r>
            <a:r>
              <a:rPr lang="en-GB" dirty="0" smtClean="0"/>
              <a:t>and </a:t>
            </a:r>
            <a:r>
              <a:rPr lang="en-GB" i="1" dirty="0" smtClean="0">
                <a:solidFill>
                  <a:srgbClr val="FF0000"/>
                </a:solidFill>
              </a:rPr>
              <a:t>population</a:t>
            </a:r>
            <a:endParaRPr lang="en-GB" i="1" dirty="0">
              <a:solidFill>
                <a:srgbClr val="FF0000"/>
              </a:solidFill>
            </a:endParaRPr>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2760263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29" y="939546"/>
            <a:ext cx="8065754" cy="4978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9798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 a huge study with 10000</a:t>
            </a:r>
            <a:endParaRPr lang="en-GB" dirty="0"/>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3181651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Somewhat easier to see now…?</a:t>
            </a:r>
            <a:endParaRPr lang="en-GB"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29" y="1330418"/>
            <a:ext cx="8065754" cy="4978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79368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Somewhat easier to see now…?</a:t>
            </a:r>
            <a:endParaRPr lang="en-GB"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29" y="1330418"/>
            <a:ext cx="8065754" cy="4978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16068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Somewhat easier to see now…?</a:t>
            </a:r>
            <a:endParaRPr lang="en-GB"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29" y="1330418"/>
            <a:ext cx="8065754" cy="4978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90050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Somewhat easier to see now…?</a:t>
            </a:r>
            <a:endParaRPr lang="en-GB"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29" y="1330418"/>
            <a:ext cx="8065754" cy="4978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74025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try studies with N = 20 when the association is </a:t>
            </a:r>
            <a:r>
              <a:rPr lang="en-GB" dirty="0" smtClean="0">
                <a:solidFill>
                  <a:srgbClr val="FF0000"/>
                </a:solidFill>
              </a:rPr>
              <a:t>HUGE</a:t>
            </a:r>
            <a:endParaRPr lang="en-GB" dirty="0">
              <a:solidFill>
                <a:srgbClr val="FF0000"/>
              </a:solidFill>
            </a:endParaRP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9901517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29" y="939546"/>
            <a:ext cx="8065754" cy="4978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77630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29" y="939546"/>
            <a:ext cx="8065754" cy="4978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65895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29" y="939546"/>
            <a:ext cx="8065754" cy="4978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7785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597169" y="777014"/>
            <a:ext cx="7863263" cy="5748330"/>
            <a:chOff x="525161" y="348308"/>
            <a:chExt cx="8151296" cy="6189493"/>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215194" y="1748110"/>
              <a:ext cx="290935" cy="891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1171877"/>
              <a:ext cx="296376" cy="832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779911" y="2591200"/>
              <a:ext cx="154517"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32040" y="1652880"/>
              <a:ext cx="504056" cy="938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07896" y="2960976"/>
              <a:ext cx="302423" cy="756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17286" y="2980291"/>
              <a:ext cx="322936" cy="675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281857" y="4293096"/>
              <a:ext cx="258364"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508104" y="3977185"/>
              <a:ext cx="258364"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1400743" y="932800"/>
              <a:ext cx="258364"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668344" y="1588214"/>
              <a:ext cx="258364"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10319" y="5130905"/>
              <a:ext cx="504056" cy="938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716016" y="4749342"/>
              <a:ext cx="258364"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73190" y="5109383"/>
              <a:ext cx="316227" cy="588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024497" y="3183206"/>
              <a:ext cx="258364"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27900" y="4117376"/>
              <a:ext cx="504056" cy="938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936265" y="2969446"/>
              <a:ext cx="258364"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63212" y="4966199"/>
              <a:ext cx="504056" cy="938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089417" y="696687"/>
              <a:ext cx="258364"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60693" y="932800"/>
              <a:ext cx="302423" cy="756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8116" y="1874337"/>
              <a:ext cx="504056" cy="938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7584" y="3897080"/>
              <a:ext cx="302423" cy="756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75856" y="3062853"/>
              <a:ext cx="302423" cy="756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75856" y="5463815"/>
              <a:ext cx="302423" cy="756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82936" y="4229951"/>
              <a:ext cx="302423" cy="756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24480" y="2656084"/>
              <a:ext cx="302423" cy="756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432879" y="5587048"/>
              <a:ext cx="243578" cy="509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239629" y="348308"/>
              <a:ext cx="279380" cy="58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594941" y="404441"/>
              <a:ext cx="279380" cy="58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89417" y="1815846"/>
              <a:ext cx="302423" cy="756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8823" y="3220366"/>
              <a:ext cx="504056" cy="938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87860" y="487036"/>
              <a:ext cx="290935" cy="891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58239" y="5403717"/>
              <a:ext cx="151212" cy="378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66423" y="2464310"/>
              <a:ext cx="261161" cy="652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11904" y="5781745"/>
              <a:ext cx="302423" cy="756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78279" y="896824"/>
              <a:ext cx="302423" cy="756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14327" y="3615716"/>
              <a:ext cx="302423" cy="756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092822" y="2403651"/>
              <a:ext cx="176058" cy="440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34233" y="4289395"/>
              <a:ext cx="322936" cy="675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528116" y="5563751"/>
              <a:ext cx="387700" cy="721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61" y="5546582"/>
              <a:ext cx="302423" cy="756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6942316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Standardised mean difference (SMD), also </a:t>
            </a:r>
            <a:r>
              <a:rPr lang="en-GB" dirty="0" smtClean="0"/>
              <a:t>known </a:t>
            </a:r>
            <a:r>
              <a:rPr lang="en-GB" dirty="0"/>
              <a:t>as Cohen’s d</a:t>
            </a:r>
            <a:endParaRPr lang="en-GB" sz="2400" dirty="0"/>
          </a:p>
        </p:txBody>
      </p:sp>
      <mc:AlternateContent xmlns:mc="http://schemas.openxmlformats.org/markup-compatibility/2006" xmlns:a14="http://schemas.microsoft.com/office/drawing/2010/main">
        <mc:Choice Requires="a14">
          <p:sp>
            <p:nvSpPr>
              <p:cNvPr id="2" name="Rectangle 1"/>
              <p:cNvSpPr/>
              <p:nvPr/>
            </p:nvSpPr>
            <p:spPr>
              <a:xfrm>
                <a:off x="1331640" y="3400870"/>
                <a:ext cx="6331477" cy="1252266"/>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r>
                        <a:rPr lang="en-GB" sz="4400" i="1">
                          <a:latin typeface="Cambria Math"/>
                        </a:rPr>
                        <m:t>𝑆𝑀𝐷</m:t>
                      </m:r>
                      <m:r>
                        <a:rPr lang="en-GB" sz="4400" i="1">
                          <a:latin typeface="Cambria Math"/>
                        </a:rPr>
                        <m:t>=</m:t>
                      </m:r>
                      <m:f>
                        <m:fPr>
                          <m:ctrlPr>
                            <a:rPr lang="en-GB" sz="4400" i="1">
                              <a:latin typeface="Cambria Math"/>
                            </a:rPr>
                          </m:ctrlPr>
                        </m:fPr>
                        <m:num>
                          <m:r>
                            <a:rPr lang="en-GB" sz="4400" i="1">
                              <a:latin typeface="Cambria Math"/>
                            </a:rPr>
                            <m:t>𝑚𝑒𝑎</m:t>
                          </m:r>
                          <m:sSub>
                            <m:sSubPr>
                              <m:ctrlPr>
                                <a:rPr lang="en-GB" sz="4400" i="1">
                                  <a:latin typeface="Cambria Math"/>
                                </a:rPr>
                              </m:ctrlPr>
                            </m:sSubPr>
                            <m:e>
                              <m:r>
                                <a:rPr lang="en-GB" sz="4400" i="1">
                                  <a:latin typeface="Cambria Math"/>
                                </a:rPr>
                                <m:t>𝑛</m:t>
                              </m:r>
                            </m:e>
                            <m:sub>
                              <m:r>
                                <a:rPr lang="en-GB" sz="4400" i="1">
                                  <a:latin typeface="Cambria Math"/>
                                </a:rPr>
                                <m:t>𝐴</m:t>
                              </m:r>
                            </m:sub>
                          </m:sSub>
                          <m:r>
                            <a:rPr lang="en-GB" sz="4400" i="1">
                              <a:latin typeface="Cambria Math"/>
                            </a:rPr>
                            <m:t>−</m:t>
                          </m:r>
                          <m:r>
                            <a:rPr lang="en-GB" sz="4400" i="1">
                              <a:latin typeface="Cambria Math"/>
                            </a:rPr>
                            <m:t>𝑚𝑒𝑎</m:t>
                          </m:r>
                          <m:sSub>
                            <m:sSubPr>
                              <m:ctrlPr>
                                <a:rPr lang="en-GB" sz="4400" i="1">
                                  <a:latin typeface="Cambria Math"/>
                                </a:rPr>
                              </m:ctrlPr>
                            </m:sSubPr>
                            <m:e>
                              <m:r>
                                <a:rPr lang="en-GB" sz="4400" i="1">
                                  <a:latin typeface="Cambria Math"/>
                                </a:rPr>
                                <m:t>𝑛</m:t>
                              </m:r>
                            </m:e>
                            <m:sub>
                              <m:r>
                                <a:rPr lang="en-GB" sz="4400" i="1">
                                  <a:latin typeface="Cambria Math"/>
                                </a:rPr>
                                <m:t>𝐵</m:t>
                              </m:r>
                            </m:sub>
                          </m:sSub>
                        </m:num>
                        <m:den>
                          <m:r>
                            <a:rPr lang="en-GB" sz="4400" i="1">
                              <a:latin typeface="Cambria Math"/>
                            </a:rPr>
                            <m:t>𝑆𝐷</m:t>
                          </m:r>
                        </m:den>
                      </m:f>
                    </m:oMath>
                  </m:oMathPara>
                </a14:m>
                <a:endParaRPr lang="en-GB" sz="4400" dirty="0"/>
              </a:p>
            </p:txBody>
          </p:sp>
        </mc:Choice>
        <mc:Fallback xmlns="">
          <p:sp>
            <p:nvSpPr>
              <p:cNvPr id="2" name="Rectangle 1"/>
              <p:cNvSpPr>
                <a:spLocks noRot="1" noChangeAspect="1" noMove="1" noResize="1" noEditPoints="1" noAdjustHandles="1" noChangeArrowheads="1" noChangeShapeType="1" noTextEdit="1"/>
              </p:cNvSpPr>
              <p:nvPr/>
            </p:nvSpPr>
            <p:spPr>
              <a:xfrm>
                <a:off x="1331640" y="3400870"/>
                <a:ext cx="6331477" cy="1252266"/>
              </a:xfrm>
              <a:prstGeom prst="rect">
                <a:avLst/>
              </a:prstGeom>
              <a:blipFill rotWithShape="1">
                <a:blip r:embed="rId2"/>
                <a:stretch>
                  <a:fillRect/>
                </a:stretch>
              </a:blipFill>
            </p:spPr>
            <p:txBody>
              <a:bodyPr/>
              <a:lstStyle/>
              <a:p>
                <a:r>
                  <a:rPr lang="en-GB">
                    <a:noFill/>
                  </a:rPr>
                  <a:t> </a:t>
                </a:r>
              </a:p>
            </p:txBody>
          </p:sp>
        </mc:Fallback>
      </mc:AlternateContent>
      <p:sp>
        <p:nvSpPr>
          <p:cNvPr id="7" name="Oval 6"/>
          <p:cNvSpPr/>
          <p:nvPr/>
        </p:nvSpPr>
        <p:spPr>
          <a:xfrm>
            <a:off x="3059832" y="3234623"/>
            <a:ext cx="4843594" cy="886327"/>
          </a:xfrm>
          <a:prstGeom prst="ellipse">
            <a:avLst/>
          </a:pr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reeform 7"/>
          <p:cNvSpPr/>
          <p:nvPr/>
        </p:nvSpPr>
        <p:spPr>
          <a:xfrm flipV="1">
            <a:off x="3167030" y="2610914"/>
            <a:ext cx="1987498" cy="573932"/>
          </a:xfrm>
          <a:custGeom>
            <a:avLst/>
            <a:gdLst>
              <a:gd name="connsiteX0" fmla="*/ 1987498 w 1987498"/>
              <a:gd name="connsiteY0" fmla="*/ 0 h 816159"/>
              <a:gd name="connsiteX1" fmla="*/ 1768344 w 1987498"/>
              <a:gd name="connsiteY1" fmla="*/ 256939 h 816159"/>
              <a:gd name="connsiteX2" fmla="*/ 1420721 w 1987498"/>
              <a:gd name="connsiteY2" fmla="*/ 476092 h 816159"/>
              <a:gd name="connsiteX3" fmla="*/ 884172 w 1987498"/>
              <a:gd name="connsiteY3" fmla="*/ 710360 h 816159"/>
              <a:gd name="connsiteX4" fmla="*/ 0 w 1987498"/>
              <a:gd name="connsiteY4" fmla="*/ 816159 h 816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498" h="816159">
                <a:moveTo>
                  <a:pt x="1987498" y="0"/>
                </a:moveTo>
                <a:cubicBezTo>
                  <a:pt x="1925152" y="88795"/>
                  <a:pt x="1862807" y="177590"/>
                  <a:pt x="1768344" y="256939"/>
                </a:cubicBezTo>
                <a:cubicBezTo>
                  <a:pt x="1673881" y="336288"/>
                  <a:pt x="1568083" y="400522"/>
                  <a:pt x="1420721" y="476092"/>
                </a:cubicBezTo>
                <a:cubicBezTo>
                  <a:pt x="1273359" y="551662"/>
                  <a:pt x="1120959" y="653682"/>
                  <a:pt x="884172" y="710360"/>
                </a:cubicBezTo>
                <a:cubicBezTo>
                  <a:pt x="647385" y="767038"/>
                  <a:pt x="323692" y="791598"/>
                  <a:pt x="0" y="816159"/>
                </a:cubicBezTo>
              </a:path>
            </a:pathLst>
          </a:custGeom>
          <a:noFill/>
          <a:ln>
            <a:solidFill>
              <a:schemeClr val="tx2">
                <a:lumMod val="60000"/>
                <a:lumOff val="40000"/>
              </a:schemeClr>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1219531" y="2280515"/>
            <a:ext cx="1947499" cy="954107"/>
          </a:xfrm>
          <a:prstGeom prst="rect">
            <a:avLst/>
          </a:prstGeom>
          <a:solidFill>
            <a:schemeClr val="bg1"/>
          </a:solidFill>
          <a:ln>
            <a:noFill/>
          </a:ln>
        </p:spPr>
        <p:txBody>
          <a:bodyPr wrap="square" rtlCol="0">
            <a:spAutoFit/>
          </a:bodyPr>
          <a:lstStyle/>
          <a:p>
            <a:r>
              <a:rPr lang="en-GB" sz="2800" dirty="0" smtClean="0">
                <a:solidFill>
                  <a:schemeClr val="tx2">
                    <a:lumMod val="60000"/>
                    <a:lumOff val="40000"/>
                  </a:schemeClr>
                </a:solidFill>
              </a:rPr>
              <a:t>Difference in means</a:t>
            </a:r>
            <a:endParaRPr lang="en-GB" sz="2800" dirty="0">
              <a:solidFill>
                <a:schemeClr val="tx2">
                  <a:lumMod val="60000"/>
                  <a:lumOff val="40000"/>
                </a:schemeClr>
              </a:solidFill>
            </a:endParaRPr>
          </a:p>
        </p:txBody>
      </p:sp>
    </p:spTree>
    <p:extLst>
      <p:ext uri="{BB962C8B-B14F-4D97-AF65-F5344CB8AC3E}">
        <p14:creationId xmlns:p14="http://schemas.microsoft.com/office/powerpoint/2010/main" val="7164119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smtClean="0"/>
              <a:t>Standardised mean difference (SMD), also known as Cohen’s d</a:t>
            </a:r>
            <a:endParaRPr lang="en-GB" sz="2400" dirty="0"/>
          </a:p>
        </p:txBody>
      </p:sp>
      <mc:AlternateContent xmlns:mc="http://schemas.openxmlformats.org/markup-compatibility/2006" xmlns:a14="http://schemas.microsoft.com/office/drawing/2010/main">
        <mc:Choice Requires="a14">
          <p:sp>
            <p:nvSpPr>
              <p:cNvPr id="2" name="Rectangle 1"/>
              <p:cNvSpPr/>
              <p:nvPr/>
            </p:nvSpPr>
            <p:spPr>
              <a:xfrm>
                <a:off x="1331640" y="3400870"/>
                <a:ext cx="6331477" cy="1252266"/>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r>
                        <a:rPr lang="en-GB" sz="4400" i="1">
                          <a:latin typeface="Cambria Math"/>
                        </a:rPr>
                        <m:t>𝑆𝑀𝐷</m:t>
                      </m:r>
                      <m:r>
                        <a:rPr lang="en-GB" sz="4400" i="1">
                          <a:latin typeface="Cambria Math"/>
                        </a:rPr>
                        <m:t>=</m:t>
                      </m:r>
                      <m:f>
                        <m:fPr>
                          <m:ctrlPr>
                            <a:rPr lang="en-GB" sz="4400" i="1">
                              <a:latin typeface="Cambria Math"/>
                            </a:rPr>
                          </m:ctrlPr>
                        </m:fPr>
                        <m:num>
                          <m:r>
                            <a:rPr lang="en-GB" sz="4400" i="1">
                              <a:latin typeface="Cambria Math"/>
                            </a:rPr>
                            <m:t>𝑚𝑒𝑎</m:t>
                          </m:r>
                          <m:sSub>
                            <m:sSubPr>
                              <m:ctrlPr>
                                <a:rPr lang="en-GB" sz="4400" i="1">
                                  <a:latin typeface="Cambria Math"/>
                                </a:rPr>
                              </m:ctrlPr>
                            </m:sSubPr>
                            <m:e>
                              <m:r>
                                <a:rPr lang="en-GB" sz="4400" i="1">
                                  <a:latin typeface="Cambria Math"/>
                                </a:rPr>
                                <m:t>𝑛</m:t>
                              </m:r>
                            </m:e>
                            <m:sub>
                              <m:r>
                                <a:rPr lang="en-GB" sz="4400" i="1">
                                  <a:latin typeface="Cambria Math"/>
                                </a:rPr>
                                <m:t>𝐴</m:t>
                              </m:r>
                            </m:sub>
                          </m:sSub>
                          <m:r>
                            <a:rPr lang="en-GB" sz="4400" i="1">
                              <a:latin typeface="Cambria Math"/>
                            </a:rPr>
                            <m:t>−</m:t>
                          </m:r>
                          <m:r>
                            <a:rPr lang="en-GB" sz="4400" i="1">
                              <a:latin typeface="Cambria Math"/>
                            </a:rPr>
                            <m:t>𝑚𝑒𝑎</m:t>
                          </m:r>
                          <m:sSub>
                            <m:sSubPr>
                              <m:ctrlPr>
                                <a:rPr lang="en-GB" sz="4400" i="1">
                                  <a:latin typeface="Cambria Math"/>
                                </a:rPr>
                              </m:ctrlPr>
                            </m:sSubPr>
                            <m:e>
                              <m:r>
                                <a:rPr lang="en-GB" sz="4400" i="1">
                                  <a:latin typeface="Cambria Math"/>
                                </a:rPr>
                                <m:t>𝑛</m:t>
                              </m:r>
                            </m:e>
                            <m:sub>
                              <m:r>
                                <a:rPr lang="en-GB" sz="4400" i="1">
                                  <a:latin typeface="Cambria Math"/>
                                </a:rPr>
                                <m:t>𝐵</m:t>
                              </m:r>
                            </m:sub>
                          </m:sSub>
                        </m:num>
                        <m:den>
                          <m:r>
                            <a:rPr lang="en-GB" sz="4400" i="1">
                              <a:latin typeface="Cambria Math"/>
                            </a:rPr>
                            <m:t>𝑆𝐷</m:t>
                          </m:r>
                        </m:den>
                      </m:f>
                    </m:oMath>
                  </m:oMathPara>
                </a14:m>
                <a:endParaRPr lang="en-GB" sz="4400" dirty="0"/>
              </a:p>
            </p:txBody>
          </p:sp>
        </mc:Choice>
        <mc:Fallback xmlns="">
          <p:sp>
            <p:nvSpPr>
              <p:cNvPr id="2" name="Rectangle 1"/>
              <p:cNvSpPr>
                <a:spLocks noRot="1" noChangeAspect="1" noMove="1" noResize="1" noEditPoints="1" noAdjustHandles="1" noChangeArrowheads="1" noChangeShapeType="1" noTextEdit="1"/>
              </p:cNvSpPr>
              <p:nvPr/>
            </p:nvSpPr>
            <p:spPr>
              <a:xfrm>
                <a:off x="1331640" y="3400870"/>
                <a:ext cx="6331477" cy="1252266"/>
              </a:xfrm>
              <a:prstGeom prst="rect">
                <a:avLst/>
              </a:prstGeom>
              <a:blipFill rotWithShape="1">
                <a:blip r:embed="rId2"/>
                <a:stretch>
                  <a:fillRect/>
                </a:stretch>
              </a:blipFill>
            </p:spPr>
            <p:txBody>
              <a:bodyPr/>
              <a:lstStyle/>
              <a:p>
                <a:r>
                  <a:rPr lang="en-GB">
                    <a:noFill/>
                  </a:rPr>
                  <a:t> </a:t>
                </a:r>
              </a:p>
            </p:txBody>
          </p:sp>
        </mc:Fallback>
      </mc:AlternateContent>
      <p:sp>
        <p:nvSpPr>
          <p:cNvPr id="10" name="Oval 9"/>
          <p:cNvSpPr/>
          <p:nvPr/>
        </p:nvSpPr>
        <p:spPr>
          <a:xfrm>
            <a:off x="4860032" y="4005064"/>
            <a:ext cx="1080120" cy="814027"/>
          </a:xfrm>
          <a:prstGeom prst="ellipse">
            <a:avLst/>
          </a:pr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p:cNvSpPr/>
          <p:nvPr/>
        </p:nvSpPr>
        <p:spPr>
          <a:xfrm>
            <a:off x="3404604" y="4897933"/>
            <a:ext cx="1987498" cy="816159"/>
          </a:xfrm>
          <a:custGeom>
            <a:avLst/>
            <a:gdLst>
              <a:gd name="connsiteX0" fmla="*/ 1987498 w 1987498"/>
              <a:gd name="connsiteY0" fmla="*/ 0 h 816159"/>
              <a:gd name="connsiteX1" fmla="*/ 1768344 w 1987498"/>
              <a:gd name="connsiteY1" fmla="*/ 256939 h 816159"/>
              <a:gd name="connsiteX2" fmla="*/ 1420721 w 1987498"/>
              <a:gd name="connsiteY2" fmla="*/ 476092 h 816159"/>
              <a:gd name="connsiteX3" fmla="*/ 884172 w 1987498"/>
              <a:gd name="connsiteY3" fmla="*/ 710360 h 816159"/>
              <a:gd name="connsiteX4" fmla="*/ 0 w 1987498"/>
              <a:gd name="connsiteY4" fmla="*/ 816159 h 816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498" h="816159">
                <a:moveTo>
                  <a:pt x="1987498" y="0"/>
                </a:moveTo>
                <a:cubicBezTo>
                  <a:pt x="1925152" y="88795"/>
                  <a:pt x="1862807" y="177590"/>
                  <a:pt x="1768344" y="256939"/>
                </a:cubicBezTo>
                <a:cubicBezTo>
                  <a:pt x="1673881" y="336288"/>
                  <a:pt x="1568083" y="400522"/>
                  <a:pt x="1420721" y="476092"/>
                </a:cubicBezTo>
                <a:cubicBezTo>
                  <a:pt x="1273359" y="551662"/>
                  <a:pt x="1120959" y="653682"/>
                  <a:pt x="884172" y="710360"/>
                </a:cubicBezTo>
                <a:cubicBezTo>
                  <a:pt x="647385" y="767038"/>
                  <a:pt x="323692" y="791598"/>
                  <a:pt x="0" y="816159"/>
                </a:cubicBezTo>
              </a:path>
            </a:pathLst>
          </a:custGeom>
          <a:noFill/>
          <a:ln>
            <a:solidFill>
              <a:schemeClr val="tx2">
                <a:lumMod val="60000"/>
                <a:lumOff val="40000"/>
              </a:schemeClr>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539552" y="5714092"/>
            <a:ext cx="5710973" cy="954107"/>
          </a:xfrm>
          <a:prstGeom prst="rect">
            <a:avLst/>
          </a:prstGeom>
          <a:solidFill>
            <a:schemeClr val="bg1"/>
          </a:solidFill>
          <a:ln>
            <a:noFill/>
          </a:ln>
        </p:spPr>
        <p:txBody>
          <a:bodyPr wrap="square" rtlCol="0">
            <a:spAutoFit/>
          </a:bodyPr>
          <a:lstStyle/>
          <a:p>
            <a:r>
              <a:rPr lang="en-GB" sz="2800" dirty="0" smtClean="0">
                <a:solidFill>
                  <a:schemeClr val="tx2">
                    <a:lumMod val="60000"/>
                    <a:lumOff val="40000"/>
                  </a:schemeClr>
                </a:solidFill>
              </a:rPr>
              <a:t>Divided by a standard deviation, e.g., the pooled SD of the two groups</a:t>
            </a:r>
            <a:endParaRPr lang="en-GB" sz="2800" dirty="0">
              <a:solidFill>
                <a:schemeClr val="tx2">
                  <a:lumMod val="60000"/>
                  <a:lumOff val="40000"/>
                </a:schemeClr>
              </a:solidFill>
            </a:endParaRPr>
          </a:p>
        </p:txBody>
      </p:sp>
    </p:spTree>
    <p:extLst>
      <p:ext uri="{BB962C8B-B14F-4D97-AF65-F5344CB8AC3E}">
        <p14:creationId xmlns:p14="http://schemas.microsoft.com/office/powerpoint/2010/main" val="12229703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195388"/>
            <a:ext cx="6572250"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227835" y="1428651"/>
            <a:ext cx="1008112" cy="1757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10202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195388"/>
            <a:ext cx="6572250"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Coh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0667" y="2564904"/>
            <a:ext cx="1609725" cy="2152650"/>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ular Callout 2"/>
          <p:cNvSpPr/>
          <p:nvPr/>
        </p:nvSpPr>
        <p:spPr>
          <a:xfrm>
            <a:off x="5220072" y="2728714"/>
            <a:ext cx="965798" cy="648072"/>
          </a:xfrm>
          <a:prstGeom prst="wedgeRoundRectCallout">
            <a:avLst>
              <a:gd name="adj1" fmla="val 110441"/>
              <a:gd name="adj2" fmla="val 82158"/>
              <a:gd name="adj3" fmla="val 16667"/>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lumMod val="60000"/>
                    <a:lumOff val="40000"/>
                  </a:schemeClr>
                </a:solidFill>
              </a:rPr>
              <a:t>small</a:t>
            </a:r>
            <a:endParaRPr lang="en-GB" dirty="0">
              <a:solidFill>
                <a:schemeClr val="tx2">
                  <a:lumMod val="60000"/>
                  <a:lumOff val="40000"/>
                </a:schemeClr>
              </a:solidFill>
            </a:endParaRPr>
          </a:p>
        </p:txBody>
      </p:sp>
      <p:sp>
        <p:nvSpPr>
          <p:cNvPr id="5" name="Rectangle 4"/>
          <p:cNvSpPr/>
          <p:nvPr/>
        </p:nvSpPr>
        <p:spPr>
          <a:xfrm>
            <a:off x="4227835" y="1428651"/>
            <a:ext cx="1008112" cy="1757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5287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anim calcmode="lin" valueType="num">
                                      <p:cBhvr additive="base">
                                        <p:cTn id="11" dur="500" fill="hold"/>
                                        <p:tgtEl>
                                          <p:spTgt spid="2052"/>
                                        </p:tgtEl>
                                        <p:attrNameLst>
                                          <p:attrName>ppt_x</p:attrName>
                                        </p:attrNameLst>
                                      </p:cBhvr>
                                      <p:tavLst>
                                        <p:tav tm="0">
                                          <p:val>
                                            <p:strVal val="1+#ppt_w/2"/>
                                          </p:val>
                                        </p:tav>
                                        <p:tav tm="100000">
                                          <p:val>
                                            <p:strVal val="#ppt_x"/>
                                          </p:val>
                                        </p:tav>
                                      </p:tavLst>
                                    </p:anim>
                                    <p:anim calcmode="lin" valueType="num">
                                      <p:cBhvr additive="base">
                                        <p:cTn id="12" dur="500" fill="hold"/>
                                        <p:tgtEl>
                                          <p:spTgt spid="20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195388"/>
            <a:ext cx="6572250"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227835" y="1428651"/>
            <a:ext cx="1008112" cy="1757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25526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195388"/>
            <a:ext cx="6572250"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227835" y="1428651"/>
            <a:ext cx="1008112" cy="1757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34651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195388"/>
            <a:ext cx="6572250"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4" descr="Coh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0667" y="2564904"/>
            <a:ext cx="1609725" cy="215265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5076056" y="2728714"/>
            <a:ext cx="1109814" cy="648072"/>
          </a:xfrm>
          <a:prstGeom prst="wedgeRoundRectCallout">
            <a:avLst>
              <a:gd name="adj1" fmla="val 110441"/>
              <a:gd name="adj2" fmla="val 82158"/>
              <a:gd name="adj3" fmla="val 16667"/>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i="1" dirty="0" smtClean="0">
                <a:solidFill>
                  <a:schemeClr val="tx2">
                    <a:lumMod val="60000"/>
                    <a:lumOff val="40000"/>
                  </a:schemeClr>
                </a:solidFill>
              </a:rPr>
              <a:t>medium</a:t>
            </a:r>
            <a:endParaRPr lang="en-GB" i="1" dirty="0">
              <a:solidFill>
                <a:schemeClr val="tx2">
                  <a:lumMod val="60000"/>
                  <a:lumOff val="40000"/>
                </a:schemeClr>
              </a:solidFill>
            </a:endParaRPr>
          </a:p>
        </p:txBody>
      </p:sp>
      <p:sp>
        <p:nvSpPr>
          <p:cNvPr id="5" name="Rectangle 4"/>
          <p:cNvSpPr/>
          <p:nvPr/>
        </p:nvSpPr>
        <p:spPr>
          <a:xfrm>
            <a:off x="4227835" y="1428651"/>
            <a:ext cx="1008112" cy="1757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2663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195388"/>
            <a:ext cx="6572250"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227835" y="1428651"/>
            <a:ext cx="1008112" cy="1757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040521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195388"/>
            <a:ext cx="6572250"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227835" y="1428651"/>
            <a:ext cx="1008112" cy="1757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131361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195388"/>
            <a:ext cx="6572250"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4" descr="Coh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0667" y="2564904"/>
            <a:ext cx="1609725" cy="215265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5076056" y="2728714"/>
            <a:ext cx="1152128" cy="648072"/>
          </a:xfrm>
          <a:prstGeom prst="wedgeRoundRectCallout">
            <a:avLst>
              <a:gd name="adj1" fmla="val 110441"/>
              <a:gd name="adj2" fmla="val 82158"/>
              <a:gd name="adj3" fmla="val 16667"/>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2">
                    <a:lumMod val="60000"/>
                    <a:lumOff val="40000"/>
                  </a:schemeClr>
                </a:solidFill>
              </a:rPr>
              <a:t>LARGE!</a:t>
            </a:r>
            <a:endParaRPr lang="en-GB" b="1" dirty="0">
              <a:solidFill>
                <a:schemeClr val="tx2">
                  <a:lumMod val="60000"/>
                  <a:lumOff val="40000"/>
                </a:schemeClr>
              </a:solidFill>
            </a:endParaRPr>
          </a:p>
        </p:txBody>
      </p:sp>
      <p:sp>
        <p:nvSpPr>
          <p:cNvPr id="5" name="Rectangle 4"/>
          <p:cNvSpPr/>
          <p:nvPr/>
        </p:nvSpPr>
        <p:spPr>
          <a:xfrm>
            <a:off x="4227835" y="1428651"/>
            <a:ext cx="1008112" cy="1757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5877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16925" y="664593"/>
            <a:ext cx="7943507" cy="5860751"/>
            <a:chOff x="454996" y="334360"/>
            <a:chExt cx="8379867" cy="6260145"/>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67739" y="979890"/>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542" y="719897"/>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1033" y="1360286"/>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025" y="936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3055" y="15271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58174" y="1535842"/>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90232" y="2128171"/>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99021" y="19856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959857" y="612027"/>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71506" y="9077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3198" y="2506185"/>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05777" y="23340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0627" y="2496474"/>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751858" y="162739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0866" y="204888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715123" y="15309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079" y="2431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87623" y="50549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371" y="612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5645" y="2927238"/>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304" y="19494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15730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26563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0871" y="209968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4324" y="138956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51072" y="2711993"/>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65733" y="348308"/>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35064" y="373635"/>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7623" y="101045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0825" y="164416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5935" y="410901"/>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816" y="2629276"/>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5646" y="1303034"/>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4442" y="279983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929" y="59579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4585" y="182254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82245" y="1275665"/>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9062" y="2126501"/>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19559" y="2701482"/>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61" y="2693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2" name="Picture 29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97574" y="4204598"/>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3"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607" y="3222646"/>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070868" y="4584994"/>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2860" y="416163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2890" y="47518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8009" y="4760550"/>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20067" y="53528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28856" y="521034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89692" y="3836735"/>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01341" y="413245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033" y="57308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535612" y="55587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4"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60462" y="5721182"/>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81693" y="485210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4899" y="307450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44958" y="475565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7963" y="606839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17458" y="373020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206" y="3836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0510" y="40951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139" y="51741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479780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58810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6" y="5324388"/>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4159" y="461427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67624" y="559680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8"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44769" y="3441156"/>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64899" y="3598343"/>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458" y="423516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0660" y="4868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2" name="Picture 3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5770" y="3635609"/>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3"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9651" y="5853984"/>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4"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5481" y="4527742"/>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4277" y="60245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0764" y="382050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4420" y="504724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2080" y="4500373"/>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8897" y="5351209"/>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0"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49394" y="5926190"/>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996" y="5918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3" name="Picture 3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96594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70594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134633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9229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15131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152189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211422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197168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5980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89379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647" y="39230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23200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5"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248252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16134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203493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151700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2417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4915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5980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10228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19355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155914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2642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208573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137561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3935" y="2698045"/>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3436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5968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99650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163021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3" name="Picture 36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9695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4"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261532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128908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305" y="27858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5818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18085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9"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126171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211255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1"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268753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267978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4" name="Picture 37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410412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384412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448451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406115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46513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466007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525240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510986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373625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40319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061" y="563041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545825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562070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475162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517311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465518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55561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36297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37362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41610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50737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469732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57806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522391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451379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67293" y="636458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47254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49786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413468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47683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4" name="Picture 4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53513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575350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442726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4477" y="6154256"/>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3720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494677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439989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525073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2"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582571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581796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4791582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764704"/>
            <a:ext cx="7488832" cy="6062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179512" y="15053"/>
            <a:ext cx="8489950" cy="980728"/>
          </a:xfrm>
        </p:spPr>
        <p:txBody>
          <a:bodyPr/>
          <a:lstStyle/>
          <a:p>
            <a:r>
              <a:rPr lang="en-GB" dirty="0" smtClean="0"/>
              <a:t>Another standardised effect size: </a:t>
            </a:r>
            <a:r>
              <a:rPr lang="en-GB" i="1" dirty="0" smtClean="0"/>
              <a:t>r</a:t>
            </a:r>
            <a:endParaRPr lang="en-GB" i="1" dirty="0"/>
          </a:p>
        </p:txBody>
      </p:sp>
    </p:spTree>
    <p:extLst>
      <p:ext uri="{BB962C8B-B14F-4D97-AF65-F5344CB8AC3E}">
        <p14:creationId xmlns:p14="http://schemas.microsoft.com/office/powerpoint/2010/main" val="32277858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4624"/>
            <a:ext cx="8808657" cy="2062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4294967295"/>
          </p:nvPr>
        </p:nvSpPr>
        <p:spPr>
          <a:xfrm>
            <a:off x="323528" y="2780928"/>
            <a:ext cx="5544616" cy="3528392"/>
          </a:xfrm>
        </p:spPr>
        <p:txBody>
          <a:bodyPr>
            <a:normAutofit/>
          </a:bodyPr>
          <a:lstStyle/>
          <a:p>
            <a:pPr marL="0" indent="0">
              <a:buNone/>
            </a:pPr>
            <a:r>
              <a:rPr lang="en-GB" b="1" dirty="0"/>
              <a:t>Abstract: </a:t>
            </a:r>
            <a:r>
              <a:rPr lang="en-GB" dirty="0"/>
              <a:t>After all adjustments, a </a:t>
            </a:r>
            <a:r>
              <a:rPr lang="en-GB" dirty="0">
                <a:solidFill>
                  <a:schemeClr val="accent6">
                    <a:lumMod val="75000"/>
                  </a:schemeClr>
                </a:solidFill>
              </a:rPr>
              <a:t>1 SD (three-point) increase in paternal depressive symptoms</a:t>
            </a:r>
            <a:r>
              <a:rPr lang="en-GB" dirty="0"/>
              <a:t> was associated with an increase of </a:t>
            </a:r>
            <a:r>
              <a:rPr lang="en-GB" dirty="0">
                <a:solidFill>
                  <a:schemeClr val="accent6">
                    <a:lumMod val="75000"/>
                  </a:schemeClr>
                </a:solidFill>
              </a:rPr>
              <a:t>0·24 SMFQ points </a:t>
            </a:r>
            <a:r>
              <a:rPr lang="en-GB" dirty="0"/>
              <a:t>(95% CI 0·03–0·45; p=0·023</a:t>
            </a:r>
            <a:r>
              <a:rPr lang="en-GB" dirty="0" smtClean="0"/>
              <a:t>)…</a:t>
            </a:r>
            <a:endParaRPr lang="en-GB" dirty="0"/>
          </a:p>
        </p:txBody>
      </p:sp>
      <p:pic>
        <p:nvPicPr>
          <p:cNvPr id="2052" name="Picture 4" descr="Image result for question mark exclamation mar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1772816"/>
            <a:ext cx="2215537" cy="44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8883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09861"/>
            <a:ext cx="7467600" cy="494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a:xfrm>
            <a:off x="457200" y="116632"/>
            <a:ext cx="8229600" cy="1301006"/>
          </a:xfrm>
        </p:spPr>
        <p:txBody>
          <a:bodyPr>
            <a:normAutofit fontScale="90000"/>
          </a:bodyPr>
          <a:lstStyle/>
          <a:p>
            <a:r>
              <a:rPr lang="en-GB" b="1" dirty="0" smtClean="0">
                <a:solidFill>
                  <a:srgbClr val="7030A0"/>
                </a:solidFill>
              </a:rPr>
              <a:t>At the end of discussion – clearer…</a:t>
            </a:r>
            <a:endParaRPr lang="en-GB" b="1" dirty="0">
              <a:solidFill>
                <a:srgbClr val="7030A0"/>
              </a:solidFill>
            </a:endParaRPr>
          </a:p>
        </p:txBody>
      </p:sp>
    </p:spTree>
    <p:extLst>
      <p:ext uri="{BB962C8B-B14F-4D97-AF65-F5344CB8AC3E}">
        <p14:creationId xmlns:p14="http://schemas.microsoft.com/office/powerpoint/2010/main" val="36956734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dirty="0" smtClean="0"/>
              <a:t>Visualisation using simulated data</a:t>
            </a:r>
            <a:br>
              <a:rPr lang="en-GB" dirty="0" smtClean="0"/>
            </a:br>
            <a:r>
              <a:rPr lang="en-GB" sz="2700" dirty="0" smtClean="0"/>
              <a:t>Made with </a:t>
            </a:r>
            <a:r>
              <a:rPr lang="en-GB" sz="2700" dirty="0">
                <a:hlinkClick r:id="rId2"/>
              </a:rPr>
              <a:t>http://rpsychologist.com/d3/correlation</a:t>
            </a:r>
            <a:r>
              <a:rPr lang="en-GB" sz="2700" dirty="0" smtClean="0">
                <a:hlinkClick r:id="rId2"/>
              </a:rPr>
              <a:t>/</a:t>
            </a:r>
            <a:endParaRPr lang="en-GB"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916832"/>
            <a:ext cx="4505325"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563888" y="6317382"/>
            <a:ext cx="2039469" cy="369332"/>
          </a:xfrm>
          <a:prstGeom prst="rect">
            <a:avLst/>
          </a:prstGeom>
          <a:noFill/>
        </p:spPr>
        <p:txBody>
          <a:bodyPr wrap="none" rtlCol="0">
            <a:spAutoFit/>
          </a:bodyPr>
          <a:lstStyle/>
          <a:p>
            <a:r>
              <a:rPr lang="en-GB" dirty="0" smtClean="0"/>
              <a:t>Parental depression</a:t>
            </a:r>
            <a:endParaRPr lang="en-GB" dirty="0"/>
          </a:p>
        </p:txBody>
      </p:sp>
      <p:sp>
        <p:nvSpPr>
          <p:cNvPr id="5" name="TextBox 4"/>
          <p:cNvSpPr txBox="1"/>
          <p:nvPr/>
        </p:nvSpPr>
        <p:spPr>
          <a:xfrm rot="16200000">
            <a:off x="655181" y="3895376"/>
            <a:ext cx="2730363" cy="369332"/>
          </a:xfrm>
          <a:prstGeom prst="rect">
            <a:avLst/>
          </a:prstGeom>
          <a:noFill/>
        </p:spPr>
        <p:txBody>
          <a:bodyPr wrap="none" rtlCol="0">
            <a:spAutoFit/>
          </a:bodyPr>
          <a:lstStyle/>
          <a:p>
            <a:r>
              <a:rPr lang="en-GB" dirty="0" smtClean="0"/>
              <a:t>Child depressive symptoms</a:t>
            </a:r>
            <a:endParaRPr lang="en-GB" dirty="0"/>
          </a:p>
        </p:txBody>
      </p:sp>
    </p:spTree>
    <p:extLst>
      <p:ext uri="{BB962C8B-B14F-4D97-AF65-F5344CB8AC3E}">
        <p14:creationId xmlns:p14="http://schemas.microsoft.com/office/powerpoint/2010/main" val="36719093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Two flavours of analysis we will explore</a:t>
            </a:r>
            <a:endParaRPr lang="en-GB" dirty="0"/>
          </a:p>
        </p:txBody>
      </p:sp>
      <p:sp>
        <p:nvSpPr>
          <p:cNvPr id="4" name="Content Placeholder 3"/>
          <p:cNvSpPr>
            <a:spLocks noGrp="1"/>
          </p:cNvSpPr>
          <p:nvPr>
            <p:ph idx="1"/>
          </p:nvPr>
        </p:nvSpPr>
        <p:spPr/>
        <p:txBody>
          <a:bodyPr/>
          <a:lstStyle/>
          <a:p>
            <a:pPr marL="0" indent="0">
              <a:buNone/>
            </a:pPr>
            <a:endParaRPr lang="en-GB" dirty="0" smtClean="0"/>
          </a:p>
          <a:p>
            <a:pPr marL="0" indent="0">
              <a:buNone/>
            </a:pPr>
            <a:r>
              <a:rPr lang="en-GB" dirty="0" smtClean="0"/>
              <a:t>Testing for a difference in means between two groups (difference in SD units, Cohen’s </a:t>
            </a:r>
            <a:r>
              <a:rPr lang="en-GB" i="1" dirty="0" smtClean="0"/>
              <a:t>d</a:t>
            </a:r>
            <a:r>
              <a:rPr lang="en-GB" dirty="0" smtClean="0"/>
              <a:t>)</a:t>
            </a:r>
          </a:p>
          <a:p>
            <a:pPr marL="0" indent="0">
              <a:buNone/>
            </a:pPr>
            <a:endParaRPr lang="en-GB" dirty="0" smtClean="0"/>
          </a:p>
          <a:p>
            <a:pPr marL="0" indent="0">
              <a:buNone/>
            </a:pPr>
            <a:r>
              <a:rPr lang="en-GB" dirty="0" smtClean="0"/>
              <a:t>Testing for an association between two variables (in SD units, Pearson’s </a:t>
            </a:r>
            <a:r>
              <a:rPr lang="en-GB" i="1" dirty="0" smtClean="0"/>
              <a:t>r</a:t>
            </a:r>
            <a:r>
              <a:rPr lang="en-GB" dirty="0" smtClean="0"/>
              <a:t>)</a:t>
            </a:r>
          </a:p>
          <a:p>
            <a:pPr marL="0" indent="0">
              <a:buNone/>
            </a:pPr>
            <a:endParaRPr lang="en-GB" dirty="0" smtClean="0"/>
          </a:p>
          <a:p>
            <a:pPr marL="0" indent="0">
              <a:buNone/>
            </a:pPr>
            <a:r>
              <a:rPr lang="en-GB" b="1" dirty="0" smtClean="0"/>
              <a:t>Both are special cases of regression</a:t>
            </a:r>
            <a:endParaRPr lang="en-GB" b="1" dirty="0"/>
          </a:p>
        </p:txBody>
      </p:sp>
    </p:spTree>
    <p:extLst>
      <p:ext uri="{BB962C8B-B14F-4D97-AF65-F5344CB8AC3E}">
        <p14:creationId xmlns:p14="http://schemas.microsoft.com/office/powerpoint/2010/main" val="607169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Going further</a:t>
            </a:r>
            <a:endParaRPr lang="en-GB" dirty="0"/>
          </a:p>
        </p:txBody>
      </p:sp>
      <p:sp>
        <p:nvSpPr>
          <p:cNvPr id="3" name="Content Placeholder 2"/>
          <p:cNvSpPr>
            <a:spLocks noGrp="1"/>
          </p:cNvSpPr>
          <p:nvPr>
            <p:ph idx="1"/>
          </p:nvPr>
        </p:nvSpPr>
        <p:spPr>
          <a:xfrm>
            <a:off x="457200" y="1600200"/>
            <a:ext cx="8229600" cy="4997152"/>
          </a:xfrm>
        </p:spPr>
        <p:txBody>
          <a:bodyPr>
            <a:normAutofit fontScale="92500" lnSpcReduction="10000"/>
          </a:bodyPr>
          <a:lstStyle/>
          <a:p>
            <a:pPr marL="0" indent="0">
              <a:buNone/>
            </a:pPr>
            <a:r>
              <a:rPr lang="en-GB" dirty="0" smtClean="0"/>
              <a:t>You can do power analysis for more complex models using simulation</a:t>
            </a:r>
          </a:p>
          <a:p>
            <a:pPr marL="0" indent="0">
              <a:buNone/>
            </a:pPr>
            <a:endParaRPr lang="en-GB" dirty="0"/>
          </a:p>
          <a:p>
            <a:pPr marL="514350" indent="-514350">
              <a:buFont typeface="+mj-lt"/>
              <a:buAutoNum type="arabicPeriod"/>
            </a:pPr>
            <a:r>
              <a:rPr lang="en-GB" dirty="0" smtClean="0"/>
              <a:t>Generate random data, e.g., using </a:t>
            </a:r>
            <a:r>
              <a:rPr lang="en-GB" i="1" dirty="0" err="1" smtClean="0"/>
              <a:t>rnorm</a:t>
            </a:r>
            <a:r>
              <a:rPr lang="en-GB" dirty="0" smtClean="0"/>
              <a:t>, with the true parameters reflecting your assumptions</a:t>
            </a:r>
          </a:p>
          <a:p>
            <a:pPr marL="514350" indent="-514350">
              <a:buFont typeface="+mj-lt"/>
              <a:buAutoNum type="arabicPeriod"/>
            </a:pPr>
            <a:r>
              <a:rPr lang="en-GB" dirty="0" smtClean="0"/>
              <a:t>Fit a statistical model and note whether your key predictor of interest was statistically significant</a:t>
            </a:r>
          </a:p>
          <a:p>
            <a:pPr marL="514350" indent="-514350">
              <a:buFont typeface="+mj-lt"/>
              <a:buAutoNum type="arabicPeriod"/>
            </a:pPr>
            <a:r>
              <a:rPr lang="en-GB" dirty="0" smtClean="0"/>
              <a:t>(Ask R to!) repeat this 1000 times (or more)</a:t>
            </a:r>
          </a:p>
          <a:p>
            <a:pPr marL="514350" indent="-514350">
              <a:buFont typeface="+mj-lt"/>
              <a:buAutoNum type="arabicPeriod"/>
            </a:pPr>
            <a:r>
              <a:rPr lang="en-GB" dirty="0" smtClean="0"/>
              <a:t>Count proportion of statistically significant results (the power)</a:t>
            </a:r>
            <a:endParaRPr lang="en-GB" dirty="0"/>
          </a:p>
        </p:txBody>
      </p:sp>
    </p:spTree>
    <p:extLst>
      <p:ext uri="{BB962C8B-B14F-4D97-AF65-F5344CB8AC3E}">
        <p14:creationId xmlns:p14="http://schemas.microsoft.com/office/powerpoint/2010/main" val="15961979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57200" y="188640"/>
            <a:ext cx="8229600" cy="1143000"/>
          </a:xfrm>
        </p:spPr>
        <p:txBody>
          <a:bodyPr>
            <a:noAutofit/>
          </a:bodyPr>
          <a:lstStyle/>
          <a:p>
            <a:r>
              <a:rPr lang="en-GB" sz="2800" b="1" dirty="0" smtClean="0">
                <a:solidFill>
                  <a:schemeClr val="bg1"/>
                </a:solidFill>
              </a:rPr>
              <a:t>Homework: </a:t>
            </a:r>
            <a:r>
              <a:rPr lang="en-GB" sz="2800" dirty="0" smtClean="0">
                <a:solidFill>
                  <a:schemeClr val="bg1"/>
                </a:solidFill>
              </a:rPr>
              <a:t>Watch Black Mirror (S4E4), Hang the DJ, and think about how they define 99.8% match</a:t>
            </a:r>
            <a:endParaRPr lang="en-GB" sz="2800" dirty="0">
              <a:solidFill>
                <a:schemeClr val="bg1"/>
              </a:solidFill>
            </a:endParaRPr>
          </a:p>
        </p:txBody>
      </p:sp>
      <p:pic>
        <p:nvPicPr>
          <p:cNvPr id="1026" name="Picture 2" descr="https://media.wired.com/photos/5a39d5d5ea8d87431e1a88db/master/w_2400,c_limit/BlackMirror-TA.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5804" b="15416"/>
          <a:stretch/>
        </p:blipFill>
        <p:spPr bwMode="auto">
          <a:xfrm>
            <a:off x="0" y="1520369"/>
            <a:ext cx="9144000" cy="471694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796136" y="6381328"/>
            <a:ext cx="3137013" cy="369332"/>
          </a:xfrm>
          <a:prstGeom prst="rect">
            <a:avLst/>
          </a:prstGeom>
        </p:spPr>
        <p:txBody>
          <a:bodyPr wrap="none">
            <a:spAutoFit/>
          </a:bodyPr>
          <a:lstStyle/>
          <a:p>
            <a:r>
              <a:rPr lang="en-GB" cap="all" dirty="0" smtClean="0">
                <a:solidFill>
                  <a:schemeClr val="bg1"/>
                </a:solidFill>
              </a:rPr>
              <a:t>Pic: JONATHAN </a:t>
            </a:r>
            <a:r>
              <a:rPr lang="en-GB" cap="all" dirty="0">
                <a:solidFill>
                  <a:schemeClr val="bg1"/>
                </a:solidFill>
              </a:rPr>
              <a:t>PRIME/NETFLIX</a:t>
            </a:r>
            <a:endParaRPr lang="en-GB" dirty="0">
              <a:solidFill>
                <a:schemeClr val="bg1"/>
              </a:solidFill>
            </a:endParaRPr>
          </a:p>
        </p:txBody>
      </p:sp>
    </p:spTree>
    <p:extLst>
      <p:ext uri="{BB962C8B-B14F-4D97-AF65-F5344CB8AC3E}">
        <p14:creationId xmlns:p14="http://schemas.microsoft.com/office/powerpoint/2010/main" val="103636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r-project.org/logo/R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2420888"/>
            <a:ext cx="2376264" cy="1841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8988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buNone/>
            </a:pPr>
            <a:endParaRPr lang="en-GB" sz="4400" dirty="0"/>
          </a:p>
          <a:p>
            <a:pPr marL="0" indent="0">
              <a:buNone/>
            </a:pPr>
            <a:endParaRPr lang="en-GB" sz="4400" dirty="0"/>
          </a:p>
          <a:p>
            <a:pPr marL="0" indent="0">
              <a:buNone/>
            </a:pPr>
            <a:r>
              <a:rPr lang="en-GB" sz="4400" dirty="0"/>
              <a:t>The end</a:t>
            </a:r>
          </a:p>
        </p:txBody>
      </p:sp>
    </p:spTree>
    <p:extLst>
      <p:ext uri="{BB962C8B-B14F-4D97-AF65-F5344CB8AC3E}">
        <p14:creationId xmlns:p14="http://schemas.microsoft.com/office/powerpoint/2010/main" val="4231418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54996" y="622392"/>
            <a:ext cx="4117004" cy="3166648"/>
            <a:chOff x="454996" y="334360"/>
            <a:chExt cx="8379867" cy="6260145"/>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67739" y="979890"/>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542" y="719897"/>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1033" y="1360286"/>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025" y="936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3055" y="15271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58174" y="1535842"/>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90232" y="2128171"/>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99021" y="19856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959857" y="612027"/>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71506" y="9077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3198" y="2506185"/>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05777" y="23340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0627" y="2496474"/>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751858" y="162739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0866" y="204888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715123" y="15309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079" y="2431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87623" y="50549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371" y="612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5645" y="2927238"/>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304" y="19494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15730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26563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0871" y="209968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4324" y="138956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51072" y="2711993"/>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65733" y="348308"/>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35064" y="373635"/>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7623" y="101045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0825" y="164416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5935" y="410901"/>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816" y="2629276"/>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5646" y="1303034"/>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4442" y="279983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929" y="59579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4585" y="182254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82245" y="1275665"/>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9062" y="2126501"/>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19559" y="2701482"/>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61" y="2693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97574" y="4204598"/>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607" y="3222646"/>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070868" y="4584994"/>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2860" y="416163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2890" y="47518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8009" y="4760550"/>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20067" y="53528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28856" y="521034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89692" y="3836735"/>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01341" y="413245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033" y="57308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535612" y="55587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60462" y="5721182"/>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81693" y="485210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4899" y="307450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44958" y="475565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7963" y="606839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17458" y="373020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206" y="3836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0510" y="40951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139" y="51741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479780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58810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6" y="5324388"/>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4159" y="461427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67624" y="559680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44769" y="3441156"/>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64899" y="3598343"/>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458" y="423516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0660" y="4868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7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5770" y="3635609"/>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9651" y="5853984"/>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5481" y="4527742"/>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4277" y="60245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0764" y="382050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4420" y="504724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2080" y="4500373"/>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8897" y="5351209"/>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49394" y="5926190"/>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996" y="5918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8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96594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70594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134633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9229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15131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152189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211422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197168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5980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89379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647" y="39230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23200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248252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16134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203493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151700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2417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4915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5980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10228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19355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155914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2642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208573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137561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3935" y="2698045"/>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3436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5968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99650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163021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1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9695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4"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261532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128908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305" y="27858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5818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18085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126171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211255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268753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267978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1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410412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384412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448451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406115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46513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466007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525240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510986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373625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40319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061" y="563041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545825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562070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475162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517311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465518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55561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36297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37362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41610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50737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469732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57806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522391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451379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67293" y="636458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47254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49786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413468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47683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 name="Picture 1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53513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575350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442726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4477" y="6154256"/>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3720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494677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439989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525073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582571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581796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3" name="Group 162"/>
          <p:cNvGrpSpPr/>
          <p:nvPr/>
        </p:nvGrpSpPr>
        <p:grpSpPr>
          <a:xfrm>
            <a:off x="339718" y="3501008"/>
            <a:ext cx="4117004" cy="3166648"/>
            <a:chOff x="454996" y="334360"/>
            <a:chExt cx="8379867" cy="6260145"/>
          </a:xfrm>
        </p:grpSpPr>
        <p:pic>
          <p:nvPicPr>
            <p:cNvPr id="164" name="Picture 16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67739" y="979890"/>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542" y="719897"/>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1033" y="1360286"/>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025" y="936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3055" y="15271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58174" y="1535842"/>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90232" y="2128171"/>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99021" y="19856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959857" y="612027"/>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71506" y="9077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3198" y="2506185"/>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05777" y="23340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0627" y="2496474"/>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751858" y="162739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0866" y="204888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715123" y="15309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079" y="2431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87623" y="50549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371" y="612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5645" y="2927238"/>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304" y="19494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15730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26563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0871" y="209968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4324" y="138956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51072" y="2711993"/>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65733" y="348308"/>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35064" y="373635"/>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7623" y="101045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0825" y="164416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 name="Picture 1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5935" y="410901"/>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816" y="2629276"/>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5646" y="1303034"/>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4442" y="279983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929" y="59579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4585" y="182254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82245" y="1275665"/>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9062" y="2126501"/>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19559" y="2701482"/>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61" y="2693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 name="Picture 2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97574" y="4204598"/>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607" y="3222646"/>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070868" y="4584994"/>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2860" y="416163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2890" y="47518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8009" y="4760550"/>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20067" y="53528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28856" y="521034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89692" y="3836735"/>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01341" y="413245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033" y="57308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535612" y="55587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60462" y="5721182"/>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81693" y="485210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4899" y="307450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44958" y="475565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7963" y="606839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17458" y="373020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206" y="3836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0510" y="40951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139" y="51741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479780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58810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6" y="5324388"/>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4159" y="461427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67624" y="559680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44769" y="3441156"/>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64899" y="3598343"/>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458" y="423516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0660" y="4868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4" name="Picture 2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5770" y="3635609"/>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9651" y="5853984"/>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5481" y="4527742"/>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4277" y="60245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0764" y="382050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4420" y="504724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0"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2080" y="4500373"/>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8897" y="5351209"/>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2"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49394" y="5926190"/>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996" y="5918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4" name="Picture 2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96594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70594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134633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9229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15131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152189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211422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197168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5980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89379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647" y="39230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23200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248252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16134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203493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151700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2417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4915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5980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10228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19355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155914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2642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208573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137561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9"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3935" y="2698045"/>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3436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5968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99650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163021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4" name="Picture 27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9695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261532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128908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305" y="27858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5818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18085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0"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126171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211255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2"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268753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267978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4" name="Picture 28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410412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384412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448451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406115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46513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466007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525240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510986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373625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40319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061" y="563041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545825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562070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475162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517311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465518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55561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36297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37362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41610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50737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469732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57806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522391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451379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9"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67293" y="636458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47254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49786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413468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47683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4" name="Picture 3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53513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575350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442726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4477" y="6154256"/>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3720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494677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0"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439989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525073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2"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582571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581796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24" name="Group 323"/>
          <p:cNvGrpSpPr/>
          <p:nvPr/>
        </p:nvGrpSpPr>
        <p:grpSpPr>
          <a:xfrm>
            <a:off x="4572000" y="694400"/>
            <a:ext cx="4117004" cy="3166648"/>
            <a:chOff x="454996" y="334360"/>
            <a:chExt cx="8379867" cy="6260145"/>
          </a:xfrm>
        </p:grpSpPr>
        <p:pic>
          <p:nvPicPr>
            <p:cNvPr id="325" name="Picture 3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67739" y="979890"/>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542" y="719897"/>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1033" y="1360286"/>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025" y="936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3055" y="15271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58174" y="1535842"/>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90232" y="2128171"/>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99021" y="19856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959857" y="612027"/>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71506" y="9077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3198" y="2506185"/>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05777" y="23340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0627" y="2496474"/>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751858" y="162739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0866" y="204888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715123" y="15309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079" y="2431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87623" y="50549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371" y="612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5645" y="2927238"/>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304" y="19494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15730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26563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0871" y="209968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4324" y="138956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0"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51072" y="2711993"/>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65733" y="348308"/>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35064" y="373635"/>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7623" y="101045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0825" y="164416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5" name="Picture 3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5935" y="410901"/>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6"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816" y="2629276"/>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5646" y="1303034"/>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4442" y="279983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929" y="59579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4585" y="182254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82245" y="1275665"/>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9062" y="2126501"/>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3"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19559" y="2701482"/>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61" y="2693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 name="Picture 36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97574" y="4204598"/>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607" y="3222646"/>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070868" y="4584994"/>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2860" y="416163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2890" y="47518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8009" y="4760550"/>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20067" y="53528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28856" y="521034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89692" y="3836735"/>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01341" y="413245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033" y="57308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535612" y="55587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7"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60462" y="5721182"/>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81693" y="485210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4899" y="307450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44958" y="475565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7963" y="606839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17458" y="373020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206" y="3836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0510" y="40951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139" y="51741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479780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58810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6" y="5324388"/>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4159" y="461427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0"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67624" y="559680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44769" y="3441156"/>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64899" y="3598343"/>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458" y="423516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0660" y="4868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5" name="Picture 39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5770" y="3635609"/>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6"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9651" y="5853984"/>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5481" y="4527742"/>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4277" y="60245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0764" y="382050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4420" y="504724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2080" y="4500373"/>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8897" y="5351209"/>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3"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49394" y="5926190"/>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996" y="5918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5" name="Picture 4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96594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70594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134633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9229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15131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152189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211422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197168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5980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89379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647" y="39230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23200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7"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248252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16134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203493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151700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2417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4915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5980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10228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19355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155914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2642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208573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137561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3935" y="2698045"/>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3436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5968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99650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163021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5" name="Picture 4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9695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6"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261532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128908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305" y="27858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5818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18085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126171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211255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3"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268753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267978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5" name="Picture 44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410412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384412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448451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406115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46513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466007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525240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510986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373625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40319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061" y="563041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545825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7"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562070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475162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517311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465518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55561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36297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37362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41610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50737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469732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57806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522391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451379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0"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67293" y="636458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47254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49786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413468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47683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 name="Picture 47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53513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6"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575350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442726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4477" y="6154256"/>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3720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494677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439989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525073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3"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582571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581796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85" name="Group 484"/>
          <p:cNvGrpSpPr/>
          <p:nvPr/>
        </p:nvGrpSpPr>
        <p:grpSpPr>
          <a:xfrm>
            <a:off x="4578472" y="3502712"/>
            <a:ext cx="4117004" cy="3166648"/>
            <a:chOff x="454996" y="334360"/>
            <a:chExt cx="8379867" cy="6260145"/>
          </a:xfrm>
        </p:grpSpPr>
        <p:pic>
          <p:nvPicPr>
            <p:cNvPr id="486" name="Picture 4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67739" y="979890"/>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542" y="719897"/>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1033" y="1360286"/>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025" y="936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3055" y="15271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58174" y="1535842"/>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90232" y="2128171"/>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99021" y="19856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959857" y="612027"/>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71506" y="9077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3198" y="2506185"/>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05777" y="23340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8"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0627" y="2496474"/>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751858" y="162739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0866" y="204888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715123" y="15309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079" y="2431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87623" y="50549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371" y="612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5645" y="2927238"/>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304" y="19494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15730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26563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0871" y="209968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4324" y="138956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1"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51072" y="2711993"/>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65733" y="348308"/>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35064" y="373635"/>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7623" y="101045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0825" y="164416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 name="Picture 5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5935" y="410901"/>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816" y="2629276"/>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8"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5646" y="1303034"/>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4442" y="279983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929" y="59579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4585" y="182254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82245" y="1275665"/>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3"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9062" y="2126501"/>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4"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19559" y="2701482"/>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61" y="2693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6" name="Picture 5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97574" y="4204598"/>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607" y="3222646"/>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070868" y="4584994"/>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2860" y="416163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2890" y="47518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8009" y="4760550"/>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20067" y="53528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28856" y="521034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89692" y="3836735"/>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01341" y="413245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033" y="57308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535612" y="55587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8"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60462" y="5721182"/>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81693" y="485210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4899" y="307450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44958" y="475565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7963" y="606839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17458" y="373020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206" y="3836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0510" y="40951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139" y="51741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479780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58810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6" y="5324388"/>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4159" y="461427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1"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67624" y="559680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44769" y="3441156"/>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64899" y="3598343"/>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458" y="423516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0660" y="4868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6" name="Picture 55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5770" y="3635609"/>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9651" y="5853984"/>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8"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5481" y="4527742"/>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4277" y="60245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0764" y="382050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4420" y="504724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2"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2080" y="4500373"/>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8897" y="5351209"/>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4"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49394" y="5926190"/>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996" y="5918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6" name="Picture 5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96594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70594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134633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9229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15131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152189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211422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197168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5980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89379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647" y="39230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23200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8"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248252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16134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203493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151700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2417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4915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5980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10228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19355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155914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2642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208573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137561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3935" y="2698045"/>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3436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3"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5968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99650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163021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6" name="Picture 59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9695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261532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8"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128908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305" y="27858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5818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18085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2"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126171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3"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211255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268753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267978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6" name="Picture 6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410412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384412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448451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406115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46513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466007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525240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510986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373625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40319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061" y="563041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545825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8"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562070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475162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517311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465518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55561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36297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37362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41610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50737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469732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57806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522391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451379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1"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67293" y="636458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47254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3"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49786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413468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47683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6" name="Picture 6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53513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575350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8"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442726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4477" y="6154256"/>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3720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494677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2"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439989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3"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525073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4"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582571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581796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707486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54996" y="622392"/>
            <a:ext cx="4117004" cy="3166648"/>
            <a:chOff x="454996" y="334360"/>
            <a:chExt cx="8379867" cy="6260145"/>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67739" y="979890"/>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542" y="719897"/>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1033" y="1360286"/>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025" y="936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3055" y="15271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58174" y="1535842"/>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90232" y="2128171"/>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99021" y="19856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959857" y="612027"/>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71506" y="9077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3198" y="2506185"/>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05777" y="23340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0627" y="2496474"/>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751858" y="162739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0866" y="204888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715123" y="15309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079" y="2431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87623" y="50549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371" y="612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5645" y="2927238"/>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304" y="19494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15730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26563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0871" y="209968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4324" y="138956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51072" y="2711993"/>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65733" y="348308"/>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35064" y="373635"/>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7623" y="101045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0825" y="164416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5935" y="410901"/>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816" y="2629276"/>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5646" y="1303034"/>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4442" y="279983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929" y="59579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4585" y="182254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82245" y="1275665"/>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9062" y="2126501"/>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19559" y="2701482"/>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61" y="2693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97574" y="4204598"/>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607" y="3222646"/>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070868" y="4584994"/>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2860" y="416163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2890" y="47518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8009" y="4760550"/>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20067" y="53528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28856" y="521034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89692" y="3836735"/>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01341" y="413245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033" y="57308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535612" y="55587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60462" y="5721182"/>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81693" y="485210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4899" y="307450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44958" y="475565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7963" y="606839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17458" y="373020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206" y="3836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0510" y="40951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139" y="51741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479780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58810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6" y="5324388"/>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4159" y="461427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67624" y="559680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44769" y="3441156"/>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64899" y="3598343"/>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458" y="423516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0660" y="4868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7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5770" y="3635609"/>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9651" y="5853984"/>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5481" y="4527742"/>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4277" y="60245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0764" y="382050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4420" y="504724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2080" y="4500373"/>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8897" y="5351209"/>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49394" y="5926190"/>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996" y="5918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8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96594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70594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134633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9229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15131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152189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211422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197168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5980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89379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647" y="39230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23200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248252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16134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203493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151700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2417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4915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5980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10228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19355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155914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2642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208573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137561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3935" y="2698045"/>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3436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5968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99650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163021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1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9695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4"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261532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128908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305" y="27858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5818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18085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126171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211255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268753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267978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1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410412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384412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448451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406115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46513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466007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525240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510986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373625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40319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061" y="563041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545825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562070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475162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517311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465518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55561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36297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37362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41610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50737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469732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57806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522391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451379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67293" y="636458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47254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49786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413468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47683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 name="Picture 1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53513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575350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442726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4477" y="6154256"/>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3720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494677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439989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525073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582571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581796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3" name="Group 162"/>
          <p:cNvGrpSpPr/>
          <p:nvPr/>
        </p:nvGrpSpPr>
        <p:grpSpPr>
          <a:xfrm>
            <a:off x="339718" y="3501008"/>
            <a:ext cx="4117004" cy="3166648"/>
            <a:chOff x="454996" y="334360"/>
            <a:chExt cx="8379867" cy="6260145"/>
          </a:xfrm>
        </p:grpSpPr>
        <p:pic>
          <p:nvPicPr>
            <p:cNvPr id="164" name="Picture 16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67739" y="979890"/>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542" y="719897"/>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1033" y="1360286"/>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025" y="936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3055" y="15271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58174" y="1535842"/>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90232" y="2128171"/>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99021" y="19856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959857" y="612027"/>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71506" y="9077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3198" y="2506185"/>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05777" y="23340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0627" y="2496474"/>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751858" y="162739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0866" y="204888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715123" y="15309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079" y="2431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87623" y="50549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371" y="612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5645" y="2927238"/>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304" y="19494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15730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26563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0871" y="209968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4324" y="138956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51072" y="2711993"/>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65733" y="348308"/>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35064" y="373635"/>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7623" y="101045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0825" y="164416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 name="Picture 1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5935" y="410901"/>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816" y="2629276"/>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5646" y="1303034"/>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4442" y="279983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929" y="59579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4585" y="182254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82245" y="1275665"/>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9062" y="2126501"/>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19559" y="2701482"/>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61" y="2693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 name="Picture 2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97574" y="4204598"/>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607" y="3222646"/>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070868" y="4584994"/>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2860" y="416163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2890" y="47518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8009" y="4760550"/>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20067" y="53528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28856" y="521034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89692" y="3836735"/>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01341" y="413245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033" y="57308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535612" y="55587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60462" y="5721182"/>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81693" y="485210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4899" y="307450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44958" y="475565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7963" y="606839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17458" y="373020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206" y="3836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0510" y="40951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139" y="51741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479780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58810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6" y="5324388"/>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4159" y="461427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67624" y="559680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44769" y="3441156"/>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64899" y="3598343"/>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458" y="423516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0660" y="4868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4" name="Picture 2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5770" y="3635609"/>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9651" y="5853984"/>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5481" y="4527742"/>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4277" y="60245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0764" y="382050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4420" y="504724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0"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2080" y="4500373"/>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8897" y="5351209"/>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2"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49394" y="5926190"/>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996" y="5918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4" name="Picture 2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96594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70594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134633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9229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15131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152189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211422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197168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5980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89379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647" y="39230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23200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248252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16134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203493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151700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2417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4915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5980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10228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19355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155914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2642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208573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137561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9"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3935" y="2698045"/>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3436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5968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99650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163021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4" name="Picture 27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9695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261532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128908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305" y="27858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5818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18085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0"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126171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211255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2"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268753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267978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4" name="Picture 28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410412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384412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448451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406115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46513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466007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525240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510986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373625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40319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061" y="563041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545825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562070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475162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517311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465518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55561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36297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37362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41610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50737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469732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57806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522391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451379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9"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67293" y="636458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47254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49786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413468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47683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4" name="Picture 3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53513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575350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442726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4477" y="6154256"/>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3720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494677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0"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439989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525073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2"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582571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581796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24" name="Group 323"/>
          <p:cNvGrpSpPr/>
          <p:nvPr/>
        </p:nvGrpSpPr>
        <p:grpSpPr>
          <a:xfrm>
            <a:off x="4572000" y="694400"/>
            <a:ext cx="4117004" cy="3166648"/>
            <a:chOff x="454996" y="334360"/>
            <a:chExt cx="8379867" cy="6260145"/>
          </a:xfrm>
        </p:grpSpPr>
        <p:pic>
          <p:nvPicPr>
            <p:cNvPr id="325" name="Picture 3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67739" y="979890"/>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542" y="719897"/>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1033" y="1360286"/>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025" y="936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3055" y="15271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58174" y="1535842"/>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90232" y="2128171"/>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99021" y="19856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959857" y="612027"/>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71506" y="9077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3198" y="2506185"/>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05777" y="23340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0627" y="2496474"/>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751858" y="162739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0866" y="204888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715123" y="15309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079" y="2431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87623" y="50549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371" y="612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5645" y="2927238"/>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304" y="19494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15730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26563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0871" y="209968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4324" y="138956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0"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51072" y="2711993"/>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65733" y="348308"/>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35064" y="373635"/>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7623" y="101045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0825" y="164416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5" name="Picture 3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5935" y="410901"/>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6"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816" y="2629276"/>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5646" y="1303034"/>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4442" y="279983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929" y="59579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4585" y="182254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82245" y="1275665"/>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9062" y="2126501"/>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3"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19559" y="2701482"/>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61" y="2693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 name="Picture 36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97574" y="4204598"/>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607" y="3222646"/>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070868" y="4584994"/>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2860" y="416163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2890" y="47518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8009" y="4760550"/>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20067" y="53528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28856" y="521034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89692" y="3836735"/>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01341" y="413245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033" y="57308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535612" y="55587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7"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60462" y="5721182"/>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81693" y="485210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4899" y="307450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44958" y="475565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7963" y="606839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17458" y="373020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206" y="3836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0510" y="40951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139" y="51741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479780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58810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6" y="5324388"/>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4159" y="461427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0"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67624" y="559680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44769" y="3441156"/>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64899" y="3598343"/>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458" y="423516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0660" y="4868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5" name="Picture 39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5770" y="3635609"/>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6"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9651" y="5853984"/>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5481" y="4527742"/>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4277" y="60245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0764" y="382050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4420" y="504724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2080" y="4500373"/>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8897" y="5351209"/>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3"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49394" y="5926190"/>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996" y="5918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5" name="Picture 4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96594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70594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134633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9229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15131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152189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211422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197168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5980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89379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647" y="39230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23200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7"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248252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16134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203493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151700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2417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4915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5980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10228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19355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155914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2642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208573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137561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3935" y="2698045"/>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3436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5968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99650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163021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5" name="Picture 4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9695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6"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261532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128908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305" y="27858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5818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18085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126171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211255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3"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268753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267978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5" name="Picture 44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410412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384412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448451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406115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46513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466007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525240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510986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373625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40319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061" y="563041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545825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7"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562070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475162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517311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465518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55561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36297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37362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41610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50737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469732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57806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522391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451379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0"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67293" y="636458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47254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49786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413468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47683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 name="Picture 47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53513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6"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575350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442726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4477" y="6154256"/>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3720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494677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439989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525073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3"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582571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581796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85" name="Group 484"/>
          <p:cNvGrpSpPr/>
          <p:nvPr/>
        </p:nvGrpSpPr>
        <p:grpSpPr>
          <a:xfrm>
            <a:off x="4578472" y="3502712"/>
            <a:ext cx="4117004" cy="3166648"/>
            <a:chOff x="454996" y="334360"/>
            <a:chExt cx="8379867" cy="6260145"/>
          </a:xfrm>
        </p:grpSpPr>
        <p:pic>
          <p:nvPicPr>
            <p:cNvPr id="486" name="Picture 4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67739" y="979890"/>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542" y="719897"/>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1033" y="1360286"/>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025" y="936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3055" y="15271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58174" y="1535842"/>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90232" y="2128171"/>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99021" y="19856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959857" y="612027"/>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71506" y="9077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3198" y="2506185"/>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05777" y="23340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8"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0627" y="2496474"/>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751858" y="162739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0866" y="204888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715123" y="15309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079" y="2431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87623" y="50549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371" y="612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5645" y="2927238"/>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304" y="19494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15730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26563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0871" y="209968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4324" y="138956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1"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51072" y="2711993"/>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65733" y="348308"/>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35064" y="373635"/>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7623" y="101045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0825" y="164416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 name="Picture 5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5935" y="410901"/>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816" y="2629276"/>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8"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5646" y="1303034"/>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4442" y="279983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929" y="59579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4585" y="182254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82245" y="1275665"/>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3"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9062" y="2126501"/>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4"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19559" y="2701482"/>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61" y="2693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6" name="Picture 5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97574" y="4204598"/>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607" y="3222646"/>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070868" y="4584994"/>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2860" y="416163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2890" y="47518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8009" y="4760550"/>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20067" y="53528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28856" y="521034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89692" y="3836735"/>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01341" y="413245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033" y="57308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535612" y="55587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8"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60462" y="5721182"/>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81693" y="485210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4899" y="307450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44958" y="475565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7963" y="606839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17458" y="373020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206" y="3836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0510" y="40951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139" y="51741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479780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58810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6" y="5324388"/>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4159" y="461427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1"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67624" y="559680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44769" y="3441156"/>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64899" y="3598343"/>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458" y="423516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0660" y="4868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6" name="Picture 55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5770" y="3635609"/>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9651" y="5853984"/>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8"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5481" y="4527742"/>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4277" y="60245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0764" y="382050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4420" y="504724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2"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2080" y="4500373"/>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8897" y="5351209"/>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4"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49394" y="5926190"/>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996" y="5918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6" name="Picture 5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96594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70594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134633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9229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15131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152189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211422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197168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5980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89379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647" y="39230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23200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8"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248252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16134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203493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151700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2417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4915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5980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10228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19355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155914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2642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208573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137561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3935" y="2698045"/>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3436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3"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5968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99650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163021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6" name="Picture 59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9695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261532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8"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128908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305" y="27858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5818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18085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2"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126171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3"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211255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268753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267978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6" name="Picture 6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410412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384412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448451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406115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46513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466007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525240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510986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373625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40319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061" y="563041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545825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8"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562070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475162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517311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465518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55561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36297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37362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41610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50737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469732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57806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522391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451379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1"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67293" y="636458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47254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3"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49786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413468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47683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6" name="Picture 6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53513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575350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8"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442726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4477" y="6154256"/>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3720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494677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2"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439989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3"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525073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4"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582571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581796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46" name="Rectangle 645"/>
          <p:cNvSpPr/>
          <p:nvPr/>
        </p:nvSpPr>
        <p:spPr>
          <a:xfrm>
            <a:off x="1967906" y="2849203"/>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7" name="Rectangle 646"/>
          <p:cNvSpPr/>
          <p:nvPr/>
        </p:nvSpPr>
        <p:spPr>
          <a:xfrm>
            <a:off x="2111857" y="4126437"/>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8" name="Rectangle 647"/>
          <p:cNvSpPr/>
          <p:nvPr/>
        </p:nvSpPr>
        <p:spPr>
          <a:xfrm>
            <a:off x="4004678" y="4077072"/>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9" name="Rectangle 648"/>
          <p:cNvSpPr/>
          <p:nvPr/>
        </p:nvSpPr>
        <p:spPr>
          <a:xfrm>
            <a:off x="2714827" y="2272996"/>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0" name="Rectangle 649"/>
          <p:cNvSpPr/>
          <p:nvPr/>
        </p:nvSpPr>
        <p:spPr>
          <a:xfrm>
            <a:off x="5876886" y="4774509"/>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1" name="Rectangle 650"/>
          <p:cNvSpPr/>
          <p:nvPr/>
        </p:nvSpPr>
        <p:spPr>
          <a:xfrm>
            <a:off x="2149502" y="569758"/>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2" name="Rectangle 651"/>
          <p:cNvSpPr/>
          <p:nvPr/>
        </p:nvSpPr>
        <p:spPr>
          <a:xfrm>
            <a:off x="2276486" y="5278565"/>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3" name="Rectangle 652"/>
          <p:cNvSpPr/>
          <p:nvPr/>
        </p:nvSpPr>
        <p:spPr>
          <a:xfrm>
            <a:off x="5229954" y="3159822"/>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4" name="Rectangle 653"/>
          <p:cNvSpPr/>
          <p:nvPr/>
        </p:nvSpPr>
        <p:spPr>
          <a:xfrm>
            <a:off x="5184202" y="1269003"/>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5" name="Rectangle 654"/>
          <p:cNvSpPr/>
          <p:nvPr/>
        </p:nvSpPr>
        <p:spPr>
          <a:xfrm>
            <a:off x="4364718" y="4653136"/>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7" name="TextBox 656"/>
          <p:cNvSpPr txBox="1"/>
          <p:nvPr/>
        </p:nvSpPr>
        <p:spPr>
          <a:xfrm>
            <a:off x="6516216" y="620688"/>
            <a:ext cx="2412976" cy="1015663"/>
          </a:xfrm>
          <a:prstGeom prst="rect">
            <a:avLst/>
          </a:prstGeom>
          <a:solidFill>
            <a:schemeClr val="bg1"/>
          </a:solidFill>
        </p:spPr>
        <p:txBody>
          <a:bodyPr wrap="square" rtlCol="0">
            <a:spAutoFit/>
          </a:bodyPr>
          <a:lstStyle/>
          <a:p>
            <a:r>
              <a:rPr lang="en-GB" sz="2000" b="1" dirty="0" smtClean="0">
                <a:solidFill>
                  <a:schemeClr val="tx2">
                    <a:lumMod val="60000"/>
                    <a:lumOff val="40000"/>
                  </a:schemeClr>
                </a:solidFill>
              </a:rPr>
              <a:t>You know something about a random </a:t>
            </a:r>
            <a:r>
              <a:rPr lang="en-GB" sz="2000" b="1" i="1" dirty="0" smtClean="0">
                <a:solidFill>
                  <a:schemeClr val="tx2">
                    <a:lumMod val="60000"/>
                    <a:lumOff val="40000"/>
                  </a:schemeClr>
                </a:solidFill>
              </a:rPr>
              <a:t>sample</a:t>
            </a:r>
            <a:endParaRPr lang="en-GB" sz="2000" b="1" i="1" dirty="0">
              <a:solidFill>
                <a:schemeClr val="tx2">
                  <a:lumMod val="60000"/>
                  <a:lumOff val="40000"/>
                </a:schemeClr>
              </a:solidFill>
            </a:endParaRPr>
          </a:p>
        </p:txBody>
      </p:sp>
    </p:spTree>
    <p:extLst>
      <p:ext uri="{BB962C8B-B14F-4D97-AF65-F5344CB8AC3E}">
        <p14:creationId xmlns:p14="http://schemas.microsoft.com/office/powerpoint/2010/main" val="697684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54996" y="622392"/>
            <a:ext cx="4117004" cy="3166648"/>
            <a:chOff x="454996" y="334360"/>
            <a:chExt cx="8379867" cy="6260145"/>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67739" y="979890"/>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542" y="719897"/>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1033" y="1360286"/>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025" y="936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3055" y="15271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58174" y="1535842"/>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90232" y="2128171"/>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99021" y="19856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959857" y="612027"/>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71506" y="9077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3198" y="2506185"/>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05777" y="23340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0627" y="2496474"/>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751858" y="162739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0866" y="204888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715123" y="15309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079" y="2431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87623" y="50549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371" y="612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5645" y="2927238"/>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304" y="19494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15730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26563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0871" y="209968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4324" y="138956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51072" y="2711993"/>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65733" y="348308"/>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35064" y="373635"/>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7623" y="101045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0825" y="164416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5935" y="410901"/>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816" y="2629276"/>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5646" y="1303034"/>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4442" y="279983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929" y="59579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4585" y="182254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82245" y="1275665"/>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9062" y="2126501"/>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19559" y="2701482"/>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61" y="2693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97574" y="4204598"/>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607" y="3222646"/>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070868" y="4584994"/>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2860" y="416163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2890" y="47518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8009" y="4760550"/>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20067" y="53528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28856" y="521034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89692" y="3836735"/>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01341" y="413245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033" y="57308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535612" y="55587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60462" y="5721182"/>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81693" y="485210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4899" y="307450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44958" y="475565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7963" y="606839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17458" y="373020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206" y="3836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0510" y="40951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139" y="51741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479780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58810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6" y="5324388"/>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4159" y="461427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67624" y="559680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44769" y="3441156"/>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64899" y="3598343"/>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458" y="423516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0660" y="4868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7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5770" y="3635609"/>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9651" y="5853984"/>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5481" y="4527742"/>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4277" y="60245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0764" y="382050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4420" y="504724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2080" y="4500373"/>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8897" y="5351209"/>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49394" y="5926190"/>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996" y="5918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8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96594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70594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134633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9229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15131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152189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211422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197168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5980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89379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647" y="39230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23200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248252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16134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203493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151700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2417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4915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5980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10228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19355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155914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2642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208573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137561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3935" y="2698045"/>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3436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5968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99650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163021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1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9695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4"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261532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128908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305" y="27858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5818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18085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126171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211255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268753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267978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1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410412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384412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448451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406115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46513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466007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525240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510986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373625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40319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061" y="563041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545825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562070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475162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517311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465518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55561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36297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37362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41610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50737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469732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57806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522391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451379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67293" y="636458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47254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49786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413468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47683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 name="Picture 1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53513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575350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442726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4477" y="6154256"/>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3720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494677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439989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525073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582571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581796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3" name="Group 162"/>
          <p:cNvGrpSpPr/>
          <p:nvPr/>
        </p:nvGrpSpPr>
        <p:grpSpPr>
          <a:xfrm>
            <a:off x="339718" y="3502712"/>
            <a:ext cx="4117004" cy="3166648"/>
            <a:chOff x="454996" y="334360"/>
            <a:chExt cx="8379867" cy="6260145"/>
          </a:xfrm>
        </p:grpSpPr>
        <p:pic>
          <p:nvPicPr>
            <p:cNvPr id="164" name="Picture 16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67739" y="979890"/>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542" y="719897"/>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1033" y="1360286"/>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025" y="936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3055" y="15271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58174" y="1535842"/>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90232" y="2128171"/>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99021" y="19856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959857" y="612027"/>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71506" y="9077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3198" y="2506185"/>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05777" y="23340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0627" y="2496474"/>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751858" y="162739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0866" y="204888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715123" y="15309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079" y="2431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87623" y="50549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371" y="612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5645" y="2927238"/>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304" y="19494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15730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26563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0871" y="209968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4324" y="138956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51072" y="2711993"/>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65733" y="348308"/>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35064" y="373635"/>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7623" y="101045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0825" y="164416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 name="Picture 1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5935" y="410901"/>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816" y="2629276"/>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5646" y="1303034"/>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4442" y="279983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929" y="59579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4585" y="182254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82245" y="1275665"/>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9062" y="2126501"/>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19559" y="2701482"/>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61" y="2693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 name="Picture 2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97574" y="4204598"/>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607" y="3222646"/>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070868" y="4584994"/>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2860" y="416163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2890" y="47518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8009" y="4760550"/>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20067" y="53528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28856" y="521034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89692" y="3836735"/>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01341" y="413245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033" y="57308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535612" y="55587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60462" y="5721182"/>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81693" y="485210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4899" y="307450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44958" y="475565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7963" y="606839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17458" y="373020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206" y="3836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0510" y="40951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139" y="51741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479780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58810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6" y="5324388"/>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4159" y="461427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67624" y="559680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44769" y="3441156"/>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64899" y="3598343"/>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458" y="423516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0660" y="4868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4" name="Picture 2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5770" y="3635609"/>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9651" y="5853984"/>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5481" y="4527742"/>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4277" y="60245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0764" y="382050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4420" y="504724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0"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2080" y="4500373"/>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8897" y="5351209"/>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2"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49394" y="5926190"/>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996" y="5918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4" name="Picture 2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96594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70594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134633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9229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15131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152189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211422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197168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5980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89379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647" y="39230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23200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248252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16134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203493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151700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2417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4915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5980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10228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19355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155914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2642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208573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137561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9"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3935" y="2698045"/>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3436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5968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99650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163021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4" name="Picture 27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9695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261532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128908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305" y="27858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5818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18085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0"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126171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211255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2"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268753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267978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4" name="Picture 28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410412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384412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448451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406115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46513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466007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525240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510986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373625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40319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061" y="563041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545825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562070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475162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517311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465518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55561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36297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37362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41610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50737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469732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57806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522391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451379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9"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67293" y="636458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47254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49786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413468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47683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4" name="Picture 3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53513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575350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442726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4477" y="6154256"/>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3720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494677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0"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439989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525073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2"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582571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581796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24" name="Group 323"/>
          <p:cNvGrpSpPr/>
          <p:nvPr/>
        </p:nvGrpSpPr>
        <p:grpSpPr>
          <a:xfrm>
            <a:off x="4572000" y="694400"/>
            <a:ext cx="4117004" cy="3166648"/>
            <a:chOff x="454996" y="334360"/>
            <a:chExt cx="8379867" cy="6260145"/>
          </a:xfrm>
        </p:grpSpPr>
        <p:pic>
          <p:nvPicPr>
            <p:cNvPr id="325" name="Picture 3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67739" y="979890"/>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542" y="719897"/>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1033" y="1360286"/>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025" y="936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3055" y="15271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58174" y="1535842"/>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90232" y="2128171"/>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99021" y="19856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959857" y="612027"/>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71506" y="9077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3198" y="2506185"/>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05777" y="23340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0627" y="2496474"/>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751858" y="162739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0866" y="204888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715123" y="15309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079" y="2431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87623" y="50549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371" y="612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5645" y="2927238"/>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304" y="19494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15730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26563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0871" y="209968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4324" y="138956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0"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51072" y="2711993"/>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65733" y="348308"/>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35064" y="373635"/>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7623" y="101045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0825" y="164416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5" name="Picture 3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5935" y="410901"/>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6"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816" y="2629276"/>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5646" y="1303034"/>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4442" y="279983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929" y="59579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4585" y="182254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82245" y="1275665"/>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9062" y="2126501"/>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3"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19559" y="2701482"/>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61" y="2693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 name="Picture 36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97574" y="4204598"/>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607" y="3222646"/>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070868" y="4584994"/>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2860" y="416163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2890" y="47518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8009" y="4760550"/>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20067" y="53528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28856" y="521034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89692" y="3836735"/>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01341" y="413245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033" y="57308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535612" y="55587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7"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60462" y="5721182"/>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81693" y="485210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4899" y="307450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44958" y="475565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7963" y="606839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17458" y="373020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206" y="3836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0510" y="40951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139" y="51741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479780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58810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6" y="5324388"/>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4159" y="461427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0"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67624" y="559680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44769" y="3441156"/>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64899" y="3598343"/>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458" y="423516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0660" y="4868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5" name="Picture 39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5770" y="3635609"/>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6"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9651" y="5853984"/>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5481" y="4527742"/>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4277" y="60245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0764" y="382050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4420" y="504724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2080" y="4500373"/>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8897" y="5351209"/>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3"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49394" y="5926190"/>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996" y="5918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5" name="Picture 4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96594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70594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134633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9229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15131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152189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211422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197168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5980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89379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647" y="39230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23200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7"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248252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16134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203493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151700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2417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4915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5980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10228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19355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155914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2642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208573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137561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3935" y="2698045"/>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3436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5968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99650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163021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5" name="Picture 4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9695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6"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261532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128908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305" y="27858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5818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18085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126171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211255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3"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268753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267978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5" name="Picture 44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410412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384412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448451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406115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46513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466007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525240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510986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373625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40319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061" y="563041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545825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7"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562070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475162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517311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465518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55561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36297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37362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41610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50737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469732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57806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522391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451379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0"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67293" y="636458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47254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49786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413468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47683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 name="Picture 47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53513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6"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575350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442726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4477" y="6154256"/>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3720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494677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439989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525073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3"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582571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581796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85" name="Group 484"/>
          <p:cNvGrpSpPr/>
          <p:nvPr/>
        </p:nvGrpSpPr>
        <p:grpSpPr>
          <a:xfrm>
            <a:off x="4578472" y="3502712"/>
            <a:ext cx="4117004" cy="3166648"/>
            <a:chOff x="454996" y="334360"/>
            <a:chExt cx="8379867" cy="6260145"/>
          </a:xfrm>
        </p:grpSpPr>
        <p:pic>
          <p:nvPicPr>
            <p:cNvPr id="486" name="Picture 4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67739" y="979890"/>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542" y="719897"/>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1033" y="1360286"/>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025" y="936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3055" y="15271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58174" y="1535842"/>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90232" y="2128171"/>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99021" y="19856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959857" y="612027"/>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71506" y="9077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3198" y="2506185"/>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05777" y="23340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8"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0627" y="2496474"/>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751858" y="162739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0866" y="204888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715123" y="15309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079" y="2431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87623" y="50549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371" y="612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5645" y="2927238"/>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304" y="19494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15730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26563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0871" y="209968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4324" y="138956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1"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51072" y="2711993"/>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65733" y="348308"/>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35064" y="373635"/>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7623" y="101045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0825" y="164416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 name="Picture 5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5935" y="410901"/>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816" y="2629276"/>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8"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5646" y="1303034"/>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4442" y="279983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929" y="59579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4585" y="182254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82245" y="1275665"/>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3"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9062" y="2126501"/>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4"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19559" y="2701482"/>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61" y="2693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6" name="Picture 5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97574" y="4204598"/>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607" y="3222646"/>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070868" y="4584994"/>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2860" y="416163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2890" y="47518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8009" y="4760550"/>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20067" y="53528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28856" y="521034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89692" y="3836735"/>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01341" y="413245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033" y="57308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535612" y="55587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8"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60462" y="5721182"/>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81693" y="485210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4899" y="307450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44958" y="475565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7963" y="606839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17458" y="373020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206" y="3836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0510" y="40951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139" y="51741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479780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58810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6" y="5324388"/>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4159" y="461427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1"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67624" y="559680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44769" y="3441156"/>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64899" y="3598343"/>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458" y="423516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0660" y="4868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6" name="Picture 55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5770" y="3635609"/>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9651" y="5853984"/>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8"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5481" y="4527742"/>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4277" y="60245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0764" y="382050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4420" y="504724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2"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2080" y="4500373"/>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8897" y="5351209"/>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4"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49394" y="5926190"/>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996" y="5918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6" name="Picture 5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96594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70594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134633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9229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15131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152189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211422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197168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5980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89379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647" y="39230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23200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8"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248252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16134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203493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151700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2417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4915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5980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10228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19355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155914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2642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208573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137561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3935" y="2698045"/>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3436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3"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5968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99650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163021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6" name="Picture 59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9695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261532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8"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128908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305" y="27858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5818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18085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2"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126171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3"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211255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268753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267978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6" name="Picture 6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410412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384412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448451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406115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46513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466007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525240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510986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373625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40319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061" y="563041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545825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8"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562070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475162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517311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465518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55561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36297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37362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41610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50737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469732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57806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522391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451379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1"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67293" y="636458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47254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3"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49786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413468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47683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6" name="Picture 6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53513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575350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8"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442726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4477" y="6154256"/>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3720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494677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2"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439989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3"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525073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4"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582571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581796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58" name="Rectangle 657"/>
          <p:cNvSpPr/>
          <p:nvPr/>
        </p:nvSpPr>
        <p:spPr>
          <a:xfrm>
            <a:off x="179512" y="548680"/>
            <a:ext cx="8784976" cy="6159221"/>
          </a:xfrm>
          <a:prstGeom prst="rect">
            <a:avLst/>
          </a:prstGeom>
          <a:noFill/>
          <a:ln w="508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9" name="TextBox 658"/>
          <p:cNvSpPr txBox="1"/>
          <p:nvPr/>
        </p:nvSpPr>
        <p:spPr>
          <a:xfrm>
            <a:off x="361288" y="5229200"/>
            <a:ext cx="2146059" cy="1323439"/>
          </a:xfrm>
          <a:prstGeom prst="rect">
            <a:avLst/>
          </a:prstGeom>
          <a:solidFill>
            <a:schemeClr val="bg1"/>
          </a:solidFill>
        </p:spPr>
        <p:txBody>
          <a:bodyPr wrap="square" rtlCol="0">
            <a:spAutoFit/>
          </a:bodyPr>
          <a:lstStyle/>
          <a:p>
            <a:r>
              <a:rPr lang="en-GB" sz="2000" b="1" dirty="0" smtClean="0">
                <a:solidFill>
                  <a:schemeClr val="tx2">
                    <a:lumMod val="60000"/>
                    <a:lumOff val="40000"/>
                  </a:schemeClr>
                </a:solidFill>
              </a:rPr>
              <a:t>What can you say about the </a:t>
            </a:r>
            <a:r>
              <a:rPr lang="en-GB" sz="2000" b="1" i="1" dirty="0" smtClean="0">
                <a:solidFill>
                  <a:schemeClr val="tx2">
                    <a:lumMod val="60000"/>
                    <a:lumOff val="40000"/>
                  </a:schemeClr>
                </a:solidFill>
              </a:rPr>
              <a:t>population</a:t>
            </a:r>
            <a:r>
              <a:rPr lang="en-GB" sz="2000" b="1" dirty="0">
                <a:solidFill>
                  <a:schemeClr val="tx2">
                    <a:lumMod val="60000"/>
                    <a:lumOff val="40000"/>
                  </a:schemeClr>
                </a:solidFill>
              </a:rPr>
              <a:t> </a:t>
            </a:r>
            <a:r>
              <a:rPr lang="en-GB" sz="2000" b="1" dirty="0" smtClean="0">
                <a:solidFill>
                  <a:schemeClr val="tx2">
                    <a:lumMod val="60000"/>
                    <a:lumOff val="40000"/>
                  </a:schemeClr>
                </a:solidFill>
              </a:rPr>
              <a:t>that sample is from?</a:t>
            </a:r>
            <a:endParaRPr lang="en-GB" sz="2000" b="1" dirty="0">
              <a:solidFill>
                <a:schemeClr val="tx2">
                  <a:lumMod val="60000"/>
                  <a:lumOff val="40000"/>
                </a:schemeClr>
              </a:solidFill>
            </a:endParaRPr>
          </a:p>
        </p:txBody>
      </p:sp>
    </p:spTree>
    <p:extLst>
      <p:ext uri="{BB962C8B-B14F-4D97-AF65-F5344CB8AC3E}">
        <p14:creationId xmlns:p14="http://schemas.microsoft.com/office/powerpoint/2010/main" val="1303644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54996" y="622392"/>
            <a:ext cx="4117004" cy="3166648"/>
            <a:chOff x="454996" y="334360"/>
            <a:chExt cx="8379867" cy="6260145"/>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67739" y="979890"/>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542" y="719897"/>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1033" y="1360286"/>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025" y="936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3055" y="15271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58174" y="1535842"/>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90232" y="2128171"/>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99021" y="19856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959857" y="612027"/>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71506" y="9077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3198" y="2506185"/>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05777" y="23340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0627" y="2496474"/>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751858" y="162739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0866" y="204888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715123" y="15309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079" y="2431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87623" y="50549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371" y="612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5645" y="2927238"/>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304" y="19494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15730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26563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0871" y="209968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4324" y="138956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51072" y="2711993"/>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65733" y="348308"/>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35064" y="373635"/>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7623" y="101045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0825" y="164416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5935" y="410901"/>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816" y="2629276"/>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5646" y="1303034"/>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4442" y="279983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929" y="59579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4585" y="182254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82245" y="1275665"/>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9062" y="2126501"/>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19559" y="2701482"/>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61" y="2693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97574" y="4204598"/>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607" y="3222646"/>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070868" y="4584994"/>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2860" y="416163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2890" y="47518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8009" y="4760550"/>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20067" y="53528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28856" y="521034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89692" y="3836735"/>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01341" y="413245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033" y="57308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535612" y="55587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60462" y="5721182"/>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81693" y="485210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4899" y="307450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44958" y="475565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7963" y="606839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17458" y="373020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206" y="3836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0510" y="40951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139" y="51741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479780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58810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6" y="5324388"/>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4159" y="461427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67624" y="559680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44769" y="3441156"/>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64899" y="3598343"/>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458" y="423516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0660" y="4868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7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5770" y="3635609"/>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9651" y="5853984"/>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5481" y="4527742"/>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4277" y="60245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0764" y="382050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4420" y="504724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2080" y="4500373"/>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8897" y="5351209"/>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49394" y="5926190"/>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996" y="5918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8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96594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70594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134633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9229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15131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152189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211422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197168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5980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89379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647" y="39230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23200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248252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16134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203493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151700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2417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4915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5980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10228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19355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155914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2642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208573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137561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3935" y="2698045"/>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3436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5968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99650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163021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1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9695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4"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261532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128908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305" y="27858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5818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18085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126171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211255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268753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267978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1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410412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384412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448451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406115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46513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466007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525240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510986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373625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40319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061" y="563041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545825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562070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475162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517311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465518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55561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36297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37362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41610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50737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469732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57806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522391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451379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67293" y="636458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47254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49786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413468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47683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 name="Picture 1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53513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575350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442726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4477" y="6154256"/>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3720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494677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439989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525073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582571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581796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3" name="Group 162"/>
          <p:cNvGrpSpPr/>
          <p:nvPr/>
        </p:nvGrpSpPr>
        <p:grpSpPr>
          <a:xfrm>
            <a:off x="339718" y="3501008"/>
            <a:ext cx="4117004" cy="3166648"/>
            <a:chOff x="454996" y="334360"/>
            <a:chExt cx="8379867" cy="6260145"/>
          </a:xfrm>
        </p:grpSpPr>
        <p:pic>
          <p:nvPicPr>
            <p:cNvPr id="164" name="Picture 16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67739" y="979890"/>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542" y="719897"/>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1033" y="1360286"/>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025" y="936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3055" y="15271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58174" y="1535842"/>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90232" y="2128171"/>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99021" y="19856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959857" y="612027"/>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71506" y="9077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3198" y="2506185"/>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05777" y="23340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0627" y="2496474"/>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751858" y="162739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0866" y="204888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715123" y="15309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079" y="2431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87623" y="50549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371" y="612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5645" y="2927238"/>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304" y="19494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15730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26563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0871" y="209968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4324" y="138956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51072" y="2711993"/>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65733" y="348308"/>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35064" y="373635"/>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7623" y="101045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0825" y="164416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 name="Picture 1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5935" y="410901"/>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816" y="2629276"/>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5646" y="1303034"/>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4442" y="279983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929" y="59579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4585" y="182254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82245" y="1275665"/>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9062" y="2126501"/>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19559" y="2701482"/>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61" y="2693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 name="Picture 2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97574" y="4204598"/>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607" y="3222646"/>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070868" y="4584994"/>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2860" y="416163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2890" y="47518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8009" y="4760550"/>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20067" y="53528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28856" y="521034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89692" y="3836735"/>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01341" y="413245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033" y="57308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535612" y="55587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60462" y="5721182"/>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81693" y="485210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4899" y="307450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44958" y="475565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7963" y="606839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17458" y="373020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206" y="3836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0510" y="40951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139" y="51741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479780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58810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6" y="5324388"/>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4159" y="461427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67624" y="559680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44769" y="3441156"/>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64899" y="3598343"/>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458" y="423516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0660" y="4868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4" name="Picture 2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5770" y="3635609"/>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9651" y="5853984"/>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5481" y="4527742"/>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4277" y="60245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0764" y="382050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4420" y="504724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0"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2080" y="4500373"/>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8897" y="5351209"/>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2"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49394" y="5926190"/>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996" y="5918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4" name="Picture 2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96594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70594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134633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9229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15131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152189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211422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197168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5980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89379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647" y="39230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23200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248252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16134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203493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151700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2417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4915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5980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10228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19355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155914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2642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208573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137561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9"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3935" y="2698045"/>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3436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5968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99650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163021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4" name="Picture 27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9695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261532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128908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305" y="27858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5818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18085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0"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126171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211255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2"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268753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267978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4" name="Picture 28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410412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384412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448451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406115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46513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466007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525240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510986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373625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40319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061" y="563041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545825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562070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475162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517311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465518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55561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36297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37362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41610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50737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469732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57806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522391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451379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9"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67293" y="636458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47254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49786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413468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47683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4" name="Picture 3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53513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575350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442726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4477" y="6154256"/>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3720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494677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0"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439989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525073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2"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582571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581796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24" name="Group 323"/>
          <p:cNvGrpSpPr/>
          <p:nvPr/>
        </p:nvGrpSpPr>
        <p:grpSpPr>
          <a:xfrm>
            <a:off x="4572000" y="694400"/>
            <a:ext cx="4117004" cy="3166648"/>
            <a:chOff x="454996" y="334360"/>
            <a:chExt cx="8379867" cy="6260145"/>
          </a:xfrm>
        </p:grpSpPr>
        <p:pic>
          <p:nvPicPr>
            <p:cNvPr id="325" name="Picture 3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67739" y="979890"/>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542" y="719897"/>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1033" y="1360286"/>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025" y="936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3055" y="15271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58174" y="1535842"/>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90232" y="2128171"/>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99021" y="19856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959857" y="612027"/>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71506" y="9077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3198" y="2506185"/>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05777" y="23340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0627" y="2496474"/>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751858" y="162739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0866" y="204888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715123" y="15309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079" y="2431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87623" y="50549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371" y="612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5645" y="2927238"/>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304" y="19494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15730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26563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0871" y="209968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4324" y="138956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0"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51072" y="2711993"/>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65733" y="348308"/>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35064" y="373635"/>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7623" y="101045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0825" y="164416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5" name="Picture 3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5935" y="410901"/>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6"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816" y="2629276"/>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5646" y="1303034"/>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4442" y="279983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929" y="59579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4585" y="182254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82245" y="1275665"/>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9062" y="2126501"/>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3"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19559" y="2701482"/>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61" y="2693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 name="Picture 36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97574" y="4204598"/>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607" y="3222646"/>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070868" y="4584994"/>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2860" y="416163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2890" y="47518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8009" y="4760550"/>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20067" y="53528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28856" y="521034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89692" y="3836735"/>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01341" y="413245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033" y="57308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535612" y="55587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7"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60462" y="5721182"/>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81693" y="485210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4899" y="307450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44958" y="475565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7963" y="606839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17458" y="373020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206" y="3836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0510" y="40951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139" y="51741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479780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58810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6" y="5324388"/>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4159" y="461427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0"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67624" y="559680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44769" y="3441156"/>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64899" y="3598343"/>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458" y="423516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0660" y="4868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5" name="Picture 39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5770" y="3635609"/>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6"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9651" y="5853984"/>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5481" y="4527742"/>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4277" y="60245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0764" y="382050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4420" y="504724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2080" y="4500373"/>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8897" y="5351209"/>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3"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49394" y="5926190"/>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996" y="5918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5" name="Picture 4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96594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70594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134633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9229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15131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152189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211422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197168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5980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89379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647" y="39230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23200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7"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248252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16134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203493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151700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2417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4915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5980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10228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19355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155914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2642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208573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137561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3935" y="2698045"/>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3436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5968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99650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163021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5" name="Picture 4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9695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6"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261532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128908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305" y="27858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5818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18085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126171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211255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3"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268753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267978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5" name="Picture 44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410412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384412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448451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406115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46513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466007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525240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510986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373625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40319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061" y="563041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545825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7"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562070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475162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517311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465518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55561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36297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37362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41610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50737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469732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57806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522391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451379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0"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67293" y="636458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47254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49786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413468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47683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 name="Picture 47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53513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6"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575350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442726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4477" y="6154256"/>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3720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494677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439989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525073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3"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582571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581796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85" name="Group 484"/>
          <p:cNvGrpSpPr/>
          <p:nvPr/>
        </p:nvGrpSpPr>
        <p:grpSpPr>
          <a:xfrm>
            <a:off x="4578472" y="3502712"/>
            <a:ext cx="4117004" cy="3166648"/>
            <a:chOff x="454996" y="334360"/>
            <a:chExt cx="8379867" cy="6260145"/>
          </a:xfrm>
        </p:grpSpPr>
        <p:pic>
          <p:nvPicPr>
            <p:cNvPr id="486" name="Picture 4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67739" y="979890"/>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542" y="719897"/>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1033" y="1360286"/>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025" y="936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3055" y="15271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58174" y="1535842"/>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90232" y="2128171"/>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99021" y="19856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959857" y="612027"/>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71506" y="9077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3198" y="2506185"/>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05777" y="23340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8"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0627" y="2496474"/>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751858" y="162739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0866" y="204888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715123" y="15309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079" y="2431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87623" y="50549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371" y="612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5645" y="2927238"/>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304" y="19494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15730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787" y="26563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0871" y="209968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4324" y="138956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1"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51072" y="2711993"/>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65733" y="348308"/>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35064" y="373635"/>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7623" y="101045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0825" y="164416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 name="Picture 5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5935" y="410901"/>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816" y="2629276"/>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8"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5646" y="1303034"/>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4442" y="279983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929" y="59579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4585" y="182254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82245" y="1275665"/>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3"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9062" y="2126501"/>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4"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19559" y="2701482"/>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61" y="2693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6" name="Picture 5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97574" y="4204598"/>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607" y="3222646"/>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070868" y="4584994"/>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2860" y="416163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2890" y="47518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8009" y="4760550"/>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320067" y="53528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928856" y="521034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89692" y="3836735"/>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4001341" y="413245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033" y="57308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535612" y="555873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8"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60462" y="5721182"/>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81693" y="4852104"/>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4899" y="307450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644958" y="475565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7963" y="606839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217458" y="3730202"/>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206" y="383673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0510" y="4095193"/>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139" y="51741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479780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622" y="588109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6" y="5324388"/>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4159" y="461427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1"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67624" y="559680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44769" y="3441156"/>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64899" y="3598343"/>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7458" y="4235160"/>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0660" y="4868870"/>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6" name="Picture 55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5770" y="3635609"/>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9651" y="5853984"/>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8"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5481" y="4527742"/>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4277" y="60245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0764" y="382050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4420" y="504724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2"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2080" y="4500373"/>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8897" y="5351209"/>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4"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49394" y="5926190"/>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996" y="5918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6" name="Picture 5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96594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70594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134633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9229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15131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152189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211422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197168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59807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89379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647" y="39230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23200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8"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248252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161344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203493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151700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241792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49154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59807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10228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19355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155914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264244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208573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137561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3935" y="2698045"/>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3436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3"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5968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99650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163021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6" name="Picture 59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9695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261532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8"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128908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305" y="2785891"/>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58184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180859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2"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126171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3"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211255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268753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267978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6" name="Picture 6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30602" y="4104122"/>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405" y="3844129"/>
              <a:ext cx="147141" cy="37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03896" y="4484518"/>
              <a:ext cx="76712" cy="19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5888" y="406115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5918" y="46513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037" y="4660074"/>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653095" y="5252403"/>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261884" y="510986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22720" y="3736259"/>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334369" y="403197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061" y="5630417"/>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868640" y="545825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8"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3490" y="5620706"/>
              <a:ext cx="156996" cy="26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14721" y="4751628"/>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729" y="5173119"/>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977986" y="4655180"/>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3942" y="5556102"/>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550486" y="3629726"/>
              <a:ext cx="128269" cy="3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2234" y="3736259"/>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2422" y="416107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167" y="50737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4697325"/>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3650" y="578062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734" y="5223912"/>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187" y="451379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1"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67293" y="6364581"/>
              <a:ext cx="120928" cy="22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2"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28596" y="3472540"/>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3"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7927" y="3497867"/>
              <a:ext cx="138703" cy="26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486" y="4134684"/>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688" y="4768394"/>
              <a:ext cx="250247" cy="4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6" name="Picture 6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68798" y="3535133"/>
              <a:ext cx="144439" cy="40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2679" y="5753508"/>
              <a:ext cx="75072" cy="1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8"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8509" y="4427266"/>
              <a:ext cx="129657" cy="29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4477" y="6154256"/>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3792" y="372002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448" y="4946773"/>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2"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45108" y="4399897"/>
              <a:ext cx="87407" cy="1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3"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1925" y="5250733"/>
              <a:ext cx="160327" cy="30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4"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82422" y="5825714"/>
              <a:ext cx="192480" cy="3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5817967"/>
              <a:ext cx="150143" cy="3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46" name="Rectangle 645"/>
          <p:cNvSpPr/>
          <p:nvPr/>
        </p:nvSpPr>
        <p:spPr>
          <a:xfrm>
            <a:off x="720511" y="2096340"/>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7" name="Rectangle 646"/>
          <p:cNvSpPr/>
          <p:nvPr/>
        </p:nvSpPr>
        <p:spPr>
          <a:xfrm>
            <a:off x="492788" y="3774242"/>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8" name="Rectangle 647"/>
          <p:cNvSpPr/>
          <p:nvPr/>
        </p:nvSpPr>
        <p:spPr>
          <a:xfrm>
            <a:off x="4089286" y="2819673"/>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9" name="Rectangle 648"/>
          <p:cNvSpPr/>
          <p:nvPr/>
        </p:nvSpPr>
        <p:spPr>
          <a:xfrm>
            <a:off x="2714827" y="2272996"/>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0" name="Rectangle 649"/>
          <p:cNvSpPr/>
          <p:nvPr/>
        </p:nvSpPr>
        <p:spPr>
          <a:xfrm>
            <a:off x="3503821" y="5335964"/>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1" name="Rectangle 650"/>
          <p:cNvSpPr/>
          <p:nvPr/>
        </p:nvSpPr>
        <p:spPr>
          <a:xfrm>
            <a:off x="2693724" y="2541317"/>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2" name="Rectangle 651"/>
          <p:cNvSpPr/>
          <p:nvPr/>
        </p:nvSpPr>
        <p:spPr>
          <a:xfrm>
            <a:off x="1619776" y="4783136"/>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3" name="Rectangle 652"/>
          <p:cNvSpPr/>
          <p:nvPr/>
        </p:nvSpPr>
        <p:spPr>
          <a:xfrm>
            <a:off x="6220487" y="2559580"/>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4" name="Rectangle 653"/>
          <p:cNvSpPr/>
          <p:nvPr/>
        </p:nvSpPr>
        <p:spPr>
          <a:xfrm>
            <a:off x="5298666" y="1537169"/>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5" name="Rectangle 654"/>
          <p:cNvSpPr/>
          <p:nvPr/>
        </p:nvSpPr>
        <p:spPr>
          <a:xfrm>
            <a:off x="7945179" y="6428517"/>
            <a:ext cx="207282" cy="23866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7" name="TextBox 656"/>
          <p:cNvSpPr txBox="1"/>
          <p:nvPr/>
        </p:nvSpPr>
        <p:spPr>
          <a:xfrm>
            <a:off x="6516216" y="620688"/>
            <a:ext cx="2146059" cy="1323439"/>
          </a:xfrm>
          <a:prstGeom prst="rect">
            <a:avLst/>
          </a:prstGeom>
          <a:solidFill>
            <a:schemeClr val="bg1"/>
          </a:solidFill>
        </p:spPr>
        <p:txBody>
          <a:bodyPr wrap="square" rtlCol="0">
            <a:spAutoFit/>
          </a:bodyPr>
          <a:lstStyle/>
          <a:p>
            <a:r>
              <a:rPr lang="en-GB" sz="2000" b="1" dirty="0" smtClean="0">
                <a:solidFill>
                  <a:schemeClr val="tx2">
                    <a:lumMod val="60000"/>
                    <a:lumOff val="40000"/>
                  </a:schemeClr>
                </a:solidFill>
              </a:rPr>
              <a:t>You could have had a few different samples…</a:t>
            </a:r>
            <a:endParaRPr lang="en-GB" sz="2000" b="1" i="1" dirty="0">
              <a:solidFill>
                <a:schemeClr val="tx2">
                  <a:lumMod val="60000"/>
                  <a:lumOff val="40000"/>
                </a:schemeClr>
              </a:solidFill>
            </a:endParaRPr>
          </a:p>
        </p:txBody>
      </p:sp>
    </p:spTree>
    <p:extLst>
      <p:ext uri="{BB962C8B-B14F-4D97-AF65-F5344CB8AC3E}">
        <p14:creationId xmlns:p14="http://schemas.microsoft.com/office/powerpoint/2010/main" val="163009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5831</TotalTime>
  <Words>774</Words>
  <Application>Microsoft Office PowerPoint</Application>
  <PresentationFormat>On-screen Show (4:3)</PresentationFormat>
  <Paragraphs>128</Paragraphs>
  <Slides>58</Slides>
  <Notes>1</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Power analysis: how many participants do you need?</vt:lpstr>
      <vt:lpstr>PowerPoint Presentation</vt:lpstr>
      <vt:lpstr>Reminder of distinction between sample and population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sample</vt:lpstr>
      <vt:lpstr>Another sample from the same population</vt:lpstr>
      <vt:lpstr>And another</vt:lpstr>
      <vt:lpstr>And another…</vt:lpstr>
      <vt:lpstr>So what…?</vt:lpstr>
      <vt:lpstr>The next slide uses analogy and a pretty picture of a galaxy to convey the essence of power analysis</vt:lpstr>
      <vt:lpstr>PowerPoint Presentation</vt:lpstr>
      <vt:lpstr>Power analysis: how to choose a sample size</vt:lpstr>
      <vt:lpstr>(Made up) example of a simple effect size: effect of mindfulness training on vertical jump height</vt:lpstr>
      <vt:lpstr>Hang on</vt:lpstr>
      <vt:lpstr>Power</vt:lpstr>
      <vt:lpstr>Building intuitions</vt:lpstr>
      <vt:lpstr>Are cats’ names correlated with their height? Maybe subtler. More cats needed.</vt:lpstr>
      <vt:lpstr>More intuition building</vt:lpstr>
      <vt:lpstr>Let’s try studies with N = 20 when the association is small</vt:lpstr>
      <vt:lpstr>PowerPoint Presentation</vt:lpstr>
      <vt:lpstr>PowerPoint Presentation</vt:lpstr>
      <vt:lpstr>PowerPoint Presentation</vt:lpstr>
      <vt:lpstr>PowerPoint Presentation</vt:lpstr>
      <vt:lpstr>Run a huge study with 10000</vt:lpstr>
      <vt:lpstr>Somewhat easier to see now…?</vt:lpstr>
      <vt:lpstr>Somewhat easier to see now…?</vt:lpstr>
      <vt:lpstr>Somewhat easier to see now…?</vt:lpstr>
      <vt:lpstr>Somewhat easier to see now…?</vt:lpstr>
      <vt:lpstr>Let’s try studies with N = 20 when the association is HUGE</vt:lpstr>
      <vt:lpstr>PowerPoint Presentation</vt:lpstr>
      <vt:lpstr>PowerPoint Presentation</vt:lpstr>
      <vt:lpstr>PowerPoint Presentation</vt:lpstr>
      <vt:lpstr>Standardised mean difference (SMD), also known as Cohen’s d</vt:lpstr>
      <vt:lpstr>Standardised mean difference (SMD), also known as Cohen’s 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Another standardised effect size: r</vt:lpstr>
      <vt:lpstr>PowerPoint Presentation</vt:lpstr>
      <vt:lpstr>At the end of discussion – clearer…</vt:lpstr>
      <vt:lpstr>Visualisation using simulated data Made with http://rpsychologist.com/d3/correlation/</vt:lpstr>
      <vt:lpstr>Two flavours of analysis we will explore</vt:lpstr>
      <vt:lpstr>Going further</vt:lpstr>
      <vt:lpstr>Homework: Watch Black Mirror (S4E4), Hang the DJ, and think about how they define 99.8% match</vt:lpstr>
      <vt:lpstr>PowerPoint Presentation</vt:lpstr>
      <vt:lpstr>PowerPoint Presentation</vt:lpstr>
    </vt:vector>
  </TitlesOfParts>
  <Company>Birkbeck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Introductory and Intermediate Quantitative Social Research</dc:title>
  <dc:creator>Andy Fugard</dc:creator>
  <cp:lastModifiedBy>Andy Fugard</cp:lastModifiedBy>
  <cp:revision>433</cp:revision>
  <dcterms:created xsi:type="dcterms:W3CDTF">2017-09-28T16:16:37Z</dcterms:created>
  <dcterms:modified xsi:type="dcterms:W3CDTF">2018-02-05T16:01:30Z</dcterms:modified>
</cp:coreProperties>
</file>