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236" r:id="rId4"/>
  </p:sldMasterIdLst>
  <p:notesMasterIdLst>
    <p:notesMasterId r:id="rId50"/>
  </p:notesMasterIdLst>
  <p:sldIdLst>
    <p:sldId id="398"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5" r:id="rId35"/>
    <p:sldId id="436" r:id="rId36"/>
    <p:sldId id="440" r:id="rId37"/>
    <p:sldId id="441" r:id="rId38"/>
    <p:sldId id="442" r:id="rId39"/>
    <p:sldId id="443" r:id="rId40"/>
    <p:sldId id="444" r:id="rId41"/>
    <p:sldId id="445" r:id="rId42"/>
    <p:sldId id="449" r:id="rId43"/>
    <p:sldId id="451" r:id="rId44"/>
    <p:sldId id="452" r:id="rId45"/>
    <p:sldId id="453" r:id="rId46"/>
    <p:sldId id="454" r:id="rId47"/>
    <p:sldId id="455" r:id="rId48"/>
    <p:sldId id="400" r:id="rId49"/>
  </p:sldIdLst>
  <p:sldSz cx="12192000" cy="6858000"/>
  <p:notesSz cx="6858000" cy="9144000"/>
  <p:embeddedFontLst>
    <p:embeddedFont>
      <p:font typeface="Agency FB" panose="020B0503020202020204" pitchFamily="34" charset="0"/>
      <p:regular r:id="rId51"/>
      <p:bold r:id="rId52"/>
    </p:embeddedFont>
    <p:embeddedFont>
      <p:font typeface="Calibri" panose="020F0502020204030204" pitchFamily="34" charset="0"/>
      <p:regular r:id="rId53"/>
      <p:bold r:id="rId54"/>
      <p:italic r:id="rId55"/>
      <p:boldItalic r:id="rId56"/>
    </p:embeddedFont>
    <p:embeddedFont>
      <p:font typeface="Comic Sans MS" panose="030F0702030302020204" pitchFamily="66"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14" autoAdjust="0"/>
  </p:normalViewPr>
  <p:slideViewPr>
    <p:cSldViewPr>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i Fugard" userId="082e0584b87bc5c4" providerId="LiveId" clId="{50B97E93-26F6-4EAB-B7CA-9C4EB0BDD886}"/>
    <pc:docChg chg="modSld">
      <pc:chgData name="Andi Fugard" userId="082e0584b87bc5c4" providerId="LiveId" clId="{50B97E93-26F6-4EAB-B7CA-9C4EB0BDD886}" dt="2021-06-04T14:47:14.622" v="0" actId="20577"/>
      <pc:docMkLst>
        <pc:docMk/>
      </pc:docMkLst>
      <pc:sldChg chg="modSp mod">
        <pc:chgData name="Andi Fugard" userId="082e0584b87bc5c4" providerId="LiveId" clId="{50B97E93-26F6-4EAB-B7CA-9C4EB0BDD886}" dt="2021-06-04T14:47:14.622" v="0" actId="20577"/>
        <pc:sldMkLst>
          <pc:docMk/>
          <pc:sldMk cId="1270280301" sldId="445"/>
        </pc:sldMkLst>
        <pc:graphicFrameChg chg="modGraphic">
          <ac:chgData name="Andi Fugard" userId="082e0584b87bc5c4" providerId="LiveId" clId="{50B97E93-26F6-4EAB-B7CA-9C4EB0BDD886}" dt="2021-06-04T14:47:14.622" v="0" actId="20577"/>
          <ac:graphicFrameMkLst>
            <pc:docMk/>
            <pc:sldMk cId="1270280301" sldId="445"/>
            <ac:graphicFrameMk id="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F0E0A-7FC2-43A2-A30C-7C8DFEBD448B}" type="datetimeFigureOut">
              <a:rPr lang="en-GB" smtClean="0"/>
              <a:t>04/06/2021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0BADA-9B54-4D74-93C0-03A1C51861A7}" type="slidenum">
              <a:rPr lang="en-GB" smtClean="0"/>
              <a:t>‹#›</a:t>
            </a:fld>
            <a:endParaRPr lang="en-GB"/>
          </a:p>
        </p:txBody>
      </p:sp>
    </p:spTree>
    <p:extLst>
      <p:ext uri="{BB962C8B-B14F-4D97-AF65-F5344CB8AC3E}">
        <p14:creationId xmlns:p14="http://schemas.microsoft.com/office/powerpoint/2010/main" val="1067382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72B877-8731-459B-AABE-E8B05EC8BB82}"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8557E2-81FE-400C-8A00-5CE892983BD1}" type="slidenum">
              <a:rPr lang="en-GB" smtClean="0"/>
              <a:t>‹#›</a:t>
            </a:fld>
            <a:endParaRPr lang="en-GB"/>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72B877-8731-459B-AABE-E8B05EC8BB82}"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2B877-8731-459B-AABE-E8B05EC8BB82}"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72B877-8731-459B-AABE-E8B05EC8BB82}" type="datetimeFigureOut">
              <a:rPr lang="en-GB" smtClean="0"/>
              <a:t>04/06/2021</a:t>
            </a:fld>
            <a:endParaRPr lang="en-GB"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none" baseline="0"/>
            </a:lvl1pPr>
          </a:lstStyle>
          <a:p>
            <a:r>
              <a:rPr lang="en-US"/>
              <a:t>Click to edit Master title style</a:t>
            </a:r>
            <a:endParaRPr lang="en-US" dirty="0"/>
          </a:p>
        </p:txBody>
      </p:sp>
      <p:sp>
        <p:nvSpPr>
          <p:cNvPr id="3" name="Text Placeholder 2"/>
          <p:cNvSpPr>
            <a:spLocks noGrp="1"/>
          </p:cNvSpPr>
          <p:nvPr>
            <p:ph type="body" idx="1" hasCustomPrompt="1"/>
          </p:nvPr>
        </p:nvSpPr>
        <p:spPr>
          <a:xfrm>
            <a:off x="963084" y="4626865"/>
            <a:ext cx="10363200" cy="1500187"/>
          </a:xfrm>
        </p:spPr>
        <p:txBody>
          <a:bodyPr anchor="t">
            <a:normAutofit/>
          </a:bodyPr>
          <a:lstStyle>
            <a:lvl1pPr marL="0" indent="0">
              <a:buNone/>
              <a:defRPr sz="24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072B877-8731-459B-AABE-E8B05EC8BB82}" type="datetimeFigureOut">
              <a:rPr lang="en-GB" smtClean="0"/>
              <a:t>04/06/2021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8557E2-81FE-400C-8A00-5CE892983BD1}" type="slidenum">
              <a:rPr lang="en-GB" smtClean="0"/>
              <a:t>‹#›</a:t>
            </a:fld>
            <a:endParaRPr lang="en-GB"/>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72B877-8731-459B-AABE-E8B05EC8BB82}" type="datetimeFigureOut">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2B877-8731-459B-AABE-E8B05EC8BB82}" type="datetimeFigureOut">
              <a:rPr lang="en-GB" smtClean="0"/>
              <a:t>04/06/2021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8557E2-81FE-400C-8A00-5CE892983BD1}" type="slidenum">
              <a:rPr lang="en-GB" smtClean="0"/>
              <a:t>‹#›</a:t>
            </a:fld>
            <a:endParaRPr lang="en-GB"/>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72B877-8731-459B-AABE-E8B05EC8BB82}" type="datetimeFigureOut">
              <a:rPr lang="en-GB" smtClean="0"/>
              <a:t>04/06/2021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2B877-8731-459B-AABE-E8B05EC8BB82}" type="datetimeFigureOut">
              <a:rPr lang="en-GB" smtClean="0"/>
              <a:t>04/06/2021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72B877-8731-459B-AABE-E8B05EC8BB82}" type="datetimeFigureOut">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8557E2-81FE-400C-8A00-5CE892983BD1}" type="slidenum">
              <a:rPr lang="en-GB" smtClean="0"/>
              <a:t>‹#›</a:t>
            </a:fld>
            <a:endParaRPr lang="en-GB"/>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072B877-8731-459B-AABE-E8B05EC8BB82}" type="datetimeFigureOut">
              <a:rPr lang="en-GB" smtClean="0"/>
              <a:t>04/06/2021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8557E2-81FE-400C-8A00-5CE892983BD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5072B877-8731-459B-AABE-E8B05EC8BB82}" type="datetimeFigureOut">
              <a:rPr lang="en-GB" smtClean="0"/>
              <a:t>04/06/2021</a:t>
            </a:fld>
            <a:endParaRPr lang="en-GB"/>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D58557E2-81FE-400C-8A00-5CE892983BD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l" defTabSz="914400" rtl="0" eaLnBrk="1" latinLnBrk="0" hangingPunct="1">
        <a:spcBef>
          <a:spcPct val="0"/>
        </a:spcBef>
        <a:buNone/>
        <a:defRPr sz="4000" kern="1200" spc="-100" baseline="0">
          <a:solidFill>
            <a:schemeClr val="accent6"/>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016/j.shpsa.2018.11.009"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432" y="768383"/>
            <a:ext cx="8496944" cy="2431281"/>
          </a:xfrm>
        </p:spPr>
        <p:txBody>
          <a:bodyPr/>
          <a:lstStyle/>
          <a:p>
            <a:r>
              <a:rPr lang="en-GB" dirty="0"/>
              <a:t>Theorising mixed methods research</a:t>
            </a:r>
            <a:endParaRPr lang="en-GB" cap="none" dirty="0"/>
          </a:p>
        </p:txBody>
      </p:sp>
      <p:sp>
        <p:nvSpPr>
          <p:cNvPr id="3" name="Subtitle 2"/>
          <p:cNvSpPr>
            <a:spLocks noGrp="1"/>
          </p:cNvSpPr>
          <p:nvPr>
            <p:ph type="subTitle" idx="1"/>
          </p:nvPr>
        </p:nvSpPr>
        <p:spPr>
          <a:xfrm>
            <a:off x="989155" y="4507657"/>
            <a:ext cx="5326360" cy="721543"/>
          </a:xfrm>
        </p:spPr>
        <p:txBody>
          <a:bodyPr>
            <a:normAutofit/>
          </a:bodyPr>
          <a:lstStyle/>
          <a:p>
            <a:r>
              <a:rPr lang="en-GB" sz="3600" dirty="0">
                <a:solidFill>
                  <a:schemeClr val="tx1"/>
                </a:solidFill>
              </a:rPr>
              <a:t>Dr Andi Fugard </a:t>
            </a:r>
            <a:r>
              <a:rPr lang="en-GB" sz="2800" dirty="0">
                <a:solidFill>
                  <a:schemeClr val="accent2"/>
                </a:solidFill>
              </a:rPr>
              <a:t>(they/them)</a:t>
            </a:r>
          </a:p>
        </p:txBody>
      </p:sp>
      <p:sp>
        <p:nvSpPr>
          <p:cNvPr id="11" name="Rectangle 10"/>
          <p:cNvSpPr/>
          <p:nvPr/>
        </p:nvSpPr>
        <p:spPr>
          <a:xfrm>
            <a:off x="1628592" y="5229200"/>
            <a:ext cx="3408305" cy="523220"/>
          </a:xfrm>
          <a:prstGeom prst="rect">
            <a:avLst/>
          </a:prstGeom>
        </p:spPr>
        <p:txBody>
          <a:bodyPr wrap="none">
            <a:spAutoFit/>
          </a:bodyPr>
          <a:lstStyle/>
          <a:p>
            <a:r>
              <a:rPr lang="en-GB" sz="2800" dirty="0"/>
              <a:t>a.fugard@bbk.ac.uk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375" y="5229200"/>
            <a:ext cx="702217" cy="733146"/>
          </a:xfrm>
          <a:prstGeom prst="rect">
            <a:avLst/>
          </a:prstGeom>
        </p:spPr>
      </p:pic>
    </p:spTree>
    <p:extLst>
      <p:ext uri="{BB962C8B-B14F-4D97-AF65-F5344CB8AC3E}">
        <p14:creationId xmlns:p14="http://schemas.microsoft.com/office/powerpoint/2010/main" val="427839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9416" y="1700808"/>
            <a:ext cx="9666820" cy="4647426"/>
          </a:xfrm>
          <a:prstGeom prst="rect">
            <a:avLst/>
          </a:prstGeom>
        </p:spPr>
        <p:txBody>
          <a:bodyPr wrap="square">
            <a:spAutoFit/>
          </a:bodyPr>
          <a:lstStyle/>
          <a:p>
            <a:r>
              <a:rPr lang="en-GB" sz="3200" dirty="0"/>
              <a:t>‘… modern research must reject as a false dichotomy the separation between “qualitative” and “quantitative” studies, or between “statistical” and the “</a:t>
            </a:r>
            <a:r>
              <a:rPr lang="en-GB" sz="3200" dirty="0" err="1"/>
              <a:t>nonstatistical</a:t>
            </a:r>
            <a:r>
              <a:rPr lang="en-GB" sz="3200" dirty="0"/>
              <a:t>” approach. The application of mathematics to sociology does not ensure rigor of proof, any more than the use of “insight” guarantees the significance of the research.’</a:t>
            </a:r>
          </a:p>
          <a:p>
            <a:r>
              <a:rPr lang="en-GB" sz="3200" b="1" dirty="0"/>
              <a:t>Goode, W. J., &amp; </a:t>
            </a:r>
            <a:r>
              <a:rPr lang="en-GB" sz="3200" b="1" dirty="0" err="1"/>
              <a:t>Hatt</a:t>
            </a:r>
            <a:r>
              <a:rPr lang="en-GB" sz="3200" b="1" dirty="0"/>
              <a:t>, P. K. (</a:t>
            </a:r>
            <a:r>
              <a:rPr lang="en-GB" sz="4000" b="1" dirty="0">
                <a:solidFill>
                  <a:srgbClr val="DF0FC6"/>
                </a:solidFill>
              </a:rPr>
              <a:t>1952</a:t>
            </a:r>
            <a:r>
              <a:rPr lang="en-GB" sz="3200" b="1" dirty="0"/>
              <a:t>).</a:t>
            </a:r>
          </a:p>
          <a:p>
            <a:r>
              <a:rPr lang="en-GB" sz="3200" dirty="0">
                <a:solidFill>
                  <a:schemeClr val="bg1">
                    <a:lumMod val="65000"/>
                  </a:schemeClr>
                </a:solidFill>
              </a:rPr>
              <a:t>[Cited by </a:t>
            </a:r>
            <a:r>
              <a:rPr lang="en-GB" sz="3200" dirty="0" err="1">
                <a:solidFill>
                  <a:schemeClr val="bg1">
                    <a:lumMod val="65000"/>
                  </a:schemeClr>
                </a:solidFill>
              </a:rPr>
              <a:t>Pelto</a:t>
            </a:r>
            <a:r>
              <a:rPr lang="en-GB" sz="3200" dirty="0">
                <a:solidFill>
                  <a:schemeClr val="bg1">
                    <a:lumMod val="65000"/>
                  </a:schemeClr>
                </a:solidFill>
              </a:rPr>
              <a:t> 2015]</a:t>
            </a:r>
          </a:p>
        </p:txBody>
      </p:sp>
      <p:sp>
        <p:nvSpPr>
          <p:cNvPr id="7" name="Title 6"/>
          <p:cNvSpPr>
            <a:spLocks noGrp="1"/>
          </p:cNvSpPr>
          <p:nvPr>
            <p:ph type="title"/>
          </p:nvPr>
        </p:nvSpPr>
        <p:spPr/>
        <p:txBody>
          <a:bodyPr>
            <a:normAutofit/>
          </a:bodyPr>
          <a:lstStyle/>
          <a:p>
            <a:r>
              <a:rPr lang="en-GB" dirty="0">
                <a:solidFill>
                  <a:srgbClr val="7030A0"/>
                </a:solidFill>
              </a:rPr>
              <a:t>The new approach of mixed methods</a:t>
            </a:r>
          </a:p>
        </p:txBody>
      </p:sp>
      <p:sp>
        <p:nvSpPr>
          <p:cNvPr id="8" name="Right Arrow 7"/>
          <p:cNvSpPr/>
          <p:nvPr/>
        </p:nvSpPr>
        <p:spPr>
          <a:xfrm rot="10800000">
            <a:off x="7680176" y="5229200"/>
            <a:ext cx="1368152" cy="576064"/>
          </a:xfrm>
          <a:prstGeom prst="rightArrow">
            <a:avLst/>
          </a:prstGeom>
          <a:solidFill>
            <a:srgbClr val="DF0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9737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5400" y="548680"/>
            <a:ext cx="10873208" cy="5847859"/>
          </a:xfrm>
          <a:prstGeom prst="rect">
            <a:avLst/>
          </a:prstGeom>
        </p:spPr>
      </p:pic>
    </p:spTree>
    <p:extLst>
      <p:ext uri="{BB962C8B-B14F-4D97-AF65-F5344CB8AC3E}">
        <p14:creationId xmlns:p14="http://schemas.microsoft.com/office/powerpoint/2010/main" val="145464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ven's matr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3" y="404664"/>
            <a:ext cx="5737201" cy="609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0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7488" y="2348880"/>
            <a:ext cx="9777470" cy="3528392"/>
          </a:xfrm>
          <a:prstGeom prst="rect">
            <a:avLst/>
          </a:prstGeom>
        </p:spPr>
      </p:pic>
      <p:sp>
        <p:nvSpPr>
          <p:cNvPr id="4" name="Title 3"/>
          <p:cNvSpPr>
            <a:spLocks noGrp="1"/>
          </p:cNvSpPr>
          <p:nvPr>
            <p:ph type="title"/>
          </p:nvPr>
        </p:nvSpPr>
        <p:spPr/>
        <p:txBody>
          <a:bodyPr>
            <a:normAutofit fontScale="90000"/>
          </a:bodyPr>
          <a:lstStyle/>
          <a:p>
            <a:r>
              <a:rPr lang="en-GB" dirty="0"/>
              <a:t>Raven’s (1936, pp. 118-9) MSc thesis,</a:t>
            </a:r>
            <a:br>
              <a:rPr lang="en-GB" dirty="0"/>
            </a:br>
            <a:r>
              <a:rPr lang="en-GB" dirty="0"/>
              <a:t>developing his IQ test</a:t>
            </a:r>
          </a:p>
        </p:txBody>
      </p:sp>
    </p:spTree>
    <p:extLst>
      <p:ext uri="{BB962C8B-B14F-4D97-AF65-F5344CB8AC3E}">
        <p14:creationId xmlns:p14="http://schemas.microsoft.com/office/powerpoint/2010/main" val="371528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ttps://pbs.twimg.com/media/CaJPUiUWEAAEWPX.jpg"/>
          <p:cNvPicPr>
            <a:picLocks noChangeAspect="1" noChangeArrowheads="1"/>
          </p:cNvPicPr>
          <p:nvPr/>
        </p:nvPicPr>
        <p:blipFill rotWithShape="1">
          <a:blip r:embed="rId2">
            <a:extLst>
              <a:ext uri="{28A0092B-C50C-407E-A947-70E740481C1C}">
                <a14:useLocalDpi xmlns:a14="http://schemas.microsoft.com/office/drawing/2010/main" val="0"/>
              </a:ext>
            </a:extLst>
          </a:blip>
          <a:srcRect t="68356"/>
          <a:stretch/>
        </p:blipFill>
        <p:spPr bwMode="auto">
          <a:xfrm>
            <a:off x="1991543" y="2066485"/>
            <a:ext cx="8472320" cy="344022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pbs.twimg.com/media/CaJPUiLWAAAoWT4.jpg"/>
          <p:cNvPicPr>
            <a:picLocks noChangeAspect="1" noChangeArrowheads="1"/>
          </p:cNvPicPr>
          <p:nvPr/>
        </p:nvPicPr>
        <p:blipFill rotWithShape="1">
          <a:blip r:embed="rId3">
            <a:extLst>
              <a:ext uri="{28A0092B-C50C-407E-A947-70E740481C1C}">
                <a14:useLocalDpi xmlns:a14="http://schemas.microsoft.com/office/drawing/2010/main" val="0"/>
              </a:ext>
            </a:extLst>
          </a:blip>
          <a:srcRect t="5906" b="87450"/>
          <a:stretch/>
        </p:blipFill>
        <p:spPr bwMode="auto">
          <a:xfrm>
            <a:off x="1991543" y="5676450"/>
            <a:ext cx="8472321" cy="7768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GB" dirty="0"/>
              <a:t>Raven’s (1936, pp. 118-9) MSc thesis,</a:t>
            </a:r>
            <a:br>
              <a:rPr lang="en-GB" dirty="0"/>
            </a:br>
            <a:r>
              <a:rPr lang="en-GB" dirty="0"/>
              <a:t>developing his IQ test</a:t>
            </a:r>
          </a:p>
        </p:txBody>
      </p:sp>
    </p:spTree>
    <p:extLst>
      <p:ext uri="{BB962C8B-B14F-4D97-AF65-F5344CB8AC3E}">
        <p14:creationId xmlns:p14="http://schemas.microsoft.com/office/powerpoint/2010/main" val="290123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88640"/>
            <a:ext cx="11089232" cy="65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16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9" y="476673"/>
            <a:ext cx="5463099" cy="5966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Brace 1"/>
          <p:cNvSpPr/>
          <p:nvPr/>
        </p:nvSpPr>
        <p:spPr>
          <a:xfrm>
            <a:off x="7536160" y="476673"/>
            <a:ext cx="792088" cy="5966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 name="TextBox 2"/>
          <p:cNvSpPr txBox="1"/>
          <p:nvPr/>
        </p:nvSpPr>
        <p:spPr>
          <a:xfrm>
            <a:off x="8364016" y="2983069"/>
            <a:ext cx="1552883" cy="954107"/>
          </a:xfrm>
          <a:prstGeom prst="rect">
            <a:avLst/>
          </a:prstGeom>
          <a:noFill/>
        </p:spPr>
        <p:txBody>
          <a:bodyPr wrap="square" rtlCol="0">
            <a:spAutoFit/>
          </a:bodyPr>
          <a:lstStyle/>
          <a:p>
            <a:r>
              <a:rPr lang="en-GB" sz="2800" dirty="0"/>
              <a:t>Lots of quants</a:t>
            </a:r>
          </a:p>
        </p:txBody>
      </p:sp>
    </p:spTree>
    <p:extLst>
      <p:ext uri="{BB962C8B-B14F-4D97-AF65-F5344CB8AC3E}">
        <p14:creationId xmlns:p14="http://schemas.microsoft.com/office/powerpoint/2010/main" val="245224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548680"/>
            <a:ext cx="8928992" cy="600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80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911424" y="620688"/>
            <a:ext cx="11280576" cy="5904656"/>
          </a:xfrm>
        </p:spPr>
        <p:txBody>
          <a:bodyPr>
            <a:normAutofit/>
          </a:bodyPr>
          <a:lstStyle/>
          <a:p>
            <a:pPr marL="0" indent="0">
              <a:buNone/>
            </a:pPr>
            <a:r>
              <a:rPr lang="en-GB" sz="2800" dirty="0"/>
              <a:t>“… one particular Bangladeshi village would have been expected to have high levels of immunization, whereas it was down in the middle of the table with quite a large confidence interval. This seemed rather strange, but our colleagues were able to attribute this to a fundamentalist imam. […] Another example is a village at the top of the league table, which our colleagues could attribute to a very enthusiastic school-teacher.”</a:t>
            </a:r>
          </a:p>
          <a:p>
            <a:pPr marL="0" indent="0">
              <a:buNone/>
            </a:pPr>
            <a:endParaRPr lang="en-GB" sz="2800" dirty="0"/>
          </a:p>
          <a:p>
            <a:pPr marL="0" indent="0">
              <a:buNone/>
            </a:pPr>
            <a:r>
              <a:rPr lang="en-GB" sz="2800" dirty="0">
                <a:solidFill>
                  <a:srgbClr val="7030A0"/>
                </a:solidFill>
              </a:rPr>
              <a:t>Ian Diamond and Fiona Steele, comment on Goldstein and </a:t>
            </a:r>
            <a:r>
              <a:rPr lang="en-GB" sz="2800" dirty="0" err="1">
                <a:solidFill>
                  <a:srgbClr val="7030A0"/>
                </a:solidFill>
              </a:rPr>
              <a:t>Spiegelhalter</a:t>
            </a:r>
            <a:r>
              <a:rPr lang="en-GB" sz="2800" dirty="0">
                <a:solidFill>
                  <a:srgbClr val="7030A0"/>
                </a:solidFill>
              </a:rPr>
              <a:t>, 1996, p. 429, League tables and their limitations: statistical issues in comparisons of institutional performance. </a:t>
            </a:r>
            <a:r>
              <a:rPr lang="en-GB" sz="2800" i="1" dirty="0">
                <a:solidFill>
                  <a:srgbClr val="7030A0"/>
                </a:solidFill>
              </a:rPr>
              <a:t>Journal of the Royal Statistical Society. Series A (Statistics in Society)</a:t>
            </a:r>
            <a:r>
              <a:rPr lang="en-GB" sz="2800" dirty="0">
                <a:solidFill>
                  <a:srgbClr val="7030A0"/>
                </a:solidFill>
              </a:rPr>
              <a:t> </a:t>
            </a:r>
            <a:r>
              <a:rPr lang="en-GB" sz="2800" i="1" dirty="0">
                <a:solidFill>
                  <a:srgbClr val="7030A0"/>
                </a:solidFill>
              </a:rPr>
              <a:t>159</a:t>
            </a:r>
            <a:r>
              <a:rPr lang="en-GB" sz="2800" dirty="0">
                <a:solidFill>
                  <a:srgbClr val="7030A0"/>
                </a:solidFill>
              </a:rPr>
              <a:t>, 385–443.</a:t>
            </a:r>
          </a:p>
        </p:txBody>
      </p:sp>
    </p:spTree>
    <p:extLst>
      <p:ext uri="{BB962C8B-B14F-4D97-AF65-F5344CB8AC3E}">
        <p14:creationId xmlns:p14="http://schemas.microsoft.com/office/powerpoint/2010/main" val="224247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5" y="44624"/>
            <a:ext cx="8351371" cy="4036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765" y="4221088"/>
            <a:ext cx="57721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92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8640"/>
            <a:ext cx="10729192" cy="470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7368" y="5373216"/>
            <a:ext cx="6552728" cy="1200329"/>
          </a:xfrm>
          <a:prstGeom prst="rect">
            <a:avLst/>
          </a:prstGeom>
        </p:spPr>
        <p:txBody>
          <a:bodyPr wrap="square">
            <a:spAutoFit/>
          </a:bodyPr>
          <a:lstStyle/>
          <a:p>
            <a:r>
              <a:rPr lang="en-GB" dirty="0" err="1">
                <a:solidFill>
                  <a:srgbClr val="DF0FC6"/>
                </a:solidFill>
              </a:rPr>
              <a:t>Kudelia</a:t>
            </a:r>
            <a:r>
              <a:rPr lang="en-GB" dirty="0">
                <a:solidFill>
                  <a:srgbClr val="DF0FC6"/>
                </a:solidFill>
              </a:rPr>
              <a:t>, S. (2018) ‘When Numbers Are Not Enough: The Strategic Use of Violence in Ukraine’s 2014 Revolution’, </a:t>
            </a:r>
            <a:r>
              <a:rPr lang="en-GB" i="1" dirty="0">
                <a:solidFill>
                  <a:srgbClr val="DF0FC6"/>
                </a:solidFill>
              </a:rPr>
              <a:t>Comparative Politics</a:t>
            </a:r>
            <a:r>
              <a:rPr lang="en-GB" dirty="0">
                <a:solidFill>
                  <a:srgbClr val="DF0FC6"/>
                </a:solidFill>
              </a:rPr>
              <a:t>, 50, pp. 501–521. </a:t>
            </a:r>
            <a:r>
              <a:rPr lang="en-GB" dirty="0" err="1">
                <a:solidFill>
                  <a:srgbClr val="DF0FC6"/>
                </a:solidFill>
              </a:rPr>
              <a:t>doi</a:t>
            </a:r>
            <a:r>
              <a:rPr lang="en-GB" dirty="0">
                <a:solidFill>
                  <a:srgbClr val="DF0FC6"/>
                </a:solidFill>
              </a:rPr>
              <a:t>: 10.5129/001041518823565623.</a:t>
            </a:r>
          </a:p>
        </p:txBody>
      </p:sp>
    </p:spTree>
    <p:extLst>
      <p:ext uri="{BB962C8B-B14F-4D97-AF65-F5344CB8AC3E}">
        <p14:creationId xmlns:p14="http://schemas.microsoft.com/office/powerpoint/2010/main" val="131031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404664"/>
            <a:ext cx="11235679"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496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solidFill>
                  <a:srgbClr val="7030A0"/>
                </a:solidFill>
              </a:rPr>
              <a:t>Pelto</a:t>
            </a:r>
            <a:r>
              <a:rPr lang="en-GB" dirty="0">
                <a:solidFill>
                  <a:srgbClr val="7030A0"/>
                </a:solidFill>
              </a:rPr>
              <a:t> (2015, p. 744)</a:t>
            </a:r>
          </a:p>
        </p:txBody>
      </p:sp>
      <p:sp>
        <p:nvSpPr>
          <p:cNvPr id="4" name="Content Placeholder 3"/>
          <p:cNvSpPr>
            <a:spLocks noGrp="1"/>
          </p:cNvSpPr>
          <p:nvPr>
            <p:ph idx="1"/>
          </p:nvPr>
        </p:nvSpPr>
        <p:spPr>
          <a:xfrm>
            <a:off x="1055440" y="1600201"/>
            <a:ext cx="9937104" cy="4525963"/>
          </a:xfrm>
        </p:spPr>
        <p:txBody>
          <a:bodyPr>
            <a:noAutofit/>
          </a:bodyPr>
          <a:lstStyle/>
          <a:p>
            <a:pPr marL="0" indent="0">
              <a:buNone/>
            </a:pPr>
            <a:r>
              <a:rPr lang="en-GB" sz="3600" dirty="0"/>
              <a:t>‘I am not saying here that the various writings about the “two paradigms” and the concepts of “mixed methods” have been a total waste of time. […] However, I have a feeling that for people who are involved in real, applied research projects, dealing with real-world issues, much of the language about the abstract characteristics of the qualitative and quantitative paradigms is not particularly useful.’</a:t>
            </a:r>
          </a:p>
        </p:txBody>
      </p:sp>
    </p:spTree>
    <p:extLst>
      <p:ext uri="{BB962C8B-B14F-4D97-AF65-F5344CB8AC3E}">
        <p14:creationId xmlns:p14="http://schemas.microsoft.com/office/powerpoint/2010/main" val="151498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7030A0"/>
                </a:solidFill>
              </a:rPr>
              <a:t>Okay, mixing is groovy and everyone does it, so what’s the problem?</a:t>
            </a:r>
          </a:p>
        </p:txBody>
      </p:sp>
      <p:sp>
        <p:nvSpPr>
          <p:cNvPr id="3" name="Content Placeholder 2"/>
          <p:cNvSpPr>
            <a:spLocks noGrp="1"/>
          </p:cNvSpPr>
          <p:nvPr>
            <p:ph idx="1"/>
          </p:nvPr>
        </p:nvSpPr>
        <p:spPr>
          <a:xfrm>
            <a:off x="609600" y="2204864"/>
            <a:ext cx="10526960" cy="4209331"/>
          </a:xfrm>
        </p:spPr>
        <p:txBody>
          <a:bodyPr>
            <a:noAutofit/>
          </a:bodyPr>
          <a:lstStyle/>
          <a:p>
            <a:pPr marL="0" indent="0">
              <a:buNone/>
            </a:pPr>
            <a:r>
              <a:rPr lang="en-GB" sz="3200" dirty="0"/>
              <a:t>Quant researchers worry about causation </a:t>
            </a:r>
          </a:p>
          <a:p>
            <a:pPr marL="0" indent="0">
              <a:buNone/>
            </a:pPr>
            <a:r>
              <a:rPr lang="en-GB" sz="3200" dirty="0" err="1"/>
              <a:t>Qual</a:t>
            </a:r>
            <a:r>
              <a:rPr lang="en-GB" sz="3200" dirty="0"/>
              <a:t> researchers avoid(?) causation</a:t>
            </a:r>
          </a:p>
          <a:p>
            <a:pPr marL="0" indent="0">
              <a:buNone/>
            </a:pPr>
            <a:r>
              <a:rPr lang="en-GB" sz="3200" dirty="0"/>
              <a:t>Theories… tend to talk about causation!</a:t>
            </a:r>
          </a:p>
          <a:p>
            <a:pPr marL="0" indent="0">
              <a:buNone/>
            </a:pPr>
            <a:endParaRPr lang="en-GB" sz="3200" dirty="0"/>
          </a:p>
          <a:p>
            <a:pPr marL="0" indent="0">
              <a:buNone/>
            </a:pPr>
            <a:r>
              <a:rPr lang="en-GB" sz="3200" dirty="0"/>
              <a:t>What happens when qual and quant are mixed?</a:t>
            </a:r>
          </a:p>
          <a:p>
            <a:pPr marL="0" indent="0">
              <a:buNone/>
            </a:pPr>
            <a:r>
              <a:rPr lang="en-GB" sz="3200" dirty="0"/>
              <a:t>Does qual research </a:t>
            </a:r>
            <a:r>
              <a:rPr lang="en-GB" sz="3200" i="1" dirty="0"/>
              <a:t>really</a:t>
            </a:r>
            <a:r>
              <a:rPr lang="en-GB" sz="3200" dirty="0"/>
              <a:t> have nothing to say about causation?</a:t>
            </a:r>
          </a:p>
        </p:txBody>
      </p:sp>
    </p:spTree>
    <p:extLst>
      <p:ext uri="{BB962C8B-B14F-4D97-AF65-F5344CB8AC3E}">
        <p14:creationId xmlns:p14="http://schemas.microsoft.com/office/powerpoint/2010/main" val="3351542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a:t>Qual researchers are said to be often social constructionist (</a:t>
            </a:r>
            <a:r>
              <a:rPr lang="en-GB" sz="3200" dirty="0" err="1"/>
              <a:t>Hathcoat</a:t>
            </a:r>
            <a:r>
              <a:rPr lang="en-GB" sz="3200" dirty="0"/>
              <a:t> &amp; </a:t>
            </a:r>
            <a:r>
              <a:rPr lang="en-GB" sz="3200" dirty="0" err="1"/>
              <a:t>Meixner</a:t>
            </a:r>
            <a:r>
              <a:rPr lang="en-GB" sz="3200" dirty="0"/>
              <a:t>, 2017)</a:t>
            </a:r>
          </a:p>
        </p:txBody>
      </p:sp>
      <p:sp>
        <p:nvSpPr>
          <p:cNvPr id="3" name="Content Placeholder 2"/>
          <p:cNvSpPr>
            <a:spLocks noGrp="1"/>
          </p:cNvSpPr>
          <p:nvPr>
            <p:ph idx="1"/>
          </p:nvPr>
        </p:nvSpPr>
        <p:spPr>
          <a:xfrm>
            <a:off x="1199456" y="2060848"/>
            <a:ext cx="9793088" cy="4525963"/>
          </a:xfrm>
        </p:spPr>
        <p:txBody>
          <a:bodyPr>
            <a:noAutofit/>
          </a:bodyPr>
          <a:lstStyle/>
          <a:p>
            <a:pPr marL="0" indent="0">
              <a:buNone/>
            </a:pPr>
            <a:r>
              <a:rPr lang="en-GB" sz="2800" dirty="0"/>
              <a:t>“Social constructionists tend to adhere to ontological realism while embracing a relativistic epistemology (Crotty, 1998). </a:t>
            </a:r>
            <a:r>
              <a:rPr lang="en-GB" sz="2800" dirty="0">
                <a:solidFill>
                  <a:schemeClr val="accent2"/>
                </a:solidFill>
              </a:rPr>
              <a:t>Thus it makes little sense for a constructionist to develop a new causal theory. </a:t>
            </a:r>
            <a:r>
              <a:rPr lang="en-GB" sz="2800" b="1" i="1" dirty="0">
                <a:solidFill>
                  <a:schemeClr val="accent2"/>
                </a:solidFill>
              </a:rPr>
              <a:t>[??!]</a:t>
            </a:r>
            <a:endParaRPr lang="en-GB" sz="2800" dirty="0">
              <a:solidFill>
                <a:schemeClr val="accent2"/>
              </a:solidFill>
            </a:endParaRPr>
          </a:p>
          <a:p>
            <a:pPr marL="0" indent="0">
              <a:buNone/>
            </a:pPr>
            <a:r>
              <a:rPr lang="en-GB" sz="2800" dirty="0"/>
              <a:t>“Also, constructionists are interested in discourse; hence, it may be more likely for a constructionist to pose questions about how culture shapes our views of causation or how the language of interventionist designs has perpetuated social inadequacies.”</a:t>
            </a:r>
          </a:p>
        </p:txBody>
      </p:sp>
    </p:spTree>
    <p:extLst>
      <p:ext uri="{BB962C8B-B14F-4D97-AF65-F5344CB8AC3E}">
        <p14:creationId xmlns:p14="http://schemas.microsoft.com/office/powerpoint/2010/main" val="355714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3472" y="2132856"/>
            <a:ext cx="9626211" cy="4224730"/>
          </a:xfrm>
          <a:prstGeom prst="rect">
            <a:avLst/>
          </a:prstGeom>
        </p:spPr>
      </p:pic>
      <p:sp>
        <p:nvSpPr>
          <p:cNvPr id="5" name="Title 4"/>
          <p:cNvSpPr>
            <a:spLocks noGrp="1"/>
          </p:cNvSpPr>
          <p:nvPr>
            <p:ph type="title"/>
          </p:nvPr>
        </p:nvSpPr>
        <p:spPr/>
        <p:txBody>
          <a:bodyPr/>
          <a:lstStyle/>
          <a:p>
            <a:r>
              <a:rPr lang="en-GB" dirty="0"/>
              <a:t>Warm up examples from</a:t>
            </a:r>
          </a:p>
        </p:txBody>
      </p:sp>
      <p:sp>
        <p:nvSpPr>
          <p:cNvPr id="2" name="Down Arrow 1"/>
          <p:cNvSpPr/>
          <p:nvPr/>
        </p:nvSpPr>
        <p:spPr>
          <a:xfrm>
            <a:off x="5627948" y="1417638"/>
            <a:ext cx="936104"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377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a:t>
            </a:r>
          </a:p>
        </p:txBody>
      </p:sp>
      <p:sp>
        <p:nvSpPr>
          <p:cNvPr id="3" name="Content Placeholder 2"/>
          <p:cNvSpPr>
            <a:spLocks noGrp="1"/>
          </p:cNvSpPr>
          <p:nvPr>
            <p:ph idx="1"/>
          </p:nvPr>
        </p:nvSpPr>
        <p:spPr/>
        <p:txBody>
          <a:bodyPr>
            <a:normAutofit/>
          </a:bodyPr>
          <a:lstStyle/>
          <a:p>
            <a:pPr marL="0" indent="0">
              <a:buNone/>
            </a:pPr>
            <a:r>
              <a:rPr lang="en-GB" sz="3600" dirty="0"/>
              <a:t>“… deciding to attend university is mainly influenced by school performance, which is boosted by parent expectations (pushed up by SES); they also have a direct effect on the university decision. Peer support has a small effect as well.”</a:t>
            </a:r>
          </a:p>
        </p:txBody>
      </p:sp>
    </p:spTree>
    <p:extLst>
      <p:ext uri="{BB962C8B-B14F-4D97-AF65-F5344CB8AC3E}">
        <p14:creationId xmlns:p14="http://schemas.microsoft.com/office/powerpoint/2010/main" val="249423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1(b)</a:t>
            </a:r>
          </a:p>
        </p:txBody>
      </p:sp>
      <p:sp>
        <p:nvSpPr>
          <p:cNvPr id="3" name="Content Placeholder 2"/>
          <p:cNvSpPr>
            <a:spLocks noGrp="1"/>
          </p:cNvSpPr>
          <p:nvPr>
            <p:ph idx="1"/>
          </p:nvPr>
        </p:nvSpPr>
        <p:spPr/>
        <p:txBody>
          <a:bodyPr>
            <a:noAutofit/>
          </a:bodyPr>
          <a:lstStyle/>
          <a:p>
            <a:pPr marL="0" indent="0">
              <a:buNone/>
            </a:pPr>
            <a:r>
              <a:rPr lang="en-GB" sz="3200" dirty="0"/>
              <a:t>“</a:t>
            </a:r>
            <a:r>
              <a:rPr lang="en-GB" sz="3200" dirty="0" err="1"/>
              <a:t>Nynke</a:t>
            </a:r>
            <a:r>
              <a:rPr lang="en-GB" sz="3200" dirty="0"/>
              <a:t> van der </a:t>
            </a:r>
            <a:r>
              <a:rPr lang="en-GB" sz="3200" dirty="0" err="1"/>
              <a:t>Molen</a:t>
            </a:r>
            <a:r>
              <a:rPr lang="en-GB" sz="3200" dirty="0"/>
              <a:t>, whose mother trained as a social worker but is bitter about the fact that she never worked outside the home, and whose father wants </a:t>
            </a:r>
            <a:r>
              <a:rPr lang="en-GB" sz="3200" dirty="0" err="1"/>
              <a:t>Nynke</a:t>
            </a:r>
            <a:r>
              <a:rPr lang="en-GB" sz="3200" dirty="0"/>
              <a:t> to work in the family florist shop. […] </a:t>
            </a:r>
            <a:r>
              <a:rPr lang="en-GB" sz="3200" dirty="0" err="1"/>
              <a:t>Nynke’s</a:t>
            </a:r>
            <a:r>
              <a:rPr lang="en-GB" sz="3200" dirty="0"/>
              <a:t> closest friend, Leonie, decided in the first semester of 1989-1990 to go to university, before </a:t>
            </a:r>
            <a:r>
              <a:rPr lang="en-GB" sz="3200" dirty="0" err="1"/>
              <a:t>Nynke</a:t>
            </a:r>
            <a:r>
              <a:rPr lang="en-GB" sz="3200" dirty="0"/>
              <a:t> started work in a stable. That occurred about when her mother showed her a scrapbook from social work school—a moving eye-opener for </a:t>
            </a:r>
            <a:r>
              <a:rPr lang="en-GB" sz="3200" dirty="0" err="1"/>
              <a:t>Nynke</a:t>
            </a:r>
            <a:r>
              <a:rPr lang="en-GB" sz="3200" dirty="0"/>
              <a:t>—and preceded </a:t>
            </a:r>
            <a:r>
              <a:rPr lang="en-GB" sz="3200" dirty="0" err="1"/>
              <a:t>Nynke’s</a:t>
            </a:r>
            <a:r>
              <a:rPr lang="en-GB" sz="3200" dirty="0"/>
              <a:t> decision in the second term to </a:t>
            </a:r>
            <a:r>
              <a:rPr lang="en-GB" sz="3200" dirty="0" err="1"/>
              <a:t>enroll</a:t>
            </a:r>
            <a:r>
              <a:rPr lang="en-GB" sz="3200" dirty="0"/>
              <a:t> in veterinary studies.”</a:t>
            </a:r>
          </a:p>
        </p:txBody>
      </p:sp>
    </p:spTree>
    <p:extLst>
      <p:ext uri="{BB962C8B-B14F-4D97-AF65-F5344CB8AC3E}">
        <p14:creationId xmlns:p14="http://schemas.microsoft.com/office/powerpoint/2010/main" val="307249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a:t>
            </a:r>
          </a:p>
        </p:txBody>
      </p:sp>
      <p:sp>
        <p:nvSpPr>
          <p:cNvPr id="3" name="Content Placeholder 2"/>
          <p:cNvSpPr>
            <a:spLocks noGrp="1"/>
          </p:cNvSpPr>
          <p:nvPr>
            <p:ph idx="1"/>
          </p:nvPr>
        </p:nvSpPr>
        <p:spPr/>
        <p:txBody>
          <a:bodyPr>
            <a:normAutofit/>
          </a:bodyPr>
          <a:lstStyle/>
          <a:p>
            <a:pPr marL="0" indent="0">
              <a:buNone/>
            </a:pPr>
            <a:r>
              <a:rPr lang="en-GB" sz="3200" dirty="0"/>
              <a:t>“Providing textbooks to schools where they are scarce can substantially increase the average student test scores. However, in an RCT in rural Kenya, in which primary schools were randomized to treatment condition, this effect was not found.”</a:t>
            </a:r>
          </a:p>
        </p:txBody>
      </p:sp>
    </p:spTree>
    <p:extLst>
      <p:ext uri="{BB962C8B-B14F-4D97-AF65-F5344CB8AC3E}">
        <p14:creationId xmlns:p14="http://schemas.microsoft.com/office/powerpoint/2010/main" val="1574660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2(b)</a:t>
            </a:r>
          </a:p>
        </p:txBody>
      </p:sp>
      <p:sp>
        <p:nvSpPr>
          <p:cNvPr id="3" name="Content Placeholder 2"/>
          <p:cNvSpPr>
            <a:spLocks noGrp="1"/>
          </p:cNvSpPr>
          <p:nvPr>
            <p:ph idx="1"/>
          </p:nvPr>
        </p:nvSpPr>
        <p:spPr/>
        <p:txBody>
          <a:bodyPr>
            <a:normAutofit/>
          </a:bodyPr>
          <a:lstStyle/>
          <a:p>
            <a:pPr marL="0" indent="0">
              <a:buNone/>
            </a:pPr>
            <a:r>
              <a:rPr lang="en-GB" sz="3200" dirty="0"/>
              <a:t>“… the majority of the children were unable to read these difficult textbooks, written in English, which was not their first language.</a:t>
            </a:r>
          </a:p>
          <a:p>
            <a:pPr marL="0" indent="0">
              <a:buNone/>
            </a:pPr>
            <a:r>
              <a:rPr lang="en-GB" sz="3200" dirty="0"/>
              <a:t>“Further quantitative subgroup analysis showed that there was an effect for high-achieving students, who were able to read their textbooks.”</a:t>
            </a:r>
          </a:p>
        </p:txBody>
      </p:sp>
    </p:spTree>
    <p:extLst>
      <p:ext uri="{BB962C8B-B14F-4D97-AF65-F5344CB8AC3E}">
        <p14:creationId xmlns:p14="http://schemas.microsoft.com/office/powerpoint/2010/main" val="261145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a:t>
            </a:r>
          </a:p>
        </p:txBody>
      </p:sp>
      <p:sp>
        <p:nvSpPr>
          <p:cNvPr id="3" name="Content Placeholder 2"/>
          <p:cNvSpPr>
            <a:spLocks noGrp="1"/>
          </p:cNvSpPr>
          <p:nvPr>
            <p:ph idx="1"/>
          </p:nvPr>
        </p:nvSpPr>
        <p:spPr/>
        <p:txBody>
          <a:bodyPr>
            <a:normAutofit/>
          </a:bodyPr>
          <a:lstStyle/>
          <a:p>
            <a:pPr marL="0" indent="0">
              <a:buNone/>
            </a:pPr>
            <a:r>
              <a:rPr lang="en-GB" sz="3200" dirty="0"/>
              <a:t>“… youth at risk were exposed to a short spell of prison life, on the basis of the theory that this experience would be enough to keep them on a straight path. That is, prison life leads to being scared, which leads to improved </a:t>
            </a:r>
            <a:r>
              <a:rPr lang="en-GB" sz="3200" dirty="0" err="1"/>
              <a:t>behavior</a:t>
            </a:r>
            <a:r>
              <a:rPr lang="en-GB" sz="3200" dirty="0"/>
              <a:t> once in the real world.”</a:t>
            </a:r>
          </a:p>
        </p:txBody>
      </p:sp>
    </p:spTree>
    <p:extLst>
      <p:ext uri="{BB962C8B-B14F-4D97-AF65-F5344CB8AC3E}">
        <p14:creationId xmlns:p14="http://schemas.microsoft.com/office/powerpoint/2010/main" val="61454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476672"/>
            <a:ext cx="11449581" cy="5616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078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3(b)</a:t>
            </a:r>
          </a:p>
        </p:txBody>
      </p:sp>
      <p:sp>
        <p:nvSpPr>
          <p:cNvPr id="3" name="Content Placeholder 2"/>
          <p:cNvSpPr>
            <a:spLocks noGrp="1"/>
          </p:cNvSpPr>
          <p:nvPr>
            <p:ph idx="1"/>
          </p:nvPr>
        </p:nvSpPr>
        <p:spPr/>
        <p:txBody>
          <a:bodyPr>
            <a:normAutofit/>
          </a:bodyPr>
          <a:lstStyle/>
          <a:p>
            <a:pPr marL="0" indent="0">
              <a:buNone/>
            </a:pPr>
            <a:r>
              <a:rPr lang="en-GB" sz="3200" dirty="0"/>
              <a:t>“Qualitative data, however, showed no relationship between the program and improved </a:t>
            </a:r>
            <a:r>
              <a:rPr lang="en-GB" sz="3200" dirty="0" err="1"/>
              <a:t>behavior</a:t>
            </a:r>
            <a:r>
              <a:rPr lang="en-GB" sz="3200" dirty="0"/>
              <a:t>. A different mechanism was operating: rather than being scared, some youth enjoyed prison life, saw prisoners as role models, and prisoners they met provided them with criminal contacts outside”</a:t>
            </a:r>
          </a:p>
        </p:txBody>
      </p:sp>
    </p:spTree>
    <p:extLst>
      <p:ext uri="{BB962C8B-B14F-4D97-AF65-F5344CB8AC3E}">
        <p14:creationId xmlns:p14="http://schemas.microsoft.com/office/powerpoint/2010/main" val="207060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3173" y="1700808"/>
            <a:ext cx="10819227" cy="4748318"/>
          </a:xfrm>
          <a:prstGeom prst="rect">
            <a:avLst/>
          </a:prstGeom>
        </p:spPr>
      </p:pic>
      <p:sp>
        <p:nvSpPr>
          <p:cNvPr id="5" name="Title 4"/>
          <p:cNvSpPr>
            <a:spLocks noGrp="1"/>
          </p:cNvSpPr>
          <p:nvPr>
            <p:ph type="title"/>
          </p:nvPr>
        </p:nvSpPr>
        <p:spPr/>
        <p:txBody>
          <a:bodyPr/>
          <a:lstStyle/>
          <a:p>
            <a:r>
              <a:rPr lang="en-GB" dirty="0"/>
              <a:t>A solution?</a:t>
            </a:r>
          </a:p>
        </p:txBody>
      </p:sp>
    </p:spTree>
    <p:extLst>
      <p:ext uri="{BB962C8B-B14F-4D97-AF65-F5344CB8AC3E}">
        <p14:creationId xmlns:p14="http://schemas.microsoft.com/office/powerpoint/2010/main" val="2601355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Singular vs. general causation</a:t>
            </a:r>
          </a:p>
        </p:txBody>
      </p:sp>
      <p:sp>
        <p:nvSpPr>
          <p:cNvPr id="3" name="Content Placeholder 2"/>
          <p:cNvSpPr>
            <a:spLocks noGrp="1"/>
          </p:cNvSpPr>
          <p:nvPr>
            <p:ph idx="1"/>
          </p:nvPr>
        </p:nvSpPr>
        <p:spPr>
          <a:xfrm>
            <a:off x="609600" y="1844825"/>
            <a:ext cx="11175032" cy="4525963"/>
          </a:xfrm>
        </p:spPr>
        <p:txBody>
          <a:bodyPr>
            <a:noAutofit/>
          </a:bodyPr>
          <a:lstStyle/>
          <a:p>
            <a:pPr marL="0" indent="0">
              <a:buNone/>
            </a:pPr>
            <a:r>
              <a:rPr lang="en-GB" sz="3200" b="1" dirty="0">
                <a:solidFill>
                  <a:schemeClr val="accent1"/>
                </a:solidFill>
              </a:rPr>
              <a:t>Singular causation</a:t>
            </a:r>
          </a:p>
          <a:p>
            <a:pPr marL="0" indent="0">
              <a:buNone/>
            </a:pPr>
            <a:r>
              <a:rPr lang="en-GB" sz="3200" dirty="0"/>
              <a:t>“That particular iceberg caused the Titanic to sink”</a:t>
            </a:r>
          </a:p>
          <a:p>
            <a:pPr marL="0" indent="0">
              <a:buNone/>
            </a:pPr>
            <a:r>
              <a:rPr lang="en-GB" sz="3200" dirty="0"/>
              <a:t>“Joe </a:t>
            </a:r>
            <a:r>
              <a:rPr lang="en-GB" sz="3200" dirty="0" err="1"/>
              <a:t>Bloggs</a:t>
            </a:r>
            <a:r>
              <a:rPr lang="en-GB" sz="3200" dirty="0"/>
              <a:t> voted </a:t>
            </a:r>
            <a:r>
              <a:rPr lang="en-GB" sz="3200" dirty="0" err="1"/>
              <a:t>Brexit</a:t>
            </a:r>
            <a:r>
              <a:rPr lang="en-GB" sz="3200" dirty="0"/>
              <a:t> because he believed it would lead to £350 million/week going to the NHS rather than food shortages”</a:t>
            </a:r>
          </a:p>
          <a:p>
            <a:pPr marL="0" indent="0">
              <a:buNone/>
            </a:pPr>
            <a:r>
              <a:rPr lang="en-GB" sz="3200" b="1" dirty="0">
                <a:solidFill>
                  <a:schemeClr val="accent1"/>
                </a:solidFill>
              </a:rPr>
              <a:t>General causation</a:t>
            </a:r>
          </a:p>
          <a:p>
            <a:pPr marL="0" indent="0">
              <a:buNone/>
            </a:pPr>
            <a:r>
              <a:rPr lang="en-GB" sz="3200" dirty="0"/>
              <a:t>“Smoking causes lung cancer”</a:t>
            </a:r>
          </a:p>
          <a:p>
            <a:pPr marL="0" indent="0">
              <a:buNone/>
            </a:pPr>
            <a:r>
              <a:rPr lang="en-GB" sz="3200" dirty="0"/>
              <a:t>“Proximity leads to decreased prejudice and discrimination”</a:t>
            </a:r>
          </a:p>
        </p:txBody>
      </p:sp>
    </p:spTree>
    <p:extLst>
      <p:ext uri="{BB962C8B-B14F-4D97-AF65-F5344CB8AC3E}">
        <p14:creationId xmlns:p14="http://schemas.microsoft.com/office/powerpoint/2010/main" val="4057217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Determinism vs. indeterminism</a:t>
            </a:r>
          </a:p>
        </p:txBody>
      </p:sp>
      <p:sp>
        <p:nvSpPr>
          <p:cNvPr id="3" name="Content Placeholder 2"/>
          <p:cNvSpPr>
            <a:spLocks noGrp="1"/>
          </p:cNvSpPr>
          <p:nvPr>
            <p:ph idx="1"/>
          </p:nvPr>
        </p:nvSpPr>
        <p:spPr>
          <a:xfrm>
            <a:off x="1199456" y="1700808"/>
            <a:ext cx="9793088" cy="4968552"/>
          </a:xfrm>
        </p:spPr>
        <p:txBody>
          <a:bodyPr>
            <a:normAutofit lnSpcReduction="10000"/>
          </a:bodyPr>
          <a:lstStyle/>
          <a:p>
            <a:pPr marL="0" indent="0">
              <a:buNone/>
            </a:pPr>
            <a:r>
              <a:rPr lang="en-GB" sz="3800" b="1" dirty="0">
                <a:solidFill>
                  <a:srgbClr val="7030A0"/>
                </a:solidFill>
              </a:rPr>
              <a:t>Strong determinism:</a:t>
            </a:r>
          </a:p>
          <a:p>
            <a:pPr marL="0" indent="0">
              <a:buNone/>
            </a:pPr>
            <a:r>
              <a:rPr lang="en-GB" dirty="0"/>
              <a:t>Every event is “</a:t>
            </a:r>
            <a:r>
              <a:rPr lang="en-GB" i="1" dirty="0"/>
              <a:t>fully</a:t>
            </a:r>
            <a:r>
              <a:rPr lang="en-GB" dirty="0"/>
              <a:t> caused” – “there is only one possible instantiation of the world”</a:t>
            </a:r>
          </a:p>
          <a:p>
            <a:pPr marL="0" indent="0">
              <a:buNone/>
            </a:pPr>
            <a:endParaRPr lang="en-GB" dirty="0"/>
          </a:p>
          <a:p>
            <a:pPr marL="0" indent="0">
              <a:buNone/>
            </a:pPr>
            <a:r>
              <a:rPr lang="en-GB" sz="3800" b="1" dirty="0">
                <a:solidFill>
                  <a:srgbClr val="7030A0"/>
                </a:solidFill>
              </a:rPr>
              <a:t>Moderate indeterminism:</a:t>
            </a:r>
          </a:p>
          <a:p>
            <a:pPr marL="0" indent="0">
              <a:buNone/>
            </a:pPr>
            <a:r>
              <a:rPr lang="en-GB" dirty="0"/>
              <a:t>“perhaps more in line with mixed methods thinking… there is some regularity and some ‘free play’ or probability”</a:t>
            </a:r>
          </a:p>
          <a:p>
            <a:endParaRPr lang="en-GB" dirty="0"/>
          </a:p>
          <a:p>
            <a:pPr marL="0" indent="0">
              <a:buNone/>
            </a:pPr>
            <a:r>
              <a:rPr lang="en-GB" sz="3800" b="1" dirty="0">
                <a:solidFill>
                  <a:srgbClr val="7030A0"/>
                </a:solidFill>
              </a:rPr>
              <a:t>Strong indeterminism:</a:t>
            </a:r>
          </a:p>
          <a:p>
            <a:pPr marL="0" indent="0">
              <a:buNone/>
            </a:pPr>
            <a:r>
              <a:rPr lang="en-GB" dirty="0"/>
              <a:t>“the world is mostly nonregular and complex and not at all predictable”</a:t>
            </a:r>
          </a:p>
        </p:txBody>
      </p:sp>
    </p:spTree>
    <p:extLst>
      <p:ext uri="{BB962C8B-B14F-4D97-AF65-F5344CB8AC3E}">
        <p14:creationId xmlns:p14="http://schemas.microsoft.com/office/powerpoint/2010/main" val="23289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anim calcmode="lin" valueType="num">
                                      <p:cBhvr>
                                        <p:cTn id="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3" end="3"/>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anim calcmode="lin" valueType="num">
                                      <p:cBhvr>
                                        <p:cTn id="1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Individualism vs. holism</a:t>
            </a:r>
            <a:br>
              <a:rPr lang="en-GB" dirty="0"/>
            </a:br>
            <a:r>
              <a:rPr lang="en-GB" dirty="0"/>
              <a:t>(we have been here before)</a:t>
            </a:r>
          </a:p>
        </p:txBody>
      </p:sp>
      <p:sp>
        <p:nvSpPr>
          <p:cNvPr id="3" name="Content Placeholder 2"/>
          <p:cNvSpPr>
            <a:spLocks noGrp="1"/>
          </p:cNvSpPr>
          <p:nvPr>
            <p:ph idx="1"/>
          </p:nvPr>
        </p:nvSpPr>
        <p:spPr/>
        <p:txBody>
          <a:bodyPr>
            <a:noAutofit/>
          </a:bodyPr>
          <a:lstStyle/>
          <a:p>
            <a:pPr marL="0" indent="0">
              <a:buNone/>
            </a:pPr>
            <a:endParaRPr lang="en-GB" sz="3200" b="1" dirty="0"/>
          </a:p>
          <a:p>
            <a:pPr marL="0" indent="0">
              <a:buNone/>
            </a:pPr>
            <a:r>
              <a:rPr lang="en-GB" sz="3200" b="1" dirty="0">
                <a:solidFill>
                  <a:srgbClr val="7030A0"/>
                </a:solidFill>
              </a:rPr>
              <a:t>Individualism</a:t>
            </a:r>
          </a:p>
          <a:p>
            <a:pPr marL="0" indent="0">
              <a:buNone/>
            </a:pPr>
            <a:r>
              <a:rPr lang="en-GB" sz="3200" dirty="0"/>
              <a:t>Describe social phenomena in terms of individual people’s actions</a:t>
            </a:r>
          </a:p>
          <a:p>
            <a:endParaRPr lang="en-GB" sz="3200" dirty="0"/>
          </a:p>
          <a:p>
            <a:pPr marL="0" indent="0">
              <a:buNone/>
            </a:pPr>
            <a:r>
              <a:rPr lang="en-GB" sz="3200" b="1" dirty="0">
                <a:solidFill>
                  <a:srgbClr val="7030A0"/>
                </a:solidFill>
              </a:rPr>
              <a:t>Holism</a:t>
            </a:r>
          </a:p>
          <a:p>
            <a:pPr marL="0" indent="0">
              <a:buNone/>
            </a:pPr>
            <a:r>
              <a:rPr lang="en-GB" sz="3200" dirty="0"/>
              <a:t>Describe at level of social concepts, which “emerge” from lower-level concepts</a:t>
            </a:r>
          </a:p>
        </p:txBody>
      </p:sp>
    </p:spTree>
    <p:extLst>
      <p:ext uri="{BB962C8B-B14F-4D97-AF65-F5344CB8AC3E}">
        <p14:creationId xmlns:p14="http://schemas.microsoft.com/office/powerpoint/2010/main" val="81657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9376" y="260648"/>
            <a:ext cx="10671687" cy="5400600"/>
          </a:xfrm>
          <a:prstGeom prst="rect">
            <a:avLst/>
          </a:prstGeom>
        </p:spPr>
      </p:pic>
      <p:sp>
        <p:nvSpPr>
          <p:cNvPr id="5" name="Rectangle 4"/>
          <p:cNvSpPr/>
          <p:nvPr/>
        </p:nvSpPr>
        <p:spPr>
          <a:xfrm>
            <a:off x="4655840" y="5661248"/>
            <a:ext cx="7156256" cy="923330"/>
          </a:xfrm>
          <a:prstGeom prst="rect">
            <a:avLst/>
          </a:prstGeom>
        </p:spPr>
        <p:txBody>
          <a:bodyPr wrap="square">
            <a:spAutoFit/>
          </a:bodyPr>
          <a:lstStyle/>
          <a:p>
            <a:r>
              <a:rPr lang="en-GB" dirty="0" err="1">
                <a:solidFill>
                  <a:schemeClr val="accent1"/>
                </a:solidFill>
              </a:rPr>
              <a:t>Ylikoski</a:t>
            </a:r>
            <a:r>
              <a:rPr lang="en-GB" dirty="0">
                <a:solidFill>
                  <a:schemeClr val="accent1"/>
                </a:solidFill>
              </a:rPr>
              <a:t> P., Mechanism-based theorizing and generalization from case studies, Studies in History and Philosophy of Science (2018), </a:t>
            </a:r>
            <a:r>
              <a:rPr lang="en-GB" dirty="0" err="1">
                <a:solidFill>
                  <a:schemeClr val="accent1"/>
                </a:solidFill>
              </a:rPr>
              <a:t>doi</a:t>
            </a:r>
            <a:r>
              <a:rPr lang="en-GB" dirty="0">
                <a:solidFill>
                  <a:schemeClr val="accent1"/>
                </a:solidFill>
              </a:rPr>
              <a:t>: </a:t>
            </a:r>
            <a:r>
              <a:rPr lang="en-GB" dirty="0">
                <a:solidFill>
                  <a:schemeClr val="accent1"/>
                </a:solidFill>
                <a:hlinkClick r:id="rId3"/>
              </a:rPr>
              <a:t>https://doi.org/10.1016/j.shpsa.2018.11.009</a:t>
            </a:r>
            <a:r>
              <a:rPr lang="en-GB" dirty="0">
                <a:solidFill>
                  <a:schemeClr val="accent1"/>
                </a:solidFill>
              </a:rPr>
              <a:t> </a:t>
            </a:r>
          </a:p>
        </p:txBody>
      </p:sp>
    </p:spTree>
    <p:extLst>
      <p:ext uri="{BB962C8B-B14F-4D97-AF65-F5344CB8AC3E}">
        <p14:creationId xmlns:p14="http://schemas.microsoft.com/office/powerpoint/2010/main" val="1311787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Molar vs. molecular causation</a:t>
            </a:r>
          </a:p>
        </p:txBody>
      </p:sp>
      <p:sp>
        <p:nvSpPr>
          <p:cNvPr id="3" name="Content Placeholder 2"/>
          <p:cNvSpPr>
            <a:spLocks noGrp="1"/>
          </p:cNvSpPr>
          <p:nvPr>
            <p:ph idx="1"/>
          </p:nvPr>
        </p:nvSpPr>
        <p:spPr>
          <a:xfrm>
            <a:off x="609600" y="1916832"/>
            <a:ext cx="10972800" cy="4560168"/>
          </a:xfrm>
        </p:spPr>
        <p:txBody>
          <a:bodyPr>
            <a:normAutofit/>
          </a:bodyPr>
          <a:lstStyle/>
          <a:p>
            <a:pPr marL="0" indent="0">
              <a:buNone/>
            </a:pPr>
            <a:r>
              <a:rPr lang="en-GB" sz="3600" b="1" dirty="0">
                <a:solidFill>
                  <a:srgbClr val="7030A0"/>
                </a:solidFill>
              </a:rPr>
              <a:t>Molar causation</a:t>
            </a:r>
          </a:p>
          <a:p>
            <a:pPr marL="0" indent="0">
              <a:buNone/>
            </a:pPr>
            <a:r>
              <a:rPr lang="en-GB" sz="2800" dirty="0"/>
              <a:t>“Whole package”, e.g., social-economic status is used to explain an effect</a:t>
            </a:r>
          </a:p>
          <a:p>
            <a:pPr marL="0" indent="0">
              <a:buNone/>
            </a:pPr>
            <a:endParaRPr lang="en-GB" sz="2800" dirty="0"/>
          </a:p>
          <a:p>
            <a:pPr marL="0" indent="0">
              <a:buNone/>
            </a:pPr>
            <a:r>
              <a:rPr lang="en-GB" sz="3600" b="1" dirty="0">
                <a:solidFill>
                  <a:srgbClr val="7030A0"/>
                </a:solidFill>
              </a:rPr>
              <a:t>Molecular causation</a:t>
            </a:r>
          </a:p>
          <a:p>
            <a:pPr marL="0" indent="0">
              <a:buNone/>
            </a:pPr>
            <a:r>
              <a:rPr lang="en-GB" sz="2800" dirty="0"/>
              <a:t>“Specific components” required, e.g., “unpack SES into its component parts, determining their separate possible/relative influences (i.e., social status, education, and income).”</a:t>
            </a:r>
            <a:endParaRPr lang="en-GB" sz="2800" b="1" dirty="0">
              <a:solidFill>
                <a:srgbClr val="FF0000"/>
              </a:solidFill>
            </a:endParaRPr>
          </a:p>
        </p:txBody>
      </p:sp>
    </p:spTree>
    <p:extLst>
      <p:ext uri="{BB962C8B-B14F-4D97-AF65-F5344CB8AC3E}">
        <p14:creationId xmlns:p14="http://schemas.microsoft.com/office/powerpoint/2010/main" val="90479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Causal description vs. explanation</a:t>
            </a:r>
          </a:p>
        </p:txBody>
      </p:sp>
      <p:sp>
        <p:nvSpPr>
          <p:cNvPr id="3" name="Content Placeholder 2"/>
          <p:cNvSpPr>
            <a:spLocks noGrp="1"/>
          </p:cNvSpPr>
          <p:nvPr>
            <p:ph idx="1"/>
          </p:nvPr>
        </p:nvSpPr>
        <p:spPr>
          <a:xfrm>
            <a:off x="609600" y="1524000"/>
            <a:ext cx="10972800" cy="5217368"/>
          </a:xfrm>
        </p:spPr>
        <p:txBody>
          <a:bodyPr>
            <a:noAutofit/>
          </a:bodyPr>
          <a:lstStyle/>
          <a:p>
            <a:pPr marL="0" indent="0">
              <a:buNone/>
            </a:pPr>
            <a:r>
              <a:rPr lang="en-GB" sz="3200" b="1" dirty="0"/>
              <a:t>Description</a:t>
            </a:r>
          </a:p>
          <a:p>
            <a:pPr marL="0" indent="0">
              <a:buNone/>
            </a:pPr>
            <a:r>
              <a:rPr lang="en-GB" sz="3200" dirty="0"/>
              <a:t>X causes Y</a:t>
            </a:r>
          </a:p>
          <a:p>
            <a:pPr marL="0" indent="0">
              <a:buNone/>
            </a:pPr>
            <a:endParaRPr lang="en-GB" sz="3200" dirty="0"/>
          </a:p>
          <a:p>
            <a:pPr marL="0" indent="0">
              <a:buNone/>
            </a:pPr>
            <a:r>
              <a:rPr lang="en-GB" sz="3200" b="1" dirty="0"/>
              <a:t>Explanation</a:t>
            </a:r>
          </a:p>
          <a:p>
            <a:pPr marL="0" indent="0">
              <a:buNone/>
            </a:pPr>
            <a:r>
              <a:rPr lang="en-GB" sz="3200" dirty="0"/>
              <a:t>X causes Y through mechanism M</a:t>
            </a:r>
          </a:p>
          <a:p>
            <a:pPr marL="0" indent="0">
              <a:buNone/>
            </a:pPr>
            <a:endParaRPr lang="en-GB" sz="3200" dirty="0"/>
          </a:p>
          <a:p>
            <a:pPr marL="0" indent="0">
              <a:buNone/>
            </a:pPr>
            <a:r>
              <a:rPr lang="en-GB" sz="3200" dirty="0"/>
              <a:t>“Qualitative research can help in understanding causal explanation through observations, interviews, and case studies”</a:t>
            </a:r>
          </a:p>
        </p:txBody>
      </p:sp>
    </p:spTree>
    <p:extLst>
      <p:ext uri="{BB962C8B-B14F-4D97-AF65-F5344CB8AC3E}">
        <p14:creationId xmlns:p14="http://schemas.microsoft.com/office/powerpoint/2010/main" val="298417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762133607"/>
              </p:ext>
            </p:extLst>
          </p:nvPr>
        </p:nvGraphicFramePr>
        <p:xfrm>
          <a:off x="983432" y="548680"/>
          <a:ext cx="10153128" cy="5787440"/>
        </p:xfrm>
        <a:graphic>
          <a:graphicData uri="http://schemas.openxmlformats.org/drawingml/2006/table">
            <a:tbl>
              <a:tblPr firstRow="1" bandRow="1">
                <a:tableStyleId>{5C22544A-7EE6-4342-B048-85BDC9FD1C3A}</a:tableStyleId>
              </a:tblPr>
              <a:tblGrid>
                <a:gridCol w="2349484">
                  <a:extLst>
                    <a:ext uri="{9D8B030D-6E8A-4147-A177-3AD203B41FA5}">
                      <a16:colId xmlns:a16="http://schemas.microsoft.com/office/drawing/2014/main" val="152298971"/>
                    </a:ext>
                  </a:extLst>
                </a:gridCol>
                <a:gridCol w="7803644">
                  <a:extLst>
                    <a:ext uri="{9D8B030D-6E8A-4147-A177-3AD203B41FA5}">
                      <a16:colId xmlns:a16="http://schemas.microsoft.com/office/drawing/2014/main" val="1910996971"/>
                    </a:ext>
                  </a:extLst>
                </a:gridCol>
              </a:tblGrid>
              <a:tr h="392064">
                <a:tc>
                  <a:txBody>
                    <a:bodyPr/>
                    <a:lstStyle/>
                    <a:p>
                      <a:r>
                        <a:rPr lang="en-GB" sz="2400" dirty="0"/>
                        <a:t>Account</a:t>
                      </a:r>
                    </a:p>
                  </a:txBody>
                  <a:tcPr/>
                </a:tc>
                <a:tc>
                  <a:txBody>
                    <a:bodyPr/>
                    <a:lstStyle/>
                    <a:p>
                      <a:r>
                        <a:rPr lang="en-GB" sz="2400" dirty="0"/>
                        <a:t>When/how</a:t>
                      </a:r>
                      <a:r>
                        <a:rPr lang="en-GB" sz="2400" baseline="0" dirty="0"/>
                        <a:t> does C cause E?</a:t>
                      </a:r>
                      <a:endParaRPr lang="en-GB" sz="2400" dirty="0"/>
                    </a:p>
                  </a:txBody>
                  <a:tcPr/>
                </a:tc>
                <a:extLst>
                  <a:ext uri="{0D108BD9-81ED-4DB2-BD59-A6C34878D82A}">
                    <a16:rowId xmlns:a16="http://schemas.microsoft.com/office/drawing/2014/main" val="991294889"/>
                  </a:ext>
                </a:extLst>
              </a:tr>
              <a:tr h="627067">
                <a:tc>
                  <a:txBody>
                    <a:bodyPr/>
                    <a:lstStyle/>
                    <a:p>
                      <a:r>
                        <a:rPr lang="en-GB" sz="2400" dirty="0"/>
                        <a:t>Probabilistic</a:t>
                      </a:r>
                    </a:p>
                  </a:txBody>
                  <a:tcPr/>
                </a:tc>
                <a:tc>
                  <a:txBody>
                    <a:bodyPr/>
                    <a:lstStyle/>
                    <a:p>
                      <a:r>
                        <a:rPr lang="en-GB" sz="2400" b="0" i="0" u="none" strike="noStrike" kern="1200" baseline="0" dirty="0">
                          <a:solidFill>
                            <a:schemeClr val="dk1"/>
                          </a:solidFill>
                          <a:latin typeface="+mn-lt"/>
                          <a:ea typeface="+mn-ea"/>
                          <a:cs typeface="+mn-cs"/>
                        </a:rPr>
                        <a:t>C alters the chances of occurrence of E.</a:t>
                      </a:r>
                      <a:endParaRPr lang="en-GB" sz="2400" dirty="0"/>
                    </a:p>
                  </a:txBody>
                  <a:tcPr/>
                </a:tc>
                <a:extLst>
                  <a:ext uri="{0D108BD9-81ED-4DB2-BD59-A6C34878D82A}">
                    <a16:rowId xmlns:a16="http://schemas.microsoft.com/office/drawing/2014/main" val="3004203703"/>
                  </a:ext>
                </a:extLst>
              </a:tr>
              <a:tr h="686112">
                <a:tc>
                  <a:txBody>
                    <a:bodyPr/>
                    <a:lstStyle/>
                    <a:p>
                      <a:r>
                        <a:rPr lang="en-GB" sz="2400"/>
                        <a:t>Counterfactual</a:t>
                      </a:r>
                      <a:endParaRPr lang="en-GB" sz="2400" dirty="0"/>
                    </a:p>
                  </a:txBody>
                  <a:tcPr/>
                </a:tc>
                <a:tc>
                  <a:txBody>
                    <a:bodyPr/>
                    <a:lstStyle/>
                    <a:p>
                      <a:r>
                        <a:rPr lang="en-GB" sz="2400" b="0" i="0" u="none" strike="noStrike" kern="1200" baseline="0" dirty="0">
                          <a:solidFill>
                            <a:schemeClr val="dk1"/>
                          </a:solidFill>
                          <a:latin typeface="+mn-lt"/>
                          <a:ea typeface="+mn-ea"/>
                          <a:cs typeface="+mn-cs"/>
                        </a:rPr>
                        <a:t>If C had occurred, E would have occurred, and if C had not occurred E would not have occurred either.</a:t>
                      </a:r>
                      <a:endParaRPr lang="en-GB" sz="2400" dirty="0"/>
                    </a:p>
                  </a:txBody>
                  <a:tcPr/>
                </a:tc>
                <a:extLst>
                  <a:ext uri="{0D108BD9-81ED-4DB2-BD59-A6C34878D82A}">
                    <a16:rowId xmlns:a16="http://schemas.microsoft.com/office/drawing/2014/main" val="2036948999"/>
                  </a:ext>
                </a:extLst>
              </a:tr>
              <a:tr h="627067">
                <a:tc>
                  <a:txBody>
                    <a:bodyPr/>
                    <a:lstStyle/>
                    <a:p>
                      <a:r>
                        <a:rPr lang="en-GB" sz="2400" dirty="0" err="1"/>
                        <a:t>Regularism</a:t>
                      </a:r>
                      <a:endParaRPr lang="en-GB" sz="2400" dirty="0"/>
                    </a:p>
                  </a:txBody>
                  <a:tcPr/>
                </a:tc>
                <a:tc>
                  <a:txBody>
                    <a:bodyPr/>
                    <a:lstStyle/>
                    <a:p>
                      <a:r>
                        <a:rPr lang="en-GB" sz="2400" b="0" i="0" u="none" strike="noStrike" kern="1200" baseline="0" dirty="0">
                          <a:solidFill>
                            <a:schemeClr val="dk1"/>
                          </a:solidFill>
                          <a:latin typeface="+mn-lt"/>
                          <a:ea typeface="+mn-ea"/>
                          <a:cs typeface="+mn-cs"/>
                        </a:rPr>
                        <a:t>Occurrences of E regularly follow occurrences of C.</a:t>
                      </a:r>
                      <a:endParaRPr lang="en-GB" sz="2400" dirty="0"/>
                    </a:p>
                  </a:txBody>
                  <a:tcPr/>
                </a:tc>
                <a:extLst>
                  <a:ext uri="{0D108BD9-81ED-4DB2-BD59-A6C34878D82A}">
                    <a16:rowId xmlns:a16="http://schemas.microsoft.com/office/drawing/2014/main" val="2861986928"/>
                  </a:ext>
                </a:extLst>
              </a:tr>
              <a:tr h="817720">
                <a:tc>
                  <a:txBody>
                    <a:bodyPr/>
                    <a:lstStyle/>
                    <a:p>
                      <a:r>
                        <a:rPr lang="en-GB" sz="2400" dirty="0"/>
                        <a:t>Necessary and sufficient</a:t>
                      </a:r>
                    </a:p>
                  </a:txBody>
                  <a:tcPr/>
                </a:tc>
                <a:tc>
                  <a:txBody>
                    <a:bodyPr/>
                    <a:lstStyle/>
                    <a:p>
                      <a:r>
                        <a:rPr lang="en-GB" sz="2400" b="0" i="0" u="none" strike="noStrike" kern="1200" baseline="0" dirty="0">
                          <a:solidFill>
                            <a:schemeClr val="dk1"/>
                          </a:solidFill>
                          <a:latin typeface="+mn-lt"/>
                          <a:ea typeface="+mn-ea"/>
                          <a:cs typeface="+mn-cs"/>
                        </a:rPr>
                        <a:t>Causes are insufficient, but a </a:t>
                      </a:r>
                      <a:r>
                        <a:rPr lang="en-GB" sz="2400" b="0" i="0" u="none" strike="noStrike" kern="1200" baseline="0" dirty="0" err="1">
                          <a:solidFill>
                            <a:schemeClr val="dk1"/>
                          </a:solidFill>
                          <a:latin typeface="+mn-lt"/>
                          <a:ea typeface="+mn-ea"/>
                          <a:cs typeface="+mn-cs"/>
                        </a:rPr>
                        <a:t>nonredundant</a:t>
                      </a:r>
                      <a:r>
                        <a:rPr lang="en-GB" sz="2400" b="0" i="0" u="none" strike="noStrike" kern="1200" baseline="0" dirty="0">
                          <a:solidFill>
                            <a:schemeClr val="dk1"/>
                          </a:solidFill>
                          <a:latin typeface="+mn-lt"/>
                          <a:ea typeface="+mn-ea"/>
                          <a:cs typeface="+mn-cs"/>
                        </a:rPr>
                        <a:t> part of an unnecessary but sufficient condition.</a:t>
                      </a:r>
                      <a:endParaRPr lang="en-GB" sz="2400" dirty="0"/>
                    </a:p>
                  </a:txBody>
                  <a:tcPr/>
                </a:tc>
                <a:extLst>
                  <a:ext uri="{0D108BD9-81ED-4DB2-BD59-A6C34878D82A}">
                    <a16:rowId xmlns:a16="http://schemas.microsoft.com/office/drawing/2014/main" val="4180464849"/>
                  </a:ext>
                </a:extLst>
              </a:tr>
              <a:tr h="980159">
                <a:tc>
                  <a:txBody>
                    <a:bodyPr/>
                    <a:lstStyle/>
                    <a:p>
                      <a:r>
                        <a:rPr lang="en-GB" sz="2400" dirty="0"/>
                        <a:t>Manipulation</a:t>
                      </a:r>
                      <a:r>
                        <a:rPr lang="en-GB" sz="2400" baseline="0" dirty="0"/>
                        <a:t> </a:t>
                      </a:r>
                      <a:r>
                        <a:rPr lang="en-GB" sz="2400" dirty="0"/>
                        <a:t>and invariance</a:t>
                      </a:r>
                    </a:p>
                  </a:txBody>
                  <a:tcPr/>
                </a:tc>
                <a:tc>
                  <a:txBody>
                    <a:bodyPr/>
                    <a:lstStyle/>
                    <a:p>
                      <a:r>
                        <a:rPr lang="en-GB" sz="2400" b="0" i="0" u="none" strike="noStrike" kern="1200" baseline="0" dirty="0">
                          <a:solidFill>
                            <a:schemeClr val="dk1"/>
                          </a:solidFill>
                          <a:latin typeface="+mn-lt"/>
                          <a:ea typeface="+mn-ea"/>
                          <a:cs typeface="+mn-cs"/>
                        </a:rPr>
                        <a:t>Manipulating C makes E occur and the relation between C and E is stable enough</a:t>
                      </a:r>
                      <a:endParaRPr lang="en-GB" sz="2400" dirty="0"/>
                    </a:p>
                  </a:txBody>
                  <a:tcPr/>
                </a:tc>
                <a:extLst>
                  <a:ext uri="{0D108BD9-81ED-4DB2-BD59-A6C34878D82A}">
                    <a16:rowId xmlns:a16="http://schemas.microsoft.com/office/drawing/2014/main" val="1952368523"/>
                  </a:ext>
                </a:extLst>
              </a:tr>
              <a:tr h="627067">
                <a:tc>
                  <a:txBody>
                    <a:bodyPr/>
                    <a:lstStyle/>
                    <a:p>
                      <a:r>
                        <a:rPr lang="en-GB" sz="2400" dirty="0"/>
                        <a:t>Mechanistic</a:t>
                      </a:r>
                    </a:p>
                  </a:txBody>
                  <a:tcPr/>
                </a:tc>
                <a:tc>
                  <a:txBody>
                    <a:bodyPr/>
                    <a:lstStyle/>
                    <a:p>
                      <a:r>
                        <a:rPr lang="en-GB" sz="2400" b="0" i="0" u="none" strike="noStrike" kern="1200" baseline="0" dirty="0">
                          <a:solidFill>
                            <a:schemeClr val="dk1"/>
                          </a:solidFill>
                          <a:latin typeface="+mn-lt"/>
                          <a:ea typeface="+mn-ea"/>
                          <a:cs typeface="+mn-cs"/>
                        </a:rPr>
                        <a:t>There is a mechanism linking C to E.</a:t>
                      </a:r>
                      <a:endParaRPr lang="en-GB" sz="2400" dirty="0"/>
                    </a:p>
                  </a:txBody>
                  <a:tcPr/>
                </a:tc>
                <a:extLst>
                  <a:ext uri="{0D108BD9-81ED-4DB2-BD59-A6C34878D82A}">
                    <a16:rowId xmlns:a16="http://schemas.microsoft.com/office/drawing/2014/main" val="573144876"/>
                  </a:ext>
                </a:extLst>
              </a:tr>
              <a:tr h="817720">
                <a:tc>
                  <a:txBody>
                    <a:bodyPr/>
                    <a:lstStyle/>
                    <a:p>
                      <a:r>
                        <a:rPr lang="en-GB" sz="2400" dirty="0"/>
                        <a:t>Agency</a:t>
                      </a:r>
                    </a:p>
                  </a:txBody>
                  <a:tcPr/>
                </a:tc>
                <a:tc>
                  <a:txBody>
                    <a:bodyPr/>
                    <a:lstStyle/>
                    <a:p>
                      <a:r>
                        <a:rPr lang="en-GB" sz="2400" b="0" i="0" u="none" strike="noStrike" kern="1200" baseline="0" dirty="0">
                          <a:solidFill>
                            <a:schemeClr val="dk1"/>
                          </a:solidFill>
                          <a:latin typeface="+mn-lt"/>
                          <a:ea typeface="+mn-ea"/>
                          <a:cs typeface="+mn-cs"/>
                        </a:rPr>
                        <a:t>Consideration and decision (C) to act by an agent causes agency controlled </a:t>
                      </a:r>
                      <a:r>
                        <a:rPr lang="en-GB" sz="2400" b="0" i="0" u="none" strike="noStrike" kern="1200" baseline="0" dirty="0" err="1">
                          <a:solidFill>
                            <a:schemeClr val="dk1"/>
                          </a:solidFill>
                          <a:latin typeface="+mn-lt"/>
                          <a:ea typeface="+mn-ea"/>
                          <a:cs typeface="+mn-cs"/>
                        </a:rPr>
                        <a:t>behavior</a:t>
                      </a:r>
                      <a:r>
                        <a:rPr lang="en-GB" sz="2400" b="0" i="0" u="none" strike="noStrike" kern="1200" baseline="0" dirty="0">
                          <a:solidFill>
                            <a:schemeClr val="dk1"/>
                          </a:solidFill>
                          <a:latin typeface="+mn-lt"/>
                          <a:ea typeface="+mn-ea"/>
                          <a:cs typeface="+mn-cs"/>
                        </a:rPr>
                        <a:t> (E).</a:t>
                      </a:r>
                      <a:endParaRPr lang="en-GB" sz="2400" dirty="0"/>
                    </a:p>
                  </a:txBody>
                  <a:tcPr/>
                </a:tc>
                <a:extLst>
                  <a:ext uri="{0D108BD9-81ED-4DB2-BD59-A6C34878D82A}">
                    <a16:rowId xmlns:a16="http://schemas.microsoft.com/office/drawing/2014/main" val="4187369539"/>
                  </a:ext>
                </a:extLst>
              </a:tr>
            </a:tbl>
          </a:graphicData>
        </a:graphic>
      </p:graphicFrame>
    </p:spTree>
    <p:extLst>
      <p:ext uri="{BB962C8B-B14F-4D97-AF65-F5344CB8AC3E}">
        <p14:creationId xmlns:p14="http://schemas.microsoft.com/office/powerpoint/2010/main" val="1270280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03647"/>
            <a:ext cx="8229600" cy="778098"/>
          </a:xfrm>
        </p:spPr>
        <p:txBody>
          <a:bodyPr/>
          <a:lstStyle/>
          <a:p>
            <a:r>
              <a:rPr lang="en-GB" dirty="0"/>
              <a:t>Causal mosaics</a:t>
            </a:r>
          </a:p>
        </p:txBody>
      </p:sp>
      <p:sp>
        <p:nvSpPr>
          <p:cNvPr id="3" name="Content Placeholder 2"/>
          <p:cNvSpPr>
            <a:spLocks noGrp="1"/>
          </p:cNvSpPr>
          <p:nvPr>
            <p:ph idx="1"/>
          </p:nvPr>
        </p:nvSpPr>
        <p:spPr>
          <a:xfrm>
            <a:off x="695400" y="692696"/>
            <a:ext cx="10801200" cy="6005673"/>
          </a:xfrm>
        </p:spPr>
        <p:txBody>
          <a:bodyPr>
            <a:normAutofit/>
          </a:bodyPr>
          <a:lstStyle/>
          <a:p>
            <a:pPr marL="0" indent="0">
              <a:buNone/>
            </a:pPr>
            <a:endParaRPr lang="en-GB" sz="2800" dirty="0"/>
          </a:p>
          <a:p>
            <a:pPr marL="0" indent="0">
              <a:buNone/>
            </a:pPr>
            <a:r>
              <a:rPr lang="en-GB" sz="3200" dirty="0"/>
              <a:t>“Causal concepts are like tiles that, put next to one another, and in the right way, will let an image emerge. And the image will be a sophisticated causal theory.</a:t>
            </a:r>
            <a:br>
              <a:rPr lang="en-GB" sz="3200" dirty="0"/>
            </a:br>
            <a:r>
              <a:rPr lang="en-GB" sz="3200" dirty="0"/>
              <a:t>So, the question is how</a:t>
            </a:r>
            <a:br>
              <a:rPr lang="en-GB" sz="3200" dirty="0"/>
            </a:br>
            <a:r>
              <a:rPr lang="en-GB" sz="3200" dirty="0"/>
              <a:t>to arrange the tiles, in</a:t>
            </a:r>
            <a:br>
              <a:rPr lang="en-GB" sz="3200" dirty="0"/>
            </a:br>
            <a:r>
              <a:rPr lang="en-GB" sz="3200" dirty="0"/>
              <a:t>order to create a</a:t>
            </a:r>
            <a:br>
              <a:rPr lang="en-GB" sz="3200" dirty="0"/>
            </a:br>
            <a:r>
              <a:rPr lang="en-GB" sz="3200" dirty="0"/>
              <a:t>recognizable and useful</a:t>
            </a:r>
            <a:br>
              <a:rPr lang="en-GB" sz="3200" dirty="0"/>
            </a:br>
            <a:r>
              <a:rPr lang="en-GB" sz="3200" dirty="0"/>
              <a:t>image for each research</a:t>
            </a:r>
            <a:br>
              <a:rPr lang="en-GB" sz="3200" dirty="0"/>
            </a:br>
            <a:r>
              <a:rPr lang="en-GB" sz="3200" dirty="0"/>
              <a:t>study.”</a:t>
            </a:r>
          </a:p>
        </p:txBody>
      </p:sp>
      <p:pic>
        <p:nvPicPr>
          <p:cNvPr id="4" name="Picture 2" descr="Made for my first swap at the end of 2010 .  Make a piece of mosaic art by mosaic with wood glue, cutter, and mosaic tiles. Creation posted by JossieAyame. Difficulty: Simple. Cost: Che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189" y="2970769"/>
            <a:ext cx="4943347" cy="32955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9480376" y="6262542"/>
            <a:ext cx="1604029" cy="369332"/>
          </a:xfrm>
          <a:prstGeom prst="rect">
            <a:avLst/>
          </a:prstGeom>
        </p:spPr>
        <p:txBody>
          <a:bodyPr wrap="none">
            <a:spAutoFit/>
          </a:bodyPr>
          <a:lstStyle/>
          <a:p>
            <a:r>
              <a:rPr lang="en-GB" dirty="0" err="1">
                <a:solidFill>
                  <a:schemeClr val="accent2"/>
                </a:solidFill>
              </a:rPr>
              <a:t>Jossie</a:t>
            </a:r>
            <a:r>
              <a:rPr lang="en-GB" dirty="0">
                <a:solidFill>
                  <a:schemeClr val="accent2"/>
                </a:solidFill>
              </a:rPr>
              <a:t> </a:t>
            </a:r>
            <a:r>
              <a:rPr lang="en-GB" dirty="0" err="1">
                <a:solidFill>
                  <a:schemeClr val="accent2"/>
                </a:solidFill>
              </a:rPr>
              <a:t>Ayame</a:t>
            </a:r>
            <a:endParaRPr lang="en-GB" dirty="0">
              <a:solidFill>
                <a:schemeClr val="accent2"/>
              </a:solidFill>
            </a:endParaRPr>
          </a:p>
        </p:txBody>
      </p:sp>
    </p:spTree>
    <p:extLst>
      <p:ext uri="{BB962C8B-B14F-4D97-AF65-F5344CB8AC3E}">
        <p14:creationId xmlns:p14="http://schemas.microsoft.com/office/powerpoint/2010/main" val="310886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3" y="332656"/>
            <a:ext cx="10390407"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71864" y="5445224"/>
            <a:ext cx="7056784" cy="1200329"/>
          </a:xfrm>
          <a:prstGeom prst="rect">
            <a:avLst/>
          </a:prstGeom>
        </p:spPr>
        <p:txBody>
          <a:bodyPr wrap="square">
            <a:spAutoFit/>
          </a:bodyPr>
          <a:lstStyle/>
          <a:p>
            <a:r>
              <a:rPr lang="en-GB" dirty="0">
                <a:solidFill>
                  <a:srgbClr val="DF0FC6"/>
                </a:solidFill>
              </a:rPr>
              <a:t>Griffin, R. A. (2012) ‘I AM an Angry Black Woman: Black Feminist </a:t>
            </a:r>
            <a:r>
              <a:rPr lang="en-GB" dirty="0" err="1">
                <a:solidFill>
                  <a:srgbClr val="DF0FC6"/>
                </a:solidFill>
              </a:rPr>
              <a:t>Autoethnography</a:t>
            </a:r>
            <a:r>
              <a:rPr lang="en-GB" dirty="0">
                <a:solidFill>
                  <a:srgbClr val="DF0FC6"/>
                </a:solidFill>
              </a:rPr>
              <a:t>, Voice, and Resistance’, </a:t>
            </a:r>
            <a:r>
              <a:rPr lang="en-GB" i="1" dirty="0">
                <a:solidFill>
                  <a:srgbClr val="DF0FC6"/>
                </a:solidFill>
              </a:rPr>
              <a:t>Women’s Studies in Communication</a:t>
            </a:r>
            <a:r>
              <a:rPr lang="en-GB" dirty="0">
                <a:solidFill>
                  <a:srgbClr val="DF0FC6"/>
                </a:solidFill>
              </a:rPr>
              <a:t>, 35, pp. 138–157. </a:t>
            </a:r>
            <a:r>
              <a:rPr lang="en-GB" dirty="0" err="1">
                <a:solidFill>
                  <a:srgbClr val="DF0FC6"/>
                </a:solidFill>
              </a:rPr>
              <a:t>doi</a:t>
            </a:r>
            <a:r>
              <a:rPr lang="en-GB" dirty="0">
                <a:solidFill>
                  <a:srgbClr val="DF0FC6"/>
                </a:solidFill>
              </a:rPr>
              <a:t>: 10.1080/07491409.2012.724524.</a:t>
            </a:r>
          </a:p>
        </p:txBody>
      </p:sp>
    </p:spTree>
    <p:extLst>
      <p:ext uri="{BB962C8B-B14F-4D97-AF65-F5344CB8AC3E}">
        <p14:creationId xmlns:p14="http://schemas.microsoft.com/office/powerpoint/2010/main" val="1565115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Bradford Hill criteria (as summarised by Burke Johnson et al.)</a:t>
            </a:r>
          </a:p>
        </p:txBody>
      </p:sp>
      <p:sp>
        <p:nvSpPr>
          <p:cNvPr id="3" name="Content Placeholder 2"/>
          <p:cNvSpPr>
            <a:spLocks noGrp="1"/>
          </p:cNvSpPr>
          <p:nvPr>
            <p:ph idx="1"/>
          </p:nvPr>
        </p:nvSpPr>
        <p:spPr>
          <a:xfrm>
            <a:off x="609600" y="1916832"/>
            <a:ext cx="10972800" cy="4560168"/>
          </a:xfrm>
        </p:spPr>
        <p:txBody>
          <a:bodyPr>
            <a:noAutofit/>
          </a:bodyPr>
          <a:lstStyle/>
          <a:p>
            <a:pPr marL="0" indent="0">
              <a:buNone/>
            </a:pPr>
            <a:r>
              <a:rPr lang="en-GB" sz="3000" b="1" dirty="0">
                <a:solidFill>
                  <a:srgbClr val="7030A0"/>
                </a:solidFill>
              </a:rPr>
              <a:t>1. Strength of association. </a:t>
            </a:r>
            <a:r>
              <a:rPr lang="en-GB" sz="3000" dirty="0"/>
              <a:t>The stronger the relationship between the independent variable and the dependent variable, the less likely it is that the relationship is due to an extraneous variable.</a:t>
            </a:r>
          </a:p>
          <a:p>
            <a:pPr marL="0" indent="0">
              <a:buNone/>
            </a:pPr>
            <a:r>
              <a:rPr lang="en-GB" sz="3000" b="1" dirty="0">
                <a:solidFill>
                  <a:srgbClr val="7030A0"/>
                </a:solidFill>
              </a:rPr>
              <a:t>2. Temporality. </a:t>
            </a:r>
            <a:r>
              <a:rPr lang="en-GB" sz="3000" dirty="0"/>
              <a:t>It is logically necessary for a cause to precede an effect in time.</a:t>
            </a:r>
          </a:p>
          <a:p>
            <a:pPr marL="0" indent="0">
              <a:buNone/>
            </a:pPr>
            <a:r>
              <a:rPr lang="en-GB" sz="3000" b="1" dirty="0">
                <a:solidFill>
                  <a:srgbClr val="7030A0"/>
                </a:solidFill>
              </a:rPr>
              <a:t>3. Consistency. </a:t>
            </a:r>
            <a:r>
              <a:rPr lang="en-GB" sz="3000" dirty="0"/>
              <a:t>Multiple observations, of an association, with different people under different circumstances and with different measurement instruments increase the credibility of a finding.</a:t>
            </a:r>
          </a:p>
        </p:txBody>
      </p:sp>
    </p:spTree>
    <p:extLst>
      <p:ext uri="{BB962C8B-B14F-4D97-AF65-F5344CB8AC3E}">
        <p14:creationId xmlns:p14="http://schemas.microsoft.com/office/powerpoint/2010/main" val="120851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332656"/>
            <a:ext cx="10801200" cy="6525344"/>
          </a:xfrm>
        </p:spPr>
        <p:txBody>
          <a:bodyPr>
            <a:noAutofit/>
          </a:bodyPr>
          <a:lstStyle/>
          <a:p>
            <a:pPr marL="0" indent="0">
              <a:buNone/>
            </a:pPr>
            <a:r>
              <a:rPr lang="en-GB" sz="3000" b="1" dirty="0">
                <a:solidFill>
                  <a:srgbClr val="7030A0"/>
                </a:solidFill>
              </a:rPr>
              <a:t>4. Theoretical plausibility. </a:t>
            </a:r>
            <a:r>
              <a:rPr lang="en-GB" sz="3000" dirty="0"/>
              <a:t>It is easier to accept an association as causal when there is a rational and theoretical basis for such a conclusion.</a:t>
            </a:r>
          </a:p>
          <a:p>
            <a:pPr marL="0" indent="0">
              <a:buNone/>
            </a:pPr>
            <a:r>
              <a:rPr lang="en-GB" sz="3000" b="1" dirty="0">
                <a:solidFill>
                  <a:srgbClr val="7030A0"/>
                </a:solidFill>
              </a:rPr>
              <a:t>5. Coherence. </a:t>
            </a:r>
            <a:r>
              <a:rPr lang="en-GB" sz="3000" dirty="0"/>
              <a:t>A cause-and-effect interpretation for an association is clearest when it does not conflict with what is known about the variables under study and when there are no plausible competing theories or rival hypotheses. In other words, the association must be coherent with other knowledge.</a:t>
            </a:r>
          </a:p>
          <a:p>
            <a:pPr marL="0" indent="0">
              <a:buNone/>
            </a:pPr>
            <a:r>
              <a:rPr lang="en-GB" sz="3000" b="1" dirty="0">
                <a:solidFill>
                  <a:srgbClr val="7030A0"/>
                </a:solidFill>
              </a:rPr>
              <a:t>6. Specificity in the causes. </a:t>
            </a:r>
            <a:r>
              <a:rPr lang="en-GB" sz="3000" dirty="0"/>
              <a:t>In the ideal situation, the effect has only one cause. In other words, showing that an outcome is best predicted by one primary factor adds credibility to a causal claim.</a:t>
            </a:r>
          </a:p>
        </p:txBody>
      </p:sp>
    </p:spTree>
    <p:extLst>
      <p:ext uri="{BB962C8B-B14F-4D97-AF65-F5344CB8AC3E}">
        <p14:creationId xmlns:p14="http://schemas.microsoft.com/office/powerpoint/2010/main" val="3362473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4704"/>
            <a:ext cx="10972800" cy="5712296"/>
          </a:xfrm>
        </p:spPr>
        <p:txBody>
          <a:bodyPr>
            <a:normAutofit/>
          </a:bodyPr>
          <a:lstStyle/>
          <a:p>
            <a:pPr marL="0" indent="0">
              <a:buNone/>
            </a:pPr>
            <a:r>
              <a:rPr lang="en-GB" sz="3000" b="1" dirty="0">
                <a:solidFill>
                  <a:srgbClr val="7030A0"/>
                </a:solidFill>
              </a:rPr>
              <a:t>7. Dose–response relationship. </a:t>
            </a:r>
            <a:r>
              <a:rPr lang="en-GB" sz="3000" dirty="0"/>
              <a:t>There should be a direct relationship between the risk factor (i.e., the independent variable) and people’s status on the disease variable (i.e., the dependent variable).</a:t>
            </a:r>
          </a:p>
          <a:p>
            <a:pPr marL="0" indent="0">
              <a:buNone/>
            </a:pPr>
            <a:r>
              <a:rPr lang="en-GB" sz="3000" b="1" dirty="0">
                <a:solidFill>
                  <a:srgbClr val="7030A0"/>
                </a:solidFill>
              </a:rPr>
              <a:t>8. Experimental evidence. </a:t>
            </a:r>
            <a:r>
              <a:rPr lang="en-GB" sz="3000" dirty="0"/>
              <a:t>Any related research that is based on experiments will make a causal inference more plausible.</a:t>
            </a:r>
          </a:p>
          <a:p>
            <a:pPr marL="0" indent="0">
              <a:buNone/>
            </a:pPr>
            <a:r>
              <a:rPr lang="en-GB" sz="3000" b="1" dirty="0">
                <a:solidFill>
                  <a:srgbClr val="7030A0"/>
                </a:solidFill>
              </a:rPr>
              <a:t>9. Analogy. </a:t>
            </a:r>
            <a:r>
              <a:rPr lang="en-GB" sz="3000" dirty="0"/>
              <a:t>Sometimes, a commonly accepted phenomenon in one area can be applied to another area.</a:t>
            </a:r>
          </a:p>
        </p:txBody>
      </p:sp>
    </p:spTree>
    <p:extLst>
      <p:ext uri="{BB962C8B-B14F-4D97-AF65-F5344CB8AC3E}">
        <p14:creationId xmlns:p14="http://schemas.microsoft.com/office/powerpoint/2010/main" val="2968019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Sample of the non-exhaustive list of “</a:t>
            </a:r>
            <a:r>
              <a:rPr lang="en-GB" dirty="0" err="1"/>
              <a:t>truthmakers</a:t>
            </a:r>
            <a:r>
              <a:rPr lang="en-GB" dirty="0"/>
              <a:t>”</a:t>
            </a:r>
          </a:p>
        </p:txBody>
      </p:sp>
      <p:sp>
        <p:nvSpPr>
          <p:cNvPr id="3" name="Content Placeholder 2"/>
          <p:cNvSpPr>
            <a:spLocks noGrp="1"/>
          </p:cNvSpPr>
          <p:nvPr>
            <p:ph idx="1"/>
          </p:nvPr>
        </p:nvSpPr>
        <p:spPr/>
        <p:txBody>
          <a:bodyPr>
            <a:normAutofit/>
          </a:bodyPr>
          <a:lstStyle/>
          <a:p>
            <a:pPr marL="0" indent="0">
              <a:buNone/>
            </a:pPr>
            <a:r>
              <a:rPr lang="en-GB" sz="3200" b="1" dirty="0">
                <a:solidFill>
                  <a:srgbClr val="7030A0"/>
                </a:solidFill>
              </a:rPr>
              <a:t>(a) Evidence of capacities </a:t>
            </a:r>
            <a:r>
              <a:rPr lang="en-GB" sz="3200" dirty="0"/>
              <a:t>(i.e., Does the causal variable have the capacity or ‘‘causal oomph’’ to produce the effect?)</a:t>
            </a:r>
          </a:p>
          <a:p>
            <a:pPr marL="0" indent="0">
              <a:buNone/>
            </a:pPr>
            <a:r>
              <a:rPr lang="en-GB" sz="3200" dirty="0"/>
              <a:t>…</a:t>
            </a:r>
          </a:p>
          <a:p>
            <a:pPr marL="0" indent="0">
              <a:buNone/>
            </a:pPr>
            <a:r>
              <a:rPr lang="en-GB" sz="3200" b="1" dirty="0">
                <a:solidFill>
                  <a:srgbClr val="7030A0"/>
                </a:solidFill>
              </a:rPr>
              <a:t>(f) Evidence of information causation </a:t>
            </a:r>
            <a:r>
              <a:rPr lang="en-GB" sz="3200" dirty="0"/>
              <a:t>(i.e., Is there a link or some sort of ‘‘causal line’’ or movement/ transmission of bits of ‘‘information’’ from C to E?)</a:t>
            </a:r>
          </a:p>
        </p:txBody>
      </p:sp>
    </p:spTree>
    <p:extLst>
      <p:ext uri="{BB962C8B-B14F-4D97-AF65-F5344CB8AC3E}">
        <p14:creationId xmlns:p14="http://schemas.microsoft.com/office/powerpoint/2010/main" val="1224663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200" b="1" dirty="0">
                <a:solidFill>
                  <a:srgbClr val="7030A0"/>
                </a:solidFill>
              </a:rPr>
              <a:t>(h) Causal evidence at multiple levels </a:t>
            </a:r>
            <a:r>
              <a:rPr lang="en-GB" sz="3200" dirty="0"/>
              <a:t>(e.g., social, psychological, biological, and physical levels of reality)</a:t>
            </a:r>
          </a:p>
          <a:p>
            <a:pPr marL="0" indent="0">
              <a:buNone/>
            </a:pPr>
            <a:r>
              <a:rPr lang="en-GB" sz="3200" dirty="0"/>
              <a:t>…</a:t>
            </a:r>
          </a:p>
          <a:p>
            <a:pPr marL="0" indent="0">
              <a:buNone/>
            </a:pPr>
            <a:r>
              <a:rPr lang="en-GB" sz="3200" b="1" dirty="0">
                <a:solidFill>
                  <a:srgbClr val="7030A0"/>
                </a:solidFill>
              </a:rPr>
              <a:t>(j) Evidence of reasonableness </a:t>
            </a:r>
            <a:r>
              <a:rPr lang="en-GB" sz="3200" dirty="0"/>
              <a:t>(i.e., Does a causal relation between C and E make sense?)</a:t>
            </a:r>
          </a:p>
        </p:txBody>
      </p:sp>
    </p:spTree>
    <p:extLst>
      <p:ext uri="{BB962C8B-B14F-4D97-AF65-F5344CB8AC3E}">
        <p14:creationId xmlns:p14="http://schemas.microsoft.com/office/powerpoint/2010/main" val="3232348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09600" y="1600200"/>
            <a:ext cx="10972800" cy="4061048"/>
          </a:xfrm>
        </p:spPr>
        <p:txBody>
          <a:bodyPr>
            <a:normAutofit/>
          </a:bodyPr>
          <a:lstStyle/>
          <a:p>
            <a:r>
              <a:rPr lang="en-GB" sz="3200" dirty="0"/>
              <a:t>Researchers have been mixing methods in individual studies for years – even in the purist of quant research </a:t>
            </a:r>
          </a:p>
          <a:p>
            <a:r>
              <a:rPr lang="en-GB" sz="3200" dirty="0"/>
              <a:t>Theorists have too, when they draw on varied sources</a:t>
            </a:r>
          </a:p>
          <a:p>
            <a:r>
              <a:rPr lang="en-GB" sz="3200" dirty="0"/>
              <a:t>Argument here is that a rich tapestry of understandings of causation are needed to make sense of mixed </a:t>
            </a:r>
            <a:r>
              <a:rPr lang="en-GB" sz="3200" dirty="0" err="1"/>
              <a:t>qual</a:t>
            </a:r>
            <a:r>
              <a:rPr lang="en-GB" sz="3200" dirty="0"/>
              <a:t>/quant evidence when theorising</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0677" y="5905390"/>
            <a:ext cx="592989" cy="619107"/>
          </a:xfrm>
          <a:prstGeom prst="rect">
            <a:avLst/>
          </a:prstGeom>
        </p:spPr>
      </p:pic>
      <p:sp>
        <p:nvSpPr>
          <p:cNvPr id="9" name="Rectangle 8"/>
          <p:cNvSpPr/>
          <p:nvPr/>
        </p:nvSpPr>
        <p:spPr>
          <a:xfrm>
            <a:off x="8173666" y="5953334"/>
            <a:ext cx="3408305" cy="523220"/>
          </a:xfrm>
          <a:prstGeom prst="rect">
            <a:avLst/>
          </a:prstGeom>
        </p:spPr>
        <p:txBody>
          <a:bodyPr wrap="none">
            <a:spAutoFit/>
          </a:bodyPr>
          <a:lstStyle/>
          <a:p>
            <a:r>
              <a:rPr lang="en-GB" sz="2800" dirty="0"/>
              <a:t>a.fugard@bbk.ac.uk</a:t>
            </a:r>
          </a:p>
        </p:txBody>
      </p:sp>
    </p:spTree>
    <p:extLst>
      <p:ext uri="{BB962C8B-B14F-4D97-AF65-F5344CB8AC3E}">
        <p14:creationId xmlns:p14="http://schemas.microsoft.com/office/powerpoint/2010/main" val="261573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980728"/>
            <a:ext cx="11140072"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50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8783"/>
          <a:stretch/>
        </p:blipFill>
        <p:spPr bwMode="auto">
          <a:xfrm>
            <a:off x="479376" y="1124744"/>
            <a:ext cx="11376112" cy="4476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968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476672"/>
            <a:ext cx="10657184" cy="5665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50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620688"/>
            <a:ext cx="10805516"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503712" y="5301208"/>
            <a:ext cx="8280920" cy="1200329"/>
          </a:xfrm>
          <a:prstGeom prst="rect">
            <a:avLst/>
          </a:prstGeom>
        </p:spPr>
        <p:txBody>
          <a:bodyPr wrap="square">
            <a:spAutoFit/>
          </a:bodyPr>
          <a:lstStyle/>
          <a:p>
            <a:r>
              <a:rPr lang="en-GB" dirty="0" err="1">
                <a:solidFill>
                  <a:srgbClr val="DF0FC6"/>
                </a:solidFill>
              </a:rPr>
              <a:t>Galupo</a:t>
            </a:r>
            <a:r>
              <a:rPr lang="en-GB" dirty="0">
                <a:solidFill>
                  <a:srgbClr val="DF0FC6"/>
                </a:solidFill>
              </a:rPr>
              <a:t>, M. P., </a:t>
            </a:r>
            <a:r>
              <a:rPr lang="en-GB" dirty="0" err="1">
                <a:solidFill>
                  <a:srgbClr val="DF0FC6"/>
                </a:solidFill>
              </a:rPr>
              <a:t>Pulice</a:t>
            </a:r>
            <a:r>
              <a:rPr lang="en-GB" dirty="0">
                <a:solidFill>
                  <a:srgbClr val="DF0FC6"/>
                </a:solidFill>
              </a:rPr>
              <a:t>-Farrow, L. and Ramirez, J. L. (2017) ‘“Like a Constantly Flowing River”: Gender Identity Flexibility Among </a:t>
            </a:r>
            <a:r>
              <a:rPr lang="en-GB" dirty="0" err="1">
                <a:solidFill>
                  <a:srgbClr val="DF0FC6"/>
                </a:solidFill>
              </a:rPr>
              <a:t>Nonbinary</a:t>
            </a:r>
            <a:r>
              <a:rPr lang="en-GB" dirty="0">
                <a:solidFill>
                  <a:srgbClr val="DF0FC6"/>
                </a:solidFill>
              </a:rPr>
              <a:t> Transgender Individuals’, in </a:t>
            </a:r>
            <a:r>
              <a:rPr lang="en-GB" i="1" dirty="0">
                <a:solidFill>
                  <a:srgbClr val="DF0FC6"/>
                </a:solidFill>
              </a:rPr>
              <a:t>Identity Flexibility During Adulthood</a:t>
            </a:r>
            <a:r>
              <a:rPr lang="en-GB" dirty="0">
                <a:solidFill>
                  <a:srgbClr val="DF0FC6"/>
                </a:solidFill>
              </a:rPr>
              <a:t>. Cham: Springer International Publishing, pp. 163–177. </a:t>
            </a:r>
            <a:r>
              <a:rPr lang="en-GB" dirty="0" err="1">
                <a:solidFill>
                  <a:srgbClr val="DF0FC6"/>
                </a:solidFill>
              </a:rPr>
              <a:t>doi</a:t>
            </a:r>
            <a:r>
              <a:rPr lang="en-GB" dirty="0">
                <a:solidFill>
                  <a:srgbClr val="DF0FC6"/>
                </a:solidFill>
              </a:rPr>
              <a:t>: 10.1007/978-3-319-55658-1_10.</a:t>
            </a:r>
          </a:p>
        </p:txBody>
      </p:sp>
    </p:spTree>
    <p:extLst>
      <p:ext uri="{BB962C8B-B14F-4D97-AF65-F5344CB8AC3E}">
        <p14:creationId xmlns:p14="http://schemas.microsoft.com/office/powerpoint/2010/main" val="396547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plan!</a:t>
            </a:r>
          </a:p>
        </p:txBody>
      </p:sp>
      <p:sp>
        <p:nvSpPr>
          <p:cNvPr id="3" name="Content Placeholder 2"/>
          <p:cNvSpPr>
            <a:spLocks noGrp="1"/>
          </p:cNvSpPr>
          <p:nvPr>
            <p:ph idx="1"/>
          </p:nvPr>
        </p:nvSpPr>
        <p:spPr>
          <a:xfrm>
            <a:off x="695400" y="1600200"/>
            <a:ext cx="10297144" cy="4853136"/>
          </a:xfrm>
        </p:spPr>
        <p:txBody>
          <a:bodyPr>
            <a:normAutofit/>
          </a:bodyPr>
          <a:lstStyle/>
          <a:p>
            <a:pPr marL="0" indent="0">
              <a:buNone/>
            </a:pPr>
            <a:r>
              <a:rPr lang="en-GB" sz="3200" dirty="0"/>
              <a:t>The mixed methods </a:t>
            </a:r>
            <a:r>
              <a:rPr lang="en-GB" sz="6600" b="1" dirty="0">
                <a:solidFill>
                  <a:srgbClr val="FF0000"/>
                </a:solidFill>
                <a:latin typeface="Agency FB" panose="020B0503020202020204" pitchFamily="34" charset="0"/>
              </a:rPr>
              <a:t>p</a:t>
            </a:r>
            <a:r>
              <a:rPr lang="en-GB" sz="6600" b="1" dirty="0">
                <a:solidFill>
                  <a:schemeClr val="accent6">
                    <a:lumMod val="75000"/>
                  </a:schemeClr>
                </a:solidFill>
                <a:latin typeface="Agency FB" panose="020B0503020202020204" pitchFamily="34" charset="0"/>
              </a:rPr>
              <a:t>a</a:t>
            </a:r>
            <a:r>
              <a:rPr lang="en-GB" sz="6600" b="1" dirty="0">
                <a:solidFill>
                  <a:srgbClr val="00B050"/>
                </a:solidFill>
                <a:latin typeface="Agency FB" panose="020B0503020202020204" pitchFamily="34" charset="0"/>
              </a:rPr>
              <a:t>r</a:t>
            </a:r>
            <a:r>
              <a:rPr lang="en-GB" sz="6600" b="1" dirty="0">
                <a:solidFill>
                  <a:srgbClr val="0070C0"/>
                </a:solidFill>
                <a:latin typeface="Agency FB" panose="020B0503020202020204" pitchFamily="34" charset="0"/>
              </a:rPr>
              <a:t>a</a:t>
            </a:r>
            <a:r>
              <a:rPr lang="en-GB" sz="6600" b="1" dirty="0">
                <a:solidFill>
                  <a:srgbClr val="7030A0"/>
                </a:solidFill>
                <a:latin typeface="Agency FB" panose="020B0503020202020204" pitchFamily="34" charset="0"/>
              </a:rPr>
              <a:t>d</a:t>
            </a:r>
            <a:r>
              <a:rPr lang="en-GB" sz="6600" b="1" dirty="0">
                <a:solidFill>
                  <a:srgbClr val="FF0000"/>
                </a:solidFill>
                <a:latin typeface="Agency FB" panose="020B0503020202020204" pitchFamily="34" charset="0"/>
              </a:rPr>
              <a:t>i</a:t>
            </a:r>
            <a:r>
              <a:rPr lang="en-GB" sz="6600" b="1" dirty="0">
                <a:solidFill>
                  <a:schemeClr val="accent6">
                    <a:lumMod val="75000"/>
                  </a:schemeClr>
                </a:solidFill>
                <a:latin typeface="Agency FB" panose="020B0503020202020204" pitchFamily="34" charset="0"/>
              </a:rPr>
              <a:t>g</a:t>
            </a:r>
            <a:r>
              <a:rPr lang="en-GB" sz="6600" b="1" dirty="0">
                <a:solidFill>
                  <a:srgbClr val="00B050"/>
                </a:solidFill>
                <a:latin typeface="Agency FB" panose="020B0503020202020204" pitchFamily="34" charset="0"/>
              </a:rPr>
              <a:t>m</a:t>
            </a:r>
            <a:r>
              <a:rPr lang="en-GB" sz="6600" b="1" dirty="0">
                <a:latin typeface="Agency FB" panose="020B0503020202020204" pitchFamily="34" charset="0"/>
              </a:rPr>
              <a:t> </a:t>
            </a:r>
            <a:r>
              <a:rPr lang="en-GB" sz="6600" b="1" dirty="0">
                <a:solidFill>
                  <a:srgbClr val="0070C0"/>
                </a:solidFill>
                <a:latin typeface="Agency FB" panose="020B0503020202020204" pitchFamily="34" charset="0"/>
              </a:rPr>
              <a:t>s</a:t>
            </a:r>
            <a:r>
              <a:rPr lang="en-GB" sz="6600" b="1" dirty="0">
                <a:solidFill>
                  <a:srgbClr val="7030A0"/>
                </a:solidFill>
                <a:latin typeface="Agency FB" panose="020B0503020202020204" pitchFamily="34" charset="0"/>
              </a:rPr>
              <a:t>h</a:t>
            </a:r>
            <a:r>
              <a:rPr lang="en-GB" sz="6600" b="1" dirty="0">
                <a:solidFill>
                  <a:srgbClr val="FF0000"/>
                </a:solidFill>
                <a:latin typeface="Agency FB" panose="020B0503020202020204" pitchFamily="34" charset="0"/>
              </a:rPr>
              <a:t>i</a:t>
            </a:r>
            <a:r>
              <a:rPr lang="en-GB" sz="6600" b="1" dirty="0">
                <a:solidFill>
                  <a:schemeClr val="accent6">
                    <a:lumMod val="75000"/>
                  </a:schemeClr>
                </a:solidFill>
                <a:latin typeface="Agency FB" panose="020B0503020202020204" pitchFamily="34" charset="0"/>
              </a:rPr>
              <a:t>f</a:t>
            </a:r>
            <a:r>
              <a:rPr lang="en-GB" sz="6600" b="1" dirty="0">
                <a:solidFill>
                  <a:srgbClr val="00B050"/>
                </a:solidFill>
                <a:latin typeface="Agency FB" panose="020B0503020202020204" pitchFamily="34" charset="0"/>
              </a:rPr>
              <a:t>t</a:t>
            </a:r>
          </a:p>
          <a:p>
            <a:pPr marL="0" indent="0">
              <a:buNone/>
            </a:pPr>
            <a:endParaRPr lang="en-GB" sz="3200" dirty="0"/>
          </a:p>
          <a:p>
            <a:pPr marL="0" indent="0">
              <a:buNone/>
            </a:pPr>
            <a:r>
              <a:rPr lang="en-GB" sz="3200" dirty="0"/>
              <a:t>What’s different about theorising using</a:t>
            </a:r>
            <a:br>
              <a:rPr lang="en-GB" sz="3200" dirty="0"/>
            </a:br>
            <a:r>
              <a:rPr lang="en-GB" sz="3200" b="1" dirty="0"/>
              <a:t>qual</a:t>
            </a:r>
            <a:r>
              <a:rPr lang="en-GB" sz="3200" dirty="0"/>
              <a:t> versus </a:t>
            </a:r>
            <a:r>
              <a:rPr lang="en-GB" sz="3200" b="1" dirty="0"/>
              <a:t>quant</a:t>
            </a:r>
            <a:r>
              <a:rPr lang="en-GB" sz="3200" dirty="0"/>
              <a:t> analysis?</a:t>
            </a:r>
          </a:p>
          <a:p>
            <a:pPr marL="0" indent="0">
              <a:buNone/>
            </a:pPr>
            <a:endParaRPr lang="en-GB" sz="3200" dirty="0"/>
          </a:p>
          <a:p>
            <a:pPr marL="0" indent="0">
              <a:buNone/>
            </a:pPr>
            <a:r>
              <a:rPr lang="en-GB" sz="4400" b="1" u="sng" dirty="0">
                <a:solidFill>
                  <a:schemeClr val="accent2"/>
                </a:solidFill>
                <a:latin typeface="Comic Sans MS" panose="030F0702030302020204" pitchFamily="66" charset="0"/>
              </a:rPr>
              <a:t>Causation</a:t>
            </a:r>
            <a:r>
              <a:rPr lang="en-GB" sz="4400" dirty="0">
                <a:solidFill>
                  <a:srgbClr val="7030A0"/>
                </a:solidFill>
              </a:rPr>
              <a:t> </a:t>
            </a:r>
            <a:r>
              <a:rPr lang="en-GB" sz="3200" dirty="0"/>
              <a:t>in theories drawing on mixed methods</a:t>
            </a:r>
          </a:p>
        </p:txBody>
      </p:sp>
    </p:spTree>
    <p:extLst>
      <p:ext uri="{BB962C8B-B14F-4D97-AF65-F5344CB8AC3E}">
        <p14:creationId xmlns:p14="http://schemas.microsoft.com/office/powerpoint/2010/main" val="2435900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Teaching template 2020-21.potx" id="{48F15985-C14C-40A0-AB32-24BA94AB464E}" vid="{CC580C11-CAD0-4C67-BBD8-FD190848B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2835ABCFFA4A47AB87A6A6AB2ADEE3" ma:contentTypeVersion="12" ma:contentTypeDescription="Create a new document." ma:contentTypeScope="" ma:versionID="31051849af859a11a33470ca4a0d0e26">
  <xsd:schema xmlns:xsd="http://www.w3.org/2001/XMLSchema" xmlns:xs="http://www.w3.org/2001/XMLSchema" xmlns:p="http://schemas.microsoft.com/office/2006/metadata/properties" xmlns:ns3="7f875486-7325-403a-b98d-c0e6bee71557" xmlns:ns4="ab3e42d5-90a2-4b34-8062-95d47f378b6f" targetNamespace="http://schemas.microsoft.com/office/2006/metadata/properties" ma:root="true" ma:fieldsID="976ff4961434278117cac3e57c731e6a" ns3:_="" ns4:_="">
    <xsd:import namespace="7f875486-7325-403a-b98d-c0e6bee71557"/>
    <xsd:import namespace="ab3e42d5-90a2-4b34-8062-95d47f378b6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75486-7325-403a-b98d-c0e6bee715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3e42d5-90a2-4b34-8062-95d47f378b6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22823-A856-415F-899D-20ED4A839F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875486-7325-403a-b98d-c0e6bee71557"/>
    <ds:schemaRef ds:uri="ab3e42d5-90a2-4b34-8062-95d47f378b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89FBD-66A0-47ED-9B6E-3AED4B35DACC}">
  <ds:schemaRefs>
    <ds:schemaRef ds:uri="http://www.w3.org/XML/1998/namespace"/>
    <ds:schemaRef ds:uri="http://purl.org/dc/dcmitype/"/>
    <ds:schemaRef ds:uri="http://purl.org/dc/elements/1.1/"/>
    <ds:schemaRef ds:uri="7f875486-7325-403a-b98d-c0e6bee71557"/>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ab3e42d5-90a2-4b34-8062-95d47f378b6f"/>
    <ds:schemaRef ds:uri="http://purl.org/dc/terms/"/>
  </ds:schemaRefs>
</ds:datastoreItem>
</file>

<file path=customXml/itemProps3.xml><?xml version="1.0" encoding="utf-8"?>
<ds:datastoreItem xmlns:ds="http://schemas.openxmlformats.org/officeDocument/2006/customXml" ds:itemID="{DF77C7DF-4754-45BF-B0EC-C2D0FC0FFC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Slides template</Template>
  <TotalTime>181</TotalTime>
  <Words>2010</Words>
  <Application>Microsoft Office PowerPoint</Application>
  <PresentationFormat>Widescreen</PresentationFormat>
  <Paragraphs>129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Agency FB</vt:lpstr>
      <vt:lpstr>Comic Sans MS</vt:lpstr>
      <vt:lpstr>Calibri</vt:lpstr>
      <vt:lpstr>Clarity</vt:lpstr>
      <vt:lpstr>Theorising mixed methods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plan!</vt:lpstr>
      <vt:lpstr>The new approach of mixed methods</vt:lpstr>
      <vt:lpstr>PowerPoint Presentation</vt:lpstr>
      <vt:lpstr>PowerPoint Presentation</vt:lpstr>
      <vt:lpstr>Raven’s (1936, pp. 118-9) MSc thesis, developing his IQ test</vt:lpstr>
      <vt:lpstr>Raven’s (1936, pp. 118-9) MSc thesis, developing his IQ test</vt:lpstr>
      <vt:lpstr>PowerPoint Presentation</vt:lpstr>
      <vt:lpstr>PowerPoint Presentation</vt:lpstr>
      <vt:lpstr>PowerPoint Presentation</vt:lpstr>
      <vt:lpstr>PowerPoint Presentation</vt:lpstr>
      <vt:lpstr>PowerPoint Presentation</vt:lpstr>
      <vt:lpstr>PowerPoint Presentation</vt:lpstr>
      <vt:lpstr>Pelto (2015, p. 744)</vt:lpstr>
      <vt:lpstr>Okay, mixing is groovy and everyone does it, so what’s the problem?</vt:lpstr>
      <vt:lpstr>Qual researchers are said to be often social constructionist (Hathcoat &amp; Meixner, 2017)</vt:lpstr>
      <vt:lpstr>Warm up examples from</vt:lpstr>
      <vt:lpstr>Example 1(a)</vt:lpstr>
      <vt:lpstr>Example 1(b)</vt:lpstr>
      <vt:lpstr>Example 2(a)</vt:lpstr>
      <vt:lpstr>Example 2(b)</vt:lpstr>
      <vt:lpstr>Example 3(a)</vt:lpstr>
      <vt:lpstr>Example 3(b)</vt:lpstr>
      <vt:lpstr>A solution?</vt:lpstr>
      <vt:lpstr>Singular vs. general causation</vt:lpstr>
      <vt:lpstr>Determinism vs. indeterminism</vt:lpstr>
      <vt:lpstr>Individualism vs. holism (we have been here before)</vt:lpstr>
      <vt:lpstr>PowerPoint Presentation</vt:lpstr>
      <vt:lpstr>Molar vs. molecular causation</vt:lpstr>
      <vt:lpstr>Causal description vs. explanation</vt:lpstr>
      <vt:lpstr>PowerPoint Presentation</vt:lpstr>
      <vt:lpstr>Causal mosaics</vt:lpstr>
      <vt:lpstr>Bradford Hill criteria (as summarised by Burke Johnson et al.)</vt:lpstr>
      <vt:lpstr>PowerPoint Presentation</vt:lpstr>
      <vt:lpstr>PowerPoint Presentation</vt:lpstr>
      <vt:lpstr>Sample of the non-exhaustive list of “truthmakers”</vt:lpstr>
      <vt:lpstr>PowerPoint Presentation</vt:lpstr>
      <vt:lpstr>Summary</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Theorising mixed methods research</dc:title>
  <dc:creator>Andi Fugard</dc:creator>
  <cp:lastModifiedBy>Andi Fugard</cp:lastModifiedBy>
  <cp:revision>12</cp:revision>
  <dcterms:created xsi:type="dcterms:W3CDTF">2020-11-17T15:57:51Z</dcterms:created>
  <dcterms:modified xsi:type="dcterms:W3CDTF">2021-06-04T14:47:18Z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0x010100522835ABCFFA4A47AB87A6A6AB2ADEE3</vt:lpwstr>
  </property>
</Properties>
</file>