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6" r:id="rId2"/>
    <p:sldId id="257" r:id="rId3"/>
    <p:sldId id="275" r:id="rId4"/>
    <p:sldId id="276" r:id="rId5"/>
    <p:sldId id="289" r:id="rId6"/>
    <p:sldId id="298" r:id="rId7"/>
    <p:sldId id="299" r:id="rId8"/>
    <p:sldId id="344" r:id="rId9"/>
    <p:sldId id="301" r:id="rId10"/>
    <p:sldId id="300" r:id="rId11"/>
    <p:sldId id="306" r:id="rId12"/>
    <p:sldId id="302" r:id="rId13"/>
    <p:sldId id="303" r:id="rId14"/>
    <p:sldId id="304" r:id="rId15"/>
    <p:sldId id="305" r:id="rId16"/>
    <p:sldId id="280" r:id="rId17"/>
    <p:sldId id="284" r:id="rId18"/>
    <p:sldId id="334" r:id="rId19"/>
    <p:sldId id="333" r:id="rId20"/>
    <p:sldId id="335" r:id="rId21"/>
    <p:sldId id="336" r:id="rId22"/>
    <p:sldId id="294" r:id="rId23"/>
    <p:sldId id="296" r:id="rId24"/>
    <p:sldId id="297" r:id="rId25"/>
    <p:sldId id="342" r:id="rId26"/>
    <p:sldId id="314" r:id="rId27"/>
    <p:sldId id="308" r:id="rId28"/>
    <p:sldId id="327" r:id="rId29"/>
    <p:sldId id="309" r:id="rId30"/>
    <p:sldId id="282" r:id="rId31"/>
    <p:sldId id="343" r:id="rId32"/>
    <p:sldId id="286" r:id="rId33"/>
    <p:sldId id="310" r:id="rId34"/>
    <p:sldId id="317" r:id="rId35"/>
    <p:sldId id="320" r:id="rId36"/>
    <p:sldId id="315" r:id="rId37"/>
    <p:sldId id="337" r:id="rId38"/>
    <p:sldId id="319" r:id="rId39"/>
    <p:sldId id="318" r:id="rId40"/>
    <p:sldId id="311" r:id="rId41"/>
    <p:sldId id="331" r:id="rId42"/>
    <p:sldId id="291" r:id="rId43"/>
    <p:sldId id="338" r:id="rId44"/>
    <p:sldId id="332" r:id="rId45"/>
    <p:sldId id="313" r:id="rId46"/>
    <p:sldId id="321" r:id="rId47"/>
    <p:sldId id="340" r:id="rId48"/>
    <p:sldId id="278" r:id="rId49"/>
    <p:sldId id="329" r:id="rId50"/>
    <p:sldId id="322" r:id="rId51"/>
    <p:sldId id="323" r:id="rId52"/>
    <p:sldId id="324" r:id="rId53"/>
    <p:sldId id="325" r:id="rId54"/>
    <p:sldId id="339" r:id="rId55"/>
    <p:sldId id="279" r:id="rId56"/>
    <p:sldId id="274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C7A5A-CEA0-43A2-878F-729FCD6BE38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2622-0709-4A17-97E0-CF06EDC15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2622-0709-4A17-97E0-CF06EDC15BD6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9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pic>
        <p:nvPicPr>
          <p:cNvPr id="4115" name="Picture 19" descr="Pink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A9A8CA-74B4-4FD0-8F5E-8D2A9CF1DB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2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BE412-15F3-4057-BAFE-86E84CAE3F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BA58F-F2C8-450C-894F-D8D706286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ED84380-61C0-4D8D-9AA8-C1DF130A7C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77C0C1-7483-4FBF-93FF-EC20EF70F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A17B7C-AC39-4837-89B1-36387811CF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92B1B1-DAF9-482D-B746-A4CB524F56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F86C93-4FAA-4333-B620-56DD66602F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59566-5CF9-4FCC-BF85-0D8BD298D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1FA763-86CC-48DB-A4B9-0C00B006AD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1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9C8400-C43E-47C2-9D4B-0F5F80F1234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091" name="Picture 19" descr="Pink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hyperlink" Target="http://www.metafor-project.org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psychologist.com/d3/CI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Conducting a meta analysis</a:t>
            </a: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Andy </a:t>
            </a:r>
            <a:r>
              <a:rPr lang="en-GB" dirty="0" err="1" smtClean="0"/>
              <a:t>Fugard</a:t>
            </a:r>
            <a:endParaRPr lang="en-GB" dirty="0" smtClean="0"/>
          </a:p>
          <a:p>
            <a:r>
              <a:rPr lang="en-GB" dirty="0" smtClean="0"/>
              <a:t>a.fugard@ucl.ac.uk </a:t>
            </a:r>
          </a:p>
          <a:p>
            <a:endParaRPr lang="en-GB" dirty="0"/>
          </a:p>
          <a:p>
            <a:r>
              <a:rPr lang="en-GB" dirty="0" smtClean="0"/>
              <a:t>7</a:t>
            </a:r>
            <a:r>
              <a:rPr lang="en-GB" baseline="30000" dirty="0" smtClean="0"/>
              <a:t>th</a:t>
            </a:r>
            <a:r>
              <a:rPr lang="en-GB" dirty="0" smtClean="0"/>
              <a:t> Dec 2016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b="30084"/>
          <a:stretch/>
        </p:blipFill>
        <p:spPr bwMode="auto">
          <a:xfrm>
            <a:off x="107504" y="1844824"/>
            <a:ext cx="717427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0" y="6309320"/>
            <a:ext cx="739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Melby-Lervåg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M., &amp; Hulme, C. (2013). Is working memory training 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effective?</a:t>
            </a:r>
            <a:b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meta-analytic review. Developmental psychology, 49(2), 270–91.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619844"/>
            <a:ext cx="8489950" cy="1296988"/>
          </a:xfrm>
        </p:spPr>
        <p:txBody>
          <a:bodyPr/>
          <a:lstStyle/>
          <a:p>
            <a:r>
              <a:rPr lang="en-GB" sz="2800" dirty="0" smtClean="0"/>
              <a:t>Illustrative Example (forest plot)</a:t>
            </a:r>
            <a:endParaRPr lang="en-GB" sz="2800" dirty="0"/>
          </a:p>
        </p:txBody>
      </p:sp>
      <p:sp>
        <p:nvSpPr>
          <p:cNvPr id="2" name="Rectangle 1"/>
          <p:cNvSpPr/>
          <p:nvPr/>
        </p:nvSpPr>
        <p:spPr>
          <a:xfrm>
            <a:off x="122372" y="4653136"/>
            <a:ext cx="6768752" cy="468922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2807" y="4149080"/>
            <a:ext cx="201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Pooled effect</a:t>
            </a:r>
          </a:p>
          <a:p>
            <a:r>
              <a:rPr lang="en-GB" sz="16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(95% confidence intervals includes zero so not statistically significant)</a:t>
            </a:r>
            <a:endParaRPr lang="en-GB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91" y="683185"/>
            <a:ext cx="5262219" cy="6058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536503" cy="509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489950" cy="1296988"/>
          </a:xfrm>
        </p:spPr>
        <p:txBody>
          <a:bodyPr/>
          <a:lstStyle/>
          <a:p>
            <a:r>
              <a:rPr lang="en-GB" sz="2800" dirty="0" smtClean="0"/>
              <a:t>You can also express the information in a table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799149" y="6309320"/>
            <a:ext cx="7589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Brunwasser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S. M., </a:t>
            </a:r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Gillham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J. E., &amp; Kim, E. S. (2009). A meta-analytic review of the Penn Resiliency Program’s effect on depressive symptoms.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Journal of Consulting and Clinical Psychology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77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(6), 1042–54</a:t>
            </a:r>
            <a:r>
              <a:rPr lang="en-GB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  <a:endParaRPr lang="en-GB" sz="1200" dirty="0">
              <a:solidFill>
                <a:schemeClr val="accent6">
                  <a:lumMod val="75000"/>
                  <a:lumOff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860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536503" cy="509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489950" cy="1296988"/>
          </a:xfrm>
        </p:spPr>
        <p:txBody>
          <a:bodyPr/>
          <a:lstStyle/>
          <a:p>
            <a:r>
              <a:rPr lang="en-GB" sz="2800" dirty="0" smtClean="0"/>
              <a:t>You can also express the info in a table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799149" y="6309320"/>
            <a:ext cx="7589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Brunwasser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S. M., </a:t>
            </a:r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Gillham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J. E., &amp; Kim, E. S. (2009). A meta-analytic review of the Penn Resiliency Program’s effect on depressive symptoms.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Journal of Consulting and Clinical Psychology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77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(6), 1042–54</a:t>
            </a:r>
            <a:r>
              <a:rPr lang="en-GB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  <a:endParaRPr lang="en-GB" sz="1200" dirty="0">
              <a:solidFill>
                <a:schemeClr val="accent6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1880" y="1605940"/>
            <a:ext cx="576064" cy="453650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046" y="3140968"/>
            <a:ext cx="201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Sample size</a:t>
            </a:r>
            <a:endParaRPr lang="en-GB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536503" cy="509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489950" cy="1296988"/>
          </a:xfrm>
        </p:spPr>
        <p:txBody>
          <a:bodyPr/>
          <a:lstStyle/>
          <a:p>
            <a:r>
              <a:rPr lang="en-GB" sz="2800" dirty="0" smtClean="0"/>
              <a:t>You can also express the info in a table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799149" y="6309320"/>
            <a:ext cx="7589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Brunwasser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S. M., </a:t>
            </a:r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Gillham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J. E., &amp; Kim, E. S. (2009). A meta-analytic review of the Penn Resiliency Program’s effect on depressive symptoms.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Journal of Consulting and Clinical Psychology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77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(6), 1042–54</a:t>
            </a:r>
            <a:r>
              <a:rPr lang="en-GB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  <a:endParaRPr lang="en-GB" sz="1200" dirty="0">
              <a:solidFill>
                <a:schemeClr val="accent6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88024" y="1605940"/>
            <a:ext cx="576064" cy="453650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046" y="3140968"/>
            <a:ext cx="2017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Effect size</a:t>
            </a:r>
            <a:endParaRPr lang="en-GB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4744"/>
            <a:ext cx="4536503" cy="509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8489950" cy="1296988"/>
          </a:xfrm>
        </p:spPr>
        <p:txBody>
          <a:bodyPr/>
          <a:lstStyle/>
          <a:p>
            <a:r>
              <a:rPr lang="en-GB" sz="2800" dirty="0" smtClean="0"/>
              <a:t>You can also express the info in a table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799149" y="6309320"/>
            <a:ext cx="75892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Brunwasser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S. M., </a:t>
            </a:r>
            <a:r>
              <a:rPr lang="en-GB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Gillham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J. E., &amp; Kim, E. S. (2009). A meta-analytic review of the Penn Resiliency Program’s effect on depressive symptoms.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Journal of Consulting and Clinical Psychology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200" i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77</a:t>
            </a:r>
            <a:r>
              <a:rPr lang="en-GB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(6), 1042–54</a:t>
            </a:r>
            <a:r>
              <a:rPr lang="en-GB" sz="12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.</a:t>
            </a:r>
            <a:endParaRPr lang="en-GB" sz="1200" dirty="0">
              <a:solidFill>
                <a:schemeClr val="accent6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096" y="1605940"/>
            <a:ext cx="1080120" cy="4536504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7046" y="3140968"/>
            <a:ext cx="201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Confidence interval</a:t>
            </a:r>
            <a:endParaRPr lang="en-GB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get there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04865"/>
            <a:ext cx="8489950" cy="396098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0.  Do the systematic review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Express studies’ outcomes in the same units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Fit a statistical model to pool effects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Visualise the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Interpret the results!</a:t>
            </a:r>
          </a:p>
        </p:txBody>
      </p:sp>
    </p:spTree>
    <p:extLst>
      <p:ext uri="{BB962C8B-B14F-4D97-AF65-F5344CB8AC3E}">
        <p14:creationId xmlns:p14="http://schemas.microsoft.com/office/powerpoint/2010/main" val="19056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Effect size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132310"/>
            <a:ext cx="8489950" cy="4249018"/>
          </a:xfrm>
        </p:spPr>
        <p:txBody>
          <a:bodyPr/>
          <a:lstStyle/>
          <a:p>
            <a:r>
              <a:rPr lang="en-GB" dirty="0" smtClean="0"/>
              <a:t>Standardised mean difference (SMDs)</a:t>
            </a:r>
          </a:p>
          <a:p>
            <a:pPr lvl="1"/>
            <a:r>
              <a:rPr lang="en-GB" dirty="0" smtClean="0"/>
              <a:t>Post intervention difference between control and intervention</a:t>
            </a:r>
          </a:p>
          <a:p>
            <a:pPr lvl="1"/>
            <a:r>
              <a:rPr lang="en-GB" dirty="0" smtClean="0"/>
              <a:t>Pre-post change</a:t>
            </a:r>
          </a:p>
          <a:p>
            <a:pPr lvl="1"/>
            <a:r>
              <a:rPr lang="en-GB" dirty="0" smtClean="0"/>
              <a:t>Combination of the two above</a:t>
            </a:r>
          </a:p>
          <a:p>
            <a:r>
              <a:rPr lang="en-GB" dirty="0" smtClean="0"/>
              <a:t>Correlation (Pearson’s </a:t>
            </a:r>
            <a:r>
              <a:rPr lang="en-GB" i="1" dirty="0" smtClean="0"/>
              <a:t>r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dirty="0" smtClean="0"/>
              <a:t>Correlations are usually found in papers but sometimes you have to calculate the SMDs…</a:t>
            </a:r>
          </a:p>
        </p:txBody>
      </p:sp>
    </p:spTree>
    <p:extLst>
      <p:ext uri="{BB962C8B-B14F-4D97-AF65-F5344CB8AC3E}">
        <p14:creationId xmlns:p14="http://schemas.microsoft.com/office/powerpoint/2010/main" val="25813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from last time: stand. </a:t>
            </a:r>
            <a:r>
              <a:rPr lang="en-GB" dirty="0"/>
              <a:t>m</a:t>
            </a:r>
            <a:r>
              <a:rPr lang="en-GB" dirty="0" smtClean="0"/>
              <a:t>ean diff.</a:t>
            </a:r>
            <a:br>
              <a:rPr lang="en-GB" dirty="0" smtClean="0"/>
            </a:br>
            <a:r>
              <a:rPr lang="en-GB" sz="2400" dirty="0" smtClean="0"/>
              <a:t>between two normally distributed groups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92851" y="2204864"/>
                <a:ext cx="6331477" cy="1252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>
                          <a:latin typeface="Cambria Math"/>
                        </a:rPr>
                        <m:t>𝑆𝑀𝐷</m:t>
                      </m:r>
                      <m:r>
                        <a:rPr lang="en-GB" sz="4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latin typeface="Cambria Math"/>
                            </a:rPr>
                            <m:t>𝑚𝑒𝑎</m:t>
                          </m:r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sz="4400" i="1">
                              <a:latin typeface="Cambria Math"/>
                            </a:rPr>
                            <m:t>−</m:t>
                          </m:r>
                          <m:r>
                            <a:rPr lang="en-GB" sz="4400" i="1">
                              <a:latin typeface="Cambria Math"/>
                            </a:rPr>
                            <m:t>𝑚𝑒𝑎</m:t>
                          </m:r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44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GB" sz="4400" i="1">
                              <a:latin typeface="Cambria Math"/>
                            </a:rPr>
                            <m:t>𝑆𝐷</m:t>
                          </m:r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51" y="2204864"/>
                <a:ext cx="6331477" cy="12522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013337"/>
                  </p:ext>
                </p:extLst>
              </p:nvPr>
            </p:nvGraphicFramePr>
            <p:xfrm>
              <a:off x="467544" y="3717032"/>
              <a:ext cx="8352927" cy="2909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2"/>
                    <a:gridCol w="519678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Metric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SD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Cohen’s</a:t>
                          </a:r>
                          <a:r>
                            <a:rPr lang="en-GB" sz="2400" baseline="0" dirty="0" smtClean="0"/>
                            <a:t> </a:t>
                          </a:r>
                          <a:r>
                            <a:rPr lang="en-GB" sz="2400" i="1" baseline="0" dirty="0" smtClean="0"/>
                            <a:t>d</a:t>
                          </a:r>
                          <a:endParaRPr lang="en-GB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Population</a:t>
                          </a:r>
                          <a:r>
                            <a:rPr lang="en-GB" sz="2400" baseline="0" dirty="0" smtClean="0"/>
                            <a:t> SD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Glass’s </a:t>
                          </a:r>
                          <a:r>
                            <a:rPr lang="en-GB" sz="2400" i="1" dirty="0" smtClean="0"/>
                            <a:t>d</a:t>
                          </a:r>
                          <a:r>
                            <a:rPr lang="en-GB" sz="2400" baseline="0" dirty="0" smtClean="0"/>
                            <a:t> (or </a:t>
                          </a:r>
                          <a:r>
                            <a:rPr lang="el-GR" sz="2400" baseline="0" dirty="0" smtClean="0"/>
                            <a:t>Δ</a:t>
                          </a:r>
                          <a:r>
                            <a:rPr lang="en-GB" sz="2400" baseline="0" dirty="0" smtClean="0"/>
                            <a:t>)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Control group</a:t>
                          </a:r>
                          <a:r>
                            <a:rPr lang="en-GB" sz="2400" baseline="0" dirty="0" smtClean="0"/>
                            <a:t> SD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Hedges’s</a:t>
                          </a:r>
                          <a:r>
                            <a:rPr lang="en-GB" sz="2400" dirty="0" smtClean="0"/>
                            <a:t> </a:t>
                          </a:r>
                          <a:r>
                            <a:rPr lang="en-GB" sz="2400" i="1" dirty="0" smtClean="0"/>
                            <a:t>g</a:t>
                          </a:r>
                          <a:endParaRPr lang="en-GB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Poole</a:t>
                          </a:r>
                          <a:r>
                            <a:rPr lang="en-GB" sz="2400" baseline="0" dirty="0" smtClean="0"/>
                            <a:t>d SD =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GB" sz="240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GB" sz="240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GB" sz="2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400" b="0" i="1" baseline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2400" b="0" i="1" baseline="0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2400" b="0" i="1" baseline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𝑆𝐷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b="0" i="1" baseline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𝐴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2400" b="0" i="1" baseline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  <m:sup/>
                                        </m:sSup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400" b="0" i="1" baseline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GB" sz="2400" b="0" i="1" baseline="0" smtClean="0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GB" sz="2400" b="0" i="1" baseline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𝑆𝐷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400" b="0" i="1" baseline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𝐵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GB" sz="2400" b="0" i="1" baseline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  <m:sup/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sz="2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GB" sz="2400" b="0" i="1" baseline="0" smtClean="0"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sub>
                                        </m:sSub>
                                        <m:r>
                                          <a:rPr lang="en-GB" sz="2400" b="0" i="1" baseline="0" smtClean="0">
                                            <a:latin typeface="Cambria Math"/>
                                          </a:rPr>
                                          <m:t>−2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013337"/>
                  </p:ext>
                </p:extLst>
              </p:nvPr>
            </p:nvGraphicFramePr>
            <p:xfrm>
              <a:off x="467544" y="3717032"/>
              <a:ext cx="8352927" cy="2909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56142"/>
                    <a:gridCol w="5196785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Metric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SD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Cohen’s</a:t>
                          </a:r>
                          <a:r>
                            <a:rPr lang="en-GB" sz="2400" baseline="0" dirty="0" smtClean="0"/>
                            <a:t> </a:t>
                          </a:r>
                          <a:r>
                            <a:rPr lang="en-GB" sz="2400" i="1" baseline="0" dirty="0" smtClean="0"/>
                            <a:t>d</a:t>
                          </a:r>
                          <a:endParaRPr lang="en-GB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Population</a:t>
                          </a:r>
                          <a:r>
                            <a:rPr lang="en-GB" sz="2400" baseline="0" dirty="0" smtClean="0"/>
                            <a:t> SD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Glass’s </a:t>
                          </a:r>
                          <a:r>
                            <a:rPr lang="en-GB" sz="2400" i="1" dirty="0" smtClean="0"/>
                            <a:t>d</a:t>
                          </a:r>
                          <a:r>
                            <a:rPr lang="en-GB" sz="2400" baseline="0" dirty="0" smtClean="0"/>
                            <a:t> (or </a:t>
                          </a:r>
                          <a:r>
                            <a:rPr lang="el-GR" sz="2400" baseline="0" dirty="0" smtClean="0"/>
                            <a:t>Δ</a:t>
                          </a:r>
                          <a:r>
                            <a:rPr lang="en-GB" sz="2400" baseline="0" dirty="0" smtClean="0"/>
                            <a:t>)</a:t>
                          </a:r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 smtClean="0"/>
                            <a:t>Control group</a:t>
                          </a:r>
                          <a:r>
                            <a:rPr lang="en-GB" sz="2400" baseline="0" dirty="0" smtClean="0"/>
                            <a:t> SD</a:t>
                          </a:r>
                          <a:endParaRPr lang="en-GB" sz="2400" dirty="0"/>
                        </a:p>
                      </a:txBody>
                      <a:tcPr/>
                    </a:tc>
                  </a:tr>
                  <a:tr h="1537843">
                    <a:tc>
                      <a:txBody>
                        <a:bodyPr/>
                        <a:lstStyle/>
                        <a:p>
                          <a:r>
                            <a:rPr lang="en-GB" sz="2400" dirty="0" err="1" smtClean="0"/>
                            <a:t>Hedges’s</a:t>
                          </a:r>
                          <a:r>
                            <a:rPr lang="en-GB" sz="2400" dirty="0" smtClean="0"/>
                            <a:t> </a:t>
                          </a:r>
                          <a:r>
                            <a:rPr lang="en-GB" sz="2400" i="1" dirty="0" smtClean="0"/>
                            <a:t>g</a:t>
                          </a:r>
                          <a:endParaRPr lang="en-GB" sz="24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0844" t="-91700" r="-586" b="-7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59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Within-person change (Becker, 1988)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92851" y="2331012"/>
                <a:ext cx="7398756" cy="14580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smtClean="0">
                          <a:latin typeface="Cambria Math"/>
                        </a:rPr>
                        <m:t>𝑆𝑀𝐷</m:t>
                      </m:r>
                      <m:r>
                        <a:rPr lang="en-GB" sz="4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latin typeface="Cambria Math"/>
                            </a:rPr>
                            <m:t>𝑚𝑒𝑎</m:t>
                          </m:r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GB" sz="4400" i="1">
                              <a:latin typeface="Cambria Math"/>
                            </a:rPr>
                            <m:t>−</m:t>
                          </m:r>
                          <m:r>
                            <a:rPr lang="en-GB" sz="4400" i="1">
                              <a:latin typeface="Cambria Math"/>
                            </a:rPr>
                            <m:t>𝑚𝑒𝑎</m:t>
                          </m:r>
                          <m:sSub>
                            <m:sSub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/>
                                </a:rPr>
                                <m:t>𝑝𝑟𝑒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i="1">
                                  <a:latin typeface="Cambria Math"/>
                                </a:rPr>
                                <m:t>𝑆𝐷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/>
                                </a:rPr>
                                <m:t>𝑝𝑟𝑒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51" y="2331012"/>
                <a:ext cx="7398756" cy="14580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31640" y="4437112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There are plenty of alternatives but this is the most straightforward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 for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76872"/>
            <a:ext cx="8489950" cy="4320479"/>
          </a:xfrm>
        </p:spPr>
        <p:txBody>
          <a:bodyPr/>
          <a:lstStyle/>
          <a:p>
            <a:r>
              <a:rPr lang="en-GB" dirty="0" smtClean="0"/>
              <a:t>Overview of meta-analysis</a:t>
            </a:r>
          </a:p>
          <a:p>
            <a:r>
              <a:rPr lang="en-GB" dirty="0" smtClean="0"/>
              <a:t>Illustration through </a:t>
            </a:r>
            <a:r>
              <a:rPr lang="en-GB" dirty="0"/>
              <a:t>Ed </a:t>
            </a:r>
            <a:r>
              <a:rPr lang="en-GB" dirty="0" smtClean="0"/>
              <a:t>Psych-relevant examples</a:t>
            </a:r>
          </a:p>
          <a:p>
            <a:r>
              <a:rPr lang="en-GB" dirty="0" smtClean="0"/>
              <a:t>Sketch of how to conduct an analysis</a:t>
            </a:r>
          </a:p>
          <a:p>
            <a:pPr lvl="1"/>
            <a:r>
              <a:rPr lang="en-GB" dirty="0" smtClean="0"/>
              <a:t>Focus on collecting the information you need</a:t>
            </a:r>
          </a:p>
          <a:p>
            <a:pPr lvl="1"/>
            <a:r>
              <a:rPr lang="en-GB" dirty="0" smtClean="0"/>
              <a:t>You don’t actually have to fit the statistical model during the </a:t>
            </a:r>
            <a:r>
              <a:rPr lang="en-GB" dirty="0" err="1" smtClean="0"/>
              <a:t>DECPsy</a:t>
            </a:r>
            <a:r>
              <a:rPr lang="en-GB" dirty="0" smtClean="0"/>
              <a:t> (but you </a:t>
            </a:r>
            <a:r>
              <a:rPr lang="en-GB" dirty="0" smtClean="0"/>
              <a:t>can!)</a:t>
            </a:r>
            <a:endParaRPr lang="en-GB" dirty="0" smtClean="0"/>
          </a:p>
          <a:p>
            <a:r>
              <a:rPr lang="en-GB" dirty="0" smtClean="0"/>
              <a:t>A couple of arithmetical activities along the way</a:t>
            </a:r>
          </a:p>
          <a:p>
            <a:r>
              <a:rPr lang="en-GB" dirty="0" smtClean="0"/>
              <a:t>Postscript: why </a:t>
            </a:r>
            <a:r>
              <a:rPr lang="en-GB" dirty="0" smtClean="0"/>
              <a:t>you can’t ask a genie for more wishes</a:t>
            </a:r>
          </a:p>
        </p:txBody>
      </p:sp>
    </p:spTree>
    <p:extLst>
      <p:ext uri="{BB962C8B-B14F-4D97-AF65-F5344CB8AC3E}">
        <p14:creationId xmlns:p14="http://schemas.microsoft.com/office/powerpoint/2010/main" val="10385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Pretest</a:t>
            </a:r>
            <a:r>
              <a:rPr lang="en-GB" dirty="0" smtClean="0"/>
              <a:t>-</a:t>
            </a:r>
            <a:r>
              <a:rPr lang="en-GB" dirty="0" err="1" smtClean="0"/>
              <a:t>Posttest</a:t>
            </a:r>
            <a:r>
              <a:rPr lang="en-GB" dirty="0" smtClean="0"/>
              <a:t>-Control Group (Morris 2007)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7504" y="5085184"/>
                <a:ext cx="3395096" cy="1164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3200" i="1">
                              <a:latin typeface="Cambria Math"/>
                            </a:rPr>
                            <m:t>treat</m:t>
                          </m:r>
                          <m:r>
                            <a:rPr lang="en-GB" sz="32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3200" i="1">
                              <a:latin typeface="Cambria Math"/>
                            </a:rPr>
                            <m:t>control</m:t>
                          </m:r>
                          <m:r>
                            <a:rPr lang="en-GB" sz="3200" i="1">
                              <a:latin typeface="Cambria Math"/>
                              <a:ea typeface="Cambria Math"/>
                            </a:rPr>
                            <m:t>∆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3200" b="0" i="0" smtClean="0">
                              <a:latin typeface="Cambria Math"/>
                            </a:rPr>
                            <m:t>pooled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𝑆𝐷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𝑝𝑟𝑒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085184"/>
                <a:ext cx="3395096" cy="11648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00143" y="2924944"/>
                <a:ext cx="7367338" cy="1020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1" smtClean="0">
                          <a:latin typeface="Cambria Math"/>
                        </a:rPr>
                        <m:t>treat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∆ =</m:t>
                      </m:r>
                      <m:r>
                        <a:rPr lang="en-GB" sz="2800" i="1">
                          <a:latin typeface="Cambria Math"/>
                        </a:rPr>
                        <m:t>𝑚𝑒𝑎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GB" sz="2800" i="1" smtClean="0">
                              <a:latin typeface="Cambria Math"/>
                            </a:rPr>
                            <m:t>𝑡𝑟𝑒𝑎𝑡</m:t>
                          </m:r>
                          <m:r>
                            <a:rPr lang="en-GB" sz="2800" i="1" smtClean="0">
                              <a:latin typeface="Cambria Math"/>
                            </a:rPr>
                            <m:t>.</m:t>
                          </m:r>
                          <m:r>
                            <a:rPr lang="en-GB" sz="2800" i="1" smtClean="0">
                              <a:latin typeface="Cambria Math"/>
                            </a:rPr>
                            <m:t>𝑝𝑜𝑠𝑡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−</m:t>
                      </m:r>
                      <m:r>
                        <a:rPr lang="en-GB" sz="2800" i="1">
                          <a:latin typeface="Cambria Math"/>
                        </a:rPr>
                        <m:t>𝑚𝑒𝑎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𝑡𝑟𝑒𝑎𝑡</m:t>
                          </m:r>
                          <m:r>
                            <a:rPr lang="en-GB" sz="2800" i="1">
                              <a:latin typeface="Cambria Math"/>
                            </a:rPr>
                            <m:t>.</m:t>
                          </m:r>
                          <m:r>
                            <a:rPr lang="en-GB" sz="2800" i="1">
                              <a:latin typeface="Cambria Math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1" smtClean="0">
                          <a:latin typeface="Cambria Math"/>
                        </a:rPr>
                        <m:t>control</m:t>
                      </m:r>
                      <m:r>
                        <a:rPr lang="en-GB" sz="28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GB" sz="2800" b="0" i="1" smtClean="0">
                          <a:latin typeface="Cambria Math"/>
                          <a:ea typeface="Cambria Math"/>
                        </a:rPr>
                        <m:t> =</m:t>
                      </m:r>
                      <m:r>
                        <a:rPr lang="en-GB" sz="2800" i="1">
                          <a:latin typeface="Cambria Math"/>
                        </a:rPr>
                        <m:t>𝑚𝑒𝑎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𝑐𝑜𝑛𝑡𝑟𝑜𝑙</m:t>
                          </m:r>
                          <m:r>
                            <a:rPr lang="en-GB" sz="2800" i="1">
                              <a:latin typeface="Cambria Math"/>
                            </a:rPr>
                            <m:t>.</m:t>
                          </m:r>
                          <m:r>
                            <a:rPr lang="en-GB" sz="2800" i="1">
                              <a:latin typeface="Cambria Math"/>
                            </a:rPr>
                            <m:t>𝑝𝑜𝑠𝑡</m:t>
                          </m:r>
                        </m:sub>
                      </m:sSub>
                      <m:r>
                        <a:rPr lang="en-GB" sz="2800" i="1">
                          <a:latin typeface="Cambria Math"/>
                        </a:rPr>
                        <m:t>−</m:t>
                      </m:r>
                      <m:r>
                        <a:rPr lang="en-GB" sz="2800" i="1">
                          <a:latin typeface="Cambria Math"/>
                        </a:rPr>
                        <m:t>𝑚𝑒𝑎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/>
                            </a:rPr>
                            <m:t>𝑐𝑜𝑛𝑡𝑟𝑜𝑙</m:t>
                          </m:r>
                          <m:r>
                            <a:rPr lang="en-GB" sz="2800" i="1">
                              <a:latin typeface="Cambria Math"/>
                            </a:rPr>
                            <m:t>.</m:t>
                          </m:r>
                          <m:r>
                            <a:rPr lang="en-GB" sz="2800" i="1">
                              <a:latin typeface="Cambria Math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43" y="2924944"/>
                <a:ext cx="7367338" cy="10205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536" y="1772816"/>
            <a:ext cx="6336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 work out mean pre-post difference in</a:t>
            </a:r>
            <a:b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treatment and control groups…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407495"/>
            <a:ext cx="793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Then take the standardised difference between these</a:t>
            </a:r>
            <a:endParaRPr lang="en-GB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95480" y="5013175"/>
                <a:ext cx="5113023" cy="1552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 smtClean="0"/>
                  <a:t>where the pooled SD 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−1)</m:t>
                              </m:r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  <a:ea typeface="Cambria Math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𝑇</m:t>
                                      </m:r>
                                    </m:sub>
                                    <m:sup>
                                      <m:r>
                                        <a:rPr lang="en-GB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sup/>
                              </m:sSup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−1)</m:t>
                              </m:r>
                              <m:r>
                                <a:rPr lang="en-GB" sz="240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  <a:ea typeface="Cambria Math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GB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GB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sup/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80" y="5013175"/>
                <a:ext cx="5113023" cy="1552861"/>
              </a:xfrm>
              <a:prstGeom prst="rect">
                <a:avLst/>
              </a:prstGeom>
              <a:blipFill rotWithShape="1">
                <a:blip r:embed="rId4"/>
                <a:stretch>
                  <a:fillRect l="-1788" t="-27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98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Tip: use Excel formulae (type “=” to start)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2484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3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Activity: compute PPC effect size for this data (Head-Toes-Knees-Shoulders)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552" y="5589240"/>
            <a:ext cx="8244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Table 2 of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Lillard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A. S. (2012). Preschool children’s development in classic Montessori, supplemented Montessori, and conventional programs. </a:t>
            </a:r>
            <a:r>
              <a:rPr lang="en-GB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Journal of School Psychology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(3), 379–401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37734"/>
              </p:ext>
            </p:extLst>
          </p:nvPr>
        </p:nvGraphicFramePr>
        <p:xfrm>
          <a:off x="1475656" y="2780928"/>
          <a:ext cx="5994399" cy="1765935"/>
        </p:xfrm>
        <a:graphic>
          <a:graphicData uri="http://schemas.openxmlformats.org/drawingml/2006/table">
            <a:tbl>
              <a:tblPr/>
              <a:tblGrid>
                <a:gridCol w="943475"/>
                <a:gridCol w="1076895"/>
                <a:gridCol w="1210316"/>
                <a:gridCol w="609923"/>
                <a:gridCol w="1076895"/>
                <a:gridCol w="1076895"/>
              </a:tblGrid>
              <a:tr h="648022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Classic Montessori</a:t>
                      </a:r>
                      <a:b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(N=36)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Conventional</a:t>
                      </a:r>
                      <a:b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(N=41)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complication: </a:t>
            </a:r>
            <a:r>
              <a:rPr lang="en-GB" b="0" dirty="0" smtClean="0"/>
              <a:t>the standardised mean difference is a little biased for small samples</a:t>
            </a:r>
            <a:endParaRPr lang="en-GB" b="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6" y="2060848"/>
            <a:ext cx="7679948" cy="451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1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Adjusting for bias (Hedges 1981, p.114)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0200" y="2708275"/>
            <a:ext cx="8489950" cy="388907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Multiply </a:t>
            </a:r>
            <a:r>
              <a:rPr lang="en-GB" i="1" dirty="0" smtClean="0"/>
              <a:t>d</a:t>
            </a:r>
            <a:r>
              <a:rPr lang="en-GB" dirty="0" smtClean="0"/>
              <a:t> by </a:t>
            </a:r>
          </a:p>
          <a:p>
            <a:pPr marL="0" indent="0">
              <a:buNone/>
            </a:pPr>
            <a:endParaRPr lang="en-GB" sz="600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… where </a:t>
            </a:r>
            <a:r>
              <a:rPr lang="en-GB" i="1" dirty="0" smtClean="0"/>
              <a:t>m </a:t>
            </a:r>
            <a:r>
              <a:rPr lang="en-GB" dirty="0" smtClean="0"/>
              <a:t>is the degrees of freedom</a:t>
            </a:r>
            <a:br>
              <a:rPr lang="en-GB" dirty="0" smtClean="0"/>
            </a:br>
            <a:r>
              <a:rPr lang="en-GB" dirty="0" smtClean="0"/>
              <a:t>(for two-group comparisons: total sample size – 2)</a:t>
            </a:r>
          </a:p>
          <a:p>
            <a:pPr marL="0" indent="0">
              <a:buNone/>
            </a:pP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use software which does this for you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96952"/>
            <a:ext cx="283202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5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20688"/>
            <a:ext cx="5946229" cy="55668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9552" y="6187558"/>
            <a:ext cx="8439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Zenner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C.,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Herrnleben-Kurz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S., &amp;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Walach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H. (2014). Mindfulness-based interventions in schools—A systematic review and meta-analysis. 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Frontiers in Psychology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603.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doi:10.3389/fpsyg.2014.00603</a:t>
            </a:r>
          </a:p>
        </p:txBody>
      </p:sp>
    </p:spTree>
    <p:extLst>
      <p:ext uri="{BB962C8B-B14F-4D97-AF65-F5344CB8AC3E}">
        <p14:creationId xmlns:p14="http://schemas.microsoft.com/office/powerpoint/2010/main" val="13331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Detecting publication bias using a funnel plot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0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96752"/>
            <a:ext cx="6209630" cy="5592341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0200" y="620688"/>
            <a:ext cx="8489950" cy="1296988"/>
          </a:xfrm>
        </p:spPr>
        <p:txBody>
          <a:bodyPr/>
          <a:lstStyle/>
          <a:p>
            <a:r>
              <a:rPr lang="en-GB" dirty="0" smtClean="0"/>
              <a:t>Expected between-study variation </a:t>
            </a:r>
            <a:r>
              <a:rPr lang="en-GB" smtClean="0"/>
              <a:t>in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96752"/>
            <a:ext cx="6209630" cy="5592341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0200" y="620688"/>
            <a:ext cx="8489950" cy="1296988"/>
          </a:xfrm>
        </p:spPr>
        <p:txBody>
          <a:bodyPr/>
          <a:lstStyle/>
          <a:p>
            <a:r>
              <a:rPr lang="en-GB" dirty="0" smtClean="0"/>
              <a:t>Expected between-study variation </a:t>
            </a:r>
            <a:r>
              <a:rPr lang="en-GB" smtClean="0"/>
              <a:t>in effects</a:t>
            </a:r>
            <a:endParaRPr lang="en-GB" dirty="0"/>
          </a:p>
        </p:txBody>
      </p:sp>
      <p:pic>
        <p:nvPicPr>
          <p:cNvPr id="2050" name="Picture 2" descr="http://www.hyperwear.com/media/catalog/product/cache/1/image/340x367/9df78eab33525d08d6e5fb8d27136e95/f/u/fun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77436" y="880753"/>
            <a:ext cx="5196745" cy="56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3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this funnel shape?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9552" y="2335347"/>
                <a:ext cx="7560840" cy="4179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en-US" sz="2400" dirty="0" smtClean="0"/>
                  <a:t>Standard error of the mean =</a:t>
                </a:r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SD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 smtClean="0"/>
                  <a:t>Sample size       error       </a:t>
                </a:r>
              </a:p>
              <a:p>
                <a:endParaRPr lang="en-US" sz="2400" dirty="0"/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 smtClean="0"/>
                  <a:t>So for smaller studies you’d expect greater between-study variation in (sample) means</a:t>
                </a:r>
              </a:p>
              <a:p>
                <a:pPr marL="342900" indent="-342900">
                  <a:buFont typeface="Arial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/>
                  <a:buChar char="•"/>
                </a:pPr>
                <a:r>
                  <a:rPr lang="en-US" sz="2400" dirty="0" smtClean="0"/>
                  <a:t>Even if there’s no population difference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35347"/>
                <a:ext cx="7560840" cy="4179286"/>
              </a:xfrm>
              <a:prstGeom prst="rect">
                <a:avLst/>
              </a:prstGeom>
              <a:blipFill rotWithShape="0">
                <a:blip r:embed="rId2"/>
                <a:stretch>
                  <a:fillRect l="-1129" t="-1020" b="-2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Up Arrow 5"/>
          <p:cNvSpPr/>
          <p:nvPr/>
        </p:nvSpPr>
        <p:spPr>
          <a:xfrm>
            <a:off x="2627784" y="4149080"/>
            <a:ext cx="288032" cy="50405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10800000">
            <a:off x="3923929" y="4164194"/>
            <a:ext cx="288032" cy="50405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usinessblogshub.com/wp-content/uploads/2010/10/office-paper-cha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37"/>
          <a:stretch/>
        </p:blipFill>
        <p:spPr bwMode="auto">
          <a:xfrm>
            <a:off x="-12976" y="-99392"/>
            <a:ext cx="9156976" cy="69573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860" y="115962"/>
            <a:ext cx="8562280" cy="64874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GB" dirty="0" smtClean="0"/>
              <a:t>So… you’ve survived your systematic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64" y="1556792"/>
            <a:ext cx="6048672" cy="475252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You now have a collection of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results,</a:t>
            </a:r>
            <a:r>
              <a:rPr lang="en-GB" dirty="0" smtClean="0"/>
              <a:t> perhaps evaluating the effectiveness of an intervention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outcome measures </a:t>
            </a:r>
            <a:r>
              <a:rPr lang="en-GB" dirty="0" smtClean="0"/>
              <a:t>are probably similar but not identical across studies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nalyses</a:t>
            </a:r>
            <a:r>
              <a:rPr lang="en-GB" dirty="0" smtClean="0"/>
              <a:t> also vary a little: means and SDs, t-tests, ANOVA, maybe standardised effect sizes…</a:t>
            </a:r>
          </a:p>
          <a:p>
            <a:pPr marL="0" indent="0">
              <a:buNone/>
            </a:pPr>
            <a:r>
              <a:rPr lang="en-GB" dirty="0" smtClean="0"/>
              <a:t>How can you synthesise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2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62760"/>
            <a:ext cx="6336704" cy="495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4380" y="6021288"/>
            <a:ext cx="84397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Sapyta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J. J. (2004). The effect of the provision of information on client status toward clinician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outcome: a meta-analysis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Major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Area Paper, Submitted to the Faculty of Peabody College of Vanderbilt University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4090126">
            <a:off x="2208752" y="3126755"/>
            <a:ext cx="1012806" cy="48386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5588" y="1556792"/>
            <a:ext cx="201622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Something missing?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63916" y="2668058"/>
            <a:ext cx="1224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overall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effect</a:t>
            </a:r>
            <a:b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</a:t>
            </a:r>
            <a:r>
              <a:rPr lang="en-GB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0.21</a:t>
            </a:r>
            <a:endParaRPr lang="en-GB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0200" y="476672"/>
            <a:ext cx="8489950" cy="1296988"/>
          </a:xfrm>
        </p:spPr>
        <p:txBody>
          <a:bodyPr/>
          <a:lstStyle/>
          <a:p>
            <a:r>
              <a:rPr lang="en-GB" dirty="0" smtClean="0"/>
              <a:t>An unpublished (but oft-cited) meta-analysis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9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353150" cy="44658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4380" y="6021288"/>
            <a:ext cx="8439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Zenner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C.,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Herrnleben-Kurz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S., &amp;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Walach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H. (2014). Mindfulness-based interventions in schools—A systematic review and meta-analysis. 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Frontiers in Psychology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603.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doi:10.3389/fpsyg.2014.00603</a:t>
            </a:r>
          </a:p>
        </p:txBody>
      </p:sp>
    </p:spTree>
    <p:extLst>
      <p:ext uri="{BB962C8B-B14F-4D97-AF65-F5344CB8AC3E}">
        <p14:creationId xmlns:p14="http://schemas.microsoft.com/office/powerpoint/2010/main" val="20043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616530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Watanabe, N.,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Hunot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V., Omori, I. M., Churchill, R., &amp; Furukawa, T. 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A.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(2007). Psychotherapy for depression among children and adolescents: a systematic review. </a:t>
            </a:r>
            <a:r>
              <a:rPr lang="en-GB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Acta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Psychiatrica</a:t>
            </a:r>
            <a:r>
              <a:rPr lang="en-GB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4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Scandinavica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116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(2), 84–95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37" y="620688"/>
            <a:ext cx="6197127" cy="535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8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for effect consistency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3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test?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200" y="1916833"/>
            <a:ext cx="8489950" cy="4249018"/>
          </a:xfrm>
        </p:spPr>
        <p:txBody>
          <a:bodyPr/>
          <a:lstStyle/>
          <a:p>
            <a:r>
              <a:rPr lang="en-GB" dirty="0" smtClean="0"/>
              <a:t>Often you want to decide whether to implement an expensive (people’s time and energy – you, teachers, families!) intervention</a:t>
            </a:r>
          </a:p>
          <a:p>
            <a:r>
              <a:rPr lang="en-GB" dirty="0" smtClean="0"/>
              <a:t>On average an intervention might work well…</a:t>
            </a:r>
          </a:p>
          <a:p>
            <a:r>
              <a:rPr lang="en-GB" dirty="0" smtClean="0"/>
              <a:t>… but what if there’s a lot of variation between effects depending on who ran the study and in what context</a:t>
            </a:r>
          </a:p>
          <a:p>
            <a:r>
              <a:rPr lang="en-GB" dirty="0" smtClean="0"/>
              <a:t>Problem: effects can also vary because of randomness…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8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398"/>
          <a:stretch/>
        </p:blipFill>
        <p:spPr>
          <a:xfrm>
            <a:off x="1043608" y="692696"/>
            <a:ext cx="6969197" cy="49685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1560" y="5780782"/>
            <a:ext cx="77048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Wilson, P., Rush, R., Hussey, S., Puckering, C.,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F.,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Allely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C. S., … </a:t>
            </a:r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Gillberg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C. (2012). How evidence-based is an “evidence-based parenting program”? A PRISMA systematic review and meta-analysis of Triple P.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BMC </a:t>
            </a:r>
            <a:r>
              <a:rPr lang="en-GB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Medicine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130. doi:10.1186/1741-7015-10-130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063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200" y="692696"/>
            <a:ext cx="8489950" cy="1296988"/>
          </a:xfrm>
        </p:spPr>
        <p:txBody>
          <a:bodyPr/>
          <a:lstStyle/>
          <a:p>
            <a:r>
              <a:rPr lang="en-GB" dirty="0" smtClean="0"/>
              <a:t>Tests for heterogeneity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352646"/>
                <a:ext cx="8489950" cy="5316714"/>
              </a:xfrm>
            </p:spPr>
            <p:txBody>
              <a:bodyPr/>
              <a:lstStyle/>
              <a:p>
                <a:r>
                  <a:rPr lang="en-GB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Cochran’s (1954) </a:t>
                </a:r>
                <a:r>
                  <a:rPr lang="en-GB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Q</a:t>
                </a:r>
                <a:endParaRPr lang="en-GB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GB" dirty="0" smtClean="0"/>
                  <a:t>Calculated from how much each study effect differs from pooled effect</a:t>
                </a:r>
              </a:p>
              <a:p>
                <a:pPr lvl="1"/>
                <a:r>
                  <a:rPr lang="en-GB" dirty="0" smtClean="0"/>
                  <a:t>Tested using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test (</a:t>
                </a:r>
                <a:r>
                  <a:rPr lang="en-GB" dirty="0" err="1" smtClean="0"/>
                  <a:t>df</a:t>
                </a:r>
                <a:r>
                  <a:rPr lang="en-GB" dirty="0" smtClean="0"/>
                  <a:t> = </a:t>
                </a:r>
                <a:r>
                  <a:rPr lang="en-GB" dirty="0"/>
                  <a:t>number of studies – 1</a:t>
                </a:r>
                <a:r>
                  <a:rPr lang="en-GB" dirty="0" smtClean="0"/>
                  <a:t>)</a:t>
                </a:r>
              </a:p>
              <a:p>
                <a:pPr lvl="1"/>
                <a:r>
                  <a:rPr lang="en-GB" dirty="0" smtClean="0"/>
                  <a:t>Significant means evidence for heterogeneity</a:t>
                </a:r>
              </a:p>
              <a:p>
                <a:pPr lvl="1"/>
                <a:r>
                  <a:rPr lang="en-GB" dirty="0" smtClean="0"/>
                  <a:t>When you have lots of studies it will often be statistically significant even when studies relatively consistent</a:t>
                </a:r>
              </a:p>
              <a:p>
                <a:r>
                  <a:rPr lang="en-GB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 effect size: </a:t>
                </a:r>
                <a:r>
                  <a:rPr lang="en-GB" b="1" i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</a:t>
                </a:r>
                <a:r>
                  <a:rPr lang="en-GB" b="1" baseline="300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GB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(Higgins and Thompson 2002)</a:t>
                </a:r>
              </a:p>
              <a:p>
                <a:pPr lvl="1"/>
                <a:r>
                  <a:rPr lang="en-GB" dirty="0" smtClean="0"/>
                  <a:t>% of total variation across studies due to true heterogeneity rather than chance</a:t>
                </a:r>
              </a:p>
              <a:p>
                <a:pPr lvl="1"/>
                <a:r>
                  <a:rPr lang="en-GB" dirty="0" smtClean="0"/>
                  <a:t>Computed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GB" dirty="0" smtClean="0"/>
                  <a:t>  (</a:t>
                </a:r>
                <a:r>
                  <a:rPr lang="en-GB" dirty="0" err="1" smtClean="0"/>
                  <a:t>df</a:t>
                </a:r>
                <a:r>
                  <a:rPr lang="en-GB" dirty="0" smtClean="0"/>
                  <a:t> </a:t>
                </a:r>
                <a:r>
                  <a:rPr lang="en-GB" dirty="0"/>
                  <a:t>= number of </a:t>
                </a:r>
                <a:r>
                  <a:rPr lang="en-GB" dirty="0" smtClean="0"/>
                  <a:t>studies</a:t>
                </a:r>
                <a:r>
                  <a:rPr lang="en-GB" dirty="0"/>
                  <a:t> </a:t>
                </a:r>
                <a:r>
                  <a:rPr lang="en-GB" dirty="0" smtClean="0"/>
                  <a:t>– 1)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352646"/>
                <a:ext cx="8489950" cy="5316714"/>
              </a:xfrm>
              <a:blipFill rotWithShape="1">
                <a:blip r:embed="rId2"/>
                <a:stretch>
                  <a:fillRect l="-1220" t="-1147" r="-1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Thresholds for interpreting </a:t>
            </a:r>
            <a:r>
              <a:rPr lang="en-GB" i="1" dirty="0" smtClean="0"/>
              <a:t>I</a:t>
            </a:r>
            <a:r>
              <a:rPr lang="en-GB" baseline="30000" dirty="0" smtClean="0"/>
              <a:t>2 </a:t>
            </a:r>
            <a:r>
              <a:rPr lang="en-GB" dirty="0" smtClean="0"/>
              <a:t>from</a:t>
            </a:r>
            <a:br>
              <a:rPr lang="en-GB" dirty="0" smtClean="0"/>
            </a:br>
            <a:r>
              <a:rPr lang="en-GB" sz="2400" dirty="0" smtClean="0"/>
              <a:t>Cochrane </a:t>
            </a:r>
            <a:r>
              <a:rPr lang="en-GB" sz="2400" dirty="0"/>
              <a:t>Handbook for Systematic Reviews of Interventions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/>
              <a:t>rough guide to interpretation is as follows:</a:t>
            </a:r>
          </a:p>
          <a:p>
            <a:pPr lvl="1"/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% to 40%:</a:t>
            </a:r>
            <a:r>
              <a:rPr lang="en-GB" dirty="0"/>
              <a:t> might not be </a:t>
            </a:r>
            <a:r>
              <a:rPr lang="en-GB" dirty="0" smtClean="0"/>
              <a:t>important</a:t>
            </a:r>
            <a:endParaRPr lang="en-GB" dirty="0"/>
          </a:p>
          <a:p>
            <a:pPr lvl="1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30% to 60%: </a:t>
            </a:r>
            <a:r>
              <a:rPr lang="en-GB" dirty="0"/>
              <a:t>may represent moderate </a:t>
            </a:r>
            <a:r>
              <a:rPr lang="en-GB" dirty="0" smtClean="0"/>
              <a:t>heterogeneity</a:t>
            </a:r>
            <a:endParaRPr lang="en-GB" dirty="0"/>
          </a:p>
          <a:p>
            <a:pPr lvl="1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50% to 90%: </a:t>
            </a:r>
            <a:r>
              <a:rPr lang="en-GB" dirty="0"/>
              <a:t>may represent substantial </a:t>
            </a:r>
            <a:r>
              <a:rPr lang="en-GB" dirty="0" smtClean="0"/>
              <a:t>heterogeneity</a:t>
            </a:r>
            <a:endParaRPr lang="en-GB" dirty="0"/>
          </a:p>
          <a:p>
            <a:pPr lvl="1"/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75% to 100%: </a:t>
            </a:r>
            <a:r>
              <a:rPr lang="en-GB" dirty="0"/>
              <a:t>considerable </a:t>
            </a:r>
            <a:r>
              <a:rPr lang="en-GB" dirty="0" smtClean="0"/>
              <a:t>heterogeneity</a:t>
            </a:r>
            <a:endParaRPr lang="en-GB" dirty="0"/>
          </a:p>
          <a:p>
            <a:r>
              <a:rPr lang="en-GB" dirty="0" smtClean="0"/>
              <a:t>Depends on direction and magnitude of individual effects and whether statistically significant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77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2816"/>
            <a:ext cx="8670676" cy="2234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4775" y="4725144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Warmup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ow many studies were there?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Calculate </a:t>
            </a:r>
            <a:r>
              <a:rPr lang="en-GB" sz="28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GB" sz="2800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200997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8181231" cy="61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Putting meta-analysis in context (Glass 1976)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348334"/>
            <a:ext cx="8489950" cy="3960986"/>
          </a:xfrm>
        </p:spPr>
        <p:txBody>
          <a:bodyPr/>
          <a:lstStyle/>
          <a:p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Primary analysis: </a:t>
            </a:r>
            <a:r>
              <a:rPr lang="en-GB" dirty="0" smtClean="0"/>
              <a:t>original data analysis</a:t>
            </a:r>
          </a:p>
          <a:p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Secondary analysis: </a:t>
            </a:r>
            <a:r>
              <a:rPr lang="en-GB" dirty="0" smtClean="0"/>
              <a:t>re-analysing data, e.g., with a better statistical approach or to answer new questions</a:t>
            </a:r>
          </a:p>
          <a:p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Meta analysis: </a:t>
            </a:r>
            <a:r>
              <a:rPr lang="en-GB" dirty="0" smtClean="0"/>
              <a:t>analysis of analyses</a:t>
            </a:r>
          </a:p>
          <a:p>
            <a:pPr marL="457200" lvl="1" indent="0">
              <a:buNone/>
            </a:pPr>
            <a:r>
              <a:rPr lang="en-GB" dirty="0" smtClean="0"/>
              <a:t>“… the statistical analysis </a:t>
            </a:r>
            <a:r>
              <a:rPr lang="en-GB" dirty="0"/>
              <a:t>of a large collection of </a:t>
            </a:r>
            <a:r>
              <a:rPr lang="en-GB" dirty="0" smtClean="0"/>
              <a:t>analysis </a:t>
            </a:r>
            <a:r>
              <a:rPr lang="en-GB" dirty="0"/>
              <a:t>results from individual </a:t>
            </a:r>
            <a:r>
              <a:rPr lang="en-GB" dirty="0" smtClean="0"/>
              <a:t>studies </a:t>
            </a:r>
            <a:r>
              <a:rPr lang="en-GB" dirty="0"/>
              <a:t>for the purpose of integrating </a:t>
            </a:r>
            <a:r>
              <a:rPr lang="en-GB" dirty="0" smtClean="0"/>
              <a:t>the findings” (Glass 1976, p. 3)</a:t>
            </a:r>
          </a:p>
        </p:txBody>
      </p:sp>
    </p:spTree>
    <p:extLst>
      <p:ext uri="{BB962C8B-B14F-4D97-AF65-F5344CB8AC3E}">
        <p14:creationId xmlns:p14="http://schemas.microsoft.com/office/powerpoint/2010/main" val="182640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Moderators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8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Moderators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0200" y="1916833"/>
            <a:ext cx="8706296" cy="4249018"/>
          </a:xfrm>
        </p:spPr>
        <p:txBody>
          <a:bodyPr/>
          <a:lstStyle/>
          <a:p>
            <a:r>
              <a:rPr lang="en-GB" dirty="0" smtClean="0"/>
              <a:t>Analogous to interaction effect in primary analyses</a:t>
            </a:r>
          </a:p>
          <a:p>
            <a:r>
              <a:rPr lang="en-GB" dirty="0" smtClean="0"/>
              <a:t>Asks what factors might vary the outcome</a:t>
            </a:r>
          </a:p>
          <a:p>
            <a:r>
              <a:rPr lang="en-GB" dirty="0" smtClean="0"/>
              <a:t>Can be methodological, e.g.,</a:t>
            </a:r>
          </a:p>
          <a:p>
            <a:pPr lvl="1"/>
            <a:r>
              <a:rPr lang="en-GB" dirty="0" smtClean="0"/>
              <a:t>what measure was used</a:t>
            </a:r>
          </a:p>
          <a:p>
            <a:pPr lvl="1"/>
            <a:r>
              <a:rPr lang="en-GB" dirty="0" smtClean="0"/>
              <a:t>the quality of the study</a:t>
            </a:r>
          </a:p>
          <a:p>
            <a:r>
              <a:rPr lang="en-GB" dirty="0" smtClean="0"/>
              <a:t>Substantive, e.g.,</a:t>
            </a:r>
          </a:p>
          <a:p>
            <a:pPr lvl="1"/>
            <a:r>
              <a:rPr lang="en-GB" dirty="0" smtClean="0"/>
              <a:t>related to underlying mechanisms </a:t>
            </a:r>
          </a:p>
          <a:p>
            <a:pPr lvl="1"/>
            <a:r>
              <a:rPr lang="en-GB" dirty="0" smtClean="0"/>
              <a:t>variant of an intervention used</a:t>
            </a:r>
          </a:p>
          <a:p>
            <a:pPr lvl="1"/>
            <a:r>
              <a:rPr lang="en-GB" dirty="0" smtClean="0"/>
              <a:t>contextual factors such as gender, ethnicity, social class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62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6777586" cy="554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9171" y="6152365"/>
            <a:ext cx="7425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Wellman, H. M., Cross, D., &amp; Watson, J. (2001). Meta-analysis of theory-of-mind development: the truth about false belief.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Child Development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72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(3),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655–84.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98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171" y="6152365"/>
            <a:ext cx="7425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Wellman, H. M., Cross, D., &amp; Watson, J. (2001). Meta-analysis of theory-of-mind development: the truth about false belief.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Child Development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72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(3),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655–84.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74" y="692696"/>
            <a:ext cx="4824251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4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6" y="1772816"/>
            <a:ext cx="8808368" cy="220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2671" y="558924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Poropat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A. E. (2013). A meta-analysis of adult-rated child personality and academic performance in primary education. </a:t>
            </a:r>
            <a:r>
              <a:rPr lang="en-GB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British Journal of Educational Psychology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doi:10.1111/bjep.12019</a:t>
            </a:r>
            <a:endParaRPr lang="en-GB" sz="160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496" y="620688"/>
            <a:ext cx="9108504" cy="648072"/>
          </a:xfrm>
        </p:spPr>
        <p:txBody>
          <a:bodyPr/>
          <a:lstStyle/>
          <a:p>
            <a:r>
              <a:rPr lang="en-GB" sz="2800" dirty="0" smtClean="0"/>
              <a:t>Big 5 conscientiousness vs. academic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122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548680"/>
            <a:ext cx="5611355" cy="540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6021288"/>
            <a:ext cx="84249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Wilson, P., Rush, R., Hussey, S., Puckering, C.,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Sim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F.,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Allely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C. S., … </a:t>
            </a:r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Gillberg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C. (2012). How evidence-based is an “evidence-based parenting program”? A PRISMA systematic review and meta-analysis of Triple P. </a:t>
            </a:r>
            <a:r>
              <a:rPr lang="en-GB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BMC </a:t>
            </a:r>
            <a:r>
              <a:rPr lang="en-GB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Medicine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:130.</a:t>
            </a: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24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Fitting the actual</a:t>
            </a:r>
            <a:br>
              <a:rPr lang="en-GB" dirty="0" smtClean="0"/>
            </a:br>
            <a:r>
              <a:rPr lang="en-GB" dirty="0" smtClean="0"/>
              <a:t>meta-analysis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the </a:t>
            </a:r>
            <a:r>
              <a:rPr lang="en-GB" dirty="0" err="1" smtClean="0"/>
              <a:t>DECPsy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You’re “only” expected to collect effect size metrics and interpretations (hard work!)</a:t>
            </a:r>
          </a:p>
          <a:p>
            <a:r>
              <a:rPr lang="en-GB" dirty="0" smtClean="0"/>
              <a:t>Also include N</a:t>
            </a:r>
          </a:p>
          <a:p>
            <a:r>
              <a:rPr lang="en-GB" dirty="0" smtClean="0"/>
              <a:t>Where possible, include a 95% CI of the effects</a:t>
            </a:r>
          </a:p>
          <a:p>
            <a:r>
              <a:rPr lang="en-GB" dirty="0" smtClean="0"/>
              <a:t>But you may (now or in future) also want to fit the full model…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3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possibility: the </a:t>
            </a:r>
            <a:r>
              <a:rPr lang="en-GB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metafor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 smtClean="0"/>
              <a:t>package in 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www.metafor-project.org</a:t>
            </a:r>
            <a:r>
              <a:rPr lang="en-GB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www.r-project.org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Free</a:t>
            </a:r>
          </a:p>
          <a:p>
            <a:r>
              <a:rPr lang="en-GB" dirty="0" smtClean="0"/>
              <a:t>Implements a range of techniques</a:t>
            </a:r>
          </a:p>
        </p:txBody>
      </p:sp>
    </p:spTree>
    <p:extLst>
      <p:ext uri="{BB962C8B-B14F-4D97-AF65-F5344CB8AC3E}">
        <p14:creationId xmlns:p14="http://schemas.microsoft.com/office/powerpoint/2010/main" val="32571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8821086" cy="47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can a meta-analysis do for you?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Estimate pooled effect size from 2 or more studies</a:t>
            </a:r>
          </a:p>
          <a:p>
            <a:r>
              <a:rPr lang="en-GB" dirty="0" smtClean="0"/>
              <a:t>Estimate how consistent effects are</a:t>
            </a:r>
          </a:p>
          <a:p>
            <a:r>
              <a:rPr lang="en-GB" dirty="0" smtClean="0"/>
              <a:t>Test for publication bias</a:t>
            </a:r>
          </a:p>
          <a:p>
            <a:r>
              <a:rPr lang="en-GB" dirty="0" smtClean="0"/>
              <a:t>Test for moderators of effects</a:t>
            </a:r>
          </a:p>
          <a:p>
            <a:r>
              <a:rPr lang="en-GB" dirty="0" smtClean="0"/>
              <a:t>Graphical summaries of a lot of 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7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836712"/>
            <a:ext cx="6867525" cy="5734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1720" y="3212976"/>
            <a:ext cx="5184576" cy="131390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Enter the data in Excel and save as a “txt” file.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68960"/>
            <a:ext cx="8696325" cy="293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1520" y="692696"/>
            <a:ext cx="6048672" cy="14401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sx="110000" sy="11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Read the file and run the </a:t>
            </a: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analysis</a:t>
            </a:r>
          </a:p>
          <a:p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(this is all the code required!)</a:t>
            </a:r>
            <a:endParaRPr lang="en-GB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4993" b="4344"/>
          <a:stretch/>
        </p:blipFill>
        <p:spPr>
          <a:xfrm>
            <a:off x="827584" y="1340768"/>
            <a:ext cx="7695751" cy="5400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0200" y="692696"/>
            <a:ext cx="8489950" cy="1296988"/>
          </a:xfrm>
        </p:spPr>
        <p:txBody>
          <a:bodyPr/>
          <a:lstStyle/>
          <a:p>
            <a:r>
              <a:rPr lang="en-GB" dirty="0" smtClean="0"/>
              <a:t>Forest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48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45952"/>
            <a:ext cx="7958984" cy="421935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Tests for heterogeneity and other goodies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2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points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0200" y="2420889"/>
            <a:ext cx="8489950" cy="3744962"/>
          </a:xfrm>
        </p:spPr>
        <p:txBody>
          <a:bodyPr/>
          <a:lstStyle/>
          <a:p>
            <a:r>
              <a:rPr lang="en-GB" dirty="0" smtClean="0"/>
              <a:t>Meta-analyses are useful so everywhere now!</a:t>
            </a:r>
          </a:p>
          <a:p>
            <a:r>
              <a:rPr lang="en-GB" dirty="0" smtClean="0"/>
              <a:t>Hardest part is the systematic reviewing and calculating effect sizes</a:t>
            </a:r>
          </a:p>
          <a:p>
            <a:r>
              <a:rPr lang="en-GB" dirty="0" smtClean="0"/>
              <a:t>The final analysis can be run using </a:t>
            </a:r>
            <a:r>
              <a:rPr lang="en-GB" smtClean="0"/>
              <a:t>free software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483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692696"/>
            <a:ext cx="8489950" cy="1296988"/>
          </a:xfrm>
        </p:spPr>
        <p:txBody>
          <a:bodyPr/>
          <a:lstStyle/>
          <a:p>
            <a:r>
              <a:rPr lang="en-GB" dirty="0" smtClean="0"/>
              <a:t>Postscript on “meta”: why you can’t ask a genie for </a:t>
            </a:r>
            <a:r>
              <a:rPr lang="en-GB" dirty="0"/>
              <a:t>more wishes </a:t>
            </a:r>
            <a:r>
              <a:rPr lang="en-GB" dirty="0" smtClean="0"/>
              <a:t>(see Hofstadter 1979)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04864"/>
            <a:ext cx="7770192" cy="4320480"/>
          </a:xfrm>
        </p:spPr>
        <p:txBody>
          <a:bodyPr/>
          <a:lstStyle/>
          <a:p>
            <a:r>
              <a:rPr lang="en-GB" dirty="0" smtClean="0"/>
              <a:t>A wish about wishes is a meta-wish</a:t>
            </a:r>
          </a:p>
          <a:p>
            <a:r>
              <a:rPr lang="en-GB" dirty="0" smtClean="0"/>
              <a:t>If you could ask a genie for a meta-wish</a:t>
            </a:r>
            <a:br>
              <a:rPr lang="en-GB" dirty="0" smtClean="0"/>
            </a:br>
            <a:r>
              <a:rPr lang="en-GB" dirty="0" smtClean="0"/>
              <a:t>then you could wish that your wish not</a:t>
            </a:r>
            <a:br>
              <a:rPr lang="en-GB" dirty="0" smtClean="0"/>
            </a:br>
            <a:r>
              <a:rPr lang="en-GB" dirty="0" smtClean="0"/>
              <a:t>be granted</a:t>
            </a:r>
          </a:p>
          <a:p>
            <a:r>
              <a:rPr lang="en-GB" dirty="0" smtClean="0"/>
              <a:t>If it were granted then it wouldn’t be</a:t>
            </a:r>
          </a:p>
          <a:p>
            <a:r>
              <a:rPr lang="en-GB" dirty="0" smtClean="0"/>
              <a:t>If it weren’t granted then it… still wouldn’t be</a:t>
            </a:r>
          </a:p>
          <a:p>
            <a:r>
              <a:rPr lang="en-GB" dirty="0" smtClean="0"/>
              <a:t>So meta-wishes aren’t allowed</a:t>
            </a:r>
          </a:p>
          <a:p>
            <a:r>
              <a:rPr lang="en-GB" dirty="0" smtClean="0"/>
              <a:t>(Top tip for avoiding the 3-wish limit: You can ask a meta-genie)</a:t>
            </a:r>
            <a:endParaRPr lang="en-GB" dirty="0"/>
          </a:p>
        </p:txBody>
      </p:sp>
      <p:pic>
        <p:nvPicPr>
          <p:cNvPr id="1026" name="Picture 2" descr="http://images3.wikia.nocookie.net/__cb20110816105740/disney/images/2/2f/Genie_KHRE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5" b="4717"/>
          <a:stretch/>
        </p:blipFill>
        <p:spPr bwMode="auto">
          <a:xfrm>
            <a:off x="6696744" y="1940691"/>
            <a:ext cx="2447256" cy="49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end!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b="30084"/>
          <a:stretch/>
        </p:blipFill>
        <p:spPr bwMode="auto">
          <a:xfrm>
            <a:off x="107504" y="1844824"/>
            <a:ext cx="717427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0" y="6237312"/>
            <a:ext cx="7398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Melby-Lervåg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M., &amp; Hulme, C. (2013). Is working memory training </a:t>
            </a: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effective?</a:t>
            </a:r>
            <a:b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GB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meta-analytic review. Developmental psychology, 49(2), 270–91.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619844"/>
            <a:ext cx="8489950" cy="1296988"/>
          </a:xfrm>
        </p:spPr>
        <p:txBody>
          <a:bodyPr/>
          <a:lstStyle/>
          <a:p>
            <a:r>
              <a:rPr lang="en-GB" sz="2800" dirty="0" smtClean="0"/>
              <a:t>Illustrative Example (forest plot)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296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b="30084"/>
          <a:stretch/>
        </p:blipFill>
        <p:spPr bwMode="auto">
          <a:xfrm>
            <a:off x="107504" y="1844824"/>
            <a:ext cx="717427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0" y="6309320"/>
            <a:ext cx="739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Melby-Lervåg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M., &amp; Hulme, C. (2013). Is working memory training 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effective?</a:t>
            </a:r>
            <a:b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meta-analytic review. Developmental psychology, 49(2), 270–91.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619844"/>
            <a:ext cx="8489950" cy="1296988"/>
          </a:xfrm>
        </p:spPr>
        <p:txBody>
          <a:bodyPr/>
          <a:lstStyle/>
          <a:p>
            <a:r>
              <a:rPr lang="en-GB" sz="2800" dirty="0" smtClean="0"/>
              <a:t>Illustrative Example (forest plot)</a:t>
            </a:r>
            <a:endParaRPr lang="en-GB" sz="2800" dirty="0"/>
          </a:p>
        </p:txBody>
      </p:sp>
      <p:sp>
        <p:nvSpPr>
          <p:cNvPr id="2" name="Rectangle 1"/>
          <p:cNvSpPr/>
          <p:nvPr/>
        </p:nvSpPr>
        <p:spPr>
          <a:xfrm>
            <a:off x="179512" y="2204864"/>
            <a:ext cx="6768752" cy="2448272"/>
          </a:xfrm>
          <a:prstGeom prst="rect">
            <a:avLst/>
          </a:prstGeom>
          <a:noFill/>
          <a:ln w="285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2808" y="2673786"/>
            <a:ext cx="2017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Individual</a:t>
            </a:r>
            <a:b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</a:br>
            <a:r>
              <a:rPr lang="en-GB" sz="16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studies</a:t>
            </a:r>
          </a:p>
          <a:p>
            <a:r>
              <a:rPr lang="en-GB" sz="16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(95% confidence intervals</a:t>
            </a:r>
          </a:p>
          <a:p>
            <a:r>
              <a:rPr lang="en-GB" sz="1600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of individual effects)</a:t>
            </a:r>
            <a:endParaRPr lang="en-GB"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31" y="592669"/>
            <a:ext cx="8489950" cy="648072"/>
          </a:xfrm>
        </p:spPr>
        <p:txBody>
          <a:bodyPr/>
          <a:lstStyle/>
          <a:p>
            <a:r>
              <a:rPr lang="en-GB" dirty="0" smtClean="0"/>
              <a:t>As promised last time: </a:t>
            </a:r>
            <a:r>
              <a:rPr lang="en-GB" dirty="0" smtClean="0"/>
              <a:t>confidence intervals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98485" y="6021288"/>
            <a:ext cx="3456384" cy="432048"/>
          </a:xfrm>
        </p:spPr>
        <p:txBody>
          <a:bodyPr/>
          <a:lstStyle/>
          <a:p>
            <a:pPr marL="0" indent="0" algn="ctr">
              <a:buNone/>
            </a:pPr>
            <a:r>
              <a:rPr lang="en-GB" sz="1800" dirty="0" smtClean="0">
                <a:hlinkClick r:id="rId2"/>
              </a:rPr>
              <a:t>http</a:t>
            </a:r>
            <a:r>
              <a:rPr lang="en-GB" sz="1800" dirty="0">
                <a:hlinkClick r:id="rId2"/>
              </a:rPr>
              <a:t>://rpsychologist.com/d3/CI</a:t>
            </a:r>
            <a:r>
              <a:rPr lang="en-GB" sz="1800" dirty="0" smtClean="0">
                <a:hlinkClick r:id="rId2"/>
              </a:rPr>
              <a:t>/</a:t>
            </a:r>
            <a:r>
              <a:rPr lang="en-GB" sz="18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40768"/>
            <a:ext cx="3452320" cy="4122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340768"/>
            <a:ext cx="4468560" cy="43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7" b="30084"/>
          <a:stretch/>
        </p:blipFill>
        <p:spPr bwMode="auto">
          <a:xfrm>
            <a:off x="107504" y="1844824"/>
            <a:ext cx="717427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691680" y="6309320"/>
            <a:ext cx="739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Melby-Lervåg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M., &amp; Hulme, C. (2013). Is working memory training </a:t>
            </a: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effective?</a:t>
            </a:r>
            <a:b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meta-analytic review. Developmental psychology, 49(2), 270–91.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619844"/>
            <a:ext cx="8489950" cy="1296988"/>
          </a:xfrm>
        </p:spPr>
        <p:txBody>
          <a:bodyPr/>
          <a:lstStyle/>
          <a:p>
            <a:r>
              <a:rPr lang="en-GB" sz="2800" dirty="0" smtClean="0"/>
              <a:t>Illustrative Example (forest plot)</a:t>
            </a:r>
            <a:endParaRPr lang="en-GB" sz="2800" dirty="0"/>
          </a:p>
        </p:txBody>
      </p:sp>
      <p:sp>
        <p:nvSpPr>
          <p:cNvPr id="7" name="Oval 6"/>
          <p:cNvSpPr/>
          <p:nvPr/>
        </p:nvSpPr>
        <p:spPr>
          <a:xfrm>
            <a:off x="5796136" y="3717032"/>
            <a:ext cx="576064" cy="648072"/>
          </a:xfrm>
          <a:prstGeom prst="ellipse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72000" y="2132856"/>
            <a:ext cx="576064" cy="648072"/>
          </a:xfrm>
          <a:prstGeom prst="ellipse">
            <a:avLst/>
          </a:prstGeom>
          <a:noFill/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79512" y="1772816"/>
            <a:ext cx="3384376" cy="36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9532" y="275535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The box size is bigger when the confidence interval is more precise (narrower) to draw your eye towards it</a:t>
            </a:r>
            <a:endParaRPr lang="en-GB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pink">
  <a:themeElements>
    <a:clrScheme name="Custom Design 15">
      <a:dk1>
        <a:srgbClr val="000000"/>
      </a:dk1>
      <a:lt1>
        <a:srgbClr val="FFFFFF"/>
      </a:lt1>
      <a:dk2>
        <a:srgbClr val="5A1B31"/>
      </a:dk2>
      <a:lt2>
        <a:srgbClr val="808080"/>
      </a:lt2>
      <a:accent1>
        <a:srgbClr val="8B5F6E"/>
      </a:accent1>
      <a:accent2>
        <a:srgbClr val="004359"/>
      </a:accent2>
      <a:accent3>
        <a:srgbClr val="FFFFFF"/>
      </a:accent3>
      <a:accent4>
        <a:srgbClr val="000000"/>
      </a:accent4>
      <a:accent5>
        <a:srgbClr val="C4B6BA"/>
      </a:accent5>
      <a:accent6>
        <a:srgbClr val="003C50"/>
      </a:accent6>
      <a:hlink>
        <a:srgbClr val="4B4620"/>
      </a:hlink>
      <a:folHlink>
        <a:srgbClr val="B25D86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5A1B31"/>
        </a:dk2>
        <a:lt2>
          <a:srgbClr val="808080"/>
        </a:lt2>
        <a:accent1>
          <a:srgbClr val="8B5F6E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4B6BA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pptpink</Template>
  <TotalTime>4135</TotalTime>
  <Words>1704</Words>
  <Application>Microsoft Office PowerPoint</Application>
  <PresentationFormat>On-screen Show (4:3)</PresentationFormat>
  <Paragraphs>218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 Math</vt:lpstr>
      <vt:lpstr>pptpink</vt:lpstr>
      <vt:lpstr>Conducting a meta analysis</vt:lpstr>
      <vt:lpstr>Plan for today</vt:lpstr>
      <vt:lpstr>So… you’ve survived your systematic review</vt:lpstr>
      <vt:lpstr>Putting meta-analysis in context (Glass 1976)</vt:lpstr>
      <vt:lpstr>What can a meta-analysis do for you?</vt:lpstr>
      <vt:lpstr>Illustrative Example (forest plot)</vt:lpstr>
      <vt:lpstr>Illustrative Example (forest plot)</vt:lpstr>
      <vt:lpstr>As promised last time: confidence intervals</vt:lpstr>
      <vt:lpstr>Illustrative Example (forest plot)</vt:lpstr>
      <vt:lpstr>Illustrative Example (forest plot)</vt:lpstr>
      <vt:lpstr>PowerPoint Presentation</vt:lpstr>
      <vt:lpstr>You can also express the information in a table</vt:lpstr>
      <vt:lpstr>You can also express the info in a table</vt:lpstr>
      <vt:lpstr>You can also express the info in a table</vt:lpstr>
      <vt:lpstr>You can also express the info in a table</vt:lpstr>
      <vt:lpstr>How do we get there</vt:lpstr>
      <vt:lpstr>Effect size examples</vt:lpstr>
      <vt:lpstr>Revision from last time: stand. mean diff. between two normally distributed groups</vt:lpstr>
      <vt:lpstr>Within-person change (Becker, 1988)</vt:lpstr>
      <vt:lpstr>Pretest-Posttest-Control Group (Morris 2007)</vt:lpstr>
      <vt:lpstr>Tip: use Excel formulae (type “=” to start)</vt:lpstr>
      <vt:lpstr>Activity: compute PPC effect size for this data (Head-Toes-Knees-Shoulders)</vt:lpstr>
      <vt:lpstr>Minor complication: the standardised mean difference is a little biased for small samples</vt:lpstr>
      <vt:lpstr>Adjusting for bias (Hedges 1981, p.114)</vt:lpstr>
      <vt:lpstr>PowerPoint Presentation</vt:lpstr>
      <vt:lpstr>Detecting publication bias using a funnel plot</vt:lpstr>
      <vt:lpstr>Expected between-study variation in effects</vt:lpstr>
      <vt:lpstr>Expected between-study variation in effects</vt:lpstr>
      <vt:lpstr>Why this funnel shape?</vt:lpstr>
      <vt:lpstr>An unpublished (but oft-cited) meta-analysis</vt:lpstr>
      <vt:lpstr>PowerPoint Presentation</vt:lpstr>
      <vt:lpstr>PowerPoint Presentation</vt:lpstr>
      <vt:lpstr>Testing for effect consistency</vt:lpstr>
      <vt:lpstr>Why test?</vt:lpstr>
      <vt:lpstr>PowerPoint Presentation</vt:lpstr>
      <vt:lpstr>Tests for heterogeneity</vt:lpstr>
      <vt:lpstr>Thresholds for interpreting I2 from Cochrane Handbook for Systematic Reviews of Interventions </vt:lpstr>
      <vt:lpstr>Exercise</vt:lpstr>
      <vt:lpstr>PowerPoint Presentation</vt:lpstr>
      <vt:lpstr>Moderators</vt:lpstr>
      <vt:lpstr>Moderators</vt:lpstr>
      <vt:lpstr>PowerPoint Presentation</vt:lpstr>
      <vt:lpstr>PowerPoint Presentation</vt:lpstr>
      <vt:lpstr>Big 5 conscientiousness vs. academic performance</vt:lpstr>
      <vt:lpstr>PowerPoint Presentation</vt:lpstr>
      <vt:lpstr>Fitting the actual meta-analysis</vt:lpstr>
      <vt:lpstr>For the DECPsy…</vt:lpstr>
      <vt:lpstr>Software</vt:lpstr>
      <vt:lpstr>PowerPoint Presentation</vt:lpstr>
      <vt:lpstr>PowerPoint Presentation</vt:lpstr>
      <vt:lpstr>PowerPoint Presentation</vt:lpstr>
      <vt:lpstr>Forest plot</vt:lpstr>
      <vt:lpstr>Tests for heterogeneity and other goodies</vt:lpstr>
      <vt:lpstr>Key points</vt:lpstr>
      <vt:lpstr>Postscript on “meta”: why you can’t ask a genie for more wishes (see Hofstadter 1979)</vt:lpstr>
      <vt:lpstr>The end!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SPSS Refresher Session</dc:title>
  <dc:creator>Andy Fugard</dc:creator>
  <cp:lastModifiedBy>Andy Fugard</cp:lastModifiedBy>
  <cp:revision>301</cp:revision>
  <dcterms:created xsi:type="dcterms:W3CDTF">2013-09-26T11:32:32Z</dcterms:created>
  <dcterms:modified xsi:type="dcterms:W3CDTF">2016-12-06T12:17:28Z</dcterms:modified>
</cp:coreProperties>
</file>