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36" r:id="rId4"/>
  </p:sldMasterIdLst>
  <p:notesMasterIdLst>
    <p:notesMasterId r:id="rId33"/>
  </p:notesMasterIdLst>
  <p:sldIdLst>
    <p:sldId id="398" r:id="rId5"/>
    <p:sldId id="399" r:id="rId6"/>
    <p:sldId id="402" r:id="rId7"/>
    <p:sldId id="401" r:id="rId8"/>
    <p:sldId id="427" r:id="rId9"/>
    <p:sldId id="420" r:id="rId10"/>
    <p:sldId id="421" r:id="rId11"/>
    <p:sldId id="432" r:id="rId12"/>
    <p:sldId id="422" r:id="rId13"/>
    <p:sldId id="425" r:id="rId14"/>
    <p:sldId id="404" r:id="rId15"/>
    <p:sldId id="413" r:id="rId16"/>
    <p:sldId id="414" r:id="rId17"/>
    <p:sldId id="415" r:id="rId18"/>
    <p:sldId id="429" r:id="rId19"/>
    <p:sldId id="403" r:id="rId20"/>
    <p:sldId id="406" r:id="rId21"/>
    <p:sldId id="407" r:id="rId22"/>
    <p:sldId id="411" r:id="rId23"/>
    <p:sldId id="410" r:id="rId24"/>
    <p:sldId id="431" r:id="rId25"/>
    <p:sldId id="430" r:id="rId26"/>
    <p:sldId id="416" r:id="rId27"/>
    <p:sldId id="417" r:id="rId28"/>
    <p:sldId id="418" r:id="rId29"/>
    <p:sldId id="419" r:id="rId30"/>
    <p:sldId id="408" r:id="rId31"/>
    <p:sldId id="400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14" autoAdjust="0"/>
  </p:normalViewPr>
  <p:slideViewPr>
    <p:cSldViewPr>
      <p:cViewPr varScale="1">
        <p:scale>
          <a:sx n="75" d="100"/>
          <a:sy n="75" d="100"/>
        </p:scale>
        <p:origin x="1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7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F0E0A-7FC2-43A2-A30C-7C8DFEBD448B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0BADA-9B54-4D74-93C0-03A1C5186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38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28/09/2020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B877-8731-459B-AABE-E8B05EC8BB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072B877-8731-459B-AABE-E8B05EC8BB82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8557E2-81FE-400C-8A00-5CE892983BD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52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nversation.com/can-we-really-say-that-giving-money-to-people-begging-makes-their-problems-worse-66349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432" y="768383"/>
            <a:ext cx="8208912" cy="2431281"/>
          </a:xfrm>
        </p:spPr>
        <p:txBody>
          <a:bodyPr/>
          <a:lstStyle/>
          <a:p>
            <a:r>
              <a:rPr lang="en-GB" cap="none" dirty="0" smtClean="0"/>
              <a:t>Thinking about</a:t>
            </a:r>
            <a:br>
              <a:rPr lang="en-GB" cap="none" dirty="0" smtClean="0"/>
            </a:br>
            <a:r>
              <a:rPr lang="en-GB" cap="none" dirty="0" smtClean="0"/>
              <a:t>quantitative designs</a:t>
            </a:r>
            <a:endParaRPr lang="en-GB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155" y="4507657"/>
            <a:ext cx="5326360" cy="72154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Dr Andi Fugard </a:t>
            </a:r>
            <a:r>
              <a:rPr lang="en-GB" sz="2800" dirty="0" smtClean="0">
                <a:solidFill>
                  <a:schemeClr val="accent2"/>
                </a:solidFill>
              </a:rPr>
              <a:t>(they/them)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8592" y="5229200"/>
            <a:ext cx="3408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a.fugard@bbk.ac.uk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5" y="5229200"/>
            <a:ext cx="702217" cy="7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452467" y="5949280"/>
            <a:ext cx="684076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495600" y="620688"/>
            <a:ext cx="0" cy="5328592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17060" y="6124655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Time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6093297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Time 2</a:t>
            </a:r>
          </a:p>
        </p:txBody>
      </p:sp>
      <p:sp>
        <p:nvSpPr>
          <p:cNvPr id="16" name="Smiley Face 15"/>
          <p:cNvSpPr/>
          <p:nvPr/>
        </p:nvSpPr>
        <p:spPr>
          <a:xfrm>
            <a:off x="1724057" y="908720"/>
            <a:ext cx="576064" cy="576064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Face 16"/>
          <p:cNvSpPr/>
          <p:nvPr/>
        </p:nvSpPr>
        <p:spPr>
          <a:xfrm>
            <a:off x="1724057" y="5085184"/>
            <a:ext cx="576064" cy="576064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8399292" y="151261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Advert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99292" y="33477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ad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19736" y="1700808"/>
            <a:ext cx="4547172" cy="1224136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19736" y="2852936"/>
            <a:ext cx="4547172" cy="679430"/>
          </a:xfrm>
          <a:prstGeom prst="line">
            <a:avLst/>
          </a:prstGeom>
          <a:ln w="1016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48612" y="2852936"/>
            <a:ext cx="4518296" cy="1358860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99292" y="40271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Advert 2</a:t>
            </a:r>
          </a:p>
        </p:txBody>
      </p:sp>
    </p:spTree>
    <p:extLst>
      <p:ext uri="{BB962C8B-B14F-4D97-AF65-F5344CB8AC3E}">
        <p14:creationId xmlns:p14="http://schemas.microsoft.com/office/powerpoint/2010/main" val="20848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would you get the data?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0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797180" y="6264683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Control group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864351" y="4212288"/>
            <a:ext cx="1929524" cy="1954993"/>
          </a:xfrm>
          <a:prstGeom prst="round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141" y="4674724"/>
            <a:ext cx="263645" cy="49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00" y="5426208"/>
            <a:ext cx="301833" cy="63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7" y="4462776"/>
            <a:ext cx="211531" cy="5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26" y="4957202"/>
            <a:ext cx="270737" cy="50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1" y="4985126"/>
            <a:ext cx="186265" cy="46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03" y="5447541"/>
            <a:ext cx="224273" cy="56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69" y="4395595"/>
            <a:ext cx="202485" cy="42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63" y="5265957"/>
            <a:ext cx="284971" cy="71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330011" y="6262294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 smtClean="0"/>
              <a:t>Intervention</a:t>
            </a:r>
            <a:endParaRPr lang="en-GB" sz="2400" dirty="0"/>
          </a:p>
        </p:txBody>
      </p:sp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73" y="789299"/>
            <a:ext cx="215216" cy="40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07" y="1612265"/>
            <a:ext cx="246388" cy="51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01" y="1688802"/>
            <a:ext cx="172674" cy="43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71" y="1005102"/>
            <a:ext cx="184017" cy="34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607" y="1131943"/>
            <a:ext cx="221004" cy="41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70" y="789299"/>
            <a:ext cx="152050" cy="38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39" y="836116"/>
            <a:ext cx="183075" cy="45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79" y="789299"/>
            <a:ext cx="165290" cy="34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52" y="1517635"/>
            <a:ext cx="265115" cy="49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783" y="1213374"/>
            <a:ext cx="232624" cy="58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635" y="947393"/>
            <a:ext cx="232624" cy="58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888" y="1646286"/>
            <a:ext cx="184017" cy="34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64" y="1273913"/>
            <a:ext cx="232624" cy="58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416" y="1365541"/>
            <a:ext cx="221004" cy="41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lh4.ggpht.com/BSlLnZHhPVF7_kkPCtSWj3lMYvknHj-KTWMbZ2DrZwLEkqKaEq6ji-U9Sa_LsKMjRJI=w30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417" y="1981946"/>
            <a:ext cx="1539219" cy="15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urved Connector 2"/>
          <p:cNvCxnSpPr/>
          <p:nvPr/>
        </p:nvCxnSpPr>
        <p:spPr>
          <a:xfrm rot="10800000" flipV="1">
            <a:off x="2770503" y="2529437"/>
            <a:ext cx="2451303" cy="1460732"/>
          </a:xfrm>
          <a:prstGeom prst="curved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>
            <a:off x="6843062" y="2529437"/>
            <a:ext cx="2383990" cy="1460732"/>
          </a:xfrm>
          <a:prstGeom prst="curvedConnector2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028" y="1273912"/>
            <a:ext cx="152050" cy="38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632" y="1106229"/>
            <a:ext cx="221004" cy="41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911" y="1577434"/>
            <a:ext cx="221004" cy="41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759" y="1188920"/>
            <a:ext cx="152050" cy="38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ounded Rectangle 72"/>
          <p:cNvSpPr/>
          <p:nvPr/>
        </p:nvSpPr>
        <p:spPr>
          <a:xfrm>
            <a:off x="8238863" y="4212288"/>
            <a:ext cx="1929524" cy="1954993"/>
          </a:xfrm>
          <a:prstGeom prst="roundRect">
            <a:avLst/>
          </a:prstGeom>
          <a:noFill/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653" y="4674724"/>
            <a:ext cx="263645" cy="49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012" y="5426208"/>
            <a:ext cx="301833" cy="63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529" y="4462776"/>
            <a:ext cx="211531" cy="5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38" y="4957202"/>
            <a:ext cx="270737" cy="50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573" y="4985126"/>
            <a:ext cx="186265" cy="46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15" y="5447541"/>
            <a:ext cx="224273" cy="56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981" y="4395595"/>
            <a:ext cx="202485" cy="42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975" y="5265957"/>
            <a:ext cx="284971" cy="71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0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Two fab things about randomisation</a:t>
            </a:r>
            <a:br>
              <a:rPr lang="en-GB" dirty="0" smtClean="0"/>
            </a:br>
            <a:r>
              <a:rPr lang="en-GB" dirty="0" smtClean="0"/>
              <a:t>(e.g., </a:t>
            </a:r>
            <a:r>
              <a:rPr lang="en-GB" dirty="0" err="1" smtClean="0"/>
              <a:t>Caze</a:t>
            </a:r>
            <a:r>
              <a:rPr lang="en-GB" dirty="0" smtClean="0"/>
              <a:t>, Benjamin, &amp; </a:t>
            </a:r>
            <a:r>
              <a:rPr lang="en-GB" dirty="0" err="1" smtClean="0"/>
              <a:t>Senn</a:t>
            </a:r>
            <a:r>
              <a:rPr lang="en-GB" dirty="0" smtClean="0"/>
              <a:t>, 2012)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 smtClean="0"/>
          </a:p>
          <a:p>
            <a:r>
              <a:rPr lang="en-GB" sz="3600" dirty="0" smtClean="0"/>
              <a:t>You don’t need to know all potential confounds – of which there may be hundreds</a:t>
            </a:r>
          </a:p>
          <a:p>
            <a:endParaRPr lang="en-GB" sz="3600" dirty="0" smtClean="0"/>
          </a:p>
          <a:p>
            <a:r>
              <a:rPr lang="en-GB" sz="3600" dirty="0" smtClean="0"/>
              <a:t>Confounding factors do not have to be equally balanced between the groups, just randomly distributed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741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When might randomisation be ethical?</a:t>
            </a:r>
            <a:br>
              <a:rPr lang="en-GB" smtClean="0"/>
            </a:br>
            <a:r>
              <a:rPr lang="en-GB" smtClean="0"/>
              <a:t>(Shadish et al., 2002, p. 269; examples therein)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6832"/>
            <a:ext cx="10972800" cy="4752528"/>
          </a:xfrm>
        </p:spPr>
        <p:txBody>
          <a:bodyPr>
            <a:noAutofit/>
          </a:bodyPr>
          <a:lstStyle/>
          <a:p>
            <a:r>
              <a:rPr lang="en-GB" sz="3200" dirty="0" smtClean="0"/>
              <a:t>Demand outstrips supply</a:t>
            </a:r>
          </a:p>
          <a:p>
            <a:r>
              <a:rPr lang="en-GB" sz="3200" dirty="0" smtClean="0"/>
              <a:t>Experimental interventions can be varied over time, within participant</a:t>
            </a:r>
          </a:p>
          <a:p>
            <a:r>
              <a:rPr lang="en-GB" sz="3200" dirty="0" smtClean="0"/>
              <a:t>A situation needs to be improved but there is no consensus on how</a:t>
            </a:r>
          </a:p>
          <a:p>
            <a:r>
              <a:rPr lang="en-GB" sz="3200" dirty="0" smtClean="0"/>
              <a:t>People express no preference for an intervention</a:t>
            </a:r>
          </a:p>
          <a:p>
            <a:r>
              <a:rPr lang="en-GB" sz="3200" dirty="0" smtClean="0"/>
              <a:t>A lottery is already expected (tutor assignment, housing block, …)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993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7586"/>
            <a:ext cx="9649072" cy="6060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96462" y="6309320"/>
            <a:ext cx="6495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dirty="0">
                <a:solidFill>
                  <a:schemeClr val="accent2"/>
                </a:solidFill>
              </a:rPr>
              <a:t>Di </a:t>
            </a:r>
            <a:r>
              <a:rPr lang="en-GB" dirty="0" err="1">
                <a:solidFill>
                  <a:schemeClr val="accent2"/>
                </a:solidFill>
              </a:rPr>
              <a:t>Forti</a:t>
            </a:r>
            <a:r>
              <a:rPr lang="en-GB" dirty="0">
                <a:solidFill>
                  <a:schemeClr val="accent2"/>
                </a:solidFill>
              </a:rPr>
              <a:t> et al. (2015). </a:t>
            </a:r>
            <a:r>
              <a:rPr lang="en-GB" i="1" dirty="0">
                <a:solidFill>
                  <a:schemeClr val="accent2"/>
                </a:solidFill>
              </a:rPr>
              <a:t>The Lancet Psychiatry</a:t>
            </a:r>
            <a:r>
              <a:rPr lang="en-GB" dirty="0">
                <a:solidFill>
                  <a:schemeClr val="accent2"/>
                </a:solidFill>
              </a:rPr>
              <a:t>, </a:t>
            </a:r>
            <a:r>
              <a:rPr lang="en-GB" i="1" dirty="0">
                <a:solidFill>
                  <a:schemeClr val="accent2"/>
                </a:solidFill>
              </a:rPr>
              <a:t>2</a:t>
            </a:r>
            <a:r>
              <a:rPr lang="en-GB" dirty="0">
                <a:solidFill>
                  <a:schemeClr val="accent2"/>
                </a:solidFill>
              </a:rPr>
              <a:t>, 233–238.</a:t>
            </a:r>
          </a:p>
        </p:txBody>
      </p:sp>
    </p:spTree>
    <p:extLst>
      <p:ext uri="{BB962C8B-B14F-4D97-AF65-F5344CB8AC3E}">
        <p14:creationId xmlns:p14="http://schemas.microsoft.com/office/powerpoint/2010/main" val="10622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80875219"/>
              </p:ext>
            </p:extLst>
          </p:nvPr>
        </p:nvGraphicFramePr>
        <p:xfrm>
          <a:off x="191344" y="116632"/>
          <a:ext cx="11737304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326">
                  <a:extLst>
                    <a:ext uri="{9D8B030D-6E8A-4147-A177-3AD203B41FA5}">
                      <a16:colId xmlns:a16="http://schemas.microsoft.com/office/drawing/2014/main" val="3827987367"/>
                    </a:ext>
                  </a:extLst>
                </a:gridCol>
                <a:gridCol w="2934326">
                  <a:extLst>
                    <a:ext uri="{9D8B030D-6E8A-4147-A177-3AD203B41FA5}">
                      <a16:colId xmlns:a16="http://schemas.microsoft.com/office/drawing/2014/main" val="4016287871"/>
                    </a:ext>
                  </a:extLst>
                </a:gridCol>
                <a:gridCol w="2934326">
                  <a:extLst>
                    <a:ext uri="{9D8B030D-6E8A-4147-A177-3AD203B41FA5}">
                      <a16:colId xmlns:a16="http://schemas.microsoft.com/office/drawing/2014/main" val="1805488358"/>
                    </a:ext>
                  </a:extLst>
                </a:gridCol>
                <a:gridCol w="2934326">
                  <a:extLst>
                    <a:ext uri="{9D8B030D-6E8A-4147-A177-3AD203B41FA5}">
                      <a16:colId xmlns:a16="http://schemas.microsoft.com/office/drawing/2014/main" val="314137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b="1" dirty="0" smtClean="0"/>
                        <a:t>Made Data</a:t>
                      </a:r>
                      <a:r>
                        <a:rPr lang="pt-BR" sz="2000" baseline="0" dirty="0" smtClean="0"/>
                        <a:t> </a:t>
                      </a:r>
                      <a:r>
                        <a:rPr lang="pt-BR" sz="2000" dirty="0" smtClean="0"/>
                        <a:t>Experimental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Made Data Observational</a:t>
                      </a:r>
                    </a:p>
                    <a:p>
                      <a:r>
                        <a:rPr lang="en-GB" sz="2000" dirty="0" smtClean="0"/>
                        <a:t>(e.g. Social Surveys)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Found Data Administrative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Found Data</a:t>
                      </a:r>
                    </a:p>
                    <a:p>
                      <a:r>
                        <a:rPr lang="en-GB" sz="2000" dirty="0" smtClean="0"/>
                        <a:t>Other</a:t>
                      </a:r>
                      <a:r>
                        <a:rPr lang="en-GB" sz="2000" baseline="0" dirty="0" smtClean="0"/>
                        <a:t> (e.g., Twitter)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2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Data collected to investigate a fixed hypothesis</a:t>
                      </a:r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Usually relatively small dataset</a:t>
                      </a:r>
                    </a:p>
                    <a:p>
                      <a:r>
                        <a:rPr lang="en-GB" sz="2000" dirty="0" smtClean="0"/>
                        <a:t>Usually relatively</a:t>
                      </a:r>
                      <a:r>
                        <a:rPr lang="en-GB" sz="2000" baseline="0" dirty="0" smtClean="0"/>
                        <a:t> s</a:t>
                      </a:r>
                      <a:r>
                        <a:rPr lang="en-GB" sz="2000" dirty="0" smtClean="0"/>
                        <a:t>imple</a:t>
                      </a:r>
                      <a:r>
                        <a:rPr lang="en-GB" sz="2000" baseline="0" dirty="0" smtClean="0"/>
                        <a:t> structure</a:t>
                      </a:r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Highly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smtClean="0"/>
                        <a:t>systematic</a:t>
                      </a:r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Known sample /</a:t>
                      </a:r>
                      <a:endParaRPr lang="en-GB" sz="2000" baseline="0" dirty="0" smtClean="0"/>
                    </a:p>
                    <a:p>
                      <a:r>
                        <a:rPr lang="en-GB" sz="2000" dirty="0" smtClean="0"/>
                        <a:t>Population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Data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smtClean="0"/>
                        <a:t>may be used</a:t>
                      </a:r>
                    </a:p>
                    <a:p>
                      <a:r>
                        <a:rPr lang="en-GB" sz="2000" dirty="0" smtClean="0"/>
                        <a:t>to</a:t>
                      </a:r>
                      <a:r>
                        <a:rPr lang="en-GB" sz="2000" baseline="0" dirty="0" smtClean="0"/>
                        <a:t> answer</a:t>
                      </a:r>
                      <a:r>
                        <a:rPr lang="en-GB" sz="2000" dirty="0" smtClean="0"/>
                        <a:t> multiple</a:t>
                      </a:r>
                    </a:p>
                    <a:p>
                      <a:r>
                        <a:rPr lang="en-GB" sz="2000" dirty="0" smtClean="0"/>
                        <a:t>research questions</a:t>
                      </a:r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Data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smtClean="0"/>
                        <a:t>may be very</a:t>
                      </a:r>
                    </a:p>
                    <a:p>
                      <a:r>
                        <a:rPr lang="en-GB" sz="2000" dirty="0" smtClean="0"/>
                        <a:t>large and complex</a:t>
                      </a:r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Highly systematic</a:t>
                      </a:r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Known sample /</a:t>
                      </a:r>
                    </a:p>
                    <a:p>
                      <a:r>
                        <a:rPr lang="en-GB" sz="2000" dirty="0" smtClean="0"/>
                        <a:t>population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Data were not collected</a:t>
                      </a:r>
                    </a:p>
                    <a:p>
                      <a:r>
                        <a:rPr lang="en-GB" sz="2000" dirty="0" smtClean="0"/>
                        <a:t>for research purposes</a:t>
                      </a:r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May be large and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smtClean="0"/>
                        <a:t>complex</a:t>
                      </a:r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May be messy</a:t>
                      </a:r>
                    </a:p>
                    <a:p>
                      <a:r>
                        <a:rPr lang="en-GB" sz="2000" baseline="0" dirty="0" smtClean="0"/>
                        <a:t>May require linkage</a:t>
                      </a:r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Usually known</a:t>
                      </a:r>
                    </a:p>
                    <a:p>
                      <a:r>
                        <a:rPr lang="en-GB" sz="2000" dirty="0" smtClean="0"/>
                        <a:t>sample / population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Data were not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smtClean="0"/>
                        <a:t>collected</a:t>
                      </a:r>
                    </a:p>
                    <a:p>
                      <a:r>
                        <a:rPr lang="en-GB" sz="2000" dirty="0" smtClean="0"/>
                        <a:t>for research purposes</a:t>
                      </a:r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May be very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smtClean="0"/>
                        <a:t>large</a:t>
                      </a:r>
                    </a:p>
                    <a:p>
                      <a:r>
                        <a:rPr lang="en-GB" sz="2000" dirty="0" smtClean="0"/>
                        <a:t>and very complex.</a:t>
                      </a:r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May</a:t>
                      </a:r>
                      <a:r>
                        <a:rPr lang="en-GB" sz="2000" baseline="0" dirty="0" smtClean="0"/>
                        <a:t> be v</a:t>
                      </a:r>
                      <a:r>
                        <a:rPr lang="en-GB" sz="2000" dirty="0" smtClean="0"/>
                        <a:t>ery messy /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smtClean="0"/>
                        <a:t>Involve multiple</a:t>
                      </a:r>
                    </a:p>
                    <a:p>
                      <a:r>
                        <a:rPr lang="en-GB" sz="2000" dirty="0" smtClean="0"/>
                        <a:t>fragments to</a:t>
                      </a:r>
                      <a:r>
                        <a:rPr lang="en-GB" sz="2000" baseline="0" dirty="0" smtClean="0"/>
                        <a:t> connect</a:t>
                      </a:r>
                      <a:endParaRPr lang="en-GB" sz="2000" dirty="0" smtClean="0"/>
                    </a:p>
                    <a:p>
                      <a:endParaRPr lang="en-GB" sz="2000" dirty="0" smtClean="0"/>
                    </a:p>
                    <a:p>
                      <a:r>
                        <a:rPr lang="en-GB" sz="2000" dirty="0" smtClean="0"/>
                        <a:t>Sample / population</a:t>
                      </a:r>
                    </a:p>
                    <a:p>
                      <a:r>
                        <a:rPr lang="en-GB" sz="2000" dirty="0" smtClean="0"/>
                        <a:t>usually unknown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0485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65939" y="5785912"/>
            <a:ext cx="9021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dirty="0">
                <a:solidFill>
                  <a:schemeClr val="accent2"/>
                </a:solidFill>
              </a:rPr>
              <a:t>Connelly, R., </a:t>
            </a:r>
            <a:r>
              <a:rPr lang="en-GB" dirty="0" err="1">
                <a:solidFill>
                  <a:schemeClr val="accent2"/>
                </a:solidFill>
              </a:rPr>
              <a:t>Playford</a:t>
            </a:r>
            <a:r>
              <a:rPr lang="en-GB" dirty="0">
                <a:solidFill>
                  <a:schemeClr val="accent2"/>
                </a:solidFill>
              </a:rPr>
              <a:t>, C. J., Gayle, V., &amp; </a:t>
            </a:r>
            <a:r>
              <a:rPr lang="en-GB" dirty="0" err="1">
                <a:solidFill>
                  <a:schemeClr val="accent2"/>
                </a:solidFill>
              </a:rPr>
              <a:t>Dibben</a:t>
            </a:r>
            <a:r>
              <a:rPr lang="en-GB" dirty="0">
                <a:solidFill>
                  <a:schemeClr val="accent2"/>
                </a:solidFill>
              </a:rPr>
              <a:t>, C. (2016). The role of administrative data in the big data revolution in social science research. </a:t>
            </a:r>
            <a:r>
              <a:rPr lang="en-GB" i="1" dirty="0">
                <a:solidFill>
                  <a:schemeClr val="accent2"/>
                </a:solidFill>
              </a:rPr>
              <a:t>Social Science Research</a:t>
            </a:r>
            <a:r>
              <a:rPr lang="en-GB" dirty="0">
                <a:solidFill>
                  <a:schemeClr val="accent2"/>
                </a:solidFill>
              </a:rPr>
              <a:t>, </a:t>
            </a:r>
            <a:r>
              <a:rPr lang="en-GB" i="1" dirty="0">
                <a:solidFill>
                  <a:schemeClr val="accent2"/>
                </a:solidFill>
              </a:rPr>
              <a:t>59</a:t>
            </a:r>
            <a:r>
              <a:rPr lang="en-GB" dirty="0">
                <a:solidFill>
                  <a:schemeClr val="accent2"/>
                </a:solidFill>
              </a:rPr>
              <a:t>, 1–12. </a:t>
            </a:r>
            <a:r>
              <a:rPr lang="en-GB" dirty="0" err="1">
                <a:solidFill>
                  <a:schemeClr val="accent2"/>
                </a:solidFill>
              </a:rPr>
              <a:t>doi</a:t>
            </a:r>
            <a:r>
              <a:rPr lang="en-GB" dirty="0">
                <a:solidFill>
                  <a:schemeClr val="accent2"/>
                </a:solidFill>
              </a:rPr>
              <a:t>: 10.1016/j.ssresearch.2016.04.015</a:t>
            </a:r>
            <a:endParaRPr lang="en-GB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54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700808"/>
            <a:ext cx="9505056" cy="383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“Correlation does not imply causation”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8256240" y="5949280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hlinkClick r:id="rId3"/>
              </a:rPr>
              <a:t>https://xkcd.com/552</a:t>
            </a:r>
            <a:r>
              <a:rPr lang="en-GB" dirty="0" smtClean="0">
                <a:solidFill>
                  <a:schemeClr val="accent1"/>
                </a:solidFill>
                <a:hlinkClick r:id="rId3"/>
              </a:rPr>
              <a:t>/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21142126">
            <a:off x="3238465" y="504168"/>
            <a:ext cx="7654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Arrrrrgggggghhhhhhh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83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Something more useful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343472" y="1772817"/>
            <a:ext cx="95770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dirty="0"/>
              <a:t>‘… the slogan “correlation does not imply causation” can be translated into a useful principle: one cannot substantiate causal claims from associations </a:t>
            </a:r>
            <a:r>
              <a:rPr lang="en-GB" sz="3200" i="1" dirty="0"/>
              <a:t>alone</a:t>
            </a:r>
            <a:r>
              <a:rPr lang="en-GB" sz="3200" dirty="0"/>
              <a:t>, even at the population level—behind every causal conclusion there must lie some causal assumption that is not testable in observational studies.’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5951984" y="5301208"/>
            <a:ext cx="5967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sz="2400" dirty="0" smtClean="0">
                <a:solidFill>
                  <a:schemeClr val="accent2"/>
                </a:solidFill>
              </a:rPr>
              <a:t>Pearl, J. (2009). Causal inference in statistics: An overview. </a:t>
            </a:r>
            <a:r>
              <a:rPr lang="en-GB" sz="2400" i="1" dirty="0" smtClean="0">
                <a:solidFill>
                  <a:schemeClr val="accent2"/>
                </a:solidFill>
              </a:rPr>
              <a:t>Statistics Surveys</a:t>
            </a:r>
            <a:r>
              <a:rPr lang="en-GB" sz="2400" dirty="0" smtClean="0">
                <a:solidFill>
                  <a:schemeClr val="accent2"/>
                </a:solidFill>
              </a:rPr>
              <a:t>, </a:t>
            </a:r>
            <a:r>
              <a:rPr lang="en-GB" sz="2400" i="1" dirty="0" smtClean="0">
                <a:solidFill>
                  <a:schemeClr val="accent2"/>
                </a:solidFill>
              </a:rPr>
              <a:t>3</a:t>
            </a:r>
            <a:r>
              <a:rPr lang="en-GB" sz="2400" dirty="0" smtClean="0">
                <a:solidFill>
                  <a:schemeClr val="accent2"/>
                </a:solidFill>
              </a:rPr>
              <a:t>, 96–146.</a:t>
            </a:r>
            <a:endParaRPr lang="en-GB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063552" y="2204864"/>
            <a:ext cx="2232248" cy="172819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Take intermediate quantitative research</a:t>
            </a:r>
          </a:p>
        </p:txBody>
      </p:sp>
      <p:sp>
        <p:nvSpPr>
          <p:cNvPr id="6" name="Oval 5"/>
          <p:cNvSpPr/>
          <p:nvPr/>
        </p:nvSpPr>
        <p:spPr>
          <a:xfrm>
            <a:off x="5231904" y="4509120"/>
            <a:ext cx="1944216" cy="172819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More competent at quant methods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35760" y="3861048"/>
            <a:ext cx="1296144" cy="1080120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4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This video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92896"/>
            <a:ext cx="10972800" cy="3984104"/>
          </a:xfrm>
        </p:spPr>
        <p:txBody>
          <a:bodyPr>
            <a:normAutofit/>
          </a:bodyPr>
          <a:lstStyle/>
          <a:p>
            <a:r>
              <a:rPr lang="en-GB" sz="4000" dirty="0" smtClean="0"/>
              <a:t>Ease into quant thinking</a:t>
            </a:r>
          </a:p>
          <a:p>
            <a:r>
              <a:rPr lang="en-GB" sz="4000" dirty="0" smtClean="0"/>
              <a:t>A tour of common quantitative designs</a:t>
            </a:r>
          </a:p>
          <a:p>
            <a:r>
              <a:rPr lang="en-GB" sz="4000" dirty="0" smtClean="0"/>
              <a:t>Some issues to ponder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087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15880" y="208306"/>
            <a:ext cx="2088232" cy="172819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Need for intellectual challenge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2063552" y="2204864"/>
            <a:ext cx="2232248" cy="172819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Take intermediate quantitative research</a:t>
            </a:r>
          </a:p>
        </p:txBody>
      </p:sp>
      <p:sp>
        <p:nvSpPr>
          <p:cNvPr id="6" name="Oval 5"/>
          <p:cNvSpPr/>
          <p:nvPr/>
        </p:nvSpPr>
        <p:spPr>
          <a:xfrm>
            <a:off x="5231904" y="4509120"/>
            <a:ext cx="1944216" cy="172819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More competent at quant methods</a:t>
            </a:r>
          </a:p>
        </p:txBody>
      </p:sp>
      <p:sp>
        <p:nvSpPr>
          <p:cNvPr id="7" name="Oval 6"/>
          <p:cNvSpPr/>
          <p:nvPr/>
        </p:nvSpPr>
        <p:spPr>
          <a:xfrm>
            <a:off x="6578886" y="2492896"/>
            <a:ext cx="1677355" cy="15841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 </a:t>
            </a:r>
            <a:r>
              <a:rPr lang="en-GB" dirty="0" smtClean="0"/>
              <a:t>stats </a:t>
            </a:r>
            <a:r>
              <a:rPr lang="en-GB" dirty="0"/>
              <a:t>books</a:t>
            </a:r>
          </a:p>
        </p:txBody>
      </p:sp>
      <p:sp>
        <p:nvSpPr>
          <p:cNvPr id="8" name="Oval 7"/>
          <p:cNvSpPr/>
          <p:nvPr/>
        </p:nvSpPr>
        <p:spPr>
          <a:xfrm>
            <a:off x="8688288" y="2510898"/>
            <a:ext cx="1708092" cy="154817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Play around with R for fun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35760" y="3861048"/>
            <a:ext cx="1296144" cy="1080120"/>
          </a:xfrm>
          <a:prstGeom prst="straightConnector1">
            <a:avLst/>
          </a:prstGeom>
          <a:ln w="15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44072" y="1916832"/>
            <a:ext cx="360040" cy="504056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41646" y="1268760"/>
            <a:ext cx="1978691" cy="1296144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51784" y="1628800"/>
            <a:ext cx="864096" cy="792088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924093" y="4149080"/>
            <a:ext cx="493471" cy="576064"/>
          </a:xfrm>
          <a:prstGeom prst="straightConnector1">
            <a:avLst/>
          </a:prstGeom>
          <a:ln w="698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276448" y="3933056"/>
            <a:ext cx="1627865" cy="1296144"/>
          </a:xfrm>
          <a:prstGeom prst="straightConnector1">
            <a:avLst/>
          </a:prstGeom>
          <a:ln w="603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15880" y="208306"/>
            <a:ext cx="2088232" cy="172819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Need for intellectual challenge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2063552" y="2204864"/>
            <a:ext cx="2232248" cy="172819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Take intermediate quantitative research</a:t>
            </a:r>
          </a:p>
        </p:txBody>
      </p:sp>
      <p:sp>
        <p:nvSpPr>
          <p:cNvPr id="6" name="Oval 5"/>
          <p:cNvSpPr/>
          <p:nvPr/>
        </p:nvSpPr>
        <p:spPr>
          <a:xfrm>
            <a:off x="5231904" y="4509120"/>
            <a:ext cx="1944216" cy="172819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More competent at quant methods</a:t>
            </a:r>
          </a:p>
        </p:txBody>
      </p:sp>
      <p:sp>
        <p:nvSpPr>
          <p:cNvPr id="7" name="Oval 6"/>
          <p:cNvSpPr/>
          <p:nvPr/>
        </p:nvSpPr>
        <p:spPr>
          <a:xfrm>
            <a:off x="6578886" y="2492896"/>
            <a:ext cx="1677355" cy="158417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 </a:t>
            </a:r>
            <a:r>
              <a:rPr lang="en-GB" dirty="0" smtClean="0"/>
              <a:t>stats </a:t>
            </a:r>
            <a:r>
              <a:rPr lang="en-GB" dirty="0"/>
              <a:t>books</a:t>
            </a:r>
          </a:p>
        </p:txBody>
      </p:sp>
      <p:sp>
        <p:nvSpPr>
          <p:cNvPr id="8" name="Oval 7"/>
          <p:cNvSpPr/>
          <p:nvPr/>
        </p:nvSpPr>
        <p:spPr>
          <a:xfrm>
            <a:off x="8688288" y="2510898"/>
            <a:ext cx="1708092" cy="154817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Play around with R for fun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35760" y="3861048"/>
            <a:ext cx="1296144" cy="1080120"/>
          </a:xfrm>
          <a:prstGeom prst="straightConnector1">
            <a:avLst/>
          </a:prstGeom>
          <a:ln w="539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44072" y="1916832"/>
            <a:ext cx="360040" cy="504056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41646" y="1268760"/>
            <a:ext cx="1978691" cy="1296144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924093" y="4149080"/>
            <a:ext cx="493471" cy="576064"/>
          </a:xfrm>
          <a:prstGeom prst="straightConnector1">
            <a:avLst/>
          </a:prstGeom>
          <a:ln w="698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276448" y="3933056"/>
            <a:ext cx="1627865" cy="1296144"/>
          </a:xfrm>
          <a:prstGeom prst="straightConnector1">
            <a:avLst/>
          </a:prstGeom>
          <a:ln w="603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d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67" y="568396"/>
            <a:ext cx="1440017" cy="10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3179674" y="1638864"/>
            <a:ext cx="1" cy="516136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images.theconversation.com/files/139980/original/image-20161002-9475-sv2jp8.png?ixlib=rb-1.1.0&amp;q=45&amp;auto=format&amp;w=1000&amp;fit=c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60648"/>
            <a:ext cx="9012832" cy="635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0" y="55172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Fugard, A.</a:t>
            </a:r>
            <a:r>
              <a:rPr lang="en-GB" dirty="0"/>
              <a:t> (2016, Oct 6). </a:t>
            </a:r>
            <a:r>
              <a:rPr lang="en-GB" dirty="0">
                <a:hlinkClick r:id="rId3"/>
              </a:rPr>
              <a:t>Can we really say that giving money to people begging makes their problems worse?</a:t>
            </a:r>
            <a:r>
              <a:rPr lang="en-GB" dirty="0"/>
              <a:t> </a:t>
            </a:r>
            <a:r>
              <a:rPr lang="en-GB" i="1" dirty="0"/>
              <a:t>The Conversation.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6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 element: comparison 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None / single / multiple conditions</a:t>
            </a:r>
          </a:p>
          <a:p>
            <a:r>
              <a:rPr lang="en-GB" dirty="0" smtClean="0"/>
              <a:t>Cohorts, e.g., quants class one year to next</a:t>
            </a:r>
          </a:p>
          <a:p>
            <a:r>
              <a:rPr lang="en-GB" dirty="0" smtClean="0"/>
              <a:t>Between group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Within group (change condition over time)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431704" y="2996952"/>
            <a:ext cx="1224136" cy="936104"/>
          </a:xfrm>
          <a:prstGeom prst="roundRect">
            <a:avLst/>
          </a:prstGeom>
          <a:noFill/>
          <a:ln w="101600">
            <a:solidFill>
              <a:srgbClr val="00B05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89" y="5899545"/>
            <a:ext cx="331748" cy="6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01" y="5899545"/>
            <a:ext cx="331748" cy="6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57" y="3094060"/>
            <a:ext cx="398429" cy="74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260" y="3095435"/>
            <a:ext cx="313254" cy="78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>
            <a:off x="2781537" y="6208326"/>
            <a:ext cx="6511464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7674" y="5229200"/>
            <a:ext cx="3456279" cy="1368152"/>
          </a:xfrm>
          <a:prstGeom prst="roundRect">
            <a:avLst/>
          </a:prstGeom>
          <a:noFill/>
          <a:ln w="101600">
            <a:solidFill>
              <a:srgbClr val="00B05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5932143" y="5229200"/>
            <a:ext cx="3908274" cy="1368152"/>
          </a:xfrm>
          <a:prstGeom prst="roundRect">
            <a:avLst/>
          </a:prstGeom>
          <a:noFill/>
          <a:ln w="101600">
            <a:solidFill>
              <a:srgbClr val="7030A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>
            <a:endCxn id="27" idx="1"/>
          </p:cNvCxnSpPr>
          <p:nvPr/>
        </p:nvCxnSpPr>
        <p:spPr>
          <a:xfrm flipV="1">
            <a:off x="2783633" y="5652848"/>
            <a:ext cx="6514929" cy="840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177" y="5344951"/>
            <a:ext cx="225554" cy="56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561" y="5370906"/>
            <a:ext cx="225554" cy="56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338488" y="2996952"/>
            <a:ext cx="1224136" cy="936104"/>
          </a:xfrm>
          <a:prstGeom prst="roundRect">
            <a:avLst/>
          </a:prstGeom>
          <a:noFill/>
          <a:ln w="101600">
            <a:solidFill>
              <a:srgbClr val="7030A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4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Assignment to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Random allocation </a:t>
            </a:r>
          </a:p>
          <a:p>
            <a:endParaRPr lang="en-GB" sz="3200" dirty="0" smtClean="0"/>
          </a:p>
          <a:p>
            <a:r>
              <a:rPr lang="en-GB" sz="3200" dirty="0" smtClean="0"/>
              <a:t>Assign based on some criteria</a:t>
            </a:r>
          </a:p>
          <a:p>
            <a:endParaRPr lang="en-GB" sz="3200" dirty="0" smtClean="0"/>
          </a:p>
          <a:p>
            <a:r>
              <a:rPr lang="en-GB" sz="3200" dirty="0" smtClean="0"/>
              <a:t>Match groups on something you know</a:t>
            </a:r>
          </a:p>
          <a:p>
            <a:endParaRPr lang="en-GB" sz="3200" dirty="0" smtClean="0"/>
          </a:p>
          <a:p>
            <a:r>
              <a:rPr lang="en-GB" sz="3200" dirty="0" smtClean="0"/>
              <a:t>Issue of whether or not you mask/“blind” assignment, e.g., to people making observations</a:t>
            </a:r>
            <a:endParaRPr lang="en-GB" sz="3200" dirty="0"/>
          </a:p>
        </p:txBody>
      </p:sp>
      <p:pic>
        <p:nvPicPr>
          <p:cNvPr id="5122" name="Picture 2" descr="Image result for d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1124744"/>
            <a:ext cx="3168061" cy="221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990600"/>
          </a:xfrm>
        </p:spPr>
        <p:txBody>
          <a:bodyPr>
            <a:normAutofit/>
          </a:bodyPr>
          <a:lstStyle/>
          <a:p>
            <a:pPr algn="r"/>
            <a:r>
              <a:rPr lang="en-GB" sz="4800" dirty="0" smtClean="0"/>
              <a:t>Measurement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8680"/>
            <a:ext cx="10972800" cy="619268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2800" b="1" dirty="0" smtClean="0"/>
              <a:t>When?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pre-post / post an intervention?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2800" b="1" dirty="0" smtClean="0"/>
              <a:t>What?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multiple outcome measures (benefits/harms)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measuring threats to validity (confounders)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standardised measures or develop new ones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open/closed answers (tick boxes?)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2800" b="1" dirty="0" smtClean="0"/>
              <a:t>Whose views?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self-report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researcher</a:t>
            </a:r>
          </a:p>
        </p:txBody>
      </p:sp>
    </p:spTree>
    <p:extLst>
      <p:ext uri="{BB962C8B-B14F-4D97-AF65-F5344CB8AC3E}">
        <p14:creationId xmlns:p14="http://schemas.microsoft.com/office/powerpoint/2010/main" val="35247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189997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Noughts and crosses</a:t>
            </a:r>
            <a:br>
              <a:rPr lang="en-GB" dirty="0">
                <a:latin typeface="+mn-lt"/>
              </a:rPr>
            </a:br>
            <a:r>
              <a:rPr lang="en-GB" sz="2400" dirty="0">
                <a:latin typeface="+mn-lt"/>
              </a:rPr>
              <a:t>(Campbell, 1957… </a:t>
            </a:r>
            <a:r>
              <a:rPr lang="en-GB" sz="2400" dirty="0" err="1">
                <a:latin typeface="+mn-lt"/>
              </a:rPr>
              <a:t>Shadish</a:t>
            </a:r>
            <a:r>
              <a:rPr lang="en-GB" sz="2400" dirty="0">
                <a:latin typeface="+mn-lt"/>
              </a:rPr>
              <a:t>, Cook, &amp; Campbell, 2002)</a:t>
            </a:r>
            <a:endParaRPr lang="en-GB" sz="3100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11573"/>
              </p:ext>
            </p:extLst>
          </p:nvPr>
        </p:nvGraphicFramePr>
        <p:xfrm>
          <a:off x="5807969" y="3283504"/>
          <a:ext cx="2952329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X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34513"/>
              </p:ext>
            </p:extLst>
          </p:nvPr>
        </p:nvGraphicFramePr>
        <p:xfrm>
          <a:off x="2517844" y="5589240"/>
          <a:ext cx="396044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 NR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X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 NR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1396" y="5423519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Non-random assignment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8446" y="177637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Intervention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0582" y="292850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Observation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64047"/>
              </p:ext>
            </p:extLst>
          </p:nvPr>
        </p:nvGraphicFramePr>
        <p:xfrm>
          <a:off x="401305" y="2399298"/>
          <a:ext cx="2952329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X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08368" y="35886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Rows are conditions</a:t>
            </a:r>
          </a:p>
        </p:txBody>
      </p:sp>
      <p:sp>
        <p:nvSpPr>
          <p:cNvPr id="13" name="Freeform 12"/>
          <p:cNvSpPr/>
          <p:nvPr/>
        </p:nvSpPr>
        <p:spPr>
          <a:xfrm>
            <a:off x="1830277" y="1901244"/>
            <a:ext cx="759431" cy="488932"/>
          </a:xfrm>
          <a:custGeom>
            <a:avLst/>
            <a:gdLst>
              <a:gd name="connsiteX0" fmla="*/ 759431 w 759431"/>
              <a:gd name="connsiteY0" fmla="*/ 18913 h 488932"/>
              <a:gd name="connsiteX1" fmla="*/ 374870 w 759431"/>
              <a:gd name="connsiteY1" fmla="*/ 18913 h 488932"/>
              <a:gd name="connsiteX2" fmla="*/ 84313 w 759431"/>
              <a:gd name="connsiteY2" fmla="*/ 215467 h 488932"/>
              <a:gd name="connsiteX3" fmla="*/ 7401 w 759431"/>
              <a:gd name="connsiteY3" fmla="*/ 360745 h 488932"/>
              <a:gd name="connsiteX4" fmla="*/ 7401 w 759431"/>
              <a:gd name="connsiteY4" fmla="*/ 488932 h 48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431" h="488932">
                <a:moveTo>
                  <a:pt x="759431" y="18913"/>
                </a:moveTo>
                <a:cubicBezTo>
                  <a:pt x="623410" y="2533"/>
                  <a:pt x="487390" y="-13846"/>
                  <a:pt x="374870" y="18913"/>
                </a:cubicBezTo>
                <a:cubicBezTo>
                  <a:pt x="262350" y="51672"/>
                  <a:pt x="145558" y="158495"/>
                  <a:pt x="84313" y="215467"/>
                </a:cubicBezTo>
                <a:cubicBezTo>
                  <a:pt x="23068" y="272439"/>
                  <a:pt x="20220" y="315168"/>
                  <a:pt x="7401" y="360745"/>
                </a:cubicBezTo>
                <a:cubicBezTo>
                  <a:pt x="-5418" y="406322"/>
                  <a:pt x="991" y="447627"/>
                  <a:pt x="7401" y="488932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8544272" y="3476770"/>
            <a:ext cx="864096" cy="238782"/>
          </a:xfrm>
          <a:custGeom>
            <a:avLst/>
            <a:gdLst>
              <a:gd name="connsiteX0" fmla="*/ 965675 w 965675"/>
              <a:gd name="connsiteY0" fmla="*/ 292970 h 292970"/>
              <a:gd name="connsiteX1" fmla="*/ 846033 w 965675"/>
              <a:gd name="connsiteY1" fmla="*/ 275879 h 292970"/>
              <a:gd name="connsiteX2" fmla="*/ 700755 w 965675"/>
              <a:gd name="connsiteY2" fmla="*/ 190421 h 292970"/>
              <a:gd name="connsiteX3" fmla="*/ 538385 w 965675"/>
              <a:gd name="connsiteY3" fmla="*/ 19505 h 292970"/>
              <a:gd name="connsiteX4" fmla="*/ 0 w 965675"/>
              <a:gd name="connsiteY4" fmla="*/ 10959 h 29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675" h="292970">
                <a:moveTo>
                  <a:pt x="965675" y="292970"/>
                </a:moveTo>
                <a:cubicBezTo>
                  <a:pt x="927930" y="292970"/>
                  <a:pt x="890186" y="292970"/>
                  <a:pt x="846033" y="275879"/>
                </a:cubicBezTo>
                <a:cubicBezTo>
                  <a:pt x="801880" y="258788"/>
                  <a:pt x="752030" y="233150"/>
                  <a:pt x="700755" y="190421"/>
                </a:cubicBezTo>
                <a:cubicBezTo>
                  <a:pt x="649480" y="147692"/>
                  <a:pt x="655178" y="49415"/>
                  <a:pt x="538385" y="19505"/>
                </a:cubicBezTo>
                <a:cubicBezTo>
                  <a:pt x="421592" y="-10405"/>
                  <a:pt x="210796" y="277"/>
                  <a:pt x="0" y="10959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 flipV="1">
            <a:off x="8543085" y="3854850"/>
            <a:ext cx="854942" cy="148734"/>
          </a:xfrm>
          <a:custGeom>
            <a:avLst/>
            <a:gdLst>
              <a:gd name="connsiteX0" fmla="*/ 965675 w 965675"/>
              <a:gd name="connsiteY0" fmla="*/ 292970 h 292970"/>
              <a:gd name="connsiteX1" fmla="*/ 846033 w 965675"/>
              <a:gd name="connsiteY1" fmla="*/ 275879 h 292970"/>
              <a:gd name="connsiteX2" fmla="*/ 700755 w 965675"/>
              <a:gd name="connsiteY2" fmla="*/ 190421 h 292970"/>
              <a:gd name="connsiteX3" fmla="*/ 538385 w 965675"/>
              <a:gd name="connsiteY3" fmla="*/ 19505 h 292970"/>
              <a:gd name="connsiteX4" fmla="*/ 0 w 965675"/>
              <a:gd name="connsiteY4" fmla="*/ 10959 h 29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675" h="292970">
                <a:moveTo>
                  <a:pt x="965675" y="292970"/>
                </a:moveTo>
                <a:cubicBezTo>
                  <a:pt x="927930" y="292970"/>
                  <a:pt x="890186" y="292970"/>
                  <a:pt x="846033" y="275879"/>
                </a:cubicBezTo>
                <a:cubicBezTo>
                  <a:pt x="801880" y="258788"/>
                  <a:pt x="752030" y="233150"/>
                  <a:pt x="700755" y="190421"/>
                </a:cubicBezTo>
                <a:cubicBezTo>
                  <a:pt x="649480" y="147692"/>
                  <a:pt x="655178" y="49415"/>
                  <a:pt x="538385" y="19505"/>
                </a:cubicBezTo>
                <a:cubicBezTo>
                  <a:pt x="421592" y="-10405"/>
                  <a:pt x="210796" y="277"/>
                  <a:pt x="0" y="10959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2001988" y="5337661"/>
            <a:ext cx="837488" cy="353984"/>
          </a:xfrm>
          <a:custGeom>
            <a:avLst/>
            <a:gdLst>
              <a:gd name="connsiteX0" fmla="*/ 0 w 837488"/>
              <a:gd name="connsiteY0" fmla="*/ 353984 h 353984"/>
              <a:gd name="connsiteX1" fmla="*/ 170916 w 837488"/>
              <a:gd name="connsiteY1" fmla="*/ 148885 h 353984"/>
              <a:gd name="connsiteX2" fmla="*/ 350377 w 837488"/>
              <a:gd name="connsiteY2" fmla="*/ 29244 h 353984"/>
              <a:gd name="connsiteX3" fmla="*/ 606751 w 837488"/>
              <a:gd name="connsiteY3" fmla="*/ 3606 h 353984"/>
              <a:gd name="connsiteX4" fmla="*/ 752030 w 837488"/>
              <a:gd name="connsiteY4" fmla="*/ 89064 h 353984"/>
              <a:gd name="connsiteX5" fmla="*/ 837488 w 837488"/>
              <a:gd name="connsiteY5" fmla="*/ 234343 h 3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488" h="353984">
                <a:moveTo>
                  <a:pt x="0" y="353984"/>
                </a:moveTo>
                <a:cubicBezTo>
                  <a:pt x="56260" y="278496"/>
                  <a:pt x="112520" y="203008"/>
                  <a:pt x="170916" y="148885"/>
                </a:cubicBezTo>
                <a:cubicBezTo>
                  <a:pt x="229312" y="94762"/>
                  <a:pt x="277738" y="53457"/>
                  <a:pt x="350377" y="29244"/>
                </a:cubicBezTo>
                <a:cubicBezTo>
                  <a:pt x="423016" y="5031"/>
                  <a:pt x="539809" y="-6364"/>
                  <a:pt x="606751" y="3606"/>
                </a:cubicBezTo>
                <a:cubicBezTo>
                  <a:pt x="673693" y="13576"/>
                  <a:pt x="713574" y="50608"/>
                  <a:pt x="752030" y="89064"/>
                </a:cubicBezTo>
                <a:cubicBezTo>
                  <a:pt x="790486" y="127520"/>
                  <a:pt x="813987" y="180931"/>
                  <a:pt x="837488" y="234343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68506" y="2793134"/>
            <a:ext cx="393106" cy="350377"/>
          </a:xfrm>
          <a:custGeom>
            <a:avLst/>
            <a:gdLst>
              <a:gd name="connsiteX0" fmla="*/ 393106 w 393106"/>
              <a:gd name="connsiteY0" fmla="*/ 350377 h 350377"/>
              <a:gd name="connsiteX1" fmla="*/ 205099 w 393106"/>
              <a:gd name="connsiteY1" fmla="*/ 307648 h 350377"/>
              <a:gd name="connsiteX2" fmla="*/ 34183 w 393106"/>
              <a:gd name="connsiteY2" fmla="*/ 196553 h 350377"/>
              <a:gd name="connsiteX3" fmla="*/ 0 w 393106"/>
              <a:gd name="connsiteY3" fmla="*/ 0 h 35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06" h="350377">
                <a:moveTo>
                  <a:pt x="393106" y="350377"/>
                </a:moveTo>
                <a:cubicBezTo>
                  <a:pt x="329013" y="341831"/>
                  <a:pt x="264920" y="333285"/>
                  <a:pt x="205099" y="307648"/>
                </a:cubicBezTo>
                <a:cubicBezTo>
                  <a:pt x="145278" y="282011"/>
                  <a:pt x="68366" y="247828"/>
                  <a:pt x="34183" y="196553"/>
                </a:cubicBezTo>
                <a:cubicBezTo>
                  <a:pt x="0" y="145278"/>
                  <a:pt x="0" y="72639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2517844" y="2793133"/>
            <a:ext cx="354538" cy="355810"/>
          </a:xfrm>
          <a:custGeom>
            <a:avLst/>
            <a:gdLst>
              <a:gd name="connsiteX0" fmla="*/ 0 w 354538"/>
              <a:gd name="connsiteY0" fmla="*/ 341831 h 355810"/>
              <a:gd name="connsiteX1" fmla="*/ 128187 w 354538"/>
              <a:gd name="connsiteY1" fmla="*/ 341831 h 355810"/>
              <a:gd name="connsiteX2" fmla="*/ 324740 w 354538"/>
              <a:gd name="connsiteY2" fmla="*/ 196553 h 355810"/>
              <a:gd name="connsiteX3" fmla="*/ 350378 w 354538"/>
              <a:gd name="connsiteY3" fmla="*/ 0 h 35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38" h="355810">
                <a:moveTo>
                  <a:pt x="0" y="341831"/>
                </a:moveTo>
                <a:cubicBezTo>
                  <a:pt x="37032" y="353937"/>
                  <a:pt x="74064" y="366044"/>
                  <a:pt x="128187" y="341831"/>
                </a:cubicBezTo>
                <a:cubicBezTo>
                  <a:pt x="182310" y="317618"/>
                  <a:pt x="287708" y="253525"/>
                  <a:pt x="324740" y="196553"/>
                </a:cubicBezTo>
                <a:cubicBezTo>
                  <a:pt x="361772" y="139581"/>
                  <a:pt x="356075" y="69790"/>
                  <a:pt x="350378" y="0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0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Further reading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534449" y="1524000"/>
            <a:ext cx="9123103" cy="5013614"/>
            <a:chOff x="1559496" y="1524000"/>
            <a:chExt cx="9123103" cy="501361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2144" y="1524000"/>
              <a:ext cx="3290455" cy="5013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 descr="Image result for experimental and quasi-experimental designs for generalized causal inferen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1524000"/>
              <a:ext cx="3888432" cy="4959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6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06104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There’s a HUGE number of different flavours of design</a:t>
            </a:r>
          </a:p>
          <a:p>
            <a:r>
              <a:rPr lang="en-GB" sz="3200" dirty="0" smtClean="0"/>
              <a:t>Often ethical and resource constraints on what studies we can run</a:t>
            </a:r>
          </a:p>
          <a:p>
            <a:r>
              <a:rPr lang="en-GB" sz="3200" dirty="0" smtClean="0"/>
              <a:t>The method of data collection and assumptions we are willing to make constrain what the stats can tell us</a:t>
            </a:r>
          </a:p>
          <a:p>
            <a:r>
              <a:rPr lang="en-GB" sz="3200" dirty="0" smtClean="0"/>
              <a:t>There’s a wealth of design ideas in the literature – go search!</a:t>
            </a: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77" y="5905390"/>
            <a:ext cx="592989" cy="6191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3666" y="5953334"/>
            <a:ext cx="3408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a.fugard@bbk.ac.uk</a:t>
            </a:r>
          </a:p>
        </p:txBody>
      </p:sp>
    </p:spTree>
    <p:extLst>
      <p:ext uri="{BB962C8B-B14F-4D97-AF65-F5344CB8AC3E}">
        <p14:creationId xmlns:p14="http://schemas.microsoft.com/office/powerpoint/2010/main" val="26157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47528" y="692696"/>
            <a:ext cx="8784974" cy="5843622"/>
            <a:chOff x="2588458" y="1969885"/>
            <a:chExt cx="5812681" cy="4127949"/>
          </a:xfrm>
        </p:grpSpPr>
        <p:pic>
          <p:nvPicPr>
            <p:cNvPr id="1026" name="Picture 2" descr="File:GeorgeEPBo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3068960"/>
              <a:ext cx="1691680" cy="2378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588458" y="5378042"/>
              <a:ext cx="2058364" cy="719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/>
                <a:t>George E. P. Box</a:t>
              </a:r>
              <a:br>
                <a:rPr lang="en-GB" sz="2800" dirty="0"/>
              </a:br>
              <a:r>
                <a:rPr lang="en-GB" sz="2800" dirty="0"/>
                <a:t>(1919 – 2013)</a:t>
              </a:r>
            </a:p>
          </p:txBody>
        </p:sp>
        <p:sp>
          <p:nvSpPr>
            <p:cNvPr id="5" name="Rectangular Callout 4"/>
            <p:cNvSpPr/>
            <p:nvPr/>
          </p:nvSpPr>
          <p:spPr>
            <a:xfrm>
              <a:off x="5148063" y="1969885"/>
              <a:ext cx="3253076" cy="1412420"/>
            </a:xfrm>
            <a:prstGeom prst="wedgeRectCallout">
              <a:avLst>
                <a:gd name="adj1" fmla="val -89632"/>
                <a:gd name="adj2" fmla="val 9355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rIns="324000" rtlCol="0" anchor="ctr"/>
            <a:lstStyle/>
            <a:p>
              <a:r>
                <a:rPr lang="en-GB" sz="3200" dirty="0">
                  <a:solidFill>
                    <a:schemeClr val="tx1"/>
                  </a:solidFill>
                </a:rPr>
                <a:t>All models are wrong, but some are useful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7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research questions – compare/contrast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What do voters in England think about Keir </a:t>
            </a:r>
            <a:r>
              <a:rPr lang="en-GB" sz="3200" dirty="0" err="1" smtClean="0"/>
              <a:t>Starmer</a:t>
            </a:r>
            <a:r>
              <a:rPr lang="en-GB" sz="3200" dirty="0" smtClean="0"/>
              <a:t>?</a:t>
            </a:r>
          </a:p>
          <a:p>
            <a:r>
              <a:rPr lang="en-GB" sz="3200" dirty="0" smtClean="0"/>
              <a:t>How many nonbinary people are there in England?</a:t>
            </a:r>
          </a:p>
          <a:p>
            <a:r>
              <a:rPr lang="en-GB" sz="3200" dirty="0" smtClean="0"/>
              <a:t>Does the support our charity provides help improve service users’ wellbeing?</a:t>
            </a:r>
          </a:p>
          <a:p>
            <a:r>
              <a:rPr lang="en-GB" sz="3200" dirty="0" smtClean="0"/>
              <a:t>Does mindfulness prevent depression?</a:t>
            </a:r>
          </a:p>
          <a:p>
            <a:r>
              <a:rPr lang="en-GB" sz="3200" dirty="0" smtClean="0"/>
              <a:t>Do people who are introverted read more books?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751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8571968"/>
              </p:ext>
            </p:extLst>
          </p:nvPr>
        </p:nvGraphicFramePr>
        <p:xfrm>
          <a:off x="191344" y="188640"/>
          <a:ext cx="11665296" cy="652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0914">
                  <a:extLst>
                    <a:ext uri="{9D8B030D-6E8A-4147-A177-3AD203B41FA5}">
                      <a16:colId xmlns:a16="http://schemas.microsoft.com/office/drawing/2014/main" val="515099094"/>
                    </a:ext>
                  </a:extLst>
                </a:gridCol>
                <a:gridCol w="2526230">
                  <a:extLst>
                    <a:ext uri="{9D8B030D-6E8A-4147-A177-3AD203B41FA5}">
                      <a16:colId xmlns:a16="http://schemas.microsoft.com/office/drawing/2014/main" val="3442797820"/>
                    </a:ext>
                  </a:extLst>
                </a:gridCol>
                <a:gridCol w="4378152">
                  <a:extLst>
                    <a:ext uri="{9D8B030D-6E8A-4147-A177-3AD203B41FA5}">
                      <a16:colId xmlns:a16="http://schemas.microsoft.com/office/drawing/2014/main" val="2007962354"/>
                    </a:ext>
                  </a:extLst>
                </a:gridCol>
              </a:tblGrid>
              <a:tr h="503706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Question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Measures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Comments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42600"/>
                  </a:ext>
                </a:extLst>
              </a:tr>
              <a:tr h="1309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What do voters in England think about Keir </a:t>
                      </a:r>
                      <a:r>
                        <a:rPr lang="en-GB" sz="2400" dirty="0" err="1" smtClean="0"/>
                        <a:t>Starmer</a:t>
                      </a:r>
                      <a:r>
                        <a:rPr lang="en-GB" sz="2400" dirty="0" smtClean="0"/>
                        <a:t>?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%</a:t>
                      </a:r>
                      <a:r>
                        <a:rPr lang="en-GB" sz="2400" baseline="0" dirty="0" smtClean="0"/>
                        <a:t> of people who think he’s a good leader?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Particula</a:t>
                      </a:r>
                      <a:r>
                        <a:rPr lang="en-GB" sz="2400" baseline="0" dirty="0" smtClean="0"/>
                        <a:t>r fixed population</a:t>
                      </a:r>
                    </a:p>
                    <a:p>
                      <a:r>
                        <a:rPr lang="en-GB" sz="2400" baseline="0" dirty="0" smtClean="0"/>
                        <a:t>Expect views to change? </a:t>
                      </a:r>
                      <a:r>
                        <a:rPr lang="en-GB" sz="2400" baseline="0" dirty="0" err="1" smtClean="0"/>
                        <a:t>Starmer</a:t>
                      </a:r>
                      <a:r>
                        <a:rPr lang="en-GB" sz="2400" baseline="0" dirty="0" smtClean="0"/>
                        <a:t> is specific person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74466"/>
                  </a:ext>
                </a:extLst>
              </a:tr>
              <a:tr h="906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How many nonbinary people are there in the England?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% of adults?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Again a fixed population</a:t>
                      </a:r>
                      <a:r>
                        <a:rPr lang="en-GB" sz="2400" baseline="0" dirty="0" smtClean="0"/>
                        <a:t>; expect little change each week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479984"/>
                  </a:ext>
                </a:extLst>
              </a:tr>
              <a:tr h="1309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Does the support our charity provides help improve service users’ wellbeing?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Questionnaire score</a:t>
                      </a:r>
                      <a:r>
                        <a:rPr lang="en-GB" sz="2400" baseline="0" dirty="0" smtClean="0"/>
                        <a:t>s?</a:t>
                      </a:r>
                      <a:endParaRPr lang="en-GB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Particular</a:t>
                      </a:r>
                      <a:r>
                        <a:rPr lang="en-GB" sz="2400" baseline="0" dirty="0" smtClean="0"/>
                        <a:t> organisation and time. Evaluating an intervention – want change.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64240"/>
                  </a:ext>
                </a:extLst>
              </a:tr>
              <a:tr h="884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Does mindfulness prevent depression?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%</a:t>
                      </a:r>
                      <a:r>
                        <a:rPr lang="en-GB" sz="2400" baseline="0" dirty="0" smtClean="0"/>
                        <a:t> of people with depression</a:t>
                      </a:r>
                      <a:endParaRPr lang="en-GB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Different</a:t>
                      </a:r>
                      <a:r>
                        <a:rPr lang="en-GB" sz="2400" baseline="0" dirty="0" smtClean="0"/>
                        <a:t> groups – intervention and control? More general view of population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52842"/>
                  </a:ext>
                </a:extLst>
              </a:tr>
              <a:tr h="1309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Do people who are introverted read more books?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Questionnaire</a:t>
                      </a:r>
                      <a:r>
                        <a:rPr lang="en-GB" sz="2400" baseline="0" dirty="0" smtClean="0"/>
                        <a:t> score(s)</a:t>
                      </a:r>
                      <a:endParaRPr lang="en-GB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Trying to understand relationships</a:t>
                      </a:r>
                      <a:r>
                        <a:rPr lang="en-GB" sz="2400" baseline="0" dirty="0" smtClean="0"/>
                        <a:t> without intervening.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77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nottingham anti begging post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08" y="286796"/>
            <a:ext cx="9552384" cy="573449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87688" y="5985611"/>
            <a:ext cx="77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Nottingham City Council campaign,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banned by Advertising Standard Authority, Sept 2016</a:t>
            </a:r>
          </a:p>
        </p:txBody>
      </p:sp>
    </p:spTree>
    <p:extLst>
      <p:ext uri="{BB962C8B-B14F-4D97-AF65-F5344CB8AC3E}">
        <p14:creationId xmlns:p14="http://schemas.microsoft.com/office/powerpoint/2010/main" val="29211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assets.londonist.com/uploads/2019/05/i730/overground_begging_mess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2" b="5477"/>
          <a:stretch/>
        </p:blipFill>
        <p:spPr bwMode="auto">
          <a:xfrm>
            <a:off x="2305459" y="1412776"/>
            <a:ext cx="7581081" cy="498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360" y="260648"/>
            <a:ext cx="10972800" cy="990600"/>
          </a:xfrm>
        </p:spPr>
        <p:txBody>
          <a:bodyPr/>
          <a:lstStyle/>
          <a:p>
            <a:r>
              <a:rPr lang="en-GB" dirty="0" smtClean="0"/>
              <a:t>Last seen in 2019 on the Overground…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5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Pause to think – how might you evaluate whether the ads help/harm?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40719" y="3655894"/>
            <a:ext cx="3266791" cy="2877060"/>
          </a:xfrm>
          <a:prstGeom prst="roundRect">
            <a:avLst/>
          </a:prstGeom>
          <a:noFill/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22" y="4768712"/>
            <a:ext cx="387993" cy="7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18" y="5427268"/>
            <a:ext cx="444191" cy="92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75" y="3945335"/>
            <a:ext cx="311299" cy="77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56" y="4151149"/>
            <a:ext cx="331748" cy="6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360" y="4723579"/>
            <a:ext cx="398429" cy="74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74" y="4571284"/>
            <a:ext cx="274117" cy="68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43" y="3832351"/>
            <a:ext cx="330050" cy="82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49" y="3851381"/>
            <a:ext cx="297986" cy="62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52" y="5211556"/>
            <a:ext cx="477953" cy="88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86" y="5204889"/>
            <a:ext cx="419377" cy="104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789693" y="3606116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Advert 1 area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54506" y="6236799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No ad area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830738" y="623948"/>
            <a:ext cx="3266791" cy="2877060"/>
          </a:xfrm>
          <a:prstGeom prst="round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1" y="1554610"/>
            <a:ext cx="387993" cy="7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37" y="2211672"/>
            <a:ext cx="444191" cy="92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194" y="778548"/>
            <a:ext cx="311299" cy="77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75" y="867222"/>
            <a:ext cx="331748" cy="6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379" y="1400341"/>
            <a:ext cx="398429" cy="74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93" y="1303552"/>
            <a:ext cx="274117" cy="68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62" y="731672"/>
            <a:ext cx="330050" cy="82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68" y="789358"/>
            <a:ext cx="297986" cy="62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71" y="2107226"/>
            <a:ext cx="477953" cy="88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05" y="2020524"/>
            <a:ext cx="419377" cy="104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6744073" y="623948"/>
            <a:ext cx="3266791" cy="2877060"/>
          </a:xfrm>
          <a:prstGeom prst="roundRect">
            <a:avLst/>
          </a:prstGeom>
          <a:noFill/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861" y="1822479"/>
            <a:ext cx="387993" cy="7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72" y="2107290"/>
            <a:ext cx="444191" cy="92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529" y="706540"/>
            <a:ext cx="311299" cy="77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910" y="867222"/>
            <a:ext cx="331748" cy="6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714" y="1403601"/>
            <a:ext cx="398429" cy="74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28" y="1251306"/>
            <a:ext cx="274117" cy="68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97" y="803680"/>
            <a:ext cx="330050" cy="82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03" y="789358"/>
            <a:ext cx="297986" cy="62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06" y="1891578"/>
            <a:ext cx="477953" cy="88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40" y="1884911"/>
            <a:ext cx="419377" cy="104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095520" y="3606116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/>
              <a:t>Advert 2 area</a:t>
            </a:r>
          </a:p>
        </p:txBody>
      </p:sp>
    </p:spTree>
    <p:extLst>
      <p:ext uri="{BB962C8B-B14F-4D97-AF65-F5344CB8AC3E}">
        <p14:creationId xmlns:p14="http://schemas.microsoft.com/office/powerpoint/2010/main" val="12152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ching template 2020-21.potx" id="{48F15985-C14C-40A0-AB32-24BA94AB464E}" vid="{CC580C11-CAD0-4C67-BBD8-FD190848B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835ABCFFA4A47AB87A6A6AB2ADEE3" ma:contentTypeVersion="12" ma:contentTypeDescription="Create a new document." ma:contentTypeScope="" ma:versionID="31051849af859a11a33470ca4a0d0e26">
  <xsd:schema xmlns:xsd="http://www.w3.org/2001/XMLSchema" xmlns:xs="http://www.w3.org/2001/XMLSchema" xmlns:p="http://schemas.microsoft.com/office/2006/metadata/properties" xmlns:ns3="7f875486-7325-403a-b98d-c0e6bee71557" xmlns:ns4="ab3e42d5-90a2-4b34-8062-95d47f378b6f" targetNamespace="http://schemas.microsoft.com/office/2006/metadata/properties" ma:root="true" ma:fieldsID="976ff4961434278117cac3e57c731e6a" ns3:_="" ns4:_="">
    <xsd:import namespace="7f875486-7325-403a-b98d-c0e6bee71557"/>
    <xsd:import namespace="ab3e42d5-90a2-4b34-8062-95d47f378b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75486-7325-403a-b98d-c0e6bee71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e42d5-90a2-4b34-8062-95d47f378b6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77C7DF-4754-45BF-B0EC-C2D0FC0FFC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622823-A856-415F-899D-20ED4A839F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875486-7325-403a-b98d-c0e6bee71557"/>
    <ds:schemaRef ds:uri="ab3e42d5-90a2-4b34-8062-95d47f378b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589FBD-66A0-47ED-9B6E-3AED4B35DACC}">
  <ds:schemaRefs>
    <ds:schemaRef ds:uri="http://purl.org/dc/dcmitype/"/>
    <ds:schemaRef ds:uri="ab3e42d5-90a2-4b34-8062-95d47f378b6f"/>
    <ds:schemaRef ds:uri="7f875486-7325-403a-b98d-c0e6bee71557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template 2020-21</Template>
  <TotalTime>1579</TotalTime>
  <Words>879</Words>
  <Application>Microsoft Office PowerPoint</Application>
  <PresentationFormat>Widescreen</PresentationFormat>
  <Paragraphs>196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Clarity</vt:lpstr>
      <vt:lpstr>Thinking about quantitative designs</vt:lpstr>
      <vt:lpstr>This video</vt:lpstr>
      <vt:lpstr>PowerPoint Presentation</vt:lpstr>
      <vt:lpstr>Example research questions – compare/contrast</vt:lpstr>
      <vt:lpstr>PowerPoint Presentation</vt:lpstr>
      <vt:lpstr>PowerPoint Presentation</vt:lpstr>
      <vt:lpstr>Last seen in 2019 on the Overground…</vt:lpstr>
      <vt:lpstr>Pause to think – how might you evaluate whether the ads help/harm?</vt:lpstr>
      <vt:lpstr>PowerPoint Presentation</vt:lpstr>
      <vt:lpstr>PowerPoint Presentation</vt:lpstr>
      <vt:lpstr>How would you get the data?</vt:lpstr>
      <vt:lpstr>Experiment</vt:lpstr>
      <vt:lpstr>Two fab things about randomisation (e.g., Caze, Benjamin, &amp; Senn, 2012)</vt:lpstr>
      <vt:lpstr>When might randomisation be ethical? (Shadish et al., 2002, p. 269; examples therein)</vt:lpstr>
      <vt:lpstr>PowerPoint Presentation</vt:lpstr>
      <vt:lpstr>PowerPoint Presentation</vt:lpstr>
      <vt:lpstr>“Correlation does not imply causation”</vt:lpstr>
      <vt:lpstr>Something more useful</vt:lpstr>
      <vt:lpstr>PowerPoint Presentation</vt:lpstr>
      <vt:lpstr>PowerPoint Presentation</vt:lpstr>
      <vt:lpstr>PowerPoint Presentation</vt:lpstr>
      <vt:lpstr>PowerPoint Presentation</vt:lpstr>
      <vt:lpstr>Design element: comparison groups</vt:lpstr>
      <vt:lpstr>Assignment to conditions</vt:lpstr>
      <vt:lpstr>Measurement</vt:lpstr>
      <vt:lpstr>Noughts and crosses (Campbell, 1957… Shadish, Cook, &amp; Campbell, 2002)</vt:lpstr>
      <vt:lpstr>Further reading</vt:lpstr>
      <vt:lpstr>Summary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quantitative designs</dc:title>
  <dc:creator>Andi Fugard</dc:creator>
  <cp:lastModifiedBy>Andi Fugard</cp:lastModifiedBy>
  <cp:revision>40</cp:revision>
  <dcterms:created xsi:type="dcterms:W3CDTF">2020-09-27T18:05:32Z</dcterms:created>
  <dcterms:modified xsi:type="dcterms:W3CDTF">2020-09-29T13:37:31Z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0x010100522835ABCFFA4A47AB87A6A6AB2ADEE3</vt:lpwstr>
  </property>
</Properties>
</file>