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7264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868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1374" y="0"/>
            <a:ext cx="12190815" cy="6694098"/>
          </a:xfrm>
          <a:prstGeom prst="rect">
            <a:avLst/>
          </a:prstGeom>
          <a:noFill/>
          <a:ln>
            <a:noFill/>
          </a:ln>
        </p:spPr>
      </p:pic>
      <p:sp>
        <p:nvSpPr>
          <p:cNvPr id="99" name="Google Shape;99;p1"/>
          <p:cNvSpPr txBox="1"/>
          <p:nvPr/>
        </p:nvSpPr>
        <p:spPr>
          <a:xfrm>
            <a:off x="2472904" y="3717986"/>
            <a:ext cx="7246189" cy="2739171"/>
          </a:xfrm>
          <a:prstGeom prst="rect">
            <a:avLst/>
          </a:prstGeom>
          <a:noFill/>
          <a:ln>
            <a:noFill/>
          </a:ln>
        </p:spPr>
        <p:txBody>
          <a:bodyPr spcFirstLastPara="1" wrap="square" lIns="91425" tIns="45700" rIns="91425" bIns="45700" anchor="t" anchorCtr="0">
            <a:spAutoFit/>
          </a:bodyPr>
          <a:lstStyle/>
          <a:p>
            <a:pPr algn="ctr" rtl="0"/>
            <a:br>
              <a:rPr lang="en-IN" sz="1800" b="0" i="0" u="none" strike="noStrike" cap="none" dirty="0">
                <a:solidFill>
                  <a:schemeClr val="dk1"/>
                </a:solidFill>
                <a:latin typeface="Calibri"/>
                <a:ea typeface="Calibri"/>
                <a:cs typeface="Calibri"/>
                <a:sym typeface="Calibri"/>
              </a:rPr>
            </a:br>
            <a:endParaRPr lang="en-US" sz="2800" b="1" i="0" u="sng" dirty="0">
              <a:solidFill>
                <a:srgbClr val="000000"/>
              </a:solidFill>
              <a:effectLst/>
              <a:latin typeface="Arial" panose="020B0604020202020204" pitchFamily="34" charset="0"/>
            </a:endParaRPr>
          </a:p>
          <a:p>
            <a:pPr algn="ctr" rtl="0"/>
            <a:r>
              <a:rPr lang="en-US" sz="2800" b="1" i="0" u="sng" dirty="0">
                <a:solidFill>
                  <a:srgbClr val="000000"/>
                </a:solidFill>
                <a:effectLst/>
                <a:latin typeface="Arial" panose="020B0604020202020204" pitchFamily="34" charset="0"/>
              </a:rPr>
              <a:t>Data Collection, Data Cleaning and EDA </a:t>
            </a:r>
            <a:endParaRPr lang="en-US" sz="2800" b="0" dirty="0">
              <a:effectLst/>
            </a:endParaRPr>
          </a:p>
          <a:p>
            <a:br>
              <a:rPr lang="en-US" sz="2800" dirty="0"/>
            </a:br>
            <a:endParaRPr lang="en-US" sz="2800" b="0" dirty="0">
              <a:effectLst/>
            </a:endParaRPr>
          </a:p>
          <a:p>
            <a:br>
              <a:rPr lang="en-US" dirty="0"/>
            </a:br>
            <a:endParaRPr lang="en-US"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B35A8-73B3-ECAD-9285-1D1A775369D4}"/>
              </a:ext>
            </a:extLst>
          </p:cNvPr>
          <p:cNvSpPr txBox="1"/>
          <p:nvPr/>
        </p:nvSpPr>
        <p:spPr>
          <a:xfrm>
            <a:off x="428625" y="407220"/>
            <a:ext cx="10627302" cy="2246769"/>
          </a:xfrm>
          <a:prstGeom prst="rect">
            <a:avLst/>
          </a:prstGeom>
          <a:noFill/>
        </p:spPr>
        <p:txBody>
          <a:bodyPr wrap="square">
            <a:spAutoFit/>
          </a:bodyPr>
          <a:lstStyle/>
          <a:p>
            <a:pPr algn="l"/>
            <a:r>
              <a:rPr lang="en-IN" sz="2000" b="1" dirty="0">
                <a:latin typeface="Times New Roman" panose="02020603050405020304" pitchFamily="18" charset="0"/>
                <a:cs typeface="Times New Roman" panose="02020603050405020304" pitchFamily="18" charset="0"/>
              </a:rPr>
              <a:t>B</a:t>
            </a:r>
            <a:r>
              <a:rPr lang="en-IN" sz="2000" b="1" i="0" dirty="0">
                <a:effectLst/>
                <a:latin typeface="Times New Roman" panose="02020603050405020304" pitchFamily="18" charset="0"/>
                <a:cs typeface="Times New Roman" panose="02020603050405020304" pitchFamily="18" charset="0"/>
              </a:rPr>
              <a:t>ivariate analysis</a:t>
            </a:r>
          </a:p>
          <a:p>
            <a:r>
              <a:rPr lang="en-IN" sz="2000" b="1" i="0" dirty="0">
                <a:effectLst/>
                <a:latin typeface="Times New Roman" panose="02020603050405020304" pitchFamily="18" charset="0"/>
                <a:cs typeface="Times New Roman" panose="02020603050405020304" pitchFamily="18" charset="0"/>
              </a:rPr>
              <a:t>Continuous and Categorical variables</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1. Box plot                                                 2. Bar plot                                              3. Line graph</a:t>
            </a:r>
            <a:endParaRPr lang="en-IN" sz="2000" b="1" i="0" dirty="0">
              <a:effectLst/>
              <a:latin typeface="Times New Roman" panose="02020603050405020304" pitchFamily="18" charset="0"/>
              <a:cs typeface="Times New Roman" panose="02020603050405020304" pitchFamily="18" charset="0"/>
            </a:endParaRPr>
          </a:p>
          <a:p>
            <a:endParaRPr lang="en-IN" sz="2000" b="1" i="0" dirty="0">
              <a:effectLst/>
              <a:latin typeface="Times New Roman" panose="02020603050405020304" pitchFamily="18" charset="0"/>
              <a:cs typeface="Times New Roman" panose="02020603050405020304" pitchFamily="18" charset="0"/>
            </a:endParaRPr>
          </a:p>
          <a:p>
            <a:endParaRPr lang="en-IN" sz="2000" b="1" i="0" dirty="0">
              <a:effectLst/>
              <a:latin typeface="Times New Roman" panose="02020603050405020304" pitchFamily="18" charset="0"/>
              <a:cs typeface="Times New Roman" panose="02020603050405020304" pitchFamily="18" charset="0"/>
            </a:endParaRPr>
          </a:p>
          <a:p>
            <a:pPr algn="l"/>
            <a:endParaRPr lang="en-IN" sz="2000" b="1"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CA24AD-2009-B905-9073-138B16DFECF8}"/>
              </a:ext>
            </a:extLst>
          </p:cNvPr>
          <p:cNvPicPr>
            <a:picLocks noChangeAspect="1"/>
          </p:cNvPicPr>
          <p:nvPr/>
        </p:nvPicPr>
        <p:blipFill>
          <a:blip r:embed="rId3"/>
          <a:stretch>
            <a:fillRect/>
          </a:stretch>
        </p:blipFill>
        <p:spPr>
          <a:xfrm>
            <a:off x="110404" y="1758012"/>
            <a:ext cx="3765406" cy="3341976"/>
          </a:xfrm>
          <a:prstGeom prst="rect">
            <a:avLst/>
          </a:prstGeom>
        </p:spPr>
      </p:pic>
      <p:pic>
        <p:nvPicPr>
          <p:cNvPr id="7" name="Picture 6">
            <a:extLst>
              <a:ext uri="{FF2B5EF4-FFF2-40B4-BE49-F238E27FC236}">
                <a16:creationId xmlns:a16="http://schemas.microsoft.com/office/drawing/2014/main" id="{60230382-85EF-9EFC-65C3-E372C9966677}"/>
              </a:ext>
            </a:extLst>
          </p:cNvPr>
          <p:cNvPicPr>
            <a:picLocks noChangeAspect="1"/>
          </p:cNvPicPr>
          <p:nvPr/>
        </p:nvPicPr>
        <p:blipFill>
          <a:blip r:embed="rId4"/>
          <a:stretch>
            <a:fillRect/>
          </a:stretch>
        </p:blipFill>
        <p:spPr>
          <a:xfrm>
            <a:off x="4158962" y="1758012"/>
            <a:ext cx="3765406" cy="3341976"/>
          </a:xfrm>
          <a:prstGeom prst="rect">
            <a:avLst/>
          </a:prstGeom>
        </p:spPr>
      </p:pic>
      <p:pic>
        <p:nvPicPr>
          <p:cNvPr id="9" name="Picture 8">
            <a:extLst>
              <a:ext uri="{FF2B5EF4-FFF2-40B4-BE49-F238E27FC236}">
                <a16:creationId xmlns:a16="http://schemas.microsoft.com/office/drawing/2014/main" id="{7EDCEDE2-4CBD-29C5-E4C4-C7215E4544CE}"/>
              </a:ext>
            </a:extLst>
          </p:cNvPr>
          <p:cNvPicPr>
            <a:picLocks noChangeAspect="1"/>
          </p:cNvPicPr>
          <p:nvPr/>
        </p:nvPicPr>
        <p:blipFill>
          <a:blip r:embed="rId5"/>
          <a:stretch>
            <a:fillRect/>
          </a:stretch>
        </p:blipFill>
        <p:spPr>
          <a:xfrm>
            <a:off x="7924368" y="1758012"/>
            <a:ext cx="4166755" cy="3341976"/>
          </a:xfrm>
          <a:prstGeom prst="rect">
            <a:avLst/>
          </a:prstGeom>
        </p:spPr>
      </p:pic>
    </p:spTree>
    <p:extLst>
      <p:ext uri="{BB962C8B-B14F-4D97-AF65-F5344CB8AC3E}">
        <p14:creationId xmlns:p14="http://schemas.microsoft.com/office/powerpoint/2010/main" val="38063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3DE254-E38E-B42A-A789-C21A975B57F9}"/>
              </a:ext>
            </a:extLst>
          </p:cNvPr>
          <p:cNvSpPr txBox="1"/>
          <p:nvPr/>
        </p:nvSpPr>
        <p:spPr>
          <a:xfrm>
            <a:off x="605270" y="490348"/>
            <a:ext cx="6094268" cy="400110"/>
          </a:xfrm>
          <a:prstGeom prst="rect">
            <a:avLst/>
          </a:prstGeom>
          <a:noFill/>
        </p:spPr>
        <p:txBody>
          <a:bodyPr wrap="square">
            <a:spAutoFit/>
          </a:bodyPr>
          <a:lstStyle/>
          <a:p>
            <a:pPr algn="l"/>
            <a:r>
              <a:rPr lang="en-IN" sz="2000" b="1" i="0" dirty="0">
                <a:effectLst/>
                <a:latin typeface="Times New Roman" panose="02020603050405020304" pitchFamily="18" charset="0"/>
                <a:cs typeface="Times New Roman" panose="02020603050405020304" pitchFamily="18" charset="0"/>
              </a:rPr>
              <a:t>Continuous to Continuous variable</a:t>
            </a:r>
          </a:p>
        </p:txBody>
      </p:sp>
      <p:sp>
        <p:nvSpPr>
          <p:cNvPr id="5" name="TextBox 4">
            <a:extLst>
              <a:ext uri="{FF2B5EF4-FFF2-40B4-BE49-F238E27FC236}">
                <a16:creationId xmlns:a16="http://schemas.microsoft.com/office/drawing/2014/main" id="{736C4987-1C8E-B83D-8B8C-F8E9330186E7}"/>
              </a:ext>
            </a:extLst>
          </p:cNvPr>
          <p:cNvSpPr txBox="1"/>
          <p:nvPr/>
        </p:nvSpPr>
        <p:spPr>
          <a:xfrm>
            <a:off x="449406" y="1238494"/>
            <a:ext cx="1795030"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1. S</a:t>
            </a:r>
            <a:r>
              <a:rPr lang="en-IN" sz="2000" b="1" dirty="0">
                <a:latin typeface="Times New Roman" panose="02020603050405020304" pitchFamily="18" charset="0"/>
                <a:cs typeface="Times New Roman" panose="02020603050405020304" pitchFamily="18" charset="0"/>
              </a:rPr>
              <a:t>catter plot</a:t>
            </a:r>
            <a:endParaRPr lang="en-IN" sz="2000" b="1"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744A79-1501-B62A-F980-6853032659BA}"/>
              </a:ext>
            </a:extLst>
          </p:cNvPr>
          <p:cNvSpPr txBox="1"/>
          <p:nvPr/>
        </p:nvSpPr>
        <p:spPr>
          <a:xfrm>
            <a:off x="3327688" y="1284660"/>
            <a:ext cx="1441739"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Pair plot</a:t>
            </a:r>
            <a:endParaRPr lang="en-IN" sz="2000" b="1" i="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4FE2AAC-1A76-0EFD-5AF2-81B8900482F2}"/>
              </a:ext>
            </a:extLst>
          </p:cNvPr>
          <p:cNvSpPr txBox="1"/>
          <p:nvPr/>
        </p:nvSpPr>
        <p:spPr>
          <a:xfrm>
            <a:off x="6247534" y="1330826"/>
            <a:ext cx="1576821" cy="400110"/>
          </a:xfrm>
          <a:prstGeom prst="rect">
            <a:avLst/>
          </a:prstGeom>
          <a:noFill/>
        </p:spPr>
        <p:txBody>
          <a:bodyPr wrap="square">
            <a:spAutoFit/>
          </a:bodyPr>
          <a:lstStyle/>
          <a:p>
            <a:pPr algn="l"/>
            <a:r>
              <a:rPr lang="en-US" sz="2000" b="1">
                <a:latin typeface="Times New Roman" panose="02020603050405020304" pitchFamily="18" charset="0"/>
                <a:cs typeface="Times New Roman" panose="02020603050405020304" pitchFamily="18" charset="0"/>
              </a:rPr>
              <a:t>3. Heat map</a:t>
            </a:r>
            <a:endParaRPr lang="en-IN" sz="2000" b="1" i="0" dirty="0">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F36C0BB-B126-B114-D18A-9E5CC8EC8F57}"/>
              </a:ext>
            </a:extLst>
          </p:cNvPr>
          <p:cNvSpPr txBox="1"/>
          <p:nvPr/>
        </p:nvSpPr>
        <p:spPr>
          <a:xfrm>
            <a:off x="9614188" y="1353051"/>
            <a:ext cx="6094268" cy="400110"/>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4. Line graph</a:t>
            </a:r>
            <a:endParaRPr lang="en-IN" sz="2000" b="1" i="0" dirty="0">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5E5DBB4-3B21-77C5-52E6-8B1406161BC1}"/>
              </a:ext>
            </a:extLst>
          </p:cNvPr>
          <p:cNvPicPr>
            <a:picLocks noChangeAspect="1"/>
          </p:cNvPicPr>
          <p:nvPr/>
        </p:nvPicPr>
        <p:blipFill>
          <a:blip r:embed="rId2"/>
          <a:stretch>
            <a:fillRect/>
          </a:stretch>
        </p:blipFill>
        <p:spPr>
          <a:xfrm>
            <a:off x="1" y="1753161"/>
            <a:ext cx="2514600" cy="2691626"/>
          </a:xfrm>
          <a:prstGeom prst="rect">
            <a:avLst/>
          </a:prstGeom>
        </p:spPr>
      </p:pic>
      <p:pic>
        <p:nvPicPr>
          <p:cNvPr id="15" name="Picture 14">
            <a:extLst>
              <a:ext uri="{FF2B5EF4-FFF2-40B4-BE49-F238E27FC236}">
                <a16:creationId xmlns:a16="http://schemas.microsoft.com/office/drawing/2014/main" id="{BFF6C100-C5EA-9C47-C83F-4C668D597078}"/>
              </a:ext>
            </a:extLst>
          </p:cNvPr>
          <p:cNvPicPr>
            <a:picLocks noChangeAspect="1"/>
          </p:cNvPicPr>
          <p:nvPr/>
        </p:nvPicPr>
        <p:blipFill>
          <a:blip r:embed="rId3"/>
          <a:stretch>
            <a:fillRect/>
          </a:stretch>
        </p:blipFill>
        <p:spPr>
          <a:xfrm>
            <a:off x="2745975" y="1923383"/>
            <a:ext cx="2975773" cy="2274543"/>
          </a:xfrm>
          <a:prstGeom prst="rect">
            <a:avLst/>
          </a:prstGeom>
        </p:spPr>
      </p:pic>
      <p:pic>
        <p:nvPicPr>
          <p:cNvPr id="17" name="Picture 16">
            <a:extLst>
              <a:ext uri="{FF2B5EF4-FFF2-40B4-BE49-F238E27FC236}">
                <a16:creationId xmlns:a16="http://schemas.microsoft.com/office/drawing/2014/main" id="{1CE667E6-0725-A1DD-0DF1-231498771DC2}"/>
              </a:ext>
            </a:extLst>
          </p:cNvPr>
          <p:cNvPicPr>
            <a:picLocks noChangeAspect="1"/>
          </p:cNvPicPr>
          <p:nvPr/>
        </p:nvPicPr>
        <p:blipFill>
          <a:blip r:embed="rId4"/>
          <a:stretch>
            <a:fillRect/>
          </a:stretch>
        </p:blipFill>
        <p:spPr>
          <a:xfrm>
            <a:off x="5798941" y="1772122"/>
            <a:ext cx="3026837" cy="2425804"/>
          </a:xfrm>
          <a:prstGeom prst="rect">
            <a:avLst/>
          </a:prstGeom>
        </p:spPr>
      </p:pic>
      <p:pic>
        <p:nvPicPr>
          <p:cNvPr id="19" name="Picture 18">
            <a:extLst>
              <a:ext uri="{FF2B5EF4-FFF2-40B4-BE49-F238E27FC236}">
                <a16:creationId xmlns:a16="http://schemas.microsoft.com/office/drawing/2014/main" id="{FC6AEEA4-68CC-F65F-C95D-4BD67B9F62D3}"/>
              </a:ext>
            </a:extLst>
          </p:cNvPr>
          <p:cNvPicPr>
            <a:picLocks noChangeAspect="1"/>
          </p:cNvPicPr>
          <p:nvPr/>
        </p:nvPicPr>
        <p:blipFill>
          <a:blip r:embed="rId5"/>
          <a:stretch>
            <a:fillRect/>
          </a:stretch>
        </p:blipFill>
        <p:spPr>
          <a:xfrm>
            <a:off x="8902971" y="1772122"/>
            <a:ext cx="3182214" cy="2672666"/>
          </a:xfrm>
          <a:prstGeom prst="rect">
            <a:avLst/>
          </a:prstGeom>
        </p:spPr>
      </p:pic>
    </p:spTree>
    <p:extLst>
      <p:ext uri="{BB962C8B-B14F-4D97-AF65-F5344CB8AC3E}">
        <p14:creationId xmlns:p14="http://schemas.microsoft.com/office/powerpoint/2010/main" val="284713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7962F-0D3C-35F0-8CFF-5D3ADE691BC2}"/>
              </a:ext>
            </a:extLst>
          </p:cNvPr>
          <p:cNvSpPr txBox="1"/>
          <p:nvPr/>
        </p:nvSpPr>
        <p:spPr>
          <a:xfrm>
            <a:off x="615661" y="428003"/>
            <a:ext cx="6094268" cy="400110"/>
          </a:xfrm>
          <a:prstGeom prst="rect">
            <a:avLst/>
          </a:prstGeom>
          <a:noFill/>
        </p:spPr>
        <p:txBody>
          <a:bodyPr wrap="square">
            <a:spAutoFit/>
          </a:bodyPr>
          <a:lstStyle/>
          <a:p>
            <a:pPr algn="l"/>
            <a:r>
              <a:rPr lang="en-IN" sz="2000" b="1" i="0" dirty="0">
                <a:effectLst/>
                <a:latin typeface="Times New Roman" panose="02020603050405020304" pitchFamily="18" charset="0"/>
                <a:cs typeface="Times New Roman" panose="02020603050405020304" pitchFamily="18" charset="0"/>
              </a:rPr>
              <a:t>Categorical to Categorical variables</a:t>
            </a:r>
          </a:p>
        </p:txBody>
      </p:sp>
      <p:sp>
        <p:nvSpPr>
          <p:cNvPr id="5" name="TextBox 4">
            <a:extLst>
              <a:ext uri="{FF2B5EF4-FFF2-40B4-BE49-F238E27FC236}">
                <a16:creationId xmlns:a16="http://schemas.microsoft.com/office/drawing/2014/main" id="{1BFED110-B61C-FADF-A062-2FCC41BFFE70}"/>
              </a:ext>
            </a:extLst>
          </p:cNvPr>
          <p:cNvSpPr txBox="1"/>
          <p:nvPr/>
        </p:nvSpPr>
        <p:spPr>
          <a:xfrm>
            <a:off x="1230457" y="1394357"/>
            <a:ext cx="6094268"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 Stacked bar</a:t>
            </a:r>
            <a:endParaRPr lang="en-IN" sz="2000" b="1"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7BDF44C-FE64-8A13-FD18-B21F90144DF5}"/>
              </a:ext>
            </a:extLst>
          </p:cNvPr>
          <p:cNvPicPr>
            <a:picLocks noChangeAspect="1"/>
          </p:cNvPicPr>
          <p:nvPr/>
        </p:nvPicPr>
        <p:blipFill>
          <a:blip r:embed="rId2"/>
          <a:stretch>
            <a:fillRect/>
          </a:stretch>
        </p:blipFill>
        <p:spPr>
          <a:xfrm>
            <a:off x="3240997" y="1473534"/>
            <a:ext cx="4083728" cy="4956463"/>
          </a:xfrm>
          <a:prstGeom prst="rect">
            <a:avLst/>
          </a:prstGeom>
        </p:spPr>
      </p:pic>
    </p:spTree>
    <p:extLst>
      <p:ext uri="{BB962C8B-B14F-4D97-AF65-F5344CB8AC3E}">
        <p14:creationId xmlns:p14="http://schemas.microsoft.com/office/powerpoint/2010/main" val="115815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7A59D-2A55-5A16-1CF5-6BFB98EAF134}"/>
              </a:ext>
            </a:extLst>
          </p:cNvPr>
          <p:cNvSpPr txBox="1"/>
          <p:nvPr/>
        </p:nvSpPr>
        <p:spPr>
          <a:xfrm>
            <a:off x="709179" y="583867"/>
            <a:ext cx="6094268" cy="400110"/>
          </a:xfrm>
          <a:prstGeom prst="rect">
            <a:avLst/>
          </a:prstGeom>
          <a:noFill/>
        </p:spPr>
        <p:txBody>
          <a:bodyPr wrap="square">
            <a:spAutoFit/>
          </a:bodyPr>
          <a:lstStyle/>
          <a:p>
            <a:pPr algn="l"/>
            <a:r>
              <a:rPr lang="en-IN" sz="2000" b="1" dirty="0">
                <a:latin typeface="Times New Roman" panose="02020603050405020304" pitchFamily="18" charset="0"/>
                <a:cs typeface="Times New Roman" panose="02020603050405020304" pitchFamily="18" charset="0"/>
              </a:rPr>
              <a:t>M</a:t>
            </a:r>
            <a:r>
              <a:rPr lang="en-IN" sz="2000" b="1" i="0" dirty="0">
                <a:effectLst/>
                <a:latin typeface="Times New Roman" panose="02020603050405020304" pitchFamily="18" charset="0"/>
                <a:cs typeface="Times New Roman" panose="02020603050405020304" pitchFamily="18" charset="0"/>
              </a:rPr>
              <a:t>ultivariate analysis</a:t>
            </a:r>
          </a:p>
        </p:txBody>
      </p:sp>
      <p:sp>
        <p:nvSpPr>
          <p:cNvPr id="5" name="TextBox 4">
            <a:extLst>
              <a:ext uri="{FF2B5EF4-FFF2-40B4-BE49-F238E27FC236}">
                <a16:creationId xmlns:a16="http://schemas.microsoft.com/office/drawing/2014/main" id="{1EE30FCD-CE31-1679-81E7-11A4235F7B82}"/>
              </a:ext>
            </a:extLst>
          </p:cNvPr>
          <p:cNvSpPr txBox="1"/>
          <p:nvPr/>
        </p:nvSpPr>
        <p:spPr>
          <a:xfrm>
            <a:off x="605270" y="1228103"/>
            <a:ext cx="1420957"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 Pair plot</a:t>
            </a:r>
            <a:endParaRPr lang="en-IN" sz="2000" b="1"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B48220-4288-8169-C9AD-B57FA74E5087}"/>
              </a:ext>
            </a:extLst>
          </p:cNvPr>
          <p:cNvSpPr txBox="1"/>
          <p:nvPr/>
        </p:nvSpPr>
        <p:spPr>
          <a:xfrm>
            <a:off x="3044536" y="1320436"/>
            <a:ext cx="305146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2.Multiple line chart</a:t>
            </a:r>
          </a:p>
        </p:txBody>
      </p:sp>
      <p:sp>
        <p:nvSpPr>
          <p:cNvPr id="9" name="TextBox 8">
            <a:extLst>
              <a:ext uri="{FF2B5EF4-FFF2-40B4-BE49-F238E27FC236}">
                <a16:creationId xmlns:a16="http://schemas.microsoft.com/office/drawing/2014/main" id="{52C12757-E7CF-886B-D077-5E07050D38A7}"/>
              </a:ext>
            </a:extLst>
          </p:cNvPr>
          <p:cNvSpPr txBox="1"/>
          <p:nvPr/>
        </p:nvSpPr>
        <p:spPr>
          <a:xfrm>
            <a:off x="6569651" y="1320436"/>
            <a:ext cx="1857375" cy="61555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Scatter plot</a:t>
            </a:r>
          </a:p>
          <a:p>
            <a:endParaRPr lang="en-IN" sz="1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967137-3526-004D-779F-247294FE5A8E}"/>
              </a:ext>
            </a:extLst>
          </p:cNvPr>
          <p:cNvSpPr txBox="1"/>
          <p:nvPr/>
        </p:nvSpPr>
        <p:spPr>
          <a:xfrm>
            <a:off x="9312852" y="1320436"/>
            <a:ext cx="609426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4</a:t>
            </a:r>
            <a:r>
              <a:rPr lang="en-IN" sz="2000" b="1" dirty="0">
                <a:latin typeface="Times New Roman" panose="02020603050405020304" pitchFamily="18" charset="0"/>
                <a:cs typeface="Times New Roman" panose="02020603050405020304" pitchFamily="18" charset="0"/>
              </a:rPr>
              <a:t>. Box plot</a:t>
            </a:r>
          </a:p>
        </p:txBody>
      </p:sp>
      <p:pic>
        <p:nvPicPr>
          <p:cNvPr id="13" name="Picture 12">
            <a:extLst>
              <a:ext uri="{FF2B5EF4-FFF2-40B4-BE49-F238E27FC236}">
                <a16:creationId xmlns:a16="http://schemas.microsoft.com/office/drawing/2014/main" id="{734C21F6-8F4D-1890-2484-73E001CD60F1}"/>
              </a:ext>
            </a:extLst>
          </p:cNvPr>
          <p:cNvPicPr>
            <a:picLocks noChangeAspect="1"/>
          </p:cNvPicPr>
          <p:nvPr/>
        </p:nvPicPr>
        <p:blipFill>
          <a:blip r:embed="rId2"/>
          <a:stretch>
            <a:fillRect/>
          </a:stretch>
        </p:blipFill>
        <p:spPr>
          <a:xfrm>
            <a:off x="79663" y="1872339"/>
            <a:ext cx="2788227" cy="2594841"/>
          </a:xfrm>
          <a:prstGeom prst="rect">
            <a:avLst/>
          </a:prstGeom>
        </p:spPr>
      </p:pic>
      <p:pic>
        <p:nvPicPr>
          <p:cNvPr id="15" name="Picture 14">
            <a:extLst>
              <a:ext uri="{FF2B5EF4-FFF2-40B4-BE49-F238E27FC236}">
                <a16:creationId xmlns:a16="http://schemas.microsoft.com/office/drawing/2014/main" id="{306CB2F4-7484-C7DE-4454-E3C549971761}"/>
              </a:ext>
            </a:extLst>
          </p:cNvPr>
          <p:cNvPicPr>
            <a:picLocks noChangeAspect="1"/>
          </p:cNvPicPr>
          <p:nvPr/>
        </p:nvPicPr>
        <p:blipFill>
          <a:blip r:embed="rId3"/>
          <a:stretch>
            <a:fillRect/>
          </a:stretch>
        </p:blipFill>
        <p:spPr>
          <a:xfrm>
            <a:off x="2791693" y="1768120"/>
            <a:ext cx="3193472" cy="2803278"/>
          </a:xfrm>
          <a:prstGeom prst="rect">
            <a:avLst/>
          </a:prstGeom>
        </p:spPr>
      </p:pic>
      <p:pic>
        <p:nvPicPr>
          <p:cNvPr id="17" name="Picture 16">
            <a:extLst>
              <a:ext uri="{FF2B5EF4-FFF2-40B4-BE49-F238E27FC236}">
                <a16:creationId xmlns:a16="http://schemas.microsoft.com/office/drawing/2014/main" id="{7702B02D-7221-4340-51CE-01ACC0C65FC3}"/>
              </a:ext>
            </a:extLst>
          </p:cNvPr>
          <p:cNvPicPr>
            <a:picLocks noChangeAspect="1"/>
          </p:cNvPicPr>
          <p:nvPr/>
        </p:nvPicPr>
        <p:blipFill>
          <a:blip r:embed="rId4"/>
          <a:stretch>
            <a:fillRect/>
          </a:stretch>
        </p:blipFill>
        <p:spPr>
          <a:xfrm>
            <a:off x="6054003" y="1720547"/>
            <a:ext cx="2906423" cy="2850852"/>
          </a:xfrm>
          <a:prstGeom prst="rect">
            <a:avLst/>
          </a:prstGeom>
        </p:spPr>
      </p:pic>
      <p:pic>
        <p:nvPicPr>
          <p:cNvPr id="19" name="Picture 18">
            <a:extLst>
              <a:ext uri="{FF2B5EF4-FFF2-40B4-BE49-F238E27FC236}">
                <a16:creationId xmlns:a16="http://schemas.microsoft.com/office/drawing/2014/main" id="{F2AA16E3-8B43-CA60-D6A0-9CCEB1753D42}"/>
              </a:ext>
            </a:extLst>
          </p:cNvPr>
          <p:cNvPicPr>
            <a:picLocks noChangeAspect="1"/>
          </p:cNvPicPr>
          <p:nvPr/>
        </p:nvPicPr>
        <p:blipFill>
          <a:blip r:embed="rId5"/>
          <a:stretch>
            <a:fillRect/>
          </a:stretch>
        </p:blipFill>
        <p:spPr>
          <a:xfrm>
            <a:off x="8994632" y="1768120"/>
            <a:ext cx="2681287" cy="2803278"/>
          </a:xfrm>
          <a:prstGeom prst="rect">
            <a:avLst/>
          </a:prstGeom>
        </p:spPr>
      </p:pic>
    </p:spTree>
    <p:extLst>
      <p:ext uri="{BB962C8B-B14F-4D97-AF65-F5344CB8AC3E}">
        <p14:creationId xmlns:p14="http://schemas.microsoft.com/office/powerpoint/2010/main" val="8378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6C66-57B7-B897-78E7-8A25CBDD65FF}"/>
              </a:ext>
            </a:extLst>
          </p:cNvPr>
          <p:cNvSpPr>
            <a:spLocks noGrp="1"/>
          </p:cNvSpPr>
          <p:nvPr>
            <p:ph type="title"/>
          </p:nvPr>
        </p:nvSpPr>
        <p:spPr>
          <a:xfrm>
            <a:off x="90055" y="94961"/>
            <a:ext cx="10515600" cy="1325563"/>
          </a:xfrm>
        </p:spPr>
        <p:txBody>
          <a:bodyPr>
            <a:normAutofit/>
          </a:bodyPr>
          <a:lstStyle/>
          <a:p>
            <a:r>
              <a:rPr lang="en-US" sz="3200" b="0" i="0"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Key Business Question</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a:extLst>
              <a:ext uri="{FF2B5EF4-FFF2-40B4-BE49-F238E27FC236}">
                <a16:creationId xmlns:a16="http://schemas.microsoft.com/office/drawing/2014/main" id="{6426B510-BA06-C56A-B5B8-DAD25A9E172D}"/>
              </a:ext>
            </a:extLst>
          </p:cNvPr>
          <p:cNvSpPr txBox="1"/>
          <p:nvPr/>
        </p:nvSpPr>
        <p:spPr>
          <a:xfrm>
            <a:off x="671946" y="1677678"/>
            <a:ext cx="9933709" cy="707886"/>
          </a:xfrm>
          <a:prstGeom prst="rect">
            <a:avLst/>
          </a:prstGeom>
          <a:noFill/>
        </p:spPr>
        <p:txBody>
          <a:bodyPr wrap="square">
            <a:spAutoFit/>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 How do various factors such as </a:t>
            </a:r>
            <a:r>
              <a:rPr lang="en-US" sz="2000" b="1" dirty="0">
                <a:solidFill>
                  <a:schemeClr val="tx1"/>
                </a:solidFill>
                <a:latin typeface="Times New Roman" panose="02020603050405020304" pitchFamily="18" charset="0"/>
                <a:cs typeface="Times New Roman" panose="02020603050405020304" pitchFamily="18" charset="0"/>
              </a:rPr>
              <a:t>rating,</a:t>
            </a:r>
            <a:r>
              <a:rPr lang="en-US" sz="2000" b="1" i="0" dirty="0">
                <a:solidFill>
                  <a:schemeClr val="tx1"/>
                </a:solidFill>
                <a:effectLst/>
                <a:latin typeface="Times New Roman" panose="02020603050405020304" pitchFamily="18" charset="0"/>
                <a:cs typeface="Times New Roman" panose="02020603050405020304" pitchFamily="18" charset="0"/>
              </a:rPr>
              <a:t> model, mileage, and fuel type influence the pricing of used cars on the Cars24 platform?</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69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9F98-582F-8B45-1487-BFEF91A1D74B}"/>
              </a:ext>
            </a:extLst>
          </p:cNvPr>
          <p:cNvSpPr>
            <a:spLocks noGrp="1"/>
          </p:cNvSpPr>
          <p:nvPr>
            <p:ph type="title"/>
          </p:nvPr>
        </p:nvSpPr>
        <p:spPr/>
        <p:txBody>
          <a:bodyPr>
            <a:normAutofit/>
          </a:bodyPr>
          <a:lstStyle/>
          <a:p>
            <a:r>
              <a:rPr lang="en-US" sz="3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Conclusion</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a:extLst>
              <a:ext uri="{FF2B5EF4-FFF2-40B4-BE49-F238E27FC236}">
                <a16:creationId xmlns:a16="http://schemas.microsoft.com/office/drawing/2014/main" id="{A21D8E60-BC9A-CEC6-7F08-DBF85AA809D9}"/>
              </a:ext>
            </a:extLst>
          </p:cNvPr>
          <p:cNvSpPr txBox="1"/>
          <p:nvPr/>
        </p:nvSpPr>
        <p:spPr>
          <a:xfrm>
            <a:off x="748145" y="1690688"/>
            <a:ext cx="10695709" cy="1938992"/>
          </a:xfrm>
          <a:prstGeom prst="rect">
            <a:avLst/>
          </a:prstGeom>
          <a:noFill/>
        </p:spPr>
        <p:txBody>
          <a:bodyPr wrap="square">
            <a:sp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The analysis reveals that several key factors significantly influence the pricing of used cars. The model of the vehicle is essential, with certain brands commanding higher prices. Interestingly, higher mileage is associated with increased prices, indicating that well-maintained vehicles with higher mileage can still hold significant value. User ratings also contribute to pricing, with cars that have better ratings typically being valued higher. Additionally, fuel type plays a role, with petrol cars generally priced lower than diesel cars. Together, these factors shape the pricing dynamics in the used car market.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98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FD6D-A62F-CBC8-57C1-EF2B2C642B98}"/>
              </a:ext>
            </a:extLst>
          </p:cNvPr>
          <p:cNvSpPr>
            <a:spLocks noGrp="1"/>
          </p:cNvSpPr>
          <p:nvPr>
            <p:ph type="title"/>
          </p:nvPr>
        </p:nvSpPr>
        <p:spPr>
          <a:xfrm>
            <a:off x="214746" y="105352"/>
            <a:ext cx="10515600" cy="1325563"/>
          </a:xfrm>
        </p:spPr>
        <p:txBody>
          <a:bodyPr>
            <a:normAutofit/>
          </a:bodyPr>
          <a:lstStyle/>
          <a:p>
            <a:r>
              <a:rPr lang="en-US" sz="3200" b="1" i="0" u="none" strike="noStrike"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Experience working on Web Scraping</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a:extLst>
              <a:ext uri="{FF2B5EF4-FFF2-40B4-BE49-F238E27FC236}">
                <a16:creationId xmlns:a16="http://schemas.microsoft.com/office/drawing/2014/main" id="{BF81FA33-0A84-445D-7BAF-B54556827C1E}"/>
              </a:ext>
            </a:extLst>
          </p:cNvPr>
          <p:cNvSpPr txBox="1"/>
          <p:nvPr/>
        </p:nvSpPr>
        <p:spPr>
          <a:xfrm>
            <a:off x="446809" y="1585878"/>
            <a:ext cx="10920843" cy="1938992"/>
          </a:xfrm>
          <a:prstGeom prst="rect">
            <a:avLst/>
          </a:prstGeom>
          <a:noFill/>
        </p:spPr>
        <p:txBody>
          <a:bodyPr wrap="square">
            <a:sp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My experience with Cars24 focused on key factors such as price, mileage, fuel type, model, and ratings. The platform provided valuable insights into how these elements influence consumer decisions in the used car market. I observed that certain models and fuel types, such as hybrids or popular brands, can command higher prices. Ratings also played a significant role, as vehicles with better reviews tended to sell for more, regardless of their mileage or fuel type. Overall, analyzing these factors helped me understand the dynamics of pricing in the used car market.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amp;a - Slide Team">
            <a:extLst>
              <a:ext uri="{FF2B5EF4-FFF2-40B4-BE49-F238E27FC236}">
                <a16:creationId xmlns:a16="http://schemas.microsoft.com/office/drawing/2014/main" id="{D97457F9-33BA-F6B4-2117-376EA47EB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972" y="537730"/>
            <a:ext cx="5780602" cy="461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10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5152" cy="5170606"/>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I am S.Indudarshini, B-Tech 4th year student in Electronics and Communication Engineering (ECE) at Malla Reddy College of Engineering and Technology. </a:t>
            </a:r>
            <a:r>
              <a:rPr lang="en-US" sz="2000" i="0" dirty="0">
                <a:solidFill>
                  <a:schemeClr val="tx1"/>
                </a:solidFill>
                <a:effectLst/>
                <a:latin typeface="Times New Roman" panose="02020603050405020304" pitchFamily="18" charset="0"/>
                <a:cs typeface="Times New Roman" panose="02020603050405020304" pitchFamily="18" charset="0"/>
              </a:rPr>
              <a:t>I am passionate about data science because it merges my interests in technology and problem-solving.</a:t>
            </a:r>
            <a:r>
              <a:rPr lang="en-US" sz="2000" i="0" dirty="0">
                <a:solidFill>
                  <a:schemeClr val="tx1"/>
                </a:solidFill>
                <a:effectLst/>
                <a:latin typeface="Times New Roman" panose="02020603050405020304" pitchFamily="18" charset="0"/>
                <a:ea typeface="Calibri"/>
                <a:cs typeface="Times New Roman" panose="02020603050405020304" pitchFamily="18" charset="0"/>
                <a:sym typeface="Calibri"/>
              </a:rPr>
              <a:t> </a:t>
            </a:r>
            <a:r>
              <a:rPr lang="en-US" sz="2000" i="0" dirty="0">
                <a:solidFill>
                  <a:schemeClr val="tx1"/>
                </a:solidFill>
                <a:effectLst/>
                <a:latin typeface="Times New Roman" panose="02020603050405020304" pitchFamily="18" charset="0"/>
                <a:cs typeface="Times New Roman" panose="02020603050405020304" pitchFamily="18" charset="0"/>
              </a:rPr>
              <a:t>In my view, data science is an essential field that plays a pivotal role in today’s data-driven world. It empowers organizations to make informed decisions by transforming raw data into actionable insights, which reduces reliance on intuition and guesswork. The ability to analyze data enhances efficiency, allowing businesses to optimize processes and allocate resources effectively. Moreover, data science fosters innovation by enabling personalized experiences in sectors like marketing and healthcare, ultimately improving customer satisfaction and patient outcomes. As the demand for data-driven insights continues to grow, mastering data science not only opens up numerous career opportunities but also equips me to contribute meaningfully to addressing societal challenges. I believe that by harnessing the power of data, we can drive positive change and create a significant impact across various industries.</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LinkedIn: https://www.linkedin.com/in/indudarshini-s-989138333</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GitHub: https://github.com/IndudarshiniS</a:t>
            </a:r>
          </a:p>
          <a:p>
            <a:br>
              <a:rPr lang="en-US" sz="2400" dirty="0"/>
            </a:br>
            <a:endParaRPr sz="1800" dirty="0">
              <a:solidFill>
                <a:schemeClr val="tx1"/>
              </a:solidFill>
              <a:latin typeface="Calibri"/>
              <a:ea typeface="Calibri"/>
              <a:cs typeface="Calibri"/>
              <a:sym typeface="Calibri"/>
            </a:endParaRPr>
          </a:p>
        </p:txBody>
      </p:sp>
      <p:sp>
        <p:nvSpPr>
          <p:cNvPr id="105" name="Google Shape;105;p3"/>
          <p:cNvSpPr txBox="1"/>
          <p:nvPr/>
        </p:nvSpPr>
        <p:spPr>
          <a:xfrm>
            <a:off x="126320" y="582809"/>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     About me </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      Introduction</a:t>
            </a:r>
            <a:endParaRPr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1" name="Google Shape;111;p4"/>
          <p:cNvSpPr txBox="1">
            <a:spLocks noGrp="1"/>
          </p:cNvSpPr>
          <p:nvPr>
            <p:ph type="body" idx="1"/>
          </p:nvPr>
        </p:nvSpPr>
        <p:spPr>
          <a:xfrm>
            <a:off x="741854" y="1047149"/>
            <a:ext cx="10515600" cy="50881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endParaRPr dirty="0"/>
          </a:p>
          <a:p>
            <a:pPr marL="228600" lvl="0" indent="-130810" algn="l" rtl="0">
              <a:lnSpc>
                <a:spcPct val="90000"/>
              </a:lnSpc>
              <a:spcBef>
                <a:spcPts val="1000"/>
              </a:spcBef>
              <a:spcAft>
                <a:spcPts val="0"/>
              </a:spcAft>
              <a:buClr>
                <a:schemeClr val="dk1"/>
              </a:buClr>
              <a:buSzPct val="100000"/>
              <a:buNone/>
            </a:pPr>
            <a:endParaRPr dirty="0"/>
          </a:p>
        </p:txBody>
      </p:sp>
      <p:sp>
        <p:nvSpPr>
          <p:cNvPr id="3" name="TextBox 2">
            <a:extLst>
              <a:ext uri="{FF2B5EF4-FFF2-40B4-BE49-F238E27FC236}">
                <a16:creationId xmlns:a16="http://schemas.microsoft.com/office/drawing/2014/main" id="{586E8C88-0185-FB2D-2556-957932AAB66C}"/>
              </a:ext>
            </a:extLst>
          </p:cNvPr>
          <p:cNvSpPr txBox="1"/>
          <p:nvPr/>
        </p:nvSpPr>
        <p:spPr>
          <a:xfrm>
            <a:off x="798828" y="1182231"/>
            <a:ext cx="10401652" cy="2554545"/>
          </a:xfrm>
          <a:prstGeom prst="rect">
            <a:avLst/>
          </a:prstGeom>
          <a:noFill/>
        </p:spPr>
        <p:txBody>
          <a:bodyPr wrap="square">
            <a:sp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In this project, I focused on analyzing data collected from the Cars24 website, a leading platform for buying and selling used cars. The dataset includes key features such as car price, rating, name, model, year of manufacture, mileage, fuel type, and more. The primary objective of this analysis is to uncover trends and insights within the used car market, addressing critical business questions related to pricing strategies, customer preferences, and market demand. Throughout this presentation, I will guide you through the business problem, the objectives of the project, the web scraping process, and the exploratory data analysis conducted to extract valuable insights from the collected data.</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01F9-1198-E125-B01B-0DFC45F70D93}"/>
              </a:ext>
            </a:extLst>
          </p:cNvPr>
          <p:cNvSpPr>
            <a:spLocks noGrp="1"/>
          </p:cNvSpPr>
          <p:nvPr>
            <p:ph type="title"/>
          </p:nvPr>
        </p:nvSpPr>
        <p:spPr>
          <a:xfrm>
            <a:off x="110837" y="880390"/>
            <a:ext cx="10515600" cy="460038"/>
          </a:xfrm>
        </p:spPr>
        <p:txBody>
          <a:bodyPr>
            <a:normAutofit fontScale="90000"/>
          </a:bodyPr>
          <a:lstStyle/>
          <a:p>
            <a:r>
              <a:rPr lang="en-IN" sz="3600" b="1" i="0" u="none" strike="noStrike"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Objective of the Project</a:t>
            </a:r>
            <a:br>
              <a:rPr lang="en-IN" sz="1800" b="1" i="0" u="none" strike="noStrike" dirty="0">
                <a:solidFill>
                  <a:srgbClr val="000000"/>
                </a:solidFill>
                <a:effectLst/>
                <a:latin typeface="Arial" panose="020B0604020202020204" pitchFamily="34" charset="0"/>
              </a:rPr>
            </a:br>
            <a:br>
              <a:rPr lang="en-IN" sz="1800"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0858061B-2229-6260-ED69-398D3A675999}"/>
              </a:ext>
            </a:extLst>
          </p:cNvPr>
          <p:cNvSpPr txBox="1"/>
          <p:nvPr/>
        </p:nvSpPr>
        <p:spPr>
          <a:xfrm>
            <a:off x="654628" y="1110409"/>
            <a:ext cx="10515600" cy="3477875"/>
          </a:xfrm>
          <a:prstGeom prst="rect">
            <a:avLst/>
          </a:prstGeom>
          <a:noFill/>
        </p:spPr>
        <p:txBody>
          <a:bodyPr wrap="square">
            <a:sp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The primary objective of this project is to leverage data analytics to address the challenges faced in the used car market, particularly in pricing strategies, consumer preferences, and inventory management. Specifically, the project aims to analyze the relationship between various car features such as model, mileage, fuel type</a:t>
            </a: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and their corresponding market prices to identify key determinants influencing pricing. Additionally, it seeks to uncover trends in consumer preferences by examining ratings and specific features, enabling dealerships and sellers to align their inventory with market demand. The project will also provide actionable insights for optimizing pricing and inventory strategies, establish a framework for monitoring market trends and fluctuations, and promote data-driven decision-making among stakeholders. By achieving these objectives, the project aspires to enhance the competitiveness and profitability of dealerships and individual sellers in the dynamic used car market.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8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CA97-94CF-AE70-9C36-D42F3A42FE60}"/>
              </a:ext>
            </a:extLst>
          </p:cNvPr>
          <p:cNvSpPr>
            <a:spLocks noGrp="1"/>
          </p:cNvSpPr>
          <p:nvPr>
            <p:ph type="title"/>
          </p:nvPr>
        </p:nvSpPr>
        <p:spPr>
          <a:xfrm>
            <a:off x="235528" y="489817"/>
            <a:ext cx="10515600" cy="622010"/>
          </a:xfrm>
        </p:spPr>
        <p:txBody>
          <a:bodyPr>
            <a:normAutofit/>
          </a:bodyPr>
          <a:lstStyle/>
          <a:p>
            <a:r>
              <a:rPr lang="en-IN" sz="3200" b="1" i="0" u="none" strike="noStrike"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Web Scraping – Details</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a:extLst>
              <a:ext uri="{FF2B5EF4-FFF2-40B4-BE49-F238E27FC236}">
                <a16:creationId xmlns:a16="http://schemas.microsoft.com/office/drawing/2014/main" id="{98C81D59-8E56-5C19-88AD-3D65E0DC90E2}"/>
              </a:ext>
            </a:extLst>
          </p:cNvPr>
          <p:cNvSpPr txBox="1"/>
          <p:nvPr/>
        </p:nvSpPr>
        <p:spPr>
          <a:xfrm>
            <a:off x="644236" y="1215738"/>
            <a:ext cx="10629900" cy="5078313"/>
          </a:xfrm>
          <a:prstGeom prst="rect">
            <a:avLst/>
          </a:prstGeom>
          <a:noFill/>
        </p:spPr>
        <p:txBody>
          <a:bodyPr wrap="square">
            <a:sp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For this project, </a:t>
            </a:r>
            <a:r>
              <a:rPr lang="en-US" sz="2000" dirty="0">
                <a:solidFill>
                  <a:schemeClr val="tx1"/>
                </a:solidFill>
                <a:latin typeface="Times New Roman" panose="02020603050405020304" pitchFamily="18" charset="0"/>
                <a:cs typeface="Times New Roman" panose="02020603050405020304" pitchFamily="18" charset="0"/>
              </a:rPr>
              <a:t>I</a:t>
            </a:r>
            <a:r>
              <a:rPr lang="en-US" sz="2000" b="0" i="0" dirty="0">
                <a:solidFill>
                  <a:schemeClr val="tx1"/>
                </a:solidFill>
                <a:effectLst/>
                <a:latin typeface="Times New Roman" panose="02020603050405020304" pitchFamily="18" charset="0"/>
                <a:cs typeface="Times New Roman" panose="02020603050405020304" pitchFamily="18" charset="0"/>
              </a:rPr>
              <a:t> focused on </a:t>
            </a:r>
            <a:r>
              <a:rPr lang="en-US" sz="2000" b="1" i="0" dirty="0">
                <a:solidFill>
                  <a:schemeClr val="tx1"/>
                </a:solidFill>
                <a:effectLst/>
                <a:latin typeface="Times New Roman" panose="02020603050405020304" pitchFamily="18" charset="0"/>
                <a:cs typeface="Times New Roman" panose="02020603050405020304" pitchFamily="18" charset="0"/>
              </a:rPr>
              <a:t>Cars24</a:t>
            </a:r>
            <a:r>
              <a:rPr lang="en-US" sz="2000" b="0" i="0" dirty="0">
                <a:solidFill>
                  <a:schemeClr val="tx1"/>
                </a:solidFill>
                <a:effectLst/>
                <a:latin typeface="Times New Roman" panose="02020603050405020304" pitchFamily="18" charset="0"/>
                <a:cs typeface="Times New Roman" panose="02020603050405020304" pitchFamily="18" charset="0"/>
              </a:rPr>
              <a:t>, a leading platform for buying and selling used cars, which offers extensive listings and detailed specifications.</a:t>
            </a:r>
          </a:p>
          <a:p>
            <a:endParaRPr lang="en-US" sz="2000" dirty="0">
              <a:solidFill>
                <a:schemeClr val="tx1"/>
              </a:solidFill>
              <a:latin typeface="Times New Roman" panose="02020603050405020304" pitchFamily="18" charset="0"/>
              <a:cs typeface="Times New Roman" panose="02020603050405020304" pitchFamily="18" charset="0"/>
            </a:endParaRPr>
          </a:p>
          <a:p>
            <a:r>
              <a:rPr lang="en-IN" sz="2400" b="1" i="0" dirty="0">
                <a:effectLst/>
                <a:latin typeface="Times New Roman" panose="02020603050405020304" pitchFamily="18" charset="0"/>
                <a:cs typeface="Times New Roman" panose="02020603050405020304" pitchFamily="18" charset="0"/>
              </a:rPr>
              <a:t>Process Followed</a:t>
            </a:r>
            <a:endParaRPr lang="en-US" sz="3200" dirty="0">
              <a:solidFill>
                <a:srgbClr val="37415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Focused on key </a:t>
            </a:r>
            <a:r>
              <a:rPr lang="en-US" sz="2000" b="0" i="0" dirty="0">
                <a:solidFill>
                  <a:schemeClr val="tx1"/>
                </a:solidFill>
                <a:effectLst/>
                <a:latin typeface="Times New Roman" panose="02020603050405020304" pitchFamily="18" charset="0"/>
                <a:cs typeface="Times New Roman" panose="02020603050405020304" pitchFamily="18" charset="0"/>
              </a:rPr>
              <a:t>data points such as Name, model, mileage, price, fuel type, and ratings.</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Tools and Libraries</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 </a:t>
            </a:r>
            <a:r>
              <a:rPr lang="en-US" sz="2000" b="0" i="0" dirty="0">
                <a:solidFill>
                  <a:schemeClr val="tx1"/>
                </a:solidFill>
                <a:effectLst/>
                <a:latin typeface="Times New Roman" panose="02020603050405020304" pitchFamily="18" charset="0"/>
                <a:cs typeface="Times New Roman" panose="02020603050405020304" pitchFamily="18" charset="0"/>
              </a:rPr>
              <a:t>used Python along with some libraries:</a:t>
            </a:r>
          </a:p>
          <a:p>
            <a:pPr marL="742950" lvl="1" indent="-285750" algn="just">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Beautiful Soup</a:t>
            </a:r>
            <a:r>
              <a:rPr lang="en-US" sz="2000" b="0" i="0" dirty="0">
                <a:solidFill>
                  <a:schemeClr val="tx1"/>
                </a:solidFill>
                <a:effectLst/>
                <a:latin typeface="Times New Roman" panose="02020603050405020304" pitchFamily="18" charset="0"/>
                <a:cs typeface="Times New Roman" panose="02020603050405020304" pitchFamily="18" charset="0"/>
              </a:rPr>
              <a:t>: For parsing HTML.</a:t>
            </a:r>
          </a:p>
          <a:p>
            <a:pPr marL="742950" lvl="1" indent="-285750" algn="just">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Requests</a:t>
            </a:r>
            <a:r>
              <a:rPr lang="en-US" sz="2000" b="0" i="0" dirty="0">
                <a:solidFill>
                  <a:schemeClr val="tx1"/>
                </a:solidFill>
                <a:effectLst/>
                <a:latin typeface="Times New Roman" panose="02020603050405020304" pitchFamily="18" charset="0"/>
                <a:cs typeface="Times New Roman" panose="02020603050405020304" pitchFamily="18" charset="0"/>
              </a:rPr>
              <a:t>: To retrieve web content.</a:t>
            </a:r>
          </a:p>
          <a:p>
            <a:pPr marL="742950" lvl="1" indent="-285750" algn="just">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Pandas</a:t>
            </a:r>
            <a:r>
              <a:rPr lang="en-US" sz="2000" b="0" i="0" dirty="0">
                <a:solidFill>
                  <a:schemeClr val="tx1"/>
                </a:solidFill>
                <a:effectLst/>
                <a:latin typeface="Times New Roman" panose="02020603050405020304" pitchFamily="18" charset="0"/>
                <a:cs typeface="Times New Roman" panose="02020603050405020304" pitchFamily="18" charset="0"/>
              </a:rPr>
              <a:t>: For data manipulation and storage.</a:t>
            </a:r>
          </a:p>
          <a:p>
            <a:pPr marL="742950" lvl="1" indent="-285750" algn="just">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NumPy</a:t>
            </a:r>
            <a:r>
              <a:rPr lang="en-US" sz="2000" b="0" i="0" dirty="0">
                <a:solidFill>
                  <a:schemeClr val="tx1"/>
                </a:solidFill>
                <a:effectLst/>
                <a:latin typeface="Times New Roman" panose="02020603050405020304" pitchFamily="18" charset="0"/>
                <a:cs typeface="Times New Roman" panose="02020603050405020304" pitchFamily="18" charset="0"/>
              </a:rPr>
              <a:t>: For numerical operations.</a:t>
            </a:r>
          </a:p>
          <a:p>
            <a:pPr marL="742950" lvl="1" indent="-285750" algn="just">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re</a:t>
            </a:r>
            <a:r>
              <a:rPr lang="en-US" sz="2000" b="0" i="0" dirty="0">
                <a:solidFill>
                  <a:schemeClr val="tx1"/>
                </a:solidFill>
                <a:effectLst/>
                <a:latin typeface="Times New Roman" panose="02020603050405020304" pitchFamily="18" charset="0"/>
                <a:cs typeface="Times New Roman" panose="02020603050405020304" pitchFamily="18" charset="0"/>
              </a:rPr>
              <a:t>: For data cleaning with regular expressions.</a:t>
            </a:r>
          </a:p>
          <a:p>
            <a:pPr marL="742950" lvl="1" indent="-285750" algn="just">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Matplotlib and Seaborn</a:t>
            </a:r>
            <a:r>
              <a:rPr lang="en-US" sz="2000" b="0" i="0" dirty="0">
                <a:solidFill>
                  <a:schemeClr val="tx1"/>
                </a:solidFill>
                <a:effectLst/>
                <a:latin typeface="Times New Roman" panose="02020603050405020304" pitchFamily="18" charset="0"/>
                <a:cs typeface="Times New Roman" panose="02020603050405020304" pitchFamily="18" charset="0"/>
              </a:rPr>
              <a:t>: For data visualization.</a:t>
            </a:r>
          </a:p>
          <a:p>
            <a:pPr marL="457200" lvl="1" algn="just"/>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endParaRPr lang="en-IN" sz="2000" b="1" i="0" dirty="0">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38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D9D38-CD80-DE6C-D898-EF51CAB2A2E0}"/>
              </a:ext>
            </a:extLst>
          </p:cNvPr>
          <p:cNvSpPr txBox="1"/>
          <p:nvPr/>
        </p:nvSpPr>
        <p:spPr>
          <a:xfrm>
            <a:off x="519546" y="689494"/>
            <a:ext cx="10577946" cy="1323439"/>
          </a:xfrm>
          <a:prstGeom prst="rect">
            <a:avLst/>
          </a:prstGeom>
          <a:noFill/>
        </p:spPr>
        <p:txBody>
          <a:bodyPr wrap="square">
            <a:spAutoFit/>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Scraping Scripts</a:t>
            </a:r>
            <a:r>
              <a:rPr lang="en-US" sz="2000" b="0" i="0" dirty="0">
                <a:solidFill>
                  <a:schemeClr val="tx1"/>
                </a:solidFill>
                <a:effectLst/>
                <a:latin typeface="Times New Roman" panose="02020603050405020304" pitchFamily="18" charset="0"/>
                <a:cs typeface="Times New Roman" panose="02020603050405020304" pitchFamily="18" charset="0"/>
              </a:rPr>
              <a:t>: Developed Python scripts to navigate Cars24, extract data, and handle pagination.</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Data Cleaning</a:t>
            </a:r>
            <a:r>
              <a:rPr lang="en-US" sz="2000" b="0" i="0" dirty="0">
                <a:solidFill>
                  <a:schemeClr val="tx1"/>
                </a:solidFill>
                <a:effectLst/>
                <a:latin typeface="Times New Roman" panose="02020603050405020304" pitchFamily="18" charset="0"/>
                <a:cs typeface="Times New Roman" panose="02020603050405020304" pitchFamily="18" charset="0"/>
              </a:rPr>
              <a:t>: Cleaned the scraped data to remove duplicates and standardize formats, then stored it in a CSV file.</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Compliance</a:t>
            </a:r>
            <a:r>
              <a:rPr lang="en-US" sz="2000" b="0" i="0" dirty="0">
                <a:solidFill>
                  <a:schemeClr val="tx1"/>
                </a:solidFill>
                <a:effectLst/>
                <a:latin typeface="Times New Roman" panose="02020603050405020304" pitchFamily="18" charset="0"/>
                <a:cs typeface="Times New Roman" panose="02020603050405020304" pitchFamily="18" charset="0"/>
              </a:rPr>
              <a:t>: Followed Cars24’s terms of service and implemented respectful scraping practices.</a:t>
            </a:r>
          </a:p>
        </p:txBody>
      </p:sp>
    </p:spTree>
    <p:extLst>
      <p:ext uri="{BB962C8B-B14F-4D97-AF65-F5344CB8AC3E}">
        <p14:creationId xmlns:p14="http://schemas.microsoft.com/office/powerpoint/2010/main" val="322329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AA83-A3F2-2FF8-E425-B4869A89EEE7}"/>
              </a:ext>
            </a:extLst>
          </p:cNvPr>
          <p:cNvSpPr>
            <a:spLocks noGrp="1"/>
          </p:cNvSpPr>
          <p:nvPr>
            <p:ph type="title"/>
          </p:nvPr>
        </p:nvSpPr>
        <p:spPr>
          <a:xfrm>
            <a:off x="245919" y="417079"/>
            <a:ext cx="10515600" cy="964911"/>
          </a:xfrm>
        </p:spPr>
        <p:txBody>
          <a:bodyPr>
            <a:normAutofit fontScale="90000"/>
          </a:bodyPr>
          <a:lstStyle/>
          <a:p>
            <a:r>
              <a:rPr lang="en-IN" sz="3200" b="1" i="0"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Exploratory Data Analysis (EDA)</a:t>
            </a:r>
            <a:br>
              <a:rPr lang="en-IN" sz="3200" b="1" i="0"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b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TextBox 5">
            <a:extLst>
              <a:ext uri="{FF2B5EF4-FFF2-40B4-BE49-F238E27FC236}">
                <a16:creationId xmlns:a16="http://schemas.microsoft.com/office/drawing/2014/main" id="{96109932-06A0-3555-CDBC-0F212A49B387}"/>
              </a:ext>
            </a:extLst>
          </p:cNvPr>
          <p:cNvSpPr txBox="1"/>
          <p:nvPr/>
        </p:nvSpPr>
        <p:spPr>
          <a:xfrm>
            <a:off x="654628" y="1059872"/>
            <a:ext cx="10755024" cy="4196020"/>
          </a:xfrm>
          <a:prstGeom prst="rect">
            <a:avLst/>
          </a:prstGeom>
          <a:noFill/>
        </p:spPr>
        <p:txBody>
          <a:bodyPr wrap="square">
            <a:spAutoFit/>
          </a:bodyPr>
          <a:lstStyle/>
          <a:p>
            <a:pPr algn="just" rtl="0" fontAlgn="base">
              <a:spcBef>
                <a:spcPts val="1000"/>
              </a:spcBef>
            </a:pPr>
            <a:r>
              <a:rPr lang="en-US" sz="2000" b="1" u="none" strike="noStrike" dirty="0">
                <a:solidFill>
                  <a:srgbClr val="000000"/>
                </a:solidFill>
                <a:effectLst/>
                <a:latin typeface="Times New Roman" panose="02020603050405020304" pitchFamily="18" charset="0"/>
                <a:cs typeface="Times New Roman" panose="02020603050405020304" pitchFamily="18" charset="0"/>
              </a:rPr>
              <a:t>Data Cleaning Steps</a:t>
            </a:r>
            <a:endParaRPr lang="en-US" sz="2000" b="1" dirty="0">
              <a:latin typeface="Times New Roman" panose="02020603050405020304" pitchFamily="18" charset="0"/>
              <a:cs typeface="Times New Roman" panose="02020603050405020304" pitchFamily="18" charset="0"/>
            </a:endParaRPr>
          </a:p>
          <a:p>
            <a:pPr algn="just" rtl="0" fontAlgn="base">
              <a:spcBef>
                <a:spcPts val="1000"/>
              </a:spcBef>
            </a:pPr>
            <a:r>
              <a:rPr lang="en-US" sz="2000" b="1" dirty="0">
                <a:solidFill>
                  <a:schemeClr val="tx1"/>
                </a:solidFill>
                <a:latin typeface="Times New Roman" panose="02020603050405020304" pitchFamily="18" charset="0"/>
                <a:cs typeface="Times New Roman" panose="02020603050405020304" pitchFamily="18" charset="0"/>
              </a:rPr>
              <a:t>	DataFrame: </a:t>
            </a:r>
            <a:r>
              <a:rPr lang="en-US" sz="2000" dirty="0">
                <a:solidFill>
                  <a:schemeClr val="tx1"/>
                </a:solidFill>
                <a:latin typeface="Times New Roman" panose="02020603050405020304" pitchFamily="18" charset="0"/>
                <a:cs typeface="Times New Roman" panose="02020603050405020304" pitchFamily="18" charset="0"/>
              </a:rPr>
              <a:t>I </a:t>
            </a:r>
            <a:r>
              <a:rPr lang="en-US" sz="2000" dirty="0">
                <a:solidFill>
                  <a:schemeClr val="tx1"/>
                </a:solidFill>
                <a:effectLst/>
                <a:latin typeface="Times New Roman" panose="02020603050405020304" pitchFamily="18" charset="0"/>
                <a:cs typeface="Times New Roman" panose="02020603050405020304" pitchFamily="18" charset="0"/>
              </a:rPr>
              <a:t>Created a </a:t>
            </a:r>
            <a:r>
              <a:rPr lang="en-US" sz="2000" b="0" dirty="0">
                <a:solidFill>
                  <a:schemeClr val="tx1"/>
                </a:solidFill>
                <a:effectLst/>
                <a:latin typeface="Times New Roman" panose="02020603050405020304" pitchFamily="18" charset="0"/>
                <a:cs typeface="Times New Roman" panose="02020603050405020304" pitchFamily="18" charset="0"/>
              </a:rPr>
              <a:t>DataFrame with </a:t>
            </a:r>
            <a:r>
              <a:rPr lang="en-US" sz="2000" dirty="0">
                <a:solidFill>
                  <a:schemeClr val="tx1"/>
                </a:solidFill>
                <a:latin typeface="Times New Roman" panose="02020603050405020304" pitchFamily="18" charset="0"/>
                <a:cs typeface="Times New Roman" panose="02020603050405020304" pitchFamily="18" charset="0"/>
              </a:rPr>
              <a:t>required columns.</a:t>
            </a:r>
          </a:p>
          <a:p>
            <a:pPr algn="just" rtl="0" fontAlgn="base">
              <a:spcBef>
                <a:spcPts val="1000"/>
              </a:spcBef>
            </a:pPr>
            <a:r>
              <a:rPr lang="en-US" sz="2000" b="1" u="none" strike="noStrike"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Check for Missing Values</a:t>
            </a:r>
            <a:r>
              <a:rPr lang="en-US" sz="2000" b="0" i="0" dirty="0">
                <a:solidFill>
                  <a:schemeClr val="tx1"/>
                </a:solidFill>
                <a:effectLst/>
                <a:latin typeface="Times New Roman" panose="02020603050405020304" pitchFamily="18" charset="0"/>
                <a:cs typeface="Times New Roman" panose="02020603050405020304" pitchFamily="18" charset="0"/>
              </a:rPr>
              <a:t>: Identif</a:t>
            </a:r>
            <a:r>
              <a:rPr lang="en-US" sz="2000" dirty="0">
                <a:solidFill>
                  <a:schemeClr val="tx1"/>
                </a:solidFill>
                <a:latin typeface="Times New Roman" panose="02020603050405020304" pitchFamily="18" charset="0"/>
                <a:cs typeface="Times New Roman" panose="02020603050405020304" pitchFamily="18" charset="0"/>
              </a:rPr>
              <a:t>ied </a:t>
            </a:r>
            <a:r>
              <a:rPr lang="en-US" sz="2000" b="0" i="0" dirty="0">
                <a:solidFill>
                  <a:schemeClr val="tx1"/>
                </a:solidFill>
                <a:effectLst/>
                <a:latin typeface="Times New Roman" panose="02020603050405020304" pitchFamily="18" charset="0"/>
                <a:cs typeface="Times New Roman" panose="02020603050405020304" pitchFamily="18" charset="0"/>
              </a:rPr>
              <a:t>any missing values in the dataset.</a:t>
            </a:r>
          </a:p>
          <a:p>
            <a:pPr algn="just" rtl="0" fontAlgn="base">
              <a:spcBef>
                <a:spcPts val="1000"/>
              </a:spcBef>
            </a:pPr>
            <a:r>
              <a:rPr lang="en-US" sz="2000" u="none" strike="noStrike" dirty="0">
                <a:solidFill>
                  <a:schemeClr val="tx1"/>
                </a:solidFill>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Handle Missing Values</a:t>
            </a:r>
            <a:r>
              <a:rPr lang="en-US" sz="2000" b="0" i="0" dirty="0">
                <a:solidFill>
                  <a:schemeClr val="tx1"/>
                </a:solidFill>
                <a:effectLst/>
                <a:latin typeface="Times New Roman" panose="02020603050405020304" pitchFamily="18" charset="0"/>
                <a:cs typeface="Times New Roman" panose="02020603050405020304" pitchFamily="18" charset="0"/>
              </a:rPr>
              <a:t>: Decided how to handle missing data.(using: fillna, drop columns)</a:t>
            </a:r>
          </a:p>
          <a:p>
            <a:pPr algn="just" rtl="0" fontAlgn="base">
              <a:spcBef>
                <a:spcPts val="1000"/>
              </a:spcBef>
            </a:pPr>
            <a:r>
              <a:rPr lang="en-US" sz="2000" u="none" strike="noStrike" dirty="0">
                <a:solidFill>
                  <a:schemeClr val="tx1"/>
                </a:solidFill>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Remove Duplicates</a:t>
            </a:r>
            <a:r>
              <a:rPr lang="en-US" sz="2000" b="0" i="0" dirty="0">
                <a:solidFill>
                  <a:schemeClr val="tx1"/>
                </a:solidFill>
                <a:effectLst/>
                <a:latin typeface="Times New Roman" panose="02020603050405020304" pitchFamily="18" charset="0"/>
                <a:cs typeface="Times New Roman" panose="02020603050405020304" pitchFamily="18" charset="0"/>
              </a:rPr>
              <a:t>: Checked for duplicates and removed any duplicate entries.</a:t>
            </a:r>
            <a:endParaRPr lang="en-US" sz="2000" b="1" u="none" strike="noStrike" dirty="0">
              <a:solidFill>
                <a:schemeClr val="tx1"/>
              </a:solidFill>
              <a:effectLst/>
              <a:latin typeface="Times New Roman" panose="02020603050405020304" pitchFamily="18" charset="0"/>
              <a:cs typeface="Times New Roman" panose="02020603050405020304" pitchFamily="18" charset="0"/>
            </a:endParaRPr>
          </a:p>
          <a:p>
            <a:pPr algn="just" rtl="0" fontAlgn="base">
              <a:spcBef>
                <a:spcPts val="1000"/>
              </a:spcBef>
            </a:pPr>
            <a:r>
              <a:rPr lang="en-US" sz="2000" b="1" i="1" u="none" strike="noStrike"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Data Type Conversion</a:t>
            </a:r>
            <a:r>
              <a:rPr lang="en-US" sz="2000" b="0" i="0" dirty="0">
                <a:solidFill>
                  <a:schemeClr val="tx1"/>
                </a:solidFill>
                <a:effectLst/>
                <a:latin typeface="Times New Roman" panose="02020603050405020304" pitchFamily="18" charset="0"/>
                <a:cs typeface="Times New Roman" panose="02020603050405020304" pitchFamily="18" charset="0"/>
              </a:rPr>
              <a:t>: Ensured that all columns have the correct data types.</a:t>
            </a:r>
          </a:p>
          <a:p>
            <a:pPr algn="just" rtl="0" fontAlgn="base">
              <a:spcBef>
                <a:spcPts val="1000"/>
              </a:spcBef>
            </a:pPr>
            <a:r>
              <a:rPr lang="en-US" sz="2000" u="none" strike="noStrike" dirty="0">
                <a:solidFill>
                  <a:schemeClr val="tx1"/>
                </a:solidFill>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Standardize Formats</a:t>
            </a:r>
            <a:r>
              <a:rPr lang="en-US" sz="2000" b="0" i="0" dirty="0">
                <a:solidFill>
                  <a:schemeClr val="tx1"/>
                </a:solidFill>
                <a:effectLst/>
                <a:latin typeface="Times New Roman" panose="02020603050405020304" pitchFamily="18" charset="0"/>
                <a:cs typeface="Times New Roman" panose="02020603050405020304" pitchFamily="18" charset="0"/>
              </a:rPr>
              <a:t>: Cleaned and standardized formats (e.g., removed currency symbols, 	standardized text).</a:t>
            </a:r>
          </a:p>
          <a:p>
            <a:pPr algn="just" rtl="0" fontAlgn="base">
              <a:spcBef>
                <a:spcPts val="1000"/>
              </a:spcBef>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CSV file: </a:t>
            </a:r>
            <a:r>
              <a:rPr lang="en-US" sz="2000" dirty="0">
                <a:solidFill>
                  <a:schemeClr val="tx1"/>
                </a:solidFill>
                <a:latin typeface="Times New Roman" panose="02020603050405020304" pitchFamily="18" charset="0"/>
                <a:cs typeface="Times New Roman" panose="02020603050405020304" pitchFamily="18" charset="0"/>
              </a:rPr>
              <a:t>Created a csv file with the dataframe.</a:t>
            </a:r>
            <a:endParaRPr lang="en-US" sz="2000" i="0" dirty="0">
              <a:solidFill>
                <a:schemeClr val="tx1"/>
              </a:solidFill>
              <a:effectLst/>
              <a:latin typeface="Times New Roman" panose="02020603050405020304" pitchFamily="18" charset="0"/>
              <a:cs typeface="Times New Roman" panose="02020603050405020304" pitchFamily="18" charset="0"/>
            </a:endParaRPr>
          </a:p>
          <a:p>
            <a:pPr algn="just" rtl="0" fontAlgn="base">
              <a:spcBef>
                <a:spcPts val="1000"/>
              </a:spcBef>
            </a:pPr>
            <a:endParaRPr lang="en-US" sz="2000" b="1" i="1" u="none" strike="noStrike"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1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C2D21-826C-DB13-2DCC-CE9A4CE89022}"/>
              </a:ext>
            </a:extLst>
          </p:cNvPr>
          <p:cNvSpPr txBox="1"/>
          <p:nvPr/>
        </p:nvSpPr>
        <p:spPr>
          <a:xfrm>
            <a:off x="553315" y="500739"/>
            <a:ext cx="6094268" cy="1938992"/>
          </a:xfrm>
          <a:prstGeom prst="rect">
            <a:avLst/>
          </a:prstGeom>
          <a:noFill/>
        </p:spPr>
        <p:txBody>
          <a:bodyPr wrap="square">
            <a:spAutoFit/>
          </a:bodyPr>
          <a:lstStyle/>
          <a:p>
            <a:pPr marL="457200" indent="-457200" algn="l">
              <a:buFont typeface="+mj-lt"/>
              <a:buAutoNum type="arabicPeriod"/>
            </a:pPr>
            <a:r>
              <a:rPr lang="en-IN" sz="2000" b="1" dirty="0">
                <a:latin typeface="Times New Roman" panose="02020603050405020304" pitchFamily="18" charset="0"/>
                <a:cs typeface="Times New Roman" panose="02020603050405020304" pitchFamily="18" charset="0"/>
              </a:rPr>
              <a:t>U</a:t>
            </a:r>
            <a:r>
              <a:rPr lang="en-IN" sz="2000" b="1" i="0" dirty="0">
                <a:effectLst/>
                <a:latin typeface="Times New Roman" panose="02020603050405020304" pitchFamily="18" charset="0"/>
                <a:cs typeface="Times New Roman" panose="02020603050405020304" pitchFamily="18" charset="0"/>
              </a:rPr>
              <a:t>nivariate analysis</a:t>
            </a:r>
          </a:p>
          <a:p>
            <a:pPr lvl="3"/>
            <a:r>
              <a:rPr lang="en-IN" sz="2000" b="1" i="0" dirty="0">
                <a:effectLst/>
                <a:latin typeface="Times New Roman" panose="02020603050405020304" pitchFamily="18" charset="0"/>
                <a:cs typeface="Times New Roman" panose="02020603050405020304" pitchFamily="18" charset="0"/>
              </a:rPr>
              <a:t>Categorical data (qualitative)</a:t>
            </a:r>
          </a:p>
          <a:p>
            <a:pPr lvl="3"/>
            <a:r>
              <a:rPr lang="en-IN" sz="2000" b="1" i="0" dirty="0">
                <a:effectLst/>
                <a:latin typeface="Times New Roman" panose="02020603050405020304" pitchFamily="18" charset="0"/>
                <a:cs typeface="Times New Roman" panose="02020603050405020304" pitchFamily="18" charset="0"/>
              </a:rPr>
              <a:t>	</a:t>
            </a:r>
          </a:p>
          <a:p>
            <a:pPr lvl="3"/>
            <a:r>
              <a:rPr lang="en-IN" sz="2000" b="1" dirty="0">
                <a:latin typeface="Times New Roman" panose="02020603050405020304" pitchFamily="18" charset="0"/>
                <a:cs typeface="Times New Roman" panose="02020603050405020304" pitchFamily="18" charset="0"/>
              </a:rPr>
              <a:t>	1. </a:t>
            </a:r>
            <a:r>
              <a:rPr lang="en-IN" sz="2000" b="1" i="0" dirty="0">
                <a:effectLst/>
                <a:latin typeface="Times New Roman" panose="02020603050405020304" pitchFamily="18" charset="0"/>
                <a:cs typeface="Times New Roman" panose="02020603050405020304" pitchFamily="18" charset="0"/>
              </a:rPr>
              <a:t>Bar graph</a:t>
            </a:r>
          </a:p>
          <a:p>
            <a:pPr lvl="3"/>
            <a:endParaRPr lang="en-IN" sz="2000" b="1" i="0" dirty="0">
              <a:effectLst/>
              <a:latin typeface="Times New Roman" panose="02020603050405020304" pitchFamily="18" charset="0"/>
              <a:cs typeface="Times New Roman" panose="02020603050405020304" pitchFamily="18" charset="0"/>
            </a:endParaRPr>
          </a:p>
          <a:p>
            <a:pPr algn="l"/>
            <a:endParaRPr lang="en-IN" sz="2000" b="1"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A93B3BE-CA32-5919-5D24-DA8201578628}"/>
              </a:ext>
            </a:extLst>
          </p:cNvPr>
          <p:cNvSpPr txBox="1"/>
          <p:nvPr/>
        </p:nvSpPr>
        <p:spPr>
          <a:xfrm>
            <a:off x="8149071" y="1470235"/>
            <a:ext cx="3041938" cy="400110"/>
          </a:xfrm>
          <a:prstGeom prst="rect">
            <a:avLst/>
          </a:prstGeom>
          <a:noFill/>
        </p:spPr>
        <p:txBody>
          <a:bodyPr wrap="square">
            <a:spAutoFit/>
          </a:bodyPr>
          <a:lstStyle/>
          <a:p>
            <a:pPr lvl="3"/>
            <a:r>
              <a:rPr lang="en-US" sz="2000" b="1" i="0" dirty="0">
                <a:effectLst/>
                <a:latin typeface="Times New Roman" panose="02020603050405020304" pitchFamily="18" charset="0"/>
                <a:cs typeface="Times New Roman" panose="02020603050405020304" pitchFamily="18" charset="0"/>
              </a:rPr>
              <a:t>2</a:t>
            </a:r>
            <a:r>
              <a:rPr lang="en-IN" sz="2000" b="1" i="0" dirty="0">
                <a:effectLst/>
                <a:latin typeface="Times New Roman" panose="02020603050405020304" pitchFamily="18" charset="0"/>
                <a:cs typeface="Times New Roman" panose="02020603050405020304" pitchFamily="18" charset="0"/>
              </a:rPr>
              <a:t>. Pie chart</a:t>
            </a:r>
          </a:p>
        </p:txBody>
      </p:sp>
      <p:pic>
        <p:nvPicPr>
          <p:cNvPr id="9" name="Picture 8">
            <a:extLst>
              <a:ext uri="{FF2B5EF4-FFF2-40B4-BE49-F238E27FC236}">
                <a16:creationId xmlns:a16="http://schemas.microsoft.com/office/drawing/2014/main" id="{2A28992E-3540-084E-301C-43537B31DF35}"/>
              </a:ext>
            </a:extLst>
          </p:cNvPr>
          <p:cNvPicPr>
            <a:picLocks noChangeAspect="1"/>
          </p:cNvPicPr>
          <p:nvPr/>
        </p:nvPicPr>
        <p:blipFill>
          <a:blip r:embed="rId2"/>
          <a:stretch>
            <a:fillRect/>
          </a:stretch>
        </p:blipFill>
        <p:spPr>
          <a:xfrm>
            <a:off x="381000" y="1870345"/>
            <a:ext cx="5257800" cy="3868882"/>
          </a:xfrm>
          <a:prstGeom prst="rect">
            <a:avLst/>
          </a:prstGeom>
        </p:spPr>
      </p:pic>
      <p:pic>
        <p:nvPicPr>
          <p:cNvPr id="11" name="Picture 10">
            <a:extLst>
              <a:ext uri="{FF2B5EF4-FFF2-40B4-BE49-F238E27FC236}">
                <a16:creationId xmlns:a16="http://schemas.microsoft.com/office/drawing/2014/main" id="{49DBB192-001A-FE34-703A-82E87A8DF513}"/>
              </a:ext>
            </a:extLst>
          </p:cNvPr>
          <p:cNvPicPr>
            <a:picLocks noChangeAspect="1"/>
          </p:cNvPicPr>
          <p:nvPr/>
        </p:nvPicPr>
        <p:blipFill>
          <a:blip r:embed="rId3"/>
          <a:stretch>
            <a:fillRect/>
          </a:stretch>
        </p:blipFill>
        <p:spPr>
          <a:xfrm>
            <a:off x="7140288" y="1897188"/>
            <a:ext cx="3705225" cy="3868882"/>
          </a:xfrm>
          <a:prstGeom prst="rect">
            <a:avLst/>
          </a:prstGeom>
        </p:spPr>
      </p:pic>
    </p:spTree>
    <p:extLst>
      <p:ext uri="{BB962C8B-B14F-4D97-AF65-F5344CB8AC3E}">
        <p14:creationId xmlns:p14="http://schemas.microsoft.com/office/powerpoint/2010/main" val="393013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3D6742-07EB-B47B-5BA1-A436D16A4AFB}"/>
              </a:ext>
            </a:extLst>
          </p:cNvPr>
          <p:cNvSpPr txBox="1"/>
          <p:nvPr/>
        </p:nvSpPr>
        <p:spPr>
          <a:xfrm>
            <a:off x="511752" y="583867"/>
            <a:ext cx="6094268" cy="707886"/>
          </a:xfrm>
          <a:prstGeom prst="rect">
            <a:avLst/>
          </a:prstGeom>
          <a:noFill/>
        </p:spPr>
        <p:txBody>
          <a:bodyPr wrap="square">
            <a:spAutoFit/>
          </a:bodyPr>
          <a:lstStyle/>
          <a:p>
            <a:pPr algn="l"/>
            <a:r>
              <a:rPr lang="en-IN" sz="2000" b="1" dirty="0">
                <a:latin typeface="Times New Roman" panose="02020603050405020304" pitchFamily="18" charset="0"/>
                <a:cs typeface="Times New Roman" panose="02020603050405020304" pitchFamily="18" charset="0"/>
              </a:rPr>
              <a:t>N</a:t>
            </a:r>
            <a:r>
              <a:rPr lang="en-IN" sz="2000" b="1" i="0" dirty="0">
                <a:effectLst/>
                <a:latin typeface="Times New Roman" panose="02020603050405020304" pitchFamily="18" charset="0"/>
                <a:cs typeface="Times New Roman" panose="02020603050405020304" pitchFamily="18" charset="0"/>
              </a:rPr>
              <a:t>umerical data (quantitative)</a:t>
            </a:r>
          </a:p>
          <a:p>
            <a:pPr algn="l"/>
            <a:r>
              <a:rPr lang="en-IN" sz="2000" b="1" dirty="0">
                <a:latin typeface="Times New Roman" panose="02020603050405020304" pitchFamily="18" charset="0"/>
                <a:cs typeface="Times New Roman" panose="02020603050405020304" pitchFamily="18" charset="0"/>
              </a:rPr>
              <a:t>	</a:t>
            </a:r>
            <a:endParaRPr lang="en-IN" sz="2000" b="1" i="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5648C28-FF90-2648-E468-606975442B31}"/>
              </a:ext>
            </a:extLst>
          </p:cNvPr>
          <p:cNvSpPr txBox="1"/>
          <p:nvPr/>
        </p:nvSpPr>
        <p:spPr>
          <a:xfrm>
            <a:off x="511752" y="1291753"/>
            <a:ext cx="6094268"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 Histogram</a:t>
            </a:r>
            <a:endParaRPr lang="en-IN" sz="2000" b="1" i="0" dirty="0">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CC3EB2F-22D7-163F-7C9E-C51FCC4DFBF2}"/>
              </a:ext>
            </a:extLst>
          </p:cNvPr>
          <p:cNvSpPr txBox="1"/>
          <p:nvPr/>
        </p:nvSpPr>
        <p:spPr>
          <a:xfrm>
            <a:off x="4574597" y="1291753"/>
            <a:ext cx="1919721"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Box plot</a:t>
            </a:r>
            <a:endParaRPr lang="en-IN" sz="2000" b="1" i="0" dirty="0">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FE03F7-49EF-5F10-E0DB-C6330F1502A9}"/>
              </a:ext>
            </a:extLst>
          </p:cNvPr>
          <p:cNvSpPr txBox="1"/>
          <p:nvPr/>
        </p:nvSpPr>
        <p:spPr>
          <a:xfrm>
            <a:off x="8460797" y="1291753"/>
            <a:ext cx="2512003"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Violin plot</a:t>
            </a:r>
            <a:endParaRPr lang="en-IN" sz="2000" b="1" i="0" dirty="0">
              <a:effectLst/>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7F98078-7345-6AFD-E88C-F92B22DC63E3}"/>
              </a:ext>
            </a:extLst>
          </p:cNvPr>
          <p:cNvPicPr>
            <a:picLocks noChangeAspect="1"/>
          </p:cNvPicPr>
          <p:nvPr/>
        </p:nvPicPr>
        <p:blipFill>
          <a:blip r:embed="rId2"/>
          <a:stretch>
            <a:fillRect/>
          </a:stretch>
        </p:blipFill>
        <p:spPr>
          <a:xfrm>
            <a:off x="0" y="1795772"/>
            <a:ext cx="4071073" cy="2921701"/>
          </a:xfrm>
          <a:prstGeom prst="rect">
            <a:avLst/>
          </a:prstGeom>
        </p:spPr>
      </p:pic>
      <p:pic>
        <p:nvPicPr>
          <p:cNvPr id="17" name="Picture 16">
            <a:extLst>
              <a:ext uri="{FF2B5EF4-FFF2-40B4-BE49-F238E27FC236}">
                <a16:creationId xmlns:a16="http://schemas.microsoft.com/office/drawing/2014/main" id="{7566107B-973D-69E4-D62C-5C35664D2B7F}"/>
              </a:ext>
            </a:extLst>
          </p:cNvPr>
          <p:cNvPicPr>
            <a:picLocks noChangeAspect="1"/>
          </p:cNvPicPr>
          <p:nvPr/>
        </p:nvPicPr>
        <p:blipFill>
          <a:blip r:embed="rId3"/>
          <a:stretch>
            <a:fillRect/>
          </a:stretch>
        </p:blipFill>
        <p:spPr>
          <a:xfrm>
            <a:off x="4071073" y="1795772"/>
            <a:ext cx="3938154" cy="2786619"/>
          </a:xfrm>
          <a:prstGeom prst="rect">
            <a:avLst/>
          </a:prstGeom>
        </p:spPr>
      </p:pic>
      <p:pic>
        <p:nvPicPr>
          <p:cNvPr id="19" name="Picture 18">
            <a:extLst>
              <a:ext uri="{FF2B5EF4-FFF2-40B4-BE49-F238E27FC236}">
                <a16:creationId xmlns:a16="http://schemas.microsoft.com/office/drawing/2014/main" id="{792C441D-E4DC-0553-B061-F11BA1D8508C}"/>
              </a:ext>
            </a:extLst>
          </p:cNvPr>
          <p:cNvPicPr>
            <a:picLocks noChangeAspect="1"/>
          </p:cNvPicPr>
          <p:nvPr/>
        </p:nvPicPr>
        <p:blipFill>
          <a:blip r:embed="rId4"/>
          <a:stretch>
            <a:fillRect/>
          </a:stretch>
        </p:blipFill>
        <p:spPr>
          <a:xfrm>
            <a:off x="8009227" y="1795772"/>
            <a:ext cx="3938154" cy="2682710"/>
          </a:xfrm>
          <a:prstGeom prst="rect">
            <a:avLst/>
          </a:prstGeom>
        </p:spPr>
      </p:pic>
    </p:spTree>
    <p:extLst>
      <p:ext uri="{BB962C8B-B14F-4D97-AF65-F5344CB8AC3E}">
        <p14:creationId xmlns:p14="http://schemas.microsoft.com/office/powerpoint/2010/main" val="3645599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1142</Words>
  <Application>Microsoft Office PowerPoint</Application>
  <PresentationFormat>Widescreen</PresentationFormat>
  <Paragraphs>75</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Arial</vt:lpstr>
      <vt:lpstr>Times New Roman</vt:lpstr>
      <vt:lpstr>Libre Baskerville</vt:lpstr>
      <vt:lpstr>Lato Black</vt:lpstr>
      <vt:lpstr>Office Theme</vt:lpstr>
      <vt:lpstr>PowerPoint Presentation</vt:lpstr>
      <vt:lpstr>PowerPoint Presentation</vt:lpstr>
      <vt:lpstr>      Introduction</vt:lpstr>
      <vt:lpstr>      Objective of the Project  </vt:lpstr>
      <vt:lpstr>    Web Scraping – Details</vt:lpstr>
      <vt:lpstr>PowerPoint Presentation</vt:lpstr>
      <vt:lpstr>     Exploratory Data Analysis (EDA) </vt:lpstr>
      <vt:lpstr>PowerPoint Presentation</vt:lpstr>
      <vt:lpstr>PowerPoint Presentation</vt:lpstr>
      <vt:lpstr>PowerPoint Presentation</vt:lpstr>
      <vt:lpstr>PowerPoint Presentation</vt:lpstr>
      <vt:lpstr>PowerPoint Presentation</vt:lpstr>
      <vt:lpstr>PowerPoint Presentation</vt:lpstr>
      <vt:lpstr>     Key Business Question</vt:lpstr>
      <vt:lpstr>Conclusion</vt:lpstr>
      <vt:lpstr>  Experience working on Web Scraping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salla anu mahitha</cp:lastModifiedBy>
  <cp:revision>3</cp:revision>
  <dcterms:created xsi:type="dcterms:W3CDTF">2021-02-16T05:19:01Z</dcterms:created>
  <dcterms:modified xsi:type="dcterms:W3CDTF">2024-12-09T09:35:02Z</dcterms:modified>
</cp:coreProperties>
</file>