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146359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142771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352BB-2770-4443-8AFB-96788AF8F668}"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5652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2600746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352BB-2770-4443-8AFB-96788AF8F668}"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9265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1449480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2353782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389071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377719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178489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219480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191330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327408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289766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5424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1FEAA-6A10-4DCB-A270-87F33E584619}"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352BB-2770-4443-8AFB-96788AF8F668}" type="slidenum">
              <a:rPr lang="en-US" smtClean="0"/>
              <a:t>‹#›</a:t>
            </a:fld>
            <a:endParaRPr lang="en-US" dirty="0"/>
          </a:p>
        </p:txBody>
      </p:sp>
    </p:spTree>
    <p:extLst>
      <p:ext uri="{BB962C8B-B14F-4D97-AF65-F5344CB8AC3E}">
        <p14:creationId xmlns:p14="http://schemas.microsoft.com/office/powerpoint/2010/main" val="120567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71FEAA-6A10-4DCB-A270-87F33E584619}" type="datetimeFigureOut">
              <a:rPr lang="en-US" smtClean="0"/>
              <a:t>10/9/2023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352BB-2770-4443-8AFB-96788AF8F668}" type="slidenum">
              <a:rPr lang="en-US" smtClean="0"/>
              <a:t>‹#›</a:t>
            </a:fld>
            <a:endParaRPr lang="en-US" dirty="0"/>
          </a:p>
        </p:txBody>
      </p:sp>
    </p:spTree>
    <p:extLst>
      <p:ext uri="{BB962C8B-B14F-4D97-AF65-F5344CB8AC3E}">
        <p14:creationId xmlns:p14="http://schemas.microsoft.com/office/powerpoint/2010/main" val="61937251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harpenSoften amount="2000"/>
                    </a14:imgEffect>
                    <a14:imgEffect>
                      <a14:brightnessContrast bright="-7000" contrast="-7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A032-C158-AC79-EFF4-9B66A1699B10}"/>
              </a:ext>
            </a:extLst>
          </p:cNvPr>
          <p:cNvSpPr>
            <a:spLocks noGrp="1"/>
          </p:cNvSpPr>
          <p:nvPr>
            <p:ph type="title"/>
          </p:nvPr>
        </p:nvSpPr>
        <p:spPr>
          <a:xfrm>
            <a:off x="1482436" y="1676401"/>
            <a:ext cx="9414162" cy="3144982"/>
          </a:xfrm>
          <a:solidFill>
            <a:schemeClr val="accent2">
              <a:lumMod val="60000"/>
              <a:lumOff val="40000"/>
            </a:schemeClr>
          </a:solidFill>
        </p:spPr>
        <p:txBody>
          <a:bodyPr/>
          <a:lstStyle/>
          <a:p>
            <a:pPr algn="ctr"/>
            <a:b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b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AIR QUALITY MONITORING</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93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6AC8D-7068-BD4D-3200-9920CA0E552A}"/>
              </a:ext>
            </a:extLst>
          </p:cNvPr>
          <p:cNvSpPr>
            <a:spLocks noGrp="1"/>
          </p:cNvSpPr>
          <p:nvPr>
            <p:ph idx="1"/>
          </p:nvPr>
        </p:nvSpPr>
        <p:spPr>
          <a:xfrm>
            <a:off x="1122218" y="845127"/>
            <a:ext cx="10141527" cy="5030741"/>
          </a:xfrm>
        </p:spPr>
        <p:txBody>
          <a:bodyPr>
            <a:normAutofit lnSpcReduction="10000"/>
          </a:bodyPr>
          <a:lstStyle/>
          <a:p>
            <a:r>
              <a:rPr lang="en-IN" b="1" dirty="0"/>
              <a:t>  </a:t>
            </a:r>
            <a:r>
              <a:rPr lang="en-IN" sz="2400" b="1" dirty="0"/>
              <a:t>Analog Output(AOUT):</a:t>
            </a:r>
          </a:p>
          <a:p>
            <a:pPr lvl="2">
              <a:buFont typeface="Wingdings" panose="05000000000000000000" pitchFamily="2" charset="2"/>
              <a:buChar char="q"/>
            </a:pPr>
            <a:r>
              <a:rPr lang="en-IN" b="1" dirty="0"/>
              <a:t>  </a:t>
            </a:r>
            <a:r>
              <a:rPr lang="en-IN" sz="2400" dirty="0">
                <a:latin typeface="Arial" panose="020B0604020202020204" pitchFamily="34" charset="0"/>
                <a:cs typeface="Arial" panose="020B0604020202020204" pitchFamily="34" charset="0"/>
              </a:rPr>
              <a:t>The MQ-135 sensor outputs an analogy voltage that corresponds to the air quality measurement. You connect this pin to one of the Arduino’s analogy pins to read this voltage.</a:t>
            </a:r>
          </a:p>
          <a:p>
            <a:pPr lvl="2">
              <a:buFont typeface="Wingdings" panose="05000000000000000000" pitchFamily="2" charset="2"/>
              <a:buChar char="q"/>
            </a:pPr>
            <a:r>
              <a:rPr lang="en-IN" sz="2400" dirty="0">
                <a:latin typeface="Arial" panose="020B0604020202020204" pitchFamily="34" charset="0"/>
                <a:cs typeface="Arial" panose="020B0604020202020204" pitchFamily="34" charset="0"/>
              </a:rPr>
              <a:t> Connect the AOUT pin of the MQ-135 to any analogy pin on the Arduino( e.g.AO)</a:t>
            </a:r>
          </a:p>
          <a:p>
            <a:pPr marL="114300" indent="0">
              <a:buNone/>
            </a:pPr>
            <a:r>
              <a:rPr lang="en-IN" sz="2400" b="1" dirty="0">
                <a:latin typeface="Arial" panose="020B0604020202020204" pitchFamily="34" charset="0"/>
                <a:cs typeface="Arial" panose="020B0604020202020204" pitchFamily="34" charset="0"/>
              </a:rPr>
              <a:t>  Heater Coil(HOUT):</a:t>
            </a:r>
            <a:r>
              <a:rPr lang="en-IN" sz="3200" b="1" dirty="0">
                <a:latin typeface="Arial" panose="020B0604020202020204" pitchFamily="34" charset="0"/>
                <a:cs typeface="Arial" panose="020B0604020202020204" pitchFamily="34" charset="0"/>
              </a:rPr>
              <a:t> </a:t>
            </a:r>
            <a:endParaRPr lang="en-IN" sz="3400" b="1" dirty="0">
              <a:latin typeface="Arial" panose="020B0604020202020204" pitchFamily="34" charset="0"/>
              <a:cs typeface="Arial" panose="020B0604020202020204" pitchFamily="34" charset="0"/>
            </a:endParaRPr>
          </a:p>
          <a:p>
            <a:pPr lvl="2">
              <a:buFont typeface="Wingdings" panose="05000000000000000000" pitchFamily="2" charset="2"/>
              <a:buChar char="q"/>
            </a:pPr>
            <a:r>
              <a:rPr lang="en-IN" sz="2400" dirty="0">
                <a:latin typeface="Arial" panose="020B0604020202020204" pitchFamily="34" charset="0"/>
                <a:cs typeface="Arial" panose="020B0604020202020204" pitchFamily="34" charset="0"/>
              </a:rPr>
              <a:t>   The sensor contains a heater coil that needs to be powered for the sensor to work correctly.</a:t>
            </a:r>
          </a:p>
          <a:p>
            <a:pPr lvl="2">
              <a:buFont typeface="Wingdings" panose="05000000000000000000" pitchFamily="2" charset="2"/>
              <a:buChar char="q"/>
            </a:pPr>
            <a:r>
              <a:rPr lang="en-IN" sz="2400" dirty="0">
                <a:latin typeface="Arial" panose="020B0604020202020204" pitchFamily="34" charset="0"/>
                <a:cs typeface="Arial" panose="020B0604020202020204" pitchFamily="34" charset="0"/>
              </a:rPr>
              <a:t>   Connecting the HOUT pin to a digital pin on the Arduino allows you to control the heating element.</a:t>
            </a:r>
          </a:p>
          <a:p>
            <a:pPr lvl="2">
              <a:buFont typeface="Wingdings" panose="05000000000000000000" pitchFamily="2" charset="2"/>
              <a:buChar char="q"/>
            </a:pPr>
            <a:r>
              <a:rPr lang="en-IN" sz="2400" dirty="0">
                <a:latin typeface="Arial" panose="020B0604020202020204" pitchFamily="34" charset="0"/>
                <a:cs typeface="Arial" panose="020B0604020202020204" pitchFamily="34" charset="0"/>
              </a:rPr>
              <a:t>    You can turn it on and off as needed to conserve energy.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74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B04B6-B47C-3A29-6E4E-CF42EB256BAE}"/>
              </a:ext>
            </a:extLst>
          </p:cNvPr>
          <p:cNvSpPr>
            <a:spLocks noGrp="1"/>
          </p:cNvSpPr>
          <p:nvPr>
            <p:ph idx="1"/>
          </p:nvPr>
        </p:nvSpPr>
        <p:spPr>
          <a:xfrm>
            <a:off x="1011382" y="775855"/>
            <a:ext cx="10252363" cy="5100013"/>
          </a:xfrm>
        </p:spPr>
        <p:txBody>
          <a:bodyPr/>
          <a:lstStyle/>
          <a:p>
            <a:r>
              <a:rPr lang="en-IN" sz="2800" b="1" dirty="0"/>
              <a:t>          Load Resistor(RL):</a:t>
            </a:r>
            <a:endParaRPr lang="en-US" sz="2800" b="1" dirty="0"/>
          </a:p>
          <a:p>
            <a:pPr lvl="1">
              <a:buFont typeface="Wingdings" panose="05000000000000000000" pitchFamily="2" charset="2"/>
              <a:buChar char="q"/>
            </a:pPr>
            <a:r>
              <a:rPr lang="en-IN" sz="2400" dirty="0">
                <a:latin typeface="Arial" panose="020B0604020202020204" pitchFamily="34" charset="0"/>
                <a:cs typeface="Arial" panose="020B0604020202020204" pitchFamily="34" charset="0"/>
              </a:rPr>
              <a:t>  The load resistor(RL) is essential for accurate readings. It forms a voltage divider circuit with the sensor’s internal resistor. A 10k ohm resistor is commonly used for RL.</a:t>
            </a:r>
          </a:p>
          <a:p>
            <a:pPr lvl="1">
              <a:buFont typeface="Wingdings" panose="05000000000000000000" pitchFamily="2" charset="2"/>
              <a:buChar char="q"/>
            </a:pPr>
            <a:r>
              <a:rPr lang="en-IN" sz="2400" dirty="0">
                <a:latin typeface="Arial" panose="020B0604020202020204" pitchFamily="34" charset="0"/>
                <a:cs typeface="Arial" panose="020B0604020202020204" pitchFamily="34" charset="0"/>
              </a:rPr>
              <a:t>   The MQ-135 sensor requires a load resistor(RL)between the AOUT and GND pins. Use a resistor around 10k ohms.</a:t>
            </a:r>
          </a:p>
          <a:p>
            <a:pPr lvl="1">
              <a:buFont typeface="Wingdings" panose="05000000000000000000" pitchFamily="2" charset="2"/>
              <a:buChar char="q"/>
            </a:pPr>
            <a:r>
              <a:rPr lang="en-IN" sz="2400" dirty="0">
                <a:latin typeface="Arial" panose="020B0604020202020204" pitchFamily="34" charset="0"/>
                <a:cs typeface="Arial" panose="020B0604020202020204" pitchFamily="34" charset="0"/>
              </a:rPr>
              <a:t>   Connect one end of the resistor to AOUT and the other end to GND.</a:t>
            </a:r>
          </a:p>
          <a:p>
            <a:pPr marL="457200" lvl="1" indent="0">
              <a:buNone/>
            </a:pP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B6C5E3-4E5F-2281-9160-6EBA89854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183" y="3906391"/>
            <a:ext cx="2743200" cy="1969477"/>
          </a:xfrm>
          <a:prstGeom prst="rect">
            <a:avLst/>
          </a:prstGeom>
        </p:spPr>
      </p:pic>
    </p:spTree>
    <p:extLst>
      <p:ext uri="{BB962C8B-B14F-4D97-AF65-F5344CB8AC3E}">
        <p14:creationId xmlns:p14="http://schemas.microsoft.com/office/powerpoint/2010/main" val="370305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C69362F-4C65-5435-70C7-2059CC004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957" y="1162771"/>
            <a:ext cx="5470525" cy="4199951"/>
          </a:xfrm>
        </p:spPr>
      </p:pic>
      <p:sp>
        <p:nvSpPr>
          <p:cNvPr id="4" name="Text Placeholder 3">
            <a:extLst>
              <a:ext uri="{FF2B5EF4-FFF2-40B4-BE49-F238E27FC236}">
                <a16:creationId xmlns:a16="http://schemas.microsoft.com/office/drawing/2014/main" id="{5C2B8C51-5BFE-C658-E201-C725909ADF8C}"/>
              </a:ext>
            </a:extLst>
          </p:cNvPr>
          <p:cNvSpPr>
            <a:spLocks noGrp="1"/>
          </p:cNvSpPr>
          <p:nvPr>
            <p:ph type="body" sz="half" idx="2"/>
          </p:nvPr>
        </p:nvSpPr>
        <p:spPr>
          <a:xfrm>
            <a:off x="969818" y="982131"/>
            <a:ext cx="4042449" cy="4487338"/>
          </a:xfrm>
        </p:spPr>
        <p:txBody>
          <a:bodyPr>
            <a:normAutofit fontScale="92500"/>
          </a:bodyPr>
          <a:lstStyle/>
          <a:p>
            <a:pPr lvl="1" algn="just"/>
            <a:r>
              <a:rPr lang="en-IN" sz="2400" dirty="0"/>
              <a:t> </a:t>
            </a:r>
            <a:r>
              <a:rPr lang="en-IN" sz="3000" b="1" dirty="0"/>
              <a:t>Code and Operation:</a:t>
            </a:r>
          </a:p>
          <a:p>
            <a:pPr marL="800100" lvl="1" indent="-342900">
              <a:buFont typeface="Wingdings" panose="05000000000000000000" pitchFamily="2" charset="2"/>
              <a:buChar char="q"/>
            </a:pPr>
            <a:r>
              <a:rPr lang="en-US" sz="2400" b="1" dirty="0"/>
              <a:t>    </a:t>
            </a:r>
            <a:r>
              <a:rPr lang="en-US" sz="2400" dirty="0"/>
              <a:t>Arduino code is read data from the MQ-135 sensor.</a:t>
            </a:r>
          </a:p>
          <a:p>
            <a:pPr marL="800100" lvl="1" indent="-342900">
              <a:buFont typeface="Wingdings" panose="05000000000000000000" pitchFamily="2" charset="2"/>
              <a:buChar char="q"/>
            </a:pPr>
            <a:r>
              <a:rPr lang="en-US" sz="2400" b="1" dirty="0"/>
              <a:t>       </a:t>
            </a:r>
            <a:r>
              <a:rPr lang="en-US" sz="2400" dirty="0"/>
              <a:t>Read the analog voltage from the AOUT pin and use it to calculate air quality values for example air quality index or ppm values for specific gases like CO2 or NH3.</a:t>
            </a:r>
          </a:p>
          <a:p>
            <a:pPr marL="800100" lvl="1" indent="-342900">
              <a:buFont typeface="Wingdings" panose="05000000000000000000" pitchFamily="2" charset="2"/>
              <a:buChar char="q"/>
            </a:pPr>
            <a:endParaRPr lang="en-US" sz="2400" b="1" dirty="0"/>
          </a:p>
        </p:txBody>
      </p:sp>
    </p:spTree>
    <p:extLst>
      <p:ext uri="{BB962C8B-B14F-4D97-AF65-F5344CB8AC3E}">
        <p14:creationId xmlns:p14="http://schemas.microsoft.com/office/powerpoint/2010/main" val="356495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A6EEA4-0841-EEA6-9EC3-FA093D439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2960" y="446088"/>
            <a:ext cx="3401706" cy="5414962"/>
          </a:xfrm>
        </p:spPr>
      </p:pic>
      <p:sp>
        <p:nvSpPr>
          <p:cNvPr id="4" name="Text Placeholder 3">
            <a:extLst>
              <a:ext uri="{FF2B5EF4-FFF2-40B4-BE49-F238E27FC236}">
                <a16:creationId xmlns:a16="http://schemas.microsoft.com/office/drawing/2014/main" id="{00042720-9677-EF8E-BD85-81CF71AD99B3}"/>
              </a:ext>
            </a:extLst>
          </p:cNvPr>
          <p:cNvSpPr>
            <a:spLocks noGrp="1"/>
          </p:cNvSpPr>
          <p:nvPr>
            <p:ph type="body" sz="half" idx="2"/>
          </p:nvPr>
        </p:nvSpPr>
        <p:spPr>
          <a:xfrm>
            <a:off x="1066801" y="1330036"/>
            <a:ext cx="3945466" cy="4139433"/>
          </a:xfrm>
        </p:spPr>
        <p:txBody>
          <a:bodyPr>
            <a:normAutofit/>
          </a:bodyPr>
          <a:lstStyle/>
          <a:p>
            <a:pPr marL="742950" lvl="1" indent="-285750">
              <a:buFont typeface="Wingdings" panose="05000000000000000000" pitchFamily="2" charset="2"/>
              <a:buChar char="q"/>
            </a:pPr>
            <a:r>
              <a:rPr lang="en-IN" sz="2400" dirty="0"/>
              <a:t>   The code should also include control logic for the heater coil(HOUT) to warm up the sensor for accurate readings.</a:t>
            </a:r>
            <a:endParaRPr lang="en-US" sz="2400" dirty="0"/>
          </a:p>
        </p:txBody>
      </p:sp>
    </p:spTree>
    <p:extLst>
      <p:ext uri="{BB962C8B-B14F-4D97-AF65-F5344CB8AC3E}">
        <p14:creationId xmlns:p14="http://schemas.microsoft.com/office/powerpoint/2010/main" val="429277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F3175-1B68-39C8-3563-90B9C7CB66A9}"/>
              </a:ext>
            </a:extLst>
          </p:cNvPr>
          <p:cNvSpPr/>
          <p:nvPr/>
        </p:nvSpPr>
        <p:spPr>
          <a:xfrm>
            <a:off x="1925782" y="748145"/>
            <a:ext cx="9462654" cy="5278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50000"/>
              </a:lnSpc>
            </a:pPr>
            <a:r>
              <a:rPr lang="en-IN" sz="2400" b="1" dirty="0"/>
              <a:t>CODINGS:</a:t>
            </a:r>
          </a:p>
          <a:p>
            <a:pPr>
              <a:lnSpc>
                <a:spcPct val="150000"/>
              </a:lnSpc>
            </a:pPr>
            <a:r>
              <a:rPr lang="en-IN" dirty="0"/>
              <a:t> </a:t>
            </a:r>
            <a:r>
              <a:rPr lang="en-IN" dirty="0">
                <a:latin typeface="Arial" panose="020B0604020202020204" pitchFamily="34" charset="0"/>
                <a:cs typeface="Arial" panose="020B0604020202020204" pitchFamily="34" charset="0"/>
              </a:rPr>
              <a:t>int AOUT_PIN=AO;</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int  HEATER_PIN=2;</a:t>
            </a:r>
          </a:p>
          <a:p>
            <a:pPr>
              <a:lnSpc>
                <a:spcPct val="150000"/>
              </a:lnSpc>
            </a:pPr>
            <a:r>
              <a:rPr lang="en-US" dirty="0">
                <a:latin typeface="Arial" panose="020B0604020202020204" pitchFamily="34" charset="0"/>
                <a:cs typeface="Arial" panose="020B0604020202020204" pitchFamily="34" charset="0"/>
              </a:rPr>
              <a:t>int  sensor Value;</a:t>
            </a:r>
          </a:p>
          <a:p>
            <a:pPr>
              <a:lnSpc>
                <a:spcPct val="150000"/>
              </a:lnSpc>
            </a:pP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Void setup()</a:t>
            </a:r>
          </a:p>
          <a:p>
            <a:pPr>
              <a:lnSpc>
                <a:spcPct val="150000"/>
              </a:lnSpc>
            </a:pP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pin Mode (AOUT_PIN, INPUT);</a:t>
            </a:r>
          </a:p>
          <a:p>
            <a:pPr>
              <a:lnSpc>
                <a:spcPct val="150000"/>
              </a:lnSpc>
            </a:pPr>
            <a:r>
              <a:rPr lang="en-US" dirty="0">
                <a:latin typeface="Arial" panose="020B0604020202020204" pitchFamily="34" charset="0"/>
                <a:cs typeface="Arial" panose="020B0604020202020204" pitchFamily="34" charset="0"/>
              </a:rPr>
              <a:t>     pin Mode (HEATER_PIN, OUTPUT);</a:t>
            </a:r>
          </a:p>
          <a:p>
            <a:pPr>
              <a:lnSpc>
                <a:spcPct val="150000"/>
              </a:lnSpc>
            </a:pPr>
            <a:r>
              <a:rPr lang="en-US" dirty="0">
                <a:latin typeface="Arial" panose="020B0604020202020204" pitchFamily="34" charset="0"/>
                <a:cs typeface="Arial" panose="020B0604020202020204" pitchFamily="34" charset="0"/>
              </a:rPr>
              <a:t>     digital Write (HEATER_PIN,  HIGH);</a:t>
            </a:r>
          </a:p>
          <a:p>
            <a:pPr>
              <a:lnSpc>
                <a:spcPct val="150000"/>
              </a:lnSpc>
            </a:pPr>
            <a:r>
              <a:rPr lang="en-US" dirty="0">
                <a:latin typeface="Arial" panose="020B0604020202020204" pitchFamily="34" charset="0"/>
                <a:cs typeface="Arial" panose="020B0604020202020204" pitchFamily="34" charset="0"/>
              </a:rPr>
              <a:t>      Serial. Begin(9600);</a:t>
            </a:r>
          </a:p>
          <a:p>
            <a:pPr>
              <a:lnSpc>
                <a:spcPct val="150000"/>
              </a:lnSpc>
            </a:pPr>
            <a:r>
              <a:rPr lang="en-US" dirty="0"/>
              <a:t>}</a:t>
            </a:r>
          </a:p>
          <a:p>
            <a:pPr>
              <a:lnSpc>
                <a:spcPct val="150000"/>
              </a:lnSpc>
            </a:pPr>
            <a:endParaRPr lang="en-IN" dirty="0"/>
          </a:p>
        </p:txBody>
      </p:sp>
    </p:spTree>
    <p:extLst>
      <p:ext uri="{BB962C8B-B14F-4D97-AF65-F5344CB8AC3E}">
        <p14:creationId xmlns:p14="http://schemas.microsoft.com/office/powerpoint/2010/main" val="188570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3D175-D0C3-15C0-0CEA-6A3D9558C524}"/>
              </a:ext>
            </a:extLst>
          </p:cNvPr>
          <p:cNvSpPr/>
          <p:nvPr/>
        </p:nvSpPr>
        <p:spPr>
          <a:xfrm>
            <a:off x="1856509" y="1011381"/>
            <a:ext cx="9393382" cy="48490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a:latin typeface="Arial" panose="020B0604020202020204" pitchFamily="34" charset="0"/>
                <a:cs typeface="Arial" panose="020B0604020202020204" pitchFamily="34" charset="0"/>
              </a:rPr>
              <a:t>Void loop()</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sensor Value = analogue(AOUT_PIN);</a:t>
            </a:r>
          </a:p>
          <a:p>
            <a:r>
              <a:rPr lang="en-IN" dirty="0">
                <a:latin typeface="Arial" panose="020B0604020202020204" pitchFamily="34" charset="0"/>
                <a:cs typeface="Arial" panose="020B0604020202020204" pitchFamily="34" charset="0"/>
              </a:rPr>
              <a:t>     analogue(sensor Value);</a:t>
            </a:r>
          </a:p>
          <a:p>
            <a:r>
              <a:rPr lang="en-IN" dirty="0">
                <a:latin typeface="Arial" panose="020B0604020202020204" pitchFamily="34" charset="0"/>
                <a:cs typeface="Arial" panose="020B0604020202020204" pitchFamily="34" charset="0"/>
              </a:rPr>
              <a:t>     delay(1000);</a:t>
            </a:r>
          </a:p>
          <a:p>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2691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D0A2-2C20-3FB1-EF2B-EE17C0AC1771}"/>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mn-lt"/>
              </a:rPr>
              <a:t>INTRODUCTION</a:t>
            </a:r>
            <a:endParaRPr lang="en-US"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77F3B8A1-DC16-852A-4E23-44706C33840A}"/>
              </a:ext>
            </a:extLst>
          </p:cNvPr>
          <p:cNvSpPr>
            <a:spLocks noGrp="1"/>
          </p:cNvSpPr>
          <p:nvPr>
            <p:ph idx="1"/>
          </p:nvPr>
        </p:nvSpPr>
        <p:spPr/>
        <p:txBody>
          <a:bodyPr>
            <a:normAutofit/>
          </a:bodyPr>
          <a:lstStyle/>
          <a:p>
            <a:pPr algn="just">
              <a:buFont typeface="Wingdings" panose="05000000000000000000" pitchFamily="2" charset="2"/>
              <a:buChar char="ü"/>
            </a:pPr>
            <a:r>
              <a:rPr lang="en-IN" dirty="0">
                <a:latin typeface="Cambria Math" panose="02040503050406030204" pitchFamily="18" charset="0"/>
                <a:ea typeface="Cambria Math" panose="02040503050406030204" pitchFamily="18" charset="0"/>
                <a:cs typeface="Arial" panose="020B0604020202020204" pitchFamily="34" charset="0"/>
              </a:rPr>
              <a:t>Air quality monitoring is clean and healthy air is essential for  the well-being of both the human health and environment.</a:t>
            </a:r>
          </a:p>
          <a:p>
            <a:pPr algn="just">
              <a:buFont typeface="Wingdings" panose="05000000000000000000" pitchFamily="2" charset="2"/>
              <a:buChar char="ü"/>
            </a:pPr>
            <a:r>
              <a:rPr lang="en-IN" dirty="0">
                <a:latin typeface="Cambria Math" panose="02040503050406030204" pitchFamily="18" charset="0"/>
                <a:ea typeface="Cambria Math" panose="02040503050406030204" pitchFamily="18" charset="0"/>
                <a:cs typeface="Arial" panose="020B0604020202020204" pitchFamily="34" charset="0"/>
              </a:rPr>
              <a:t>Some project are important for understanding the impact of pollutants, both natural and human-made, on the atmosphere and public health.</a:t>
            </a:r>
          </a:p>
          <a:p>
            <a:pPr algn="just">
              <a:buFont typeface="Wingdings" panose="05000000000000000000" pitchFamily="2" charset="2"/>
              <a:buChar char="ü"/>
            </a:pPr>
            <a:r>
              <a:rPr lang="en-IN" dirty="0">
                <a:latin typeface="Cambria Math" panose="02040503050406030204" pitchFamily="18" charset="0"/>
                <a:ea typeface="Cambria Math" panose="02040503050406030204" pitchFamily="18" charset="0"/>
                <a:cs typeface="Arial" panose="020B0604020202020204" pitchFamily="34" charset="0"/>
              </a:rPr>
              <a:t>Health problems are growing at faster rate especially in urban areas of developing countries where industrialization and growing number of vehicles release of lot of gaseous pollutants.</a:t>
            </a:r>
          </a:p>
          <a:p>
            <a:pPr algn="just">
              <a:buFont typeface="Wingdings" panose="05000000000000000000" pitchFamily="2" charset="2"/>
              <a:buChar char="ü"/>
            </a:pPr>
            <a:r>
              <a:rPr lang="en-US" dirty="0">
                <a:latin typeface="Cambria Math" panose="02040503050406030204" pitchFamily="18" charset="0"/>
                <a:ea typeface="Cambria Math" panose="02040503050406030204" pitchFamily="18" charset="0"/>
                <a:cs typeface="Arial" panose="020B0604020202020204" pitchFamily="34" charset="0"/>
              </a:rPr>
              <a:t>Due to air pollution 50,000 to 100,000 premature deaths per year occur in the U.S. alone whereas in EU number reaches to 300,000 and over 3,000,000 worldwide.</a:t>
            </a:r>
          </a:p>
        </p:txBody>
      </p:sp>
    </p:spTree>
    <p:extLst>
      <p:ext uri="{BB962C8B-B14F-4D97-AF65-F5344CB8AC3E}">
        <p14:creationId xmlns:p14="http://schemas.microsoft.com/office/powerpoint/2010/main" val="420866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22BF-20E3-543F-8101-ECE45BF6BBF9}"/>
              </a:ext>
            </a:extLst>
          </p:cNvPr>
          <p:cNvSpPr>
            <a:spLocks noGrp="1"/>
          </p:cNvSpPr>
          <p:nvPr>
            <p:ph type="title"/>
          </p:nvPr>
        </p:nvSpPr>
        <p:spPr/>
        <p:txBody>
          <a:bodyPr/>
          <a:lstStyle/>
          <a:p>
            <a:r>
              <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Material Needed</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3135BE-780D-1EAA-4063-07B5C7FB3CDC}"/>
              </a:ext>
            </a:extLst>
          </p:cNvPr>
          <p:cNvSpPr>
            <a:spLocks noGrp="1"/>
          </p:cNvSpPr>
          <p:nvPr>
            <p:ph idx="1"/>
          </p:nvPr>
        </p:nvSpPr>
        <p:spPr/>
        <p:txBody>
          <a:bodyPr/>
          <a:lstStyle/>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Arduino is used data collection and processing</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Air quality sensor(e.g.,MQ-135,SDS011,or similar)</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Breadboard and jumper wires</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Power source(e.g. power bank)</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Internet connection(wi-fi/Ethernet)</a:t>
            </a:r>
            <a:endParaRPr lang="en-US" dirty="0"/>
          </a:p>
        </p:txBody>
      </p:sp>
    </p:spTree>
    <p:extLst>
      <p:ext uri="{BB962C8B-B14F-4D97-AF65-F5344CB8AC3E}">
        <p14:creationId xmlns:p14="http://schemas.microsoft.com/office/powerpoint/2010/main" val="45182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34A6-BA24-1460-F00F-813D175C6AEB}"/>
              </a:ext>
            </a:extLst>
          </p:cNvPr>
          <p:cNvSpPr>
            <a:spLocks noGrp="1"/>
          </p:cNvSpPr>
          <p:nvPr>
            <p:ph type="title"/>
          </p:nvPr>
        </p:nvSpPr>
        <p:spPr/>
        <p:txBody>
          <a:bodyPr>
            <a:normAutofit/>
          </a:bodyPr>
          <a:lstStyle/>
          <a:p>
            <a:r>
              <a:rPr lang="en-IN" dirty="0"/>
              <a:t>STEPS FOR AIR QUALITY MONITORING</a:t>
            </a:r>
            <a:endParaRPr lang="en-US" dirty="0"/>
          </a:p>
        </p:txBody>
      </p:sp>
      <p:sp>
        <p:nvSpPr>
          <p:cNvPr id="3" name="Content Placeholder 2">
            <a:extLst>
              <a:ext uri="{FF2B5EF4-FFF2-40B4-BE49-F238E27FC236}">
                <a16:creationId xmlns:a16="http://schemas.microsoft.com/office/drawing/2014/main" id="{0CF378EF-BD2C-5135-3176-5600965B97FB}"/>
              </a:ext>
            </a:extLst>
          </p:cNvPr>
          <p:cNvSpPr>
            <a:spLocks noGrp="1"/>
          </p:cNvSpPr>
          <p:nvPr>
            <p:ph idx="1"/>
          </p:nvPr>
        </p:nvSpPr>
        <p:spPr/>
        <p:txBody>
          <a:bodyPr/>
          <a:lstStyle/>
          <a:p>
            <a:pPr marL="457200" indent="-457200">
              <a:buFont typeface="+mj-lt"/>
              <a:buAutoNum type="arabicPeriod"/>
            </a:pPr>
            <a:r>
              <a:rPr lang="en-IN" b="1" dirty="0"/>
              <a:t>Set up your Hardware:</a:t>
            </a:r>
            <a:endParaRPr lang="en-US" b="1" dirty="0"/>
          </a:p>
          <a:p>
            <a:pPr marL="1714500" lvl="3" indent="-457200">
              <a:buFont typeface="Wingdings" panose="05000000000000000000" pitchFamily="2" charset="2"/>
              <a:buChar char="q"/>
            </a:pPr>
            <a:r>
              <a:rPr lang="en-US" sz="2800" dirty="0"/>
              <a:t>Connect sir quality sensor in your Raspberry pi or Arduino using jumper wires as per the sensor’s datasheet</a:t>
            </a:r>
          </a:p>
          <a:p>
            <a:pPr marL="1714500" lvl="3" indent="-457200">
              <a:buFont typeface="Wingdings" panose="05000000000000000000" pitchFamily="2" charset="2"/>
              <a:buChar char="q"/>
            </a:pPr>
            <a:endParaRPr lang="en-IN" sz="2800" dirty="0"/>
          </a:p>
          <a:p>
            <a:pPr marL="1257300" lvl="3" indent="0">
              <a:buNone/>
            </a:pPr>
            <a:endParaRPr lang="en-US" sz="2800" dirty="0"/>
          </a:p>
        </p:txBody>
      </p:sp>
      <p:pic>
        <p:nvPicPr>
          <p:cNvPr id="5" name="Picture 4">
            <a:extLst>
              <a:ext uri="{FF2B5EF4-FFF2-40B4-BE49-F238E27FC236}">
                <a16:creationId xmlns:a16="http://schemas.microsoft.com/office/drawing/2014/main" id="{19899363-C7BB-4BCC-04D7-2D7B1079C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486" y="4007970"/>
            <a:ext cx="2156400" cy="2011829"/>
          </a:xfrm>
          <a:prstGeom prst="rect">
            <a:avLst/>
          </a:prstGeom>
        </p:spPr>
      </p:pic>
    </p:spTree>
    <p:extLst>
      <p:ext uri="{BB962C8B-B14F-4D97-AF65-F5344CB8AC3E}">
        <p14:creationId xmlns:p14="http://schemas.microsoft.com/office/powerpoint/2010/main" val="360477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8FBBC-2FE9-1FDC-2EB5-E04B591B424D}"/>
              </a:ext>
            </a:extLst>
          </p:cNvPr>
          <p:cNvSpPr>
            <a:spLocks noGrp="1"/>
          </p:cNvSpPr>
          <p:nvPr>
            <p:ph idx="1"/>
          </p:nvPr>
        </p:nvSpPr>
        <p:spPr>
          <a:xfrm>
            <a:off x="1161143" y="1291771"/>
            <a:ext cx="9735454" cy="4412343"/>
          </a:xfrm>
        </p:spPr>
        <p:txBody>
          <a:bodyPr/>
          <a:lstStyle/>
          <a:p>
            <a:pPr marL="0" indent="0">
              <a:buNone/>
            </a:pPr>
            <a:r>
              <a:rPr lang="en-IN" dirty="0"/>
              <a:t>    </a:t>
            </a:r>
            <a:r>
              <a:rPr lang="en-IN" dirty="0">
                <a:solidFill>
                  <a:schemeClr val="accent1">
                    <a:lumMod val="75000"/>
                  </a:schemeClr>
                </a:solidFill>
                <a:latin typeface="Arial Black" panose="020B0A04020102020204" pitchFamily="34" charset="0"/>
              </a:rPr>
              <a:t>2.</a:t>
            </a:r>
            <a:r>
              <a:rPr lang="en-IN" sz="2800" b="1" dirty="0"/>
              <a:t>Install Necessary software:</a:t>
            </a:r>
          </a:p>
          <a:p>
            <a:pPr lvl="3">
              <a:buFont typeface="Wingdings" panose="05000000000000000000" pitchFamily="2" charset="2"/>
              <a:buChar char="q"/>
            </a:pPr>
            <a:r>
              <a:rPr lang="en-IN" sz="2400"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Install the required libraries and software on your Raspberry pi or Arduino to interface with the sensor.</a:t>
            </a:r>
          </a:p>
          <a:p>
            <a:pPr marL="1371600" lvl="3" indent="0">
              <a:buNone/>
            </a:pPr>
            <a:r>
              <a:rPr lang="en-IN" sz="2400" b="1" dirty="0">
                <a:latin typeface="Arial" panose="020B0604020202020204" pitchFamily="34" charset="0"/>
                <a:cs typeface="Arial" panose="020B0604020202020204" pitchFamily="34" charset="0"/>
              </a:rPr>
              <a:t>   </a:t>
            </a:r>
          </a:p>
          <a:p>
            <a:pPr marL="1371600" lvl="3" indent="0">
              <a:buNone/>
            </a:pPr>
            <a:r>
              <a:rPr lang="en-IN" sz="2400" b="1" dirty="0">
                <a:latin typeface="Arial" panose="020B0604020202020204" pitchFamily="34" charset="0"/>
                <a:cs typeface="Arial" panose="020B0604020202020204" pitchFamily="34" charset="0"/>
              </a:rPr>
              <a:t>                     </a:t>
            </a:r>
            <a:endParaRPr lang="en-US" sz="18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3D5925E-FB11-74AE-538E-36D1DEC5D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14" y="2815771"/>
            <a:ext cx="4383315" cy="2750458"/>
          </a:xfrm>
          <a:prstGeom prst="rect">
            <a:avLst/>
          </a:prstGeom>
        </p:spPr>
      </p:pic>
    </p:spTree>
    <p:extLst>
      <p:ext uri="{BB962C8B-B14F-4D97-AF65-F5344CB8AC3E}">
        <p14:creationId xmlns:p14="http://schemas.microsoft.com/office/powerpoint/2010/main" val="305678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90A1F-4724-C32B-F0EF-01C69549F1AB}"/>
              </a:ext>
            </a:extLst>
          </p:cNvPr>
          <p:cNvSpPr>
            <a:spLocks noGrp="1"/>
          </p:cNvSpPr>
          <p:nvPr>
            <p:ph idx="1"/>
          </p:nvPr>
        </p:nvSpPr>
        <p:spPr>
          <a:xfrm>
            <a:off x="943429" y="885371"/>
            <a:ext cx="9953168" cy="4990497"/>
          </a:xfrm>
        </p:spPr>
        <p:txBody>
          <a:bodyPr>
            <a:normAutofit/>
          </a:bodyPr>
          <a:lstStyle/>
          <a:p>
            <a:pPr marL="0" indent="0">
              <a:buNone/>
            </a:pPr>
            <a:r>
              <a:rPr lang="en-IN" sz="2800" b="1" dirty="0">
                <a:solidFill>
                  <a:schemeClr val="accent1">
                    <a:lumMod val="75000"/>
                  </a:schemeClr>
                </a:solidFill>
              </a:rPr>
              <a:t>       3. </a:t>
            </a:r>
            <a:r>
              <a:rPr lang="en-IN" sz="2800" b="1" dirty="0">
                <a:solidFill>
                  <a:schemeClr val="tx1"/>
                </a:solidFill>
              </a:rPr>
              <a:t>Collect Data:</a:t>
            </a:r>
          </a:p>
          <a:p>
            <a:pPr lvl="3">
              <a:buFont typeface="Wingdings" panose="05000000000000000000" pitchFamily="2" charset="2"/>
              <a:buChar char="q"/>
            </a:pPr>
            <a:r>
              <a:rPr lang="en-US" sz="2000" dirty="0">
                <a:solidFill>
                  <a:schemeClr val="accent1">
                    <a:lumMod val="75000"/>
                  </a:schemeClr>
                </a:solidFill>
              </a:rPr>
              <a:t>   </a:t>
            </a:r>
            <a:r>
              <a:rPr lang="en-US" sz="3000" dirty="0">
                <a:solidFill>
                  <a:schemeClr val="tx1"/>
                </a:solidFill>
                <a:latin typeface="Times New Roman" panose="02020603050405020304" pitchFamily="18" charset="0"/>
                <a:cs typeface="Times New Roman" panose="02020603050405020304" pitchFamily="18" charset="0"/>
              </a:rPr>
              <a:t>Write a simple code to read data from the sensor at regular intervals(e.g. every minute).</a:t>
            </a:r>
          </a:p>
          <a:p>
            <a:pPr marL="914400" lvl="2" indent="0">
              <a:buNone/>
            </a:pPr>
            <a:endParaRPr lang="en-US" sz="4000" dirty="0">
              <a:solidFill>
                <a:schemeClr val="tx1"/>
              </a:solidFill>
              <a:latin typeface="Times New Roman" panose="02020603050405020304" pitchFamily="18" charset="0"/>
              <a:cs typeface="Times New Roman" panose="02020603050405020304" pitchFamily="18" charset="0"/>
            </a:endParaRPr>
          </a:p>
          <a:p>
            <a:pPr marL="914400" lvl="2" indent="0">
              <a:buNone/>
            </a:pPr>
            <a:endParaRPr lang="en-US" sz="36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a:p>
            <a:pPr marL="914400" lvl="2" indent="0">
              <a:buNone/>
            </a:pPr>
            <a:endParaRPr lang="en-US" sz="2200" dirty="0">
              <a:solidFill>
                <a:schemeClr val="tx1"/>
              </a:solidFill>
            </a:endParaRPr>
          </a:p>
        </p:txBody>
      </p:sp>
      <p:pic>
        <p:nvPicPr>
          <p:cNvPr id="5" name="Picture 4">
            <a:extLst>
              <a:ext uri="{FF2B5EF4-FFF2-40B4-BE49-F238E27FC236}">
                <a16:creationId xmlns:a16="http://schemas.microsoft.com/office/drawing/2014/main" id="{2EDA547F-F628-9759-7521-FEC71BAD6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701141"/>
            <a:ext cx="4225636" cy="29186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8167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07343-2D23-4AE4-03C2-5E13B54A41FA}"/>
              </a:ext>
            </a:extLst>
          </p:cNvPr>
          <p:cNvSpPr txBox="1"/>
          <p:nvPr/>
        </p:nvSpPr>
        <p:spPr>
          <a:xfrm>
            <a:off x="789710" y="845127"/>
            <a:ext cx="10418618" cy="3354765"/>
          </a:xfrm>
          <a:prstGeom prst="rect">
            <a:avLst/>
          </a:prstGeom>
          <a:noFill/>
        </p:spPr>
        <p:txBody>
          <a:bodyPr wrap="square" rtlCol="0">
            <a:spAutoFit/>
          </a:bodyPr>
          <a:lstStyle/>
          <a:p>
            <a:r>
              <a:rPr lang="en-IN" sz="2400" b="1" dirty="0">
                <a:solidFill>
                  <a:schemeClr val="accent1">
                    <a:lumMod val="75000"/>
                  </a:schemeClr>
                </a:solidFill>
                <a:latin typeface="Arial Black" panose="020B0A04020102020204" pitchFamily="34" charset="0"/>
              </a:rPr>
              <a:t>        4</a:t>
            </a:r>
            <a:r>
              <a:rPr lang="en-IN" sz="2000" b="1" dirty="0">
                <a:solidFill>
                  <a:schemeClr val="accent1">
                    <a:lumMod val="75000"/>
                  </a:schemeClr>
                </a:solidFill>
                <a:latin typeface="Arial Black" panose="020B0A04020102020204" pitchFamily="34" charset="0"/>
              </a:rPr>
              <a:t>.   </a:t>
            </a:r>
            <a:r>
              <a:rPr lang="en-IN" sz="2000" b="1" dirty="0">
                <a:latin typeface="Arial Black" panose="020B0A04020102020204" pitchFamily="34" charset="0"/>
              </a:rPr>
              <a:t>Data storage:</a:t>
            </a:r>
          </a:p>
          <a:p>
            <a:pPr marL="1714500" lvl="3" indent="-342900">
              <a:buFont typeface="Wingdings" panose="05000000000000000000" pitchFamily="2" charset="2"/>
              <a:buChar char="q"/>
            </a:pPr>
            <a:r>
              <a:rPr lang="en-IN" sz="2400" b="1" dirty="0">
                <a:solidFill>
                  <a:schemeClr val="accent1">
                    <a:lumMod val="75000"/>
                  </a:schemeClr>
                </a:solidFill>
                <a:latin typeface="Arial Black" panose="020B0A04020102020204" pitchFamily="34" charset="0"/>
              </a:rPr>
              <a:t> </a:t>
            </a:r>
            <a:r>
              <a:rPr lang="en-IN" sz="2800" dirty="0">
                <a:latin typeface="Arial" panose="020B0604020202020204" pitchFamily="34" charset="0"/>
                <a:cs typeface="Arial" panose="020B0604020202020204" pitchFamily="34" charset="0"/>
              </a:rPr>
              <a:t>Store the data locally on your device or send it to a cloud service example for Google e.g. Thing Speak for remote access.</a:t>
            </a:r>
            <a:r>
              <a:rPr lang="en-IN" sz="2800" b="1" dirty="0">
                <a:solidFill>
                  <a:schemeClr val="accent1">
                    <a:lumMod val="75000"/>
                  </a:schemeClr>
                </a:solidFill>
                <a:latin typeface="Arial Black" panose="020B0A04020102020204" pitchFamily="34" charset="0"/>
              </a:rPr>
              <a:t>  </a:t>
            </a:r>
          </a:p>
          <a:p>
            <a:r>
              <a:rPr lang="en-IN" sz="2400" b="1" dirty="0">
                <a:solidFill>
                  <a:schemeClr val="accent1">
                    <a:lumMod val="75000"/>
                  </a:schemeClr>
                </a:solidFill>
                <a:latin typeface="Arial Black" panose="020B0A04020102020204" pitchFamily="34" charset="0"/>
              </a:rPr>
              <a:t>        5.   </a:t>
            </a:r>
            <a:r>
              <a:rPr lang="en-IN" sz="2000" b="1" dirty="0">
                <a:latin typeface="Arial Black" panose="020B0A04020102020204" pitchFamily="34" charset="0"/>
              </a:rPr>
              <a:t>Data visualization:</a:t>
            </a:r>
          </a:p>
          <a:p>
            <a:pPr marL="1714500" lvl="3" indent="-342900">
              <a:buFont typeface="Wingdings" panose="05000000000000000000" pitchFamily="2" charset="2"/>
              <a:buChar char="q"/>
            </a:pPr>
            <a:r>
              <a:rPr lang="en-IN" sz="2400" b="1" dirty="0">
                <a:solidFill>
                  <a:schemeClr val="accent1">
                    <a:lumMod val="75000"/>
                  </a:schemeClr>
                </a:solidFill>
                <a:latin typeface="Arial Black" panose="020B0A04020102020204" pitchFamily="34" charset="0"/>
              </a:rPr>
              <a:t>   </a:t>
            </a:r>
            <a:r>
              <a:rPr lang="en-IN" sz="2800" dirty="0">
                <a:latin typeface="Arial" panose="020B0604020202020204" pitchFamily="34" charset="0"/>
                <a:cs typeface="Arial" panose="020B0604020202020204" pitchFamily="34" charset="0"/>
              </a:rPr>
              <a:t>Create a basic web interface or use a service like Grafana to visualization in the air quality data.</a:t>
            </a:r>
            <a:r>
              <a:rPr lang="en-IN" sz="2400" b="1" dirty="0">
                <a:solidFill>
                  <a:schemeClr val="accent1">
                    <a:lumMod val="75000"/>
                  </a:schemeClr>
                </a:solidFill>
                <a:latin typeface="Arial Black" panose="020B0A04020102020204" pitchFamily="34" charset="0"/>
              </a:rPr>
              <a:t>   </a:t>
            </a:r>
          </a:p>
          <a:p>
            <a:pPr lvl="2"/>
            <a:r>
              <a:rPr lang="en-IN" sz="2400" b="1" dirty="0">
                <a:solidFill>
                  <a:schemeClr val="accent1">
                    <a:lumMod val="75000"/>
                  </a:schemeClr>
                </a:solidFill>
                <a:latin typeface="Arial Black" panose="020B0A04020102020204" pitchFamily="34" charset="0"/>
              </a:rPr>
              <a:t>    </a:t>
            </a:r>
            <a:endParaRPr lang="en-US" sz="2400" b="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71574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CF474-7580-60CD-65B3-11E03BE368F5}"/>
              </a:ext>
            </a:extLst>
          </p:cNvPr>
          <p:cNvSpPr>
            <a:spLocks noGrp="1"/>
          </p:cNvSpPr>
          <p:nvPr>
            <p:ph idx="1"/>
          </p:nvPr>
        </p:nvSpPr>
        <p:spPr>
          <a:xfrm>
            <a:off x="1108364" y="831273"/>
            <a:ext cx="9788233" cy="5044595"/>
          </a:xfrm>
        </p:spPr>
        <p:txBody>
          <a:bodyPr/>
          <a:lstStyle/>
          <a:p>
            <a:pPr marL="0" indent="0">
              <a:buNone/>
            </a:pPr>
            <a:r>
              <a:rPr lang="en-IN" b="1" dirty="0">
                <a:solidFill>
                  <a:schemeClr val="accent1">
                    <a:lumMod val="75000"/>
                  </a:schemeClr>
                </a:solidFill>
              </a:rPr>
              <a:t>          </a:t>
            </a:r>
            <a:r>
              <a:rPr lang="en-IN" sz="2400" b="1" dirty="0">
                <a:solidFill>
                  <a:schemeClr val="accent1">
                    <a:lumMod val="75000"/>
                  </a:schemeClr>
                </a:solidFill>
              </a:rPr>
              <a:t>6. </a:t>
            </a:r>
            <a:r>
              <a:rPr lang="en-IN" sz="2400" b="1" dirty="0">
                <a:solidFill>
                  <a:schemeClr val="tx1"/>
                </a:solidFill>
              </a:rPr>
              <a:t>Quality Assurance:</a:t>
            </a:r>
            <a:endParaRPr lang="en-IN" b="1" dirty="0">
              <a:solidFill>
                <a:schemeClr val="tx1"/>
              </a:solidFill>
            </a:endParaRPr>
          </a:p>
          <a:p>
            <a:pPr lvl="2">
              <a:buFont typeface="Wingdings" panose="05000000000000000000" pitchFamily="2" charset="2"/>
              <a:buChar char="q"/>
            </a:pPr>
            <a:r>
              <a:rPr lang="en-IN" sz="2400" b="1" dirty="0">
                <a:solidFill>
                  <a:schemeClr val="tx1"/>
                </a:solidFill>
                <a:latin typeface="Arial" panose="020B0604020202020204" pitchFamily="34" charset="0"/>
                <a:cs typeface="Arial" panose="020B0604020202020204" pitchFamily="34" charset="0"/>
              </a:rPr>
              <a:t>      </a:t>
            </a:r>
            <a:r>
              <a:rPr lang="en-IN" sz="2400" dirty="0">
                <a:solidFill>
                  <a:schemeClr val="tx1"/>
                </a:solidFill>
                <a:latin typeface="Arial" panose="020B0604020202020204" pitchFamily="34" charset="0"/>
                <a:cs typeface="Arial" panose="020B0604020202020204" pitchFamily="34" charset="0"/>
              </a:rPr>
              <a:t>Analyse collected data to identify Analyse potential sources of pollution.</a:t>
            </a:r>
            <a:r>
              <a:rPr lang="en-IN" sz="2400" b="1" dirty="0">
                <a:solidFill>
                  <a:schemeClr val="tx1"/>
                </a:solidFill>
                <a:latin typeface="Arial" panose="020B0604020202020204" pitchFamily="34" charset="0"/>
                <a:cs typeface="Arial" panose="020B0604020202020204" pitchFamily="34" charset="0"/>
              </a:rPr>
              <a:t> </a:t>
            </a:r>
          </a:p>
          <a:p>
            <a:pPr marL="914400" lvl="2" indent="0">
              <a:buNone/>
            </a:pPr>
            <a:r>
              <a:rPr lang="en-IN" sz="2400" b="1" dirty="0">
                <a:solidFill>
                  <a:schemeClr val="tx1"/>
                </a:solidFill>
                <a:latin typeface="Arial" panose="020B0604020202020204" pitchFamily="34" charset="0"/>
                <a:cs typeface="Arial" panose="020B0604020202020204" pitchFamily="34" charset="0"/>
              </a:rPr>
              <a:t>  </a:t>
            </a:r>
          </a:p>
          <a:p>
            <a:pPr marL="914400" lvl="2" indent="0">
              <a:buNone/>
            </a:pPr>
            <a:r>
              <a:rPr lang="en-IN" sz="2000" b="1" dirty="0">
                <a:solidFill>
                  <a:schemeClr val="tx1"/>
                </a:solidFill>
                <a:latin typeface="Arial" panose="020B0604020202020204" pitchFamily="34" charset="0"/>
                <a:cs typeface="Arial" panose="020B0604020202020204" pitchFamily="34" charset="0"/>
              </a:rPr>
              <a:t>        </a:t>
            </a:r>
          </a:p>
          <a:p>
            <a:pPr marL="0" indent="0">
              <a:buNone/>
            </a:pPr>
            <a:r>
              <a:rPr lang="en-US" sz="2400" b="1" dirty="0">
                <a:solidFill>
                  <a:schemeClr val="accent1">
                    <a:lumMod val="75000"/>
                  </a:schemeClr>
                </a:solidFill>
              </a:rPr>
              <a:t>       7. </a:t>
            </a:r>
            <a:r>
              <a:rPr lang="en-US" sz="2400" b="1" dirty="0">
                <a:solidFill>
                  <a:schemeClr val="tx1"/>
                </a:solidFill>
              </a:rPr>
              <a:t>Reporting and Communication:</a:t>
            </a:r>
          </a:p>
          <a:p>
            <a:pPr lvl="2">
              <a:buFont typeface="Wingdings" panose="05000000000000000000" pitchFamily="2" charset="2"/>
              <a:buChar char="q"/>
            </a:pPr>
            <a:r>
              <a:rPr lang="en-US" b="1" dirty="0">
                <a:solidFill>
                  <a:schemeClr val="tx1"/>
                </a:solidFill>
              </a:rPr>
              <a:t>     </a:t>
            </a:r>
            <a:r>
              <a:rPr lang="en-US" sz="2400" dirty="0">
                <a:solidFill>
                  <a:schemeClr val="tx1"/>
                </a:solidFill>
                <a:latin typeface="Arial" panose="020B0604020202020204" pitchFamily="34" charset="0"/>
                <a:cs typeface="Arial" panose="020B0604020202020204" pitchFamily="34" charset="0"/>
              </a:rPr>
              <a:t>Prepare reports and visualizations of air quality data for dissemination to relevant stakeholders, including the public, local authorities, and environmental agencies.</a:t>
            </a:r>
            <a:r>
              <a:rPr lang="en-US" sz="2000" b="1" dirty="0">
                <a:solidFill>
                  <a:schemeClr val="tx1"/>
                </a:solidFill>
                <a:latin typeface="Arial" panose="020B0604020202020204" pitchFamily="34" charset="0"/>
                <a:cs typeface="Arial" panose="020B0604020202020204" pitchFamily="34" charset="0"/>
              </a:rPr>
              <a:t>              </a:t>
            </a:r>
            <a:endParaRPr lang="en-US"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435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E5DF-8D11-F8A7-A50C-9E4251E0CE7A}"/>
              </a:ext>
            </a:extLst>
          </p:cNvPr>
          <p:cNvSpPr>
            <a:spLocks noGrp="1"/>
          </p:cNvSpPr>
          <p:nvPr>
            <p:ph type="title"/>
          </p:nvPr>
        </p:nvSpPr>
        <p:spPr/>
        <p:txBody>
          <a:bodyPr/>
          <a:lstStyle/>
          <a:p>
            <a:r>
              <a:rPr lang="en-IN" b="1" dirty="0">
                <a:latin typeface="Arial Black" panose="020B0A04020102020204" pitchFamily="34" charset="0"/>
              </a:rPr>
              <a:t>CONNECTION DETAILS</a:t>
            </a:r>
            <a:endParaRPr lang="en-US"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3A35748-3EBB-7056-BA8E-027C16D46BF0}"/>
              </a:ext>
            </a:extLst>
          </p:cNvPr>
          <p:cNvSpPr>
            <a:spLocks noGrp="1"/>
          </p:cNvSpPr>
          <p:nvPr>
            <p:ph idx="1"/>
          </p:nvPr>
        </p:nvSpPr>
        <p:spPr/>
        <p:txBody>
          <a:bodyPr>
            <a:normAutofit/>
          </a:bodyPr>
          <a:lstStyle/>
          <a:p>
            <a:r>
              <a:rPr lang="en-IN" b="1" dirty="0"/>
              <a:t>Power Connection(VCC and GND):</a:t>
            </a:r>
          </a:p>
          <a:p>
            <a:pPr lvl="2">
              <a:buFont typeface="Wingdings" panose="05000000000000000000" pitchFamily="2" charset="2"/>
              <a:buChar char="q"/>
            </a:pPr>
            <a:r>
              <a:rPr lang="en-IN" sz="2400" dirty="0">
                <a:latin typeface="Arial" panose="020B0604020202020204" pitchFamily="34" charset="0"/>
                <a:cs typeface="Arial" panose="020B0604020202020204" pitchFamily="34" charset="0"/>
              </a:rPr>
              <a:t>    The VCC pin provides 5V power to the sensor, and the GND pin is for ground connection, creating a complete circuit.</a:t>
            </a:r>
          </a:p>
          <a:p>
            <a:pPr lvl="2">
              <a:buFont typeface="Wingdings" panose="05000000000000000000" pitchFamily="2" charset="2"/>
              <a:buChar char="q"/>
            </a:pPr>
            <a:r>
              <a:rPr lang="en-IN" sz="2400" dirty="0">
                <a:latin typeface="Arial" panose="020B0604020202020204" pitchFamily="34" charset="0"/>
                <a:cs typeface="Arial" panose="020B0604020202020204" pitchFamily="34" charset="0"/>
              </a:rPr>
              <a:t>    Connect the VCC pin of the MQ-135 sensor to the 5V pin on the Arduino.</a:t>
            </a:r>
          </a:p>
          <a:p>
            <a:pPr lvl="2">
              <a:buFont typeface="Wingdings" panose="05000000000000000000" pitchFamily="2" charset="2"/>
              <a:buChar char="q"/>
            </a:pPr>
            <a:r>
              <a:rPr lang="en-IN" sz="2400" dirty="0">
                <a:latin typeface="Arial" panose="020B0604020202020204" pitchFamily="34" charset="0"/>
                <a:cs typeface="Arial" panose="020B0604020202020204" pitchFamily="34" charset="0"/>
              </a:rPr>
              <a:t>     Connect the GND pin of the MQ-135 sensor to  one of the GND pin on the Arduino.</a:t>
            </a:r>
            <a:r>
              <a:rPr lang="en-IN" dirty="0"/>
              <a:t>        </a:t>
            </a:r>
            <a:endParaRPr lang="en-US" dirty="0"/>
          </a:p>
        </p:txBody>
      </p:sp>
    </p:spTree>
    <p:extLst>
      <p:ext uri="{BB962C8B-B14F-4D97-AF65-F5344CB8AC3E}">
        <p14:creationId xmlns:p14="http://schemas.microsoft.com/office/powerpoint/2010/main" val="24898026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362</TotalTime>
  <Words>787</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Cambria Math</vt:lpstr>
      <vt:lpstr>Century Gothic</vt:lpstr>
      <vt:lpstr>Times New Roman</vt:lpstr>
      <vt:lpstr>Wingdings</vt:lpstr>
      <vt:lpstr>Wingdings 3</vt:lpstr>
      <vt:lpstr>Wisp</vt:lpstr>
      <vt:lpstr>  AIR QUALITY MONITORING</vt:lpstr>
      <vt:lpstr>INTRODUCTION</vt:lpstr>
      <vt:lpstr>Material Needed</vt:lpstr>
      <vt:lpstr>STEPS FOR AIR QUALITY MONITORING</vt:lpstr>
      <vt:lpstr>PowerPoint Presentation</vt:lpstr>
      <vt:lpstr>PowerPoint Presentation</vt:lpstr>
      <vt:lpstr>PowerPoint Presentation</vt:lpstr>
      <vt:lpstr>PowerPoint Presentation</vt:lpstr>
      <vt:lpstr>CONNECTION DETAILS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dc:title>
  <dc:creator>indhuja M</dc:creator>
  <cp:lastModifiedBy>indhuja M</cp:lastModifiedBy>
  <cp:revision>2</cp:revision>
  <dcterms:created xsi:type="dcterms:W3CDTF">2023-10-08T09:29:24Z</dcterms:created>
  <dcterms:modified xsi:type="dcterms:W3CDTF">2023-10-09T05:29:13Z</dcterms:modified>
</cp:coreProperties>
</file>