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 u="heavy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 u="heavy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 u="heavy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3104" y="883665"/>
            <a:ext cx="380619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 u="heavy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AIR</a:t>
            </a:r>
            <a:r>
              <a:rPr dirty="0" spc="-90"/>
              <a:t> QUALITY</a:t>
            </a:r>
            <a:r>
              <a:rPr dirty="0" spc="-65"/>
              <a:t> </a:t>
            </a:r>
            <a:r>
              <a:rPr dirty="0" spc="-95"/>
              <a:t>MONITORING</a:t>
            </a:r>
            <a:r>
              <a:rPr dirty="0" u="none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316863"/>
            <a:ext cx="10604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b="0" i="1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667380"/>
            <a:ext cx="73088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20" b="0" i="1">
                <a:solidFill>
                  <a:srgbClr val="2E5395"/>
                </a:solidFill>
                <a:latin typeface="Calibri Light"/>
                <a:cs typeface="Calibri Light"/>
              </a:rPr>
              <a:t>DESIGN:</a:t>
            </a:r>
            <a:r>
              <a:rPr dirty="0" sz="1600" b="0" i="1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endParaRPr sz="16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6589" y="3991355"/>
            <a:ext cx="3207385" cy="40130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3564" y="1026794"/>
            <a:ext cx="4561840" cy="77393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3571" y="914653"/>
            <a:ext cx="542734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5" b="0" i="1">
                <a:latin typeface="Calibri Light"/>
                <a:cs typeface="Calibri Light"/>
              </a:rPr>
              <a:t>Air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quality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monitoring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5" b="0" i="1">
                <a:latin typeface="Calibri Light"/>
                <a:cs typeface="Calibri Light"/>
              </a:rPr>
              <a:t>is</a:t>
            </a:r>
            <a:r>
              <a:rPr dirty="0" sz="1200" spc="-30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crucial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for</a:t>
            </a:r>
            <a:r>
              <a:rPr dirty="0" sz="1200" spc="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assessing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and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addressing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environmental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challenges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and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5584" y="895857"/>
            <a:ext cx="60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0" i="1">
                <a:latin typeface="Calibri Light"/>
                <a:cs typeface="Calibri Light"/>
              </a:rPr>
              <a:t> 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1115822"/>
            <a:ext cx="537019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5" b="0" i="1">
                <a:latin typeface="Calibri Light"/>
                <a:cs typeface="Calibri Light"/>
              </a:rPr>
              <a:t>public</a:t>
            </a:r>
            <a:r>
              <a:rPr dirty="0" sz="1200" spc="-10" b="0" i="1">
                <a:latin typeface="Calibri Light"/>
                <a:cs typeface="Calibri Light"/>
              </a:rPr>
              <a:t> health</a:t>
            </a:r>
            <a:r>
              <a:rPr dirty="0" sz="1200" spc="-3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concerns.</a:t>
            </a:r>
            <a:r>
              <a:rPr dirty="0" sz="1200" spc="-10" b="0" i="1">
                <a:latin typeface="Calibri Light"/>
                <a:cs typeface="Calibri Light"/>
              </a:rPr>
              <a:t> This </a:t>
            </a:r>
            <a:r>
              <a:rPr dirty="0" sz="1200" spc="-15" b="0" i="1">
                <a:latin typeface="Calibri Light"/>
                <a:cs typeface="Calibri Light"/>
              </a:rPr>
              <a:t>project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presents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the</a:t>
            </a:r>
            <a:r>
              <a:rPr dirty="0" sz="1200" spc="-10" b="0" i="1">
                <a:latin typeface="Calibri Light"/>
                <a:cs typeface="Calibri Light"/>
              </a:rPr>
              <a:t> design and </a:t>
            </a:r>
            <a:r>
              <a:rPr dirty="0" sz="1200" spc="-15" b="0" i="1">
                <a:latin typeface="Calibri Light"/>
                <a:cs typeface="Calibri Light"/>
              </a:rPr>
              <a:t>development</a:t>
            </a:r>
            <a:r>
              <a:rPr dirty="0" sz="1200" spc="-5" b="0" i="1">
                <a:latin typeface="Calibri Light"/>
                <a:cs typeface="Calibri Light"/>
              </a:rPr>
              <a:t> of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25" b="0" i="1">
                <a:latin typeface="Calibri Light"/>
                <a:cs typeface="Calibri Light"/>
              </a:rPr>
              <a:t>an</a:t>
            </a:r>
            <a:r>
              <a:rPr dirty="0" sz="1200" spc="10" b="0" i="1">
                <a:latin typeface="Calibri Light"/>
                <a:cs typeface="Calibri Light"/>
              </a:rPr>
              <a:t> </a:t>
            </a:r>
            <a:r>
              <a:rPr dirty="0" sz="1200" spc="-5" b="0" i="1">
                <a:latin typeface="Calibri Light"/>
                <a:cs typeface="Calibri Light"/>
              </a:rPr>
              <a:t>Air</a:t>
            </a:r>
            <a:r>
              <a:rPr dirty="0" sz="1200" spc="-30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Quality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1153" y="1097026"/>
            <a:ext cx="60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0" i="1">
                <a:latin typeface="Calibri Light"/>
                <a:cs typeface="Calibri Light"/>
              </a:rPr>
              <a:t> 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1316989"/>
            <a:ext cx="5859145" cy="186055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200" spc="-15" b="0" i="1">
                <a:latin typeface="Calibri Light"/>
                <a:cs typeface="Calibri Light"/>
              </a:rPr>
              <a:t>Monitoring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System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built using</a:t>
            </a:r>
            <a:r>
              <a:rPr dirty="0" sz="1200" spc="-30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MIT App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30" b="0" i="1">
                <a:latin typeface="Calibri Light"/>
                <a:cs typeface="Calibri Light"/>
              </a:rPr>
              <a:t>Inventor.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30" b="0" i="1">
                <a:latin typeface="Calibri Light"/>
                <a:cs typeface="Calibri Light"/>
              </a:rPr>
              <a:t>The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system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integrates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mobile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technology</a:t>
            </a:r>
            <a:r>
              <a:rPr dirty="0" sz="1200" spc="-10" b="0" i="1">
                <a:latin typeface="Calibri Light"/>
                <a:cs typeface="Calibri Light"/>
              </a:rPr>
              <a:t> with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air 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1518234"/>
            <a:ext cx="3470910" cy="186690"/>
          </a:xfrm>
          <a:prstGeom prst="rect">
            <a:avLst/>
          </a:prstGeom>
          <a:solidFill>
            <a:srgbClr val="F7F7F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5"/>
              </a:lnSpc>
            </a:pPr>
            <a:r>
              <a:rPr dirty="0" sz="1200" spc="-10" b="0" i="1">
                <a:latin typeface="Calibri Light"/>
                <a:cs typeface="Calibri Light"/>
              </a:rPr>
              <a:t>quality</a:t>
            </a:r>
            <a:r>
              <a:rPr dirty="0" sz="1200" spc="-15" b="0" i="1">
                <a:latin typeface="Calibri Light"/>
                <a:cs typeface="Calibri Light"/>
              </a:rPr>
              <a:t> sensors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25" b="0" i="1">
                <a:latin typeface="Calibri Light"/>
                <a:cs typeface="Calibri Light"/>
              </a:rPr>
              <a:t>to</a:t>
            </a:r>
            <a:r>
              <a:rPr dirty="0" sz="1200" spc="-10" b="0" i="1">
                <a:latin typeface="Calibri Light"/>
                <a:cs typeface="Calibri Light"/>
              </a:rPr>
              <a:t> provide</a:t>
            </a:r>
            <a:r>
              <a:rPr dirty="0" sz="1200" spc="-3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real-time</a:t>
            </a:r>
            <a:r>
              <a:rPr dirty="0" sz="1200" spc="-15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data</a:t>
            </a:r>
            <a:r>
              <a:rPr dirty="0" sz="1200" spc="-10" b="0" i="1">
                <a:latin typeface="Calibri Light"/>
                <a:cs typeface="Calibri Light"/>
              </a:rPr>
              <a:t> on </a:t>
            </a:r>
            <a:r>
              <a:rPr dirty="0" sz="1200" spc="-5" b="0" i="1">
                <a:latin typeface="Calibri Light"/>
                <a:cs typeface="Calibri Light"/>
              </a:rPr>
              <a:t>air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pollutants.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9655" y="1499743"/>
            <a:ext cx="60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0" i="1">
                <a:latin typeface="Calibri Light"/>
                <a:cs typeface="Calibri Light"/>
              </a:rPr>
              <a:t> 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1676526"/>
            <a:ext cx="5982335" cy="505587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200" b="0" i="1">
                <a:latin typeface="Calibri Light"/>
                <a:cs typeface="Calibri Light"/>
              </a:rPr>
              <a:t> 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 b="0" i="1">
                <a:latin typeface="Calibri Light"/>
                <a:cs typeface="Calibri Light"/>
              </a:rPr>
              <a:t> 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200">
              <a:latin typeface="Calibri Light"/>
              <a:cs typeface="Calibri Light"/>
            </a:endParaRPr>
          </a:p>
          <a:p>
            <a:pPr marL="12700" marR="5080">
              <a:lnSpc>
                <a:spcPct val="109600"/>
              </a:lnSpc>
              <a:spcBef>
                <a:spcPts val="795"/>
              </a:spcBef>
            </a:pPr>
            <a:r>
              <a:rPr dirty="0" sz="1200" spc="-10" b="0" i="1">
                <a:latin typeface="Calibri Light"/>
                <a:cs typeface="Calibri Light"/>
              </a:rPr>
              <a:t>   </a:t>
            </a:r>
            <a:r>
              <a:rPr dirty="0" sz="1200" spc="1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         </a:t>
            </a:r>
            <a:r>
              <a:rPr dirty="0" sz="1200" spc="20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   </a:t>
            </a:r>
            <a:r>
              <a:rPr dirty="0" sz="1200" spc="-10" b="0" i="1">
                <a:latin typeface="Calibri Light"/>
                <a:cs typeface="Calibri Light"/>
              </a:rPr>
              <a:t>The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system’s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30" b="0" i="1">
                <a:latin typeface="Calibri Light"/>
                <a:cs typeface="Calibri Light"/>
              </a:rPr>
              <a:t>key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features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include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a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user-friendly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mobile</a:t>
            </a:r>
            <a:r>
              <a:rPr dirty="0" sz="1200" spc="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application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for</a:t>
            </a:r>
            <a:r>
              <a:rPr dirty="0" sz="1200" spc="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Android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devices 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that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5" b="0" i="1">
                <a:latin typeface="Calibri Light"/>
                <a:cs typeface="Calibri Light"/>
              </a:rPr>
              <a:t>allows </a:t>
            </a:r>
            <a:r>
              <a:rPr dirty="0" sz="1200" spc="-15" b="0" i="1">
                <a:latin typeface="Calibri Light"/>
                <a:cs typeface="Calibri Light"/>
              </a:rPr>
              <a:t>users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25" b="0" i="1">
                <a:latin typeface="Calibri Light"/>
                <a:cs typeface="Calibri Light"/>
              </a:rPr>
              <a:t>to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monitor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air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quality </a:t>
            </a:r>
            <a:r>
              <a:rPr dirty="0" sz="1200" spc="-5" b="0" i="1">
                <a:latin typeface="Calibri Light"/>
                <a:cs typeface="Calibri Light"/>
              </a:rPr>
              <a:t>in </a:t>
            </a:r>
            <a:r>
              <a:rPr dirty="0" sz="1200" spc="-15" b="0" i="1">
                <a:latin typeface="Calibri Light"/>
                <a:cs typeface="Calibri Light"/>
              </a:rPr>
              <a:t>their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vicinity.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The </a:t>
            </a:r>
            <a:r>
              <a:rPr dirty="0" sz="1200" spc="-15" b="0" i="1">
                <a:latin typeface="Calibri Light"/>
                <a:cs typeface="Calibri Light"/>
              </a:rPr>
              <a:t>application</a:t>
            </a:r>
            <a:r>
              <a:rPr dirty="0" sz="1200" spc="-5" b="0" i="1">
                <a:latin typeface="Calibri Light"/>
                <a:cs typeface="Calibri Light"/>
              </a:rPr>
              <a:t> is </a:t>
            </a:r>
            <a:r>
              <a:rPr dirty="0" sz="1200" spc="-15" b="0" i="1">
                <a:latin typeface="Calibri Light"/>
                <a:cs typeface="Calibri Light"/>
              </a:rPr>
              <a:t>designed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25" b="0" i="1">
                <a:latin typeface="Calibri Light"/>
                <a:cs typeface="Calibri Light"/>
              </a:rPr>
              <a:t>to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interact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with 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various </a:t>
            </a:r>
            <a:r>
              <a:rPr dirty="0" sz="1200" spc="-5" b="0" i="1">
                <a:latin typeface="Calibri Light"/>
                <a:cs typeface="Calibri Light"/>
              </a:rPr>
              <a:t>air </a:t>
            </a:r>
            <a:r>
              <a:rPr dirty="0" sz="1200" spc="-15" b="0" i="1">
                <a:latin typeface="Calibri Light"/>
                <a:cs typeface="Calibri Light"/>
              </a:rPr>
              <a:t>quality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sensors,</a:t>
            </a:r>
            <a:r>
              <a:rPr dirty="0" sz="1200" spc="-30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collect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data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on </a:t>
            </a:r>
            <a:r>
              <a:rPr dirty="0" sz="1200" spc="-20" b="0" i="1">
                <a:latin typeface="Calibri Light"/>
                <a:cs typeface="Calibri Light"/>
              </a:rPr>
              <a:t>pollutants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such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as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particulate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matter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(PM2.5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and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PM10), </a:t>
            </a:r>
            <a:r>
              <a:rPr dirty="0" sz="1200" spc="-15" b="0" i="1">
                <a:latin typeface="Calibri Light"/>
                <a:cs typeface="Calibri Light"/>
              </a:rPr>
              <a:t> carbon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monoxide</a:t>
            </a:r>
            <a:r>
              <a:rPr dirty="0" sz="1200" spc="-30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(CO), </a:t>
            </a:r>
            <a:r>
              <a:rPr dirty="0" sz="1200" spc="-15" b="0" i="1">
                <a:latin typeface="Calibri Light"/>
                <a:cs typeface="Calibri Light"/>
              </a:rPr>
              <a:t>nitrogen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dioxide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(NO2), </a:t>
            </a:r>
            <a:r>
              <a:rPr dirty="0" sz="1200" spc="-20" b="0" i="1">
                <a:latin typeface="Calibri Light"/>
                <a:cs typeface="Calibri Light"/>
              </a:rPr>
              <a:t>and</a:t>
            </a:r>
            <a:r>
              <a:rPr dirty="0" sz="1200" spc="-30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ozone</a:t>
            </a:r>
            <a:r>
              <a:rPr dirty="0" sz="1200" spc="-10" b="0" i="1">
                <a:latin typeface="Calibri Light"/>
                <a:cs typeface="Calibri Light"/>
              </a:rPr>
              <a:t> (O3),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and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display this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data</a:t>
            </a:r>
            <a:r>
              <a:rPr dirty="0" sz="1200" spc="-5" b="0" i="1">
                <a:latin typeface="Calibri Light"/>
                <a:cs typeface="Calibri Light"/>
              </a:rPr>
              <a:t> in</a:t>
            </a:r>
            <a:r>
              <a:rPr dirty="0" sz="1200" spc="-10" b="0" i="1">
                <a:latin typeface="Calibri Light"/>
                <a:cs typeface="Calibri Light"/>
              </a:rPr>
              <a:t> an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intuitive </a:t>
            </a:r>
            <a:r>
              <a:rPr dirty="0" sz="1200" spc="-10" b="0" i="1">
                <a:latin typeface="Calibri Light"/>
                <a:cs typeface="Calibri Light"/>
              </a:rPr>
              <a:t> and</a:t>
            </a:r>
            <a:r>
              <a:rPr dirty="0" sz="1200" spc="-1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visually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appealing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format.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200" b="0" i="1">
                <a:latin typeface="Calibri Light"/>
                <a:cs typeface="Calibri Light"/>
              </a:rPr>
              <a:t> 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200" b="0" i="1">
                <a:latin typeface="Calibri Light"/>
                <a:cs typeface="Calibri Light"/>
              </a:rPr>
              <a:t> 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200">
              <a:latin typeface="Calibri Light"/>
              <a:cs typeface="Calibri Light"/>
            </a:endParaRPr>
          </a:p>
          <a:p>
            <a:pPr marL="12700" marR="167640">
              <a:lnSpc>
                <a:spcPct val="110000"/>
              </a:lnSpc>
              <a:spcBef>
                <a:spcPts val="790"/>
              </a:spcBef>
            </a:pPr>
            <a:r>
              <a:rPr dirty="0" sz="1200" spc="-10" b="0" i="1">
                <a:latin typeface="Calibri Light"/>
                <a:cs typeface="Calibri Light"/>
              </a:rPr>
              <a:t>   </a:t>
            </a:r>
            <a:r>
              <a:rPr dirty="0" sz="1200" spc="1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         </a:t>
            </a:r>
            <a:r>
              <a:rPr dirty="0" sz="1200" spc="1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     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The project highlights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the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use</a:t>
            </a:r>
            <a:r>
              <a:rPr dirty="0" sz="1200" spc="-5" b="0" i="1">
                <a:latin typeface="Calibri Light"/>
                <a:cs typeface="Calibri Light"/>
              </a:rPr>
              <a:t> of</a:t>
            </a:r>
            <a:r>
              <a:rPr dirty="0" sz="1200" spc="-30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MIT </a:t>
            </a:r>
            <a:r>
              <a:rPr dirty="0" sz="1200" spc="-25" b="0" i="1">
                <a:latin typeface="Calibri Light"/>
                <a:cs typeface="Calibri Light"/>
              </a:rPr>
              <a:t>App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30" b="0" i="1">
                <a:latin typeface="Calibri Light"/>
                <a:cs typeface="Calibri Light"/>
              </a:rPr>
              <a:t>Inventor,</a:t>
            </a:r>
            <a:r>
              <a:rPr dirty="0" sz="1200" spc="-10" b="0" i="1">
                <a:latin typeface="Calibri Light"/>
                <a:cs typeface="Calibri Light"/>
              </a:rPr>
              <a:t> a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low-code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development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platform, </a:t>
            </a:r>
            <a:r>
              <a:rPr dirty="0" sz="1200" spc="-15" b="0" i="1">
                <a:latin typeface="Calibri Light"/>
                <a:cs typeface="Calibri Light"/>
              </a:rPr>
              <a:t> for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building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the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mobile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application.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The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platform’s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simplicity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and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accessibility</a:t>
            </a:r>
            <a:r>
              <a:rPr dirty="0" sz="1200" spc="-35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make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it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an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ideal 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choice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for</a:t>
            </a:r>
            <a:r>
              <a:rPr dirty="0" sz="1200" spc="-2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creating</a:t>
            </a:r>
            <a:r>
              <a:rPr dirty="0" sz="1200" spc="-5" b="0" i="1">
                <a:latin typeface="Calibri Light"/>
                <a:cs typeface="Calibri Light"/>
              </a:rPr>
              <a:t> air </a:t>
            </a:r>
            <a:r>
              <a:rPr dirty="0" sz="1200" spc="-10" b="0" i="1">
                <a:latin typeface="Calibri Light"/>
                <a:cs typeface="Calibri Light"/>
              </a:rPr>
              <a:t>quality</a:t>
            </a:r>
            <a:r>
              <a:rPr dirty="0" sz="1200" spc="-3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monitoring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applications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that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can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be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customized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and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deployed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by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a 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wide</a:t>
            </a:r>
            <a:r>
              <a:rPr dirty="0" sz="1200" spc="-15" b="0" i="1">
                <a:latin typeface="Calibri Light"/>
                <a:cs typeface="Calibri Light"/>
              </a:rPr>
              <a:t> range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5" b="0" i="1">
                <a:latin typeface="Calibri Light"/>
                <a:cs typeface="Calibri Light"/>
              </a:rPr>
              <a:t>of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users.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200" b="0" i="1">
                <a:latin typeface="Calibri Light"/>
                <a:cs typeface="Calibri Light"/>
              </a:rPr>
              <a:t> 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 b="0" i="1">
                <a:latin typeface="Calibri Light"/>
                <a:cs typeface="Calibri Light"/>
              </a:rPr>
              <a:t> 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200">
              <a:latin typeface="Calibri Light"/>
              <a:cs typeface="Calibri Light"/>
            </a:endParaRPr>
          </a:p>
          <a:p>
            <a:pPr marL="12700" marR="51435">
              <a:lnSpc>
                <a:spcPct val="109600"/>
              </a:lnSpc>
              <a:spcBef>
                <a:spcPts val="795"/>
              </a:spcBef>
            </a:pPr>
            <a:r>
              <a:rPr dirty="0" sz="1200" spc="-10" b="0" i="1">
                <a:latin typeface="Calibri Light"/>
                <a:cs typeface="Calibri Light"/>
              </a:rPr>
              <a:t>   </a:t>
            </a:r>
            <a:r>
              <a:rPr dirty="0" sz="1200" spc="1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         </a:t>
            </a:r>
            <a:r>
              <a:rPr dirty="0" sz="1200" spc="1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      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This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abstract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provides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an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overview</a:t>
            </a:r>
            <a:r>
              <a:rPr dirty="0" sz="1200" spc="-5" b="0" i="1">
                <a:latin typeface="Calibri Light"/>
                <a:cs typeface="Calibri Light"/>
              </a:rPr>
              <a:t> of </a:t>
            </a:r>
            <a:r>
              <a:rPr dirty="0" sz="1200" spc="-25" b="0" i="1">
                <a:latin typeface="Calibri Light"/>
                <a:cs typeface="Calibri Light"/>
              </a:rPr>
              <a:t>the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system’s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design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and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its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potential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applications 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5" b="0" i="1">
                <a:latin typeface="Calibri Light"/>
                <a:cs typeface="Calibri Light"/>
              </a:rPr>
              <a:t>in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environmental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monitoring,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public </a:t>
            </a:r>
            <a:r>
              <a:rPr dirty="0" sz="1200" spc="-15" b="0" i="1">
                <a:latin typeface="Calibri Light"/>
                <a:cs typeface="Calibri Light"/>
              </a:rPr>
              <a:t>health,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and </a:t>
            </a:r>
            <a:r>
              <a:rPr dirty="0" sz="1200" spc="-20" b="0" i="1">
                <a:latin typeface="Calibri Light"/>
                <a:cs typeface="Calibri Light"/>
              </a:rPr>
              <a:t>citizen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science.</a:t>
            </a:r>
            <a:r>
              <a:rPr dirty="0" sz="1200" spc="-3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The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project </a:t>
            </a:r>
            <a:r>
              <a:rPr dirty="0" sz="1200" spc="-20" b="0" i="1">
                <a:latin typeface="Calibri Light"/>
                <a:cs typeface="Calibri Light"/>
              </a:rPr>
              <a:t>demonstrates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the 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effectiveness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of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MIT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App </a:t>
            </a:r>
            <a:r>
              <a:rPr dirty="0" sz="1200" spc="-20" b="0" i="1">
                <a:latin typeface="Calibri Light"/>
                <a:cs typeface="Calibri Light"/>
              </a:rPr>
              <a:t>Inventor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in</a:t>
            </a:r>
            <a:r>
              <a:rPr dirty="0" sz="1200" spc="-10" b="0" i="1">
                <a:latin typeface="Calibri Light"/>
                <a:cs typeface="Calibri Light"/>
              </a:rPr>
              <a:t> developing</a:t>
            </a:r>
            <a:r>
              <a:rPr dirty="0" sz="1200" spc="-3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mobile</a:t>
            </a:r>
            <a:r>
              <a:rPr dirty="0" sz="1200" spc="-10" b="0" i="1">
                <a:latin typeface="Calibri Light"/>
                <a:cs typeface="Calibri Light"/>
              </a:rPr>
              <a:t> applications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for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air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10" b="0" i="1">
                <a:latin typeface="Calibri Light"/>
                <a:cs typeface="Calibri Light"/>
              </a:rPr>
              <a:t>quality </a:t>
            </a:r>
            <a:r>
              <a:rPr dirty="0" sz="1200" spc="-15" b="0" i="1">
                <a:latin typeface="Calibri Light"/>
                <a:cs typeface="Calibri Light"/>
              </a:rPr>
              <a:t>monitoring, 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contributing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25" b="0" i="1">
                <a:latin typeface="Calibri Light"/>
                <a:cs typeface="Calibri Light"/>
              </a:rPr>
              <a:t>to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the</a:t>
            </a:r>
            <a:r>
              <a:rPr dirty="0" sz="1200" spc="-10" b="0" i="1">
                <a:latin typeface="Calibri Light"/>
                <a:cs typeface="Calibri Light"/>
              </a:rPr>
              <a:t> accessibility </a:t>
            </a:r>
            <a:r>
              <a:rPr dirty="0" sz="1200" spc="-20" b="0" i="1">
                <a:latin typeface="Calibri Light"/>
                <a:cs typeface="Calibri Light"/>
              </a:rPr>
              <a:t>and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democratization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5" b="0" i="1">
                <a:latin typeface="Calibri Light"/>
                <a:cs typeface="Calibri Light"/>
              </a:rPr>
              <a:t>of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environmental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data</a:t>
            </a:r>
            <a:r>
              <a:rPr dirty="0" sz="1200" spc="-10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for</a:t>
            </a:r>
            <a:r>
              <a:rPr dirty="0" sz="1200" spc="-5" b="0" i="1">
                <a:latin typeface="Calibri Light"/>
                <a:cs typeface="Calibri Light"/>
              </a:rPr>
              <a:t> </a:t>
            </a:r>
            <a:r>
              <a:rPr dirty="0" sz="1200" spc="-15" b="0" i="1">
                <a:latin typeface="Calibri Light"/>
                <a:cs typeface="Calibri Light"/>
              </a:rPr>
              <a:t>the</a:t>
            </a:r>
            <a:r>
              <a:rPr dirty="0" sz="1200" spc="-10" b="0" i="1">
                <a:latin typeface="Calibri Light"/>
                <a:cs typeface="Calibri Light"/>
              </a:rPr>
              <a:t> benefit </a:t>
            </a:r>
            <a:r>
              <a:rPr dirty="0" sz="1200" spc="-5" b="0" i="1">
                <a:latin typeface="Calibri Light"/>
                <a:cs typeface="Calibri Light"/>
              </a:rPr>
              <a:t>of 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r>
              <a:rPr dirty="0" sz="1200" spc="-20" b="0" i="1">
                <a:latin typeface="Calibri Light"/>
                <a:cs typeface="Calibri Light"/>
              </a:rPr>
              <a:t>society.</a:t>
            </a:r>
            <a:r>
              <a:rPr dirty="0" sz="1200" spc="-10" b="0" i="1">
                <a:latin typeface="Calibri Light"/>
                <a:cs typeface="Calibri Light"/>
              </a:rPr>
              <a:t>      </a:t>
            </a:r>
            <a:r>
              <a:rPr dirty="0" sz="1200" b="0" i="1">
                <a:latin typeface="Calibri Light"/>
                <a:cs typeface="Calibri Light"/>
              </a:rPr>
              <a:t> 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7627746"/>
            <a:ext cx="3550920" cy="11125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b="0" i="1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1600" b="0" i="1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1600" spc="-30" b="0" i="1">
                <a:solidFill>
                  <a:srgbClr val="2E5395"/>
                </a:solidFill>
                <a:latin typeface="Calibri Light"/>
                <a:cs typeface="Calibri Light"/>
              </a:rPr>
              <a:t>BLOCKS</a:t>
            </a:r>
            <a:r>
              <a:rPr dirty="0" sz="1600" spc="-10" b="0" i="1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dirty="0" sz="1600" spc="-15" b="0" i="1">
                <a:solidFill>
                  <a:srgbClr val="2E5395"/>
                </a:solidFill>
                <a:latin typeface="Calibri Light"/>
                <a:cs typeface="Calibri Light"/>
              </a:rPr>
              <a:t>IN</a:t>
            </a:r>
            <a:r>
              <a:rPr dirty="0" sz="1600" spc="-30" b="0" i="1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dirty="0" sz="1600" spc="-20" b="0" i="1">
                <a:solidFill>
                  <a:srgbClr val="2E5395"/>
                </a:solidFill>
                <a:latin typeface="Calibri Light"/>
                <a:cs typeface="Calibri Light"/>
              </a:rPr>
              <a:t>THE</a:t>
            </a:r>
            <a:r>
              <a:rPr dirty="0" sz="1600" spc="-5" b="0" i="1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dirty="0" sz="1600" spc="-15" b="0" i="1">
                <a:solidFill>
                  <a:srgbClr val="2E5395"/>
                </a:solidFill>
                <a:latin typeface="Calibri Light"/>
                <a:cs typeface="Calibri Light"/>
              </a:rPr>
              <a:t>AIR</a:t>
            </a:r>
            <a:r>
              <a:rPr dirty="0" sz="1600" spc="-5" b="0" i="1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dirty="0" sz="1600" spc="-25" b="0" i="1">
                <a:solidFill>
                  <a:srgbClr val="2E5395"/>
                </a:solidFill>
                <a:latin typeface="Calibri Light"/>
                <a:cs typeface="Calibri Light"/>
              </a:rPr>
              <a:t>QUALITY</a:t>
            </a:r>
            <a:r>
              <a:rPr dirty="0" sz="1600" spc="-30" b="0" i="1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dirty="0" sz="1600" spc="-25" b="0" i="1">
                <a:solidFill>
                  <a:srgbClr val="2E5395"/>
                </a:solidFill>
                <a:latin typeface="Calibri Light"/>
                <a:cs typeface="Calibri Light"/>
              </a:rPr>
              <a:t>MONITORING</a:t>
            </a:r>
            <a:r>
              <a:rPr dirty="0" sz="1600" spc="-5" b="0" i="1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dirty="0" sz="1600" spc="-15" b="0" i="1">
                <a:solidFill>
                  <a:srgbClr val="2E5395"/>
                </a:solidFill>
                <a:latin typeface="Calibri Light"/>
                <a:cs typeface="Calibri Light"/>
              </a:rPr>
              <a:t>:</a:t>
            </a:r>
            <a:r>
              <a:rPr dirty="0" sz="1600" b="0" i="1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endParaRPr sz="1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935" y="2628138"/>
            <a:ext cx="4981575" cy="5181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7569"/>
            <a:ext cx="5966460" cy="1229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82295">
              <a:lnSpc>
                <a:spcPct val="110000"/>
              </a:lnSpc>
              <a:spcBef>
                <a:spcPts val="100"/>
              </a:spcBef>
            </a:pPr>
            <a:r>
              <a:rPr dirty="0" sz="1200" spc="5" b="0">
                <a:latin typeface="Calibri Light"/>
                <a:cs typeface="Calibri Light"/>
              </a:rPr>
              <a:t>Air </a:t>
            </a:r>
            <a:r>
              <a:rPr dirty="0" sz="1200" spc="-10" b="0">
                <a:latin typeface="Calibri Light"/>
                <a:cs typeface="Calibri Light"/>
              </a:rPr>
              <a:t>quality </a:t>
            </a:r>
            <a:r>
              <a:rPr dirty="0" sz="1200" spc="-15" b="0">
                <a:latin typeface="Calibri Light"/>
                <a:cs typeface="Calibri Light"/>
              </a:rPr>
              <a:t>monitoring </a:t>
            </a:r>
            <a:r>
              <a:rPr dirty="0" sz="1200" spc="-5" b="0">
                <a:latin typeface="Calibri Light"/>
                <a:cs typeface="Calibri Light"/>
              </a:rPr>
              <a:t>has </a:t>
            </a:r>
            <a:r>
              <a:rPr dirty="0" sz="1200" spc="-20" b="0">
                <a:latin typeface="Calibri Light"/>
                <a:cs typeface="Calibri Light"/>
              </a:rPr>
              <a:t>become </a:t>
            </a:r>
            <a:r>
              <a:rPr dirty="0" sz="1200" spc="-15" b="0">
                <a:latin typeface="Calibri Light"/>
                <a:cs typeface="Calibri Light"/>
              </a:rPr>
              <a:t>increasingly important </a:t>
            </a:r>
            <a:r>
              <a:rPr dirty="0" sz="1200" b="0">
                <a:latin typeface="Calibri Light"/>
                <a:cs typeface="Calibri Light"/>
              </a:rPr>
              <a:t>in </a:t>
            </a:r>
            <a:r>
              <a:rPr dirty="0" sz="1200" spc="-5" b="0">
                <a:latin typeface="Calibri Light"/>
                <a:cs typeface="Calibri Light"/>
              </a:rPr>
              <a:t>our </a:t>
            </a:r>
            <a:r>
              <a:rPr dirty="0" sz="1200" spc="-15" b="0">
                <a:latin typeface="Calibri Light"/>
                <a:cs typeface="Calibri Light"/>
              </a:rPr>
              <a:t>modern </a:t>
            </a:r>
            <a:r>
              <a:rPr dirty="0" sz="1200" spc="-5" b="0">
                <a:latin typeface="Calibri Light"/>
                <a:cs typeface="Calibri Light"/>
              </a:rPr>
              <a:t>world, with </a:t>
            </a:r>
            <a:r>
              <a:rPr dirty="0" sz="120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growing </a:t>
            </a:r>
            <a:r>
              <a:rPr dirty="0" sz="1200" spc="-10" b="0">
                <a:latin typeface="Calibri Light"/>
                <a:cs typeface="Calibri Light"/>
              </a:rPr>
              <a:t>concerns </a:t>
            </a:r>
            <a:r>
              <a:rPr dirty="0" sz="1200" spc="-5" b="0">
                <a:latin typeface="Calibri Light"/>
                <a:cs typeface="Calibri Light"/>
              </a:rPr>
              <a:t>about </a:t>
            </a:r>
            <a:r>
              <a:rPr dirty="0" sz="1200" spc="-15" b="0">
                <a:latin typeface="Calibri Light"/>
                <a:cs typeface="Calibri Light"/>
              </a:rPr>
              <a:t>environmental </a:t>
            </a:r>
            <a:r>
              <a:rPr dirty="0" sz="1200" spc="-10" b="0">
                <a:latin typeface="Calibri Light"/>
                <a:cs typeface="Calibri Light"/>
              </a:rPr>
              <a:t>pollution </a:t>
            </a:r>
            <a:r>
              <a:rPr dirty="0" sz="1200" spc="-15" b="0">
                <a:latin typeface="Calibri Light"/>
                <a:cs typeface="Calibri Light"/>
              </a:rPr>
              <a:t>and </a:t>
            </a:r>
            <a:r>
              <a:rPr dirty="0" sz="1200" spc="-5" b="0">
                <a:latin typeface="Calibri Light"/>
                <a:cs typeface="Calibri Light"/>
              </a:rPr>
              <a:t>its </a:t>
            </a:r>
            <a:r>
              <a:rPr dirty="0" sz="1200" spc="-10" b="0">
                <a:latin typeface="Calibri Light"/>
                <a:cs typeface="Calibri Light"/>
              </a:rPr>
              <a:t>impact </a:t>
            </a:r>
            <a:r>
              <a:rPr dirty="0" sz="1200" spc="-15" b="0">
                <a:latin typeface="Calibri Light"/>
                <a:cs typeface="Calibri Light"/>
              </a:rPr>
              <a:t>on </a:t>
            </a:r>
            <a:r>
              <a:rPr dirty="0" sz="1200" spc="-10" b="0">
                <a:latin typeface="Calibri Light"/>
                <a:cs typeface="Calibri Light"/>
              </a:rPr>
              <a:t>public health. </a:t>
            </a:r>
            <a:r>
              <a:rPr dirty="0" sz="1200" spc="-5" b="0">
                <a:latin typeface="Calibri Light"/>
                <a:cs typeface="Calibri Light"/>
              </a:rPr>
              <a:t>MIT </a:t>
            </a:r>
            <a:r>
              <a:rPr dirty="0" sz="1200" spc="-20" b="0">
                <a:latin typeface="Calibri Light"/>
                <a:cs typeface="Calibri Light"/>
              </a:rPr>
              <a:t>App </a:t>
            </a:r>
            <a:r>
              <a:rPr dirty="0" sz="1200" spc="-30" b="0">
                <a:latin typeface="Calibri Light"/>
                <a:cs typeface="Calibri Light"/>
              </a:rPr>
              <a:t>Inventor, </a:t>
            </a:r>
            <a:r>
              <a:rPr dirty="0" sz="1200" spc="-265" b="0">
                <a:latin typeface="Calibri Light"/>
                <a:cs typeface="Calibri Light"/>
              </a:rPr>
              <a:t> </a:t>
            </a:r>
            <a:r>
              <a:rPr dirty="0" sz="1200" b="0">
                <a:latin typeface="Calibri Light"/>
                <a:cs typeface="Calibri Light"/>
              </a:rPr>
              <a:t>a </a:t>
            </a:r>
            <a:r>
              <a:rPr dirty="0" sz="1200" spc="-15" b="0">
                <a:latin typeface="Calibri Light"/>
                <a:cs typeface="Calibri Light"/>
              </a:rPr>
              <a:t>user-friendly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visual</a:t>
            </a:r>
            <a:r>
              <a:rPr dirty="0" sz="1200" spc="-3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programming</a:t>
            </a:r>
            <a:r>
              <a:rPr dirty="0" sz="1200" spc="-45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platform,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25" b="0">
                <a:latin typeface="Calibri Light"/>
                <a:cs typeface="Calibri Light"/>
              </a:rPr>
              <a:t>offers</a:t>
            </a:r>
            <a:r>
              <a:rPr dirty="0" sz="1200" spc="-40" b="0">
                <a:latin typeface="Calibri Light"/>
                <a:cs typeface="Calibri Light"/>
              </a:rPr>
              <a:t> </a:t>
            </a:r>
            <a:r>
              <a:rPr dirty="0" sz="1200" b="0">
                <a:latin typeface="Calibri Light"/>
                <a:cs typeface="Calibri Light"/>
              </a:rPr>
              <a:t>a</a:t>
            </a:r>
            <a:r>
              <a:rPr dirty="0" sz="1200" spc="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unique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opportunity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to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create</a:t>
            </a:r>
            <a:r>
              <a:rPr dirty="0" sz="1200" spc="-2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mobile</a:t>
            </a:r>
            <a:endParaRPr sz="1200">
              <a:latin typeface="Calibri Light"/>
              <a:cs typeface="Calibri Light"/>
            </a:endParaRPr>
          </a:p>
          <a:p>
            <a:pPr marL="12700" marR="76835">
              <a:lnSpc>
                <a:spcPct val="109200"/>
              </a:lnSpc>
              <a:spcBef>
                <a:spcPts val="15"/>
              </a:spcBef>
            </a:pPr>
            <a:r>
              <a:rPr dirty="0" sz="1200" spc="-15" b="0">
                <a:latin typeface="Calibri Light"/>
                <a:cs typeface="Calibri Light"/>
              </a:rPr>
              <a:t>applications </a:t>
            </a:r>
            <a:r>
              <a:rPr dirty="0" sz="1200" spc="-10" b="0">
                <a:latin typeface="Calibri Light"/>
                <a:cs typeface="Calibri Light"/>
              </a:rPr>
              <a:t>that can </a:t>
            </a:r>
            <a:r>
              <a:rPr dirty="0" sz="1200" spc="-15" b="0">
                <a:latin typeface="Calibri Light"/>
                <a:cs typeface="Calibri Light"/>
              </a:rPr>
              <a:t>contribute </a:t>
            </a:r>
            <a:r>
              <a:rPr dirty="0" sz="1200" spc="-10" b="0">
                <a:latin typeface="Calibri Light"/>
                <a:cs typeface="Calibri Light"/>
              </a:rPr>
              <a:t>to </a:t>
            </a:r>
            <a:r>
              <a:rPr dirty="0" sz="1200" b="0">
                <a:latin typeface="Calibri Light"/>
                <a:cs typeface="Calibri Light"/>
              </a:rPr>
              <a:t>air </a:t>
            </a:r>
            <a:r>
              <a:rPr dirty="0" sz="1200" spc="-10" b="0">
                <a:latin typeface="Calibri Light"/>
                <a:cs typeface="Calibri Light"/>
              </a:rPr>
              <a:t>quality </a:t>
            </a:r>
            <a:r>
              <a:rPr dirty="0" sz="1200" spc="-15" b="0">
                <a:latin typeface="Calibri Light"/>
                <a:cs typeface="Calibri Light"/>
              </a:rPr>
              <a:t>monitoring. </a:t>
            </a:r>
            <a:r>
              <a:rPr dirty="0" sz="1200" spc="-10" b="0">
                <a:latin typeface="Calibri Light"/>
                <a:cs typeface="Calibri Light"/>
              </a:rPr>
              <a:t>This </a:t>
            </a:r>
            <a:r>
              <a:rPr dirty="0" sz="1200" spc="-15" b="0">
                <a:latin typeface="Calibri Light"/>
                <a:cs typeface="Calibri Light"/>
              </a:rPr>
              <a:t>abstract </a:t>
            </a:r>
            <a:r>
              <a:rPr dirty="0" sz="1200" spc="-10" b="0">
                <a:latin typeface="Calibri Light"/>
                <a:cs typeface="Calibri Light"/>
              </a:rPr>
              <a:t>highlights </a:t>
            </a:r>
            <a:r>
              <a:rPr dirty="0" sz="1200" spc="-15" b="0">
                <a:latin typeface="Calibri Light"/>
                <a:cs typeface="Calibri Light"/>
              </a:rPr>
              <a:t>the fundamental </a:t>
            </a:r>
            <a:r>
              <a:rPr dirty="0" sz="1200" spc="-26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building </a:t>
            </a:r>
            <a:r>
              <a:rPr dirty="0" sz="1200" spc="-15" b="0">
                <a:latin typeface="Calibri Light"/>
                <a:cs typeface="Calibri Light"/>
              </a:rPr>
              <a:t>blocks </a:t>
            </a:r>
            <a:r>
              <a:rPr dirty="0" sz="1200" spc="-5" b="0">
                <a:latin typeface="Calibri Light"/>
                <a:cs typeface="Calibri Light"/>
              </a:rPr>
              <a:t>and </a:t>
            </a:r>
            <a:r>
              <a:rPr dirty="0" sz="1200" spc="-15" b="0">
                <a:latin typeface="Calibri Light"/>
                <a:cs typeface="Calibri Light"/>
              </a:rPr>
              <a:t>components essential </a:t>
            </a:r>
            <a:r>
              <a:rPr dirty="0" sz="1200" spc="-10" b="0">
                <a:latin typeface="Calibri Light"/>
                <a:cs typeface="Calibri Light"/>
              </a:rPr>
              <a:t>for </a:t>
            </a:r>
            <a:r>
              <a:rPr dirty="0" sz="1200" spc="-15" b="0">
                <a:latin typeface="Calibri Light"/>
                <a:cs typeface="Calibri Light"/>
              </a:rPr>
              <a:t>developing </a:t>
            </a:r>
            <a:r>
              <a:rPr dirty="0" sz="1200" spc="-10" b="0">
                <a:latin typeface="Calibri Light"/>
                <a:cs typeface="Calibri Light"/>
              </a:rPr>
              <a:t>an </a:t>
            </a:r>
            <a:r>
              <a:rPr dirty="0" sz="1200" b="0">
                <a:latin typeface="Calibri Light"/>
                <a:cs typeface="Calibri Light"/>
              </a:rPr>
              <a:t>air </a:t>
            </a:r>
            <a:r>
              <a:rPr dirty="0" sz="1200" spc="-10" b="0">
                <a:latin typeface="Calibri Light"/>
                <a:cs typeface="Calibri Light"/>
              </a:rPr>
              <a:t>quality </a:t>
            </a:r>
            <a:r>
              <a:rPr dirty="0" sz="1200" spc="-15" b="0">
                <a:latin typeface="Calibri Light"/>
                <a:cs typeface="Calibri Light"/>
              </a:rPr>
              <a:t>monitoring </a:t>
            </a:r>
            <a:r>
              <a:rPr dirty="0" sz="1200" spc="-5" b="0">
                <a:latin typeface="Calibri Light"/>
                <a:cs typeface="Calibri Light"/>
              </a:rPr>
              <a:t>app </a:t>
            </a:r>
            <a:r>
              <a:rPr dirty="0" sz="1200" spc="-10" b="0">
                <a:latin typeface="Calibri Light"/>
                <a:cs typeface="Calibri Light"/>
              </a:rPr>
              <a:t>using </a:t>
            </a:r>
            <a:r>
              <a:rPr dirty="0" sz="1200" spc="-5" b="0">
                <a:latin typeface="Calibri Light"/>
                <a:cs typeface="Calibri Light"/>
              </a:rPr>
              <a:t>MIT </a:t>
            </a:r>
            <a:r>
              <a:rPr dirty="0" sz="1200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App</a:t>
            </a:r>
            <a:r>
              <a:rPr dirty="0" sz="1200" spc="-15" b="0">
                <a:latin typeface="Calibri Light"/>
                <a:cs typeface="Calibri Light"/>
              </a:rPr>
              <a:t> </a:t>
            </a:r>
            <a:r>
              <a:rPr dirty="0" sz="1200" spc="-35" b="0">
                <a:latin typeface="Calibri Light"/>
                <a:cs typeface="Calibri Light"/>
              </a:rPr>
              <a:t>Inventor.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658237"/>
            <a:ext cx="5924550" cy="6229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575945">
              <a:lnSpc>
                <a:spcPct val="109200"/>
              </a:lnSpc>
              <a:spcBef>
                <a:spcPts val="85"/>
              </a:spcBef>
            </a:pPr>
            <a:r>
              <a:rPr dirty="0" sz="1200" spc="-10" b="0">
                <a:latin typeface="Calibri Light"/>
                <a:cs typeface="Calibri Light"/>
              </a:rPr>
              <a:t>Sensor </a:t>
            </a:r>
            <a:r>
              <a:rPr dirty="0" sz="1200" spc="-20" b="0">
                <a:latin typeface="Calibri Light"/>
                <a:cs typeface="Calibri Light"/>
              </a:rPr>
              <a:t>Integration: </a:t>
            </a:r>
            <a:r>
              <a:rPr dirty="0" sz="1200" spc="-5" b="0">
                <a:latin typeface="Calibri Light"/>
                <a:cs typeface="Calibri Light"/>
              </a:rPr>
              <a:t>MIT </a:t>
            </a:r>
            <a:r>
              <a:rPr dirty="0" sz="1200" spc="-10" b="0">
                <a:latin typeface="Calibri Light"/>
                <a:cs typeface="Calibri Light"/>
              </a:rPr>
              <a:t>App </a:t>
            </a:r>
            <a:r>
              <a:rPr dirty="0" sz="1200" spc="-20" b="0">
                <a:latin typeface="Calibri Light"/>
                <a:cs typeface="Calibri Light"/>
              </a:rPr>
              <a:t>Inventor </a:t>
            </a:r>
            <a:r>
              <a:rPr dirty="0" sz="1200" spc="-10" b="0">
                <a:latin typeface="Calibri Light"/>
                <a:cs typeface="Calibri Light"/>
              </a:rPr>
              <a:t>allows users to </a:t>
            </a:r>
            <a:r>
              <a:rPr dirty="0" sz="1200" spc="-20" b="0">
                <a:latin typeface="Calibri Light"/>
                <a:cs typeface="Calibri Light"/>
              </a:rPr>
              <a:t>interface </a:t>
            </a:r>
            <a:r>
              <a:rPr dirty="0" sz="1200" spc="-10" b="0">
                <a:latin typeface="Calibri Light"/>
                <a:cs typeface="Calibri Light"/>
              </a:rPr>
              <a:t>with </a:t>
            </a:r>
            <a:r>
              <a:rPr dirty="0" sz="1200" spc="-15" b="0">
                <a:latin typeface="Calibri Light"/>
                <a:cs typeface="Calibri Light"/>
              </a:rPr>
              <a:t>various sensors </a:t>
            </a:r>
            <a:r>
              <a:rPr dirty="0" sz="1200" spc="-10" b="0">
                <a:latin typeface="Calibri Light"/>
                <a:cs typeface="Calibri Light"/>
              </a:rPr>
              <a:t>such 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5" b="0">
                <a:latin typeface="Calibri Light"/>
                <a:cs typeface="Calibri Light"/>
              </a:rPr>
              <a:t>as </a:t>
            </a:r>
            <a:r>
              <a:rPr dirty="0" sz="1200" b="0">
                <a:latin typeface="Calibri Light"/>
                <a:cs typeface="Calibri Light"/>
              </a:rPr>
              <a:t>air </a:t>
            </a:r>
            <a:r>
              <a:rPr dirty="0" sz="1200" spc="-10" b="0">
                <a:latin typeface="Calibri Light"/>
                <a:cs typeface="Calibri Light"/>
              </a:rPr>
              <a:t>quality </a:t>
            </a:r>
            <a:r>
              <a:rPr dirty="0" sz="1200" spc="-15" b="0">
                <a:latin typeface="Calibri Light"/>
                <a:cs typeface="Calibri Light"/>
              </a:rPr>
              <a:t>sensors, </a:t>
            </a:r>
            <a:r>
              <a:rPr dirty="0" sz="1200" spc="-20" b="0">
                <a:latin typeface="Calibri Light"/>
                <a:cs typeface="Calibri Light"/>
              </a:rPr>
              <a:t>temperature </a:t>
            </a:r>
            <a:r>
              <a:rPr dirty="0" sz="1200" spc="-15" b="0">
                <a:latin typeface="Calibri Light"/>
                <a:cs typeface="Calibri Light"/>
              </a:rPr>
              <a:t>sensors, </a:t>
            </a:r>
            <a:r>
              <a:rPr dirty="0" sz="1200" spc="-5" b="0">
                <a:latin typeface="Calibri Light"/>
                <a:cs typeface="Calibri Light"/>
              </a:rPr>
              <a:t>and </a:t>
            </a:r>
            <a:r>
              <a:rPr dirty="0" sz="1200" spc="-10" b="0">
                <a:latin typeface="Calibri Light"/>
                <a:cs typeface="Calibri Light"/>
              </a:rPr>
              <a:t>humidity </a:t>
            </a:r>
            <a:r>
              <a:rPr dirty="0" sz="1200" spc="-15" b="0">
                <a:latin typeface="Calibri Light"/>
                <a:cs typeface="Calibri Light"/>
              </a:rPr>
              <a:t>sensors. These sensors </a:t>
            </a:r>
            <a:r>
              <a:rPr dirty="0" sz="1200" spc="-20" b="0">
                <a:latin typeface="Calibri Light"/>
                <a:cs typeface="Calibri Light"/>
              </a:rPr>
              <a:t>play </a:t>
            </a:r>
            <a:r>
              <a:rPr dirty="0" sz="1200" b="0">
                <a:latin typeface="Calibri Light"/>
                <a:cs typeface="Calibri Light"/>
              </a:rPr>
              <a:t>a </a:t>
            </a:r>
            <a:r>
              <a:rPr dirty="0" sz="1200" spc="-15" b="0">
                <a:latin typeface="Calibri Light"/>
                <a:cs typeface="Calibri Light"/>
              </a:rPr>
              <a:t>critical </a:t>
            </a:r>
            <a:r>
              <a:rPr dirty="0" sz="1200" spc="-20" b="0">
                <a:latin typeface="Calibri Light"/>
                <a:cs typeface="Calibri Light"/>
              </a:rPr>
              <a:t>role </a:t>
            </a:r>
            <a:r>
              <a:rPr dirty="0" sz="1200" spc="-260" b="0">
                <a:latin typeface="Calibri Light"/>
                <a:cs typeface="Calibri Light"/>
              </a:rPr>
              <a:t> </a:t>
            </a:r>
            <a:r>
              <a:rPr dirty="0" sz="1200" b="0">
                <a:latin typeface="Calibri Light"/>
                <a:cs typeface="Calibri Light"/>
              </a:rPr>
              <a:t>in</a:t>
            </a:r>
            <a:r>
              <a:rPr dirty="0" sz="1200" spc="-15" b="0">
                <a:latin typeface="Calibri Light"/>
                <a:cs typeface="Calibri Light"/>
              </a:rPr>
              <a:t> collecting</a:t>
            </a:r>
            <a:r>
              <a:rPr dirty="0" sz="1200" spc="-2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real-time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data.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829050"/>
            <a:ext cx="5922010" cy="62611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240"/>
              </a:spcBef>
            </a:pPr>
            <a:r>
              <a:rPr dirty="0" sz="1200" spc="-15" b="0">
                <a:latin typeface="Calibri Light"/>
                <a:cs typeface="Calibri Light"/>
              </a:rPr>
              <a:t>Data</a:t>
            </a:r>
            <a:r>
              <a:rPr dirty="0" sz="1200" spc="-3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Collection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and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Processing: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The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app</a:t>
            </a:r>
            <a:r>
              <a:rPr dirty="0" sz="1200" spc="-10" b="0">
                <a:latin typeface="Calibri Light"/>
                <a:cs typeface="Calibri Light"/>
              </a:rPr>
              <a:t> uses</a:t>
            </a:r>
            <a:r>
              <a:rPr dirty="0" sz="1200" spc="-2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MIT </a:t>
            </a:r>
            <a:r>
              <a:rPr dirty="0" sz="1200" spc="-10" b="0">
                <a:latin typeface="Calibri Light"/>
                <a:cs typeface="Calibri Light"/>
              </a:rPr>
              <a:t>App</a:t>
            </a:r>
            <a:r>
              <a:rPr dirty="0" sz="1200" spc="-15" b="0">
                <a:latin typeface="Calibri Light"/>
                <a:cs typeface="Calibri Light"/>
              </a:rPr>
              <a:t> Inventor’s</a:t>
            </a:r>
            <a:r>
              <a:rPr dirty="0" sz="1200" spc="-20" b="0">
                <a:latin typeface="Calibri Light"/>
                <a:cs typeface="Calibri Light"/>
              </a:rPr>
              <a:t> data</a:t>
            </a:r>
            <a:r>
              <a:rPr dirty="0" sz="120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collection</a:t>
            </a:r>
            <a:endParaRPr sz="1200">
              <a:latin typeface="Calibri Light"/>
              <a:cs typeface="Calibri Light"/>
            </a:endParaRPr>
          </a:p>
          <a:p>
            <a:pPr marL="12700" marR="5080">
              <a:lnSpc>
                <a:spcPct val="108300"/>
              </a:lnSpc>
              <a:spcBef>
                <a:spcPts val="25"/>
              </a:spcBef>
            </a:pPr>
            <a:r>
              <a:rPr dirty="0" sz="1200" spc="-15" b="0">
                <a:latin typeface="Calibri Light"/>
                <a:cs typeface="Calibri Light"/>
              </a:rPr>
              <a:t>components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to</a:t>
            </a:r>
            <a:r>
              <a:rPr dirty="0" sz="120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obtain</a:t>
            </a:r>
            <a:r>
              <a:rPr dirty="0" sz="120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readings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25" b="0">
                <a:latin typeface="Calibri Light"/>
                <a:cs typeface="Calibri Light"/>
              </a:rPr>
              <a:t>from</a:t>
            </a:r>
            <a:r>
              <a:rPr dirty="0" sz="1200" spc="1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the</a:t>
            </a:r>
            <a:r>
              <a:rPr dirty="0" sz="1200" spc="5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integrated</a:t>
            </a:r>
            <a:r>
              <a:rPr dirty="0" sz="1200" spc="-3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sensors.</a:t>
            </a:r>
            <a:r>
              <a:rPr dirty="0" sz="1200" spc="-5" b="0">
                <a:latin typeface="Calibri Light"/>
                <a:cs typeface="Calibri Light"/>
              </a:rPr>
              <a:t> It</a:t>
            </a:r>
            <a:r>
              <a:rPr dirty="0" sz="1200" spc="-10" b="0">
                <a:latin typeface="Calibri Light"/>
                <a:cs typeface="Calibri Light"/>
              </a:rPr>
              <a:t> then</a:t>
            </a:r>
            <a:r>
              <a:rPr dirty="0" sz="1200" spc="-2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processes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the</a:t>
            </a:r>
            <a:r>
              <a:rPr dirty="0" sz="1200" spc="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data,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converting </a:t>
            </a:r>
            <a:r>
              <a:rPr dirty="0" sz="1200" spc="-254" b="0">
                <a:latin typeface="Calibri Light"/>
                <a:cs typeface="Calibri Light"/>
              </a:rPr>
              <a:t> </a:t>
            </a:r>
            <a:r>
              <a:rPr dirty="0" sz="1200" b="0">
                <a:latin typeface="Calibri Light"/>
                <a:cs typeface="Calibri Light"/>
              </a:rPr>
              <a:t>it</a:t>
            </a:r>
            <a:r>
              <a:rPr dirty="0" sz="1200" spc="-2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into </a:t>
            </a:r>
            <a:r>
              <a:rPr dirty="0" sz="1200" spc="-20" b="0">
                <a:latin typeface="Calibri Light"/>
                <a:cs typeface="Calibri Light"/>
              </a:rPr>
              <a:t>understandable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information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on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b="0">
                <a:latin typeface="Calibri Light"/>
                <a:cs typeface="Calibri Light"/>
              </a:rPr>
              <a:t>air</a:t>
            </a:r>
            <a:r>
              <a:rPr dirty="0" sz="1200" spc="-40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quality.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002783"/>
            <a:ext cx="5748020" cy="62611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244"/>
              </a:spcBef>
            </a:pPr>
            <a:r>
              <a:rPr dirty="0" sz="1200" spc="-10" b="0">
                <a:latin typeface="Calibri Light"/>
                <a:cs typeface="Calibri Light"/>
              </a:rPr>
              <a:t>User</a:t>
            </a:r>
            <a:r>
              <a:rPr dirty="0" sz="1200" spc="-15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Interface</a:t>
            </a:r>
            <a:r>
              <a:rPr dirty="0" sz="120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Design:</a:t>
            </a:r>
            <a:r>
              <a:rPr dirty="0" sz="1200" spc="-10" b="0">
                <a:latin typeface="Calibri Light"/>
                <a:cs typeface="Calibri Light"/>
              </a:rPr>
              <a:t> Designing</a:t>
            </a:r>
            <a:r>
              <a:rPr dirty="0" sz="1200" spc="-45" b="0">
                <a:latin typeface="Calibri Light"/>
                <a:cs typeface="Calibri Light"/>
              </a:rPr>
              <a:t> </a:t>
            </a:r>
            <a:r>
              <a:rPr dirty="0" sz="1200" spc="5" b="0">
                <a:latin typeface="Calibri Light"/>
                <a:cs typeface="Calibri Light"/>
              </a:rPr>
              <a:t>an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intuitive</a:t>
            </a:r>
            <a:r>
              <a:rPr dirty="0" sz="120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user</a:t>
            </a:r>
            <a:r>
              <a:rPr dirty="0" sz="1200" spc="-15" b="0">
                <a:latin typeface="Calibri Light"/>
                <a:cs typeface="Calibri Light"/>
              </a:rPr>
              <a:t> interface</a:t>
            </a:r>
            <a:r>
              <a:rPr dirty="0" sz="1200" b="0">
                <a:latin typeface="Calibri Light"/>
                <a:cs typeface="Calibri Light"/>
              </a:rPr>
              <a:t> is</a:t>
            </a:r>
            <a:r>
              <a:rPr dirty="0" sz="1200" spc="-4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crucial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for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user</a:t>
            </a:r>
            <a:endParaRPr sz="1200">
              <a:latin typeface="Calibri Light"/>
              <a:cs typeface="Calibri Light"/>
            </a:endParaRPr>
          </a:p>
          <a:p>
            <a:pPr marL="12700" marR="5080">
              <a:lnSpc>
                <a:spcPct val="108300"/>
              </a:lnSpc>
              <a:spcBef>
                <a:spcPts val="20"/>
              </a:spcBef>
            </a:pPr>
            <a:r>
              <a:rPr dirty="0" sz="1200" spc="-15" b="0">
                <a:latin typeface="Calibri Light"/>
                <a:cs typeface="Calibri Light"/>
              </a:rPr>
              <a:t>engagement.</a:t>
            </a:r>
            <a:r>
              <a:rPr dirty="0" sz="1200" spc="-45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MIT</a:t>
            </a:r>
            <a:r>
              <a:rPr dirty="0" sz="1200" spc="-1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App</a:t>
            </a:r>
            <a:r>
              <a:rPr dirty="0" sz="1200" spc="-15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Inventor </a:t>
            </a:r>
            <a:r>
              <a:rPr dirty="0" sz="1200" spc="-15" b="0">
                <a:latin typeface="Calibri Light"/>
                <a:cs typeface="Calibri Light"/>
              </a:rPr>
              <a:t>provides</a:t>
            </a:r>
            <a:r>
              <a:rPr dirty="0" sz="1200" spc="-2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tools</a:t>
            </a:r>
            <a:r>
              <a:rPr dirty="0" sz="1200" spc="-4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for</a:t>
            </a:r>
            <a:r>
              <a:rPr dirty="0" sz="1200" spc="-2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creating</a:t>
            </a:r>
            <a:r>
              <a:rPr dirty="0" sz="1200" spc="-5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user-friendly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dashboards,</a:t>
            </a:r>
            <a:r>
              <a:rPr dirty="0" sz="1200" spc="-2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charts,</a:t>
            </a:r>
            <a:r>
              <a:rPr dirty="0" sz="1200" spc="-40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and </a:t>
            </a:r>
            <a:r>
              <a:rPr dirty="0" sz="1200" spc="-254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interactive</a:t>
            </a:r>
            <a:r>
              <a:rPr dirty="0" sz="1200" spc="-3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elements</a:t>
            </a:r>
            <a:r>
              <a:rPr dirty="0" sz="1200" spc="-20" b="0">
                <a:latin typeface="Calibri Light"/>
                <a:cs typeface="Calibri Light"/>
              </a:rPr>
              <a:t> for </a:t>
            </a:r>
            <a:r>
              <a:rPr dirty="0" sz="1200" spc="-15" b="0">
                <a:latin typeface="Calibri Light"/>
                <a:cs typeface="Calibri Light"/>
              </a:rPr>
              <a:t>displaying</a:t>
            </a:r>
            <a:r>
              <a:rPr dirty="0" sz="1200" spc="-45" b="0">
                <a:latin typeface="Calibri Light"/>
                <a:cs typeface="Calibri Light"/>
              </a:rPr>
              <a:t> </a:t>
            </a:r>
            <a:r>
              <a:rPr dirty="0" sz="1200" b="0">
                <a:latin typeface="Calibri Light"/>
                <a:cs typeface="Calibri Light"/>
              </a:rPr>
              <a:t>air</a:t>
            </a:r>
            <a:r>
              <a:rPr dirty="0" sz="1200" spc="-40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quality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information.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7569"/>
            <a:ext cx="5962650" cy="4897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4775" indent="609600">
              <a:lnSpc>
                <a:spcPct val="110000"/>
              </a:lnSpc>
              <a:spcBef>
                <a:spcPts val="100"/>
              </a:spcBef>
            </a:pPr>
            <a:r>
              <a:rPr dirty="0" sz="1200" spc="-15" b="0">
                <a:latin typeface="Calibri Light"/>
                <a:cs typeface="Calibri Light"/>
              </a:rPr>
              <a:t>Real-Time Updates: </a:t>
            </a:r>
            <a:r>
              <a:rPr dirty="0" sz="1200" spc="-5" b="0">
                <a:latin typeface="Calibri Light"/>
                <a:cs typeface="Calibri Light"/>
              </a:rPr>
              <a:t>Air </a:t>
            </a:r>
            <a:r>
              <a:rPr dirty="0" sz="1200" spc="-10" b="0">
                <a:latin typeface="Calibri Light"/>
                <a:cs typeface="Calibri Light"/>
              </a:rPr>
              <a:t>quality can </a:t>
            </a:r>
            <a:r>
              <a:rPr dirty="0" sz="1200" spc="-20" b="0">
                <a:latin typeface="Calibri Light"/>
                <a:cs typeface="Calibri Light"/>
              </a:rPr>
              <a:t>change </a:t>
            </a:r>
            <a:r>
              <a:rPr dirty="0" sz="1200" spc="-25" b="0">
                <a:latin typeface="Calibri Light"/>
                <a:cs typeface="Calibri Light"/>
              </a:rPr>
              <a:t>rapidly, </a:t>
            </a:r>
            <a:r>
              <a:rPr dirty="0" sz="1200" spc="-5" b="0">
                <a:latin typeface="Calibri Light"/>
                <a:cs typeface="Calibri Light"/>
              </a:rPr>
              <a:t>and MIT </a:t>
            </a:r>
            <a:r>
              <a:rPr dirty="0" sz="1200" spc="-10" b="0">
                <a:latin typeface="Calibri Light"/>
                <a:cs typeface="Calibri Light"/>
              </a:rPr>
              <a:t>App </a:t>
            </a:r>
            <a:r>
              <a:rPr dirty="0" sz="1200" spc="-20" b="0">
                <a:latin typeface="Calibri Light"/>
                <a:cs typeface="Calibri Light"/>
              </a:rPr>
              <a:t>Inventor </a:t>
            </a:r>
            <a:r>
              <a:rPr dirty="0" sz="1200" spc="-25" b="0">
                <a:latin typeface="Calibri Light"/>
                <a:cs typeface="Calibri Light"/>
              </a:rPr>
              <a:t>offers </a:t>
            </a:r>
            <a:r>
              <a:rPr dirty="0" sz="1200" spc="-15" b="0">
                <a:latin typeface="Calibri Light"/>
                <a:cs typeface="Calibri Light"/>
              </a:rPr>
              <a:t>features </a:t>
            </a:r>
            <a:r>
              <a:rPr dirty="0" sz="1200" spc="-26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to </a:t>
            </a:r>
            <a:r>
              <a:rPr dirty="0" sz="1200" spc="-15" b="0">
                <a:latin typeface="Calibri Light"/>
                <a:cs typeface="Calibri Light"/>
              </a:rPr>
              <a:t>ensure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real-time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updates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and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notifications</a:t>
            </a:r>
            <a:r>
              <a:rPr dirty="0" sz="1200" spc="-20" b="0">
                <a:latin typeface="Calibri Light"/>
                <a:cs typeface="Calibri Light"/>
              </a:rPr>
              <a:t> to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25" b="0">
                <a:latin typeface="Calibri Light"/>
                <a:cs typeface="Calibri Light"/>
              </a:rPr>
              <a:t>keep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users</a:t>
            </a:r>
            <a:r>
              <a:rPr dirty="0" sz="1200" spc="-20" b="0">
                <a:latin typeface="Calibri Light"/>
                <a:cs typeface="Calibri Light"/>
              </a:rPr>
              <a:t> informed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about</a:t>
            </a:r>
            <a:r>
              <a:rPr dirty="0" sz="1200" spc="-15" b="0">
                <a:latin typeface="Calibri Light"/>
                <a:cs typeface="Calibri Light"/>
              </a:rPr>
              <a:t> changes</a:t>
            </a:r>
            <a:r>
              <a:rPr dirty="0" sz="1200" spc="-2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in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the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00" spc="-20" b="0">
                <a:latin typeface="Calibri Light"/>
                <a:cs typeface="Calibri Light"/>
              </a:rPr>
              <a:t>environment.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libri Light"/>
              <a:cs typeface="Calibri Light"/>
            </a:endParaRPr>
          </a:p>
          <a:p>
            <a:pPr marL="12700" marR="323215" indent="609600">
              <a:lnSpc>
                <a:spcPct val="110000"/>
              </a:lnSpc>
            </a:pPr>
            <a:r>
              <a:rPr dirty="0" sz="1200" spc="-15" b="0">
                <a:latin typeface="Calibri Light"/>
                <a:cs typeface="Calibri Light"/>
              </a:rPr>
              <a:t>Data Visualization: </a:t>
            </a:r>
            <a:r>
              <a:rPr dirty="0" sz="1200" spc="-10" b="0">
                <a:latin typeface="Calibri Light"/>
                <a:cs typeface="Calibri Light"/>
              </a:rPr>
              <a:t>Visualizing </a:t>
            </a:r>
            <a:r>
              <a:rPr dirty="0" sz="1200" b="0">
                <a:latin typeface="Calibri Light"/>
                <a:cs typeface="Calibri Light"/>
              </a:rPr>
              <a:t>air </a:t>
            </a:r>
            <a:r>
              <a:rPr dirty="0" sz="1200" spc="-5" b="0">
                <a:latin typeface="Calibri Light"/>
                <a:cs typeface="Calibri Light"/>
              </a:rPr>
              <a:t>quality </a:t>
            </a:r>
            <a:r>
              <a:rPr dirty="0" sz="1200" spc="-20" b="0">
                <a:latin typeface="Calibri Light"/>
                <a:cs typeface="Calibri Light"/>
              </a:rPr>
              <a:t>data through </a:t>
            </a:r>
            <a:r>
              <a:rPr dirty="0" sz="1200" spc="-15" b="0">
                <a:latin typeface="Calibri Light"/>
                <a:cs typeface="Calibri Light"/>
              </a:rPr>
              <a:t>graphs </a:t>
            </a:r>
            <a:r>
              <a:rPr dirty="0" sz="1200" spc="-5" b="0">
                <a:latin typeface="Calibri Light"/>
                <a:cs typeface="Calibri Light"/>
              </a:rPr>
              <a:t>and </a:t>
            </a:r>
            <a:r>
              <a:rPr dirty="0" sz="1200" spc="-15" b="0">
                <a:latin typeface="Calibri Light"/>
                <a:cs typeface="Calibri Light"/>
              </a:rPr>
              <a:t>charts </a:t>
            </a:r>
            <a:r>
              <a:rPr dirty="0" sz="1200" spc="-10" b="0">
                <a:latin typeface="Calibri Light"/>
                <a:cs typeface="Calibri Light"/>
              </a:rPr>
              <a:t>helps </a:t>
            </a:r>
            <a:r>
              <a:rPr dirty="0" sz="1200" spc="-15" b="0">
                <a:latin typeface="Calibri Light"/>
                <a:cs typeface="Calibri Light"/>
              </a:rPr>
              <a:t>users </a:t>
            </a:r>
            <a:r>
              <a:rPr dirty="0" sz="1200" spc="-26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interpret</a:t>
            </a:r>
            <a:r>
              <a:rPr dirty="0" sz="1200" spc="-2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the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information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25" b="0">
                <a:latin typeface="Calibri Light"/>
                <a:cs typeface="Calibri Light"/>
              </a:rPr>
              <a:t>effectively.</a:t>
            </a:r>
            <a:r>
              <a:rPr dirty="0" sz="1200" spc="-15" b="0">
                <a:latin typeface="Calibri Light"/>
                <a:cs typeface="Calibri Light"/>
              </a:rPr>
              <a:t> MIT </a:t>
            </a:r>
            <a:r>
              <a:rPr dirty="0" sz="1200" spc="-10" b="0">
                <a:latin typeface="Calibri Light"/>
                <a:cs typeface="Calibri Light"/>
              </a:rPr>
              <a:t>App </a:t>
            </a:r>
            <a:r>
              <a:rPr dirty="0" sz="1200" spc="-20" b="0">
                <a:latin typeface="Calibri Light"/>
                <a:cs typeface="Calibri Light"/>
              </a:rPr>
              <a:t>Inventor </a:t>
            </a:r>
            <a:r>
              <a:rPr dirty="0" sz="1200" spc="-15" b="0">
                <a:latin typeface="Calibri Light"/>
                <a:cs typeface="Calibri Light"/>
              </a:rPr>
              <a:t>provides</a:t>
            </a:r>
            <a:r>
              <a:rPr dirty="0" sz="1200" spc="-2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tools</a:t>
            </a:r>
            <a:r>
              <a:rPr dirty="0" sz="1200" spc="-20" b="0">
                <a:latin typeface="Calibri Light"/>
                <a:cs typeface="Calibri Light"/>
              </a:rPr>
              <a:t> to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create</a:t>
            </a:r>
            <a:r>
              <a:rPr dirty="0" sz="120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dynamic </a:t>
            </a:r>
            <a:r>
              <a:rPr dirty="0" sz="1200" spc="-20" b="0">
                <a:latin typeface="Calibri Light"/>
                <a:cs typeface="Calibri Light"/>
              </a:rPr>
              <a:t>data </a:t>
            </a:r>
            <a:r>
              <a:rPr dirty="0" sz="1200" spc="-15" b="0">
                <a:latin typeface="Calibri Light"/>
                <a:cs typeface="Calibri Light"/>
              </a:rPr>
              <a:t> visualizations.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 Light"/>
              <a:cs typeface="Calibri Light"/>
            </a:endParaRPr>
          </a:p>
          <a:p>
            <a:pPr marL="12700" marR="196850" indent="609600">
              <a:lnSpc>
                <a:spcPct val="110000"/>
              </a:lnSpc>
            </a:pPr>
            <a:r>
              <a:rPr dirty="0" sz="1200" spc="-15" b="0">
                <a:latin typeface="Calibri Light"/>
                <a:cs typeface="Calibri Light"/>
              </a:rPr>
              <a:t>Data Storage: MIT </a:t>
            </a:r>
            <a:r>
              <a:rPr dirty="0" sz="1200" spc="-10" b="0">
                <a:latin typeface="Calibri Light"/>
                <a:cs typeface="Calibri Light"/>
              </a:rPr>
              <a:t>App </a:t>
            </a:r>
            <a:r>
              <a:rPr dirty="0" sz="1200" spc="-20" b="0">
                <a:latin typeface="Calibri Light"/>
                <a:cs typeface="Calibri Light"/>
              </a:rPr>
              <a:t>Inventor </a:t>
            </a:r>
            <a:r>
              <a:rPr dirty="0" sz="1200" spc="-15" b="0">
                <a:latin typeface="Calibri Light"/>
                <a:cs typeface="Calibri Light"/>
              </a:rPr>
              <a:t>allows </a:t>
            </a:r>
            <a:r>
              <a:rPr dirty="0" sz="1200" spc="-20" b="0">
                <a:latin typeface="Calibri Light"/>
                <a:cs typeface="Calibri Light"/>
              </a:rPr>
              <a:t>for </a:t>
            </a:r>
            <a:r>
              <a:rPr dirty="0" sz="1200" spc="-5" b="0">
                <a:latin typeface="Calibri Light"/>
                <a:cs typeface="Calibri Light"/>
              </a:rPr>
              <a:t>local </a:t>
            </a:r>
            <a:r>
              <a:rPr dirty="0" sz="1200" spc="-15" b="0">
                <a:latin typeface="Calibri Light"/>
                <a:cs typeface="Calibri Light"/>
              </a:rPr>
              <a:t>data </a:t>
            </a:r>
            <a:r>
              <a:rPr dirty="0" sz="1200" spc="-25" b="0">
                <a:latin typeface="Calibri Light"/>
                <a:cs typeface="Calibri Light"/>
              </a:rPr>
              <a:t>storage </a:t>
            </a:r>
            <a:r>
              <a:rPr dirty="0" sz="1200" spc="-5" b="0">
                <a:latin typeface="Calibri Light"/>
                <a:cs typeface="Calibri Light"/>
              </a:rPr>
              <a:t>and </a:t>
            </a:r>
            <a:r>
              <a:rPr dirty="0" sz="1200" spc="-10" b="0">
                <a:latin typeface="Calibri Light"/>
                <a:cs typeface="Calibri Light"/>
              </a:rPr>
              <a:t>cloud-based options, </a:t>
            </a:r>
            <a:r>
              <a:rPr dirty="0" sz="1200" spc="-26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enabling</a:t>
            </a:r>
            <a:r>
              <a:rPr dirty="0" sz="1200" spc="-2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users</a:t>
            </a:r>
            <a:r>
              <a:rPr dirty="0" sz="1200" spc="-2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to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access</a:t>
            </a:r>
            <a:r>
              <a:rPr dirty="0" sz="1200" spc="-4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historical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b="0">
                <a:latin typeface="Calibri Light"/>
                <a:cs typeface="Calibri Light"/>
              </a:rPr>
              <a:t>air</a:t>
            </a:r>
            <a:r>
              <a:rPr dirty="0" sz="1200" spc="-4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quality </a:t>
            </a:r>
            <a:r>
              <a:rPr dirty="0" sz="1200" spc="-20" b="0">
                <a:latin typeface="Calibri Light"/>
                <a:cs typeface="Calibri Light"/>
              </a:rPr>
              <a:t>data </a:t>
            </a:r>
            <a:r>
              <a:rPr dirty="0" sz="1200" spc="-5" b="0">
                <a:latin typeface="Calibri Light"/>
                <a:cs typeface="Calibri Light"/>
              </a:rPr>
              <a:t>and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trends.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 Light"/>
              <a:cs typeface="Calibri Light"/>
            </a:endParaRPr>
          </a:p>
          <a:p>
            <a:pPr marL="12700" marR="5080" indent="643255">
              <a:lnSpc>
                <a:spcPct val="110000"/>
              </a:lnSpc>
            </a:pPr>
            <a:r>
              <a:rPr dirty="0" sz="1200" spc="-20" b="0">
                <a:latin typeface="Calibri Light"/>
                <a:cs typeface="Calibri Light"/>
              </a:rPr>
              <a:t>Customization </a:t>
            </a:r>
            <a:r>
              <a:rPr dirty="0" sz="1200" spc="-5" b="0">
                <a:latin typeface="Calibri Light"/>
                <a:cs typeface="Calibri Light"/>
              </a:rPr>
              <a:t>and </a:t>
            </a:r>
            <a:r>
              <a:rPr dirty="0" sz="1200" spc="-10" b="0">
                <a:latin typeface="Calibri Light"/>
                <a:cs typeface="Calibri Light"/>
              </a:rPr>
              <a:t>Scalability: The </a:t>
            </a:r>
            <a:r>
              <a:rPr dirty="0" sz="1200" spc="-15" b="0">
                <a:latin typeface="Calibri Light"/>
                <a:cs typeface="Calibri Light"/>
              </a:rPr>
              <a:t>flexibility </a:t>
            </a:r>
            <a:r>
              <a:rPr dirty="0" sz="1200" spc="-5" b="0">
                <a:latin typeface="Calibri Light"/>
                <a:cs typeface="Calibri Light"/>
              </a:rPr>
              <a:t>of MIT </a:t>
            </a:r>
            <a:r>
              <a:rPr dirty="0" sz="1200" spc="-10" b="0">
                <a:latin typeface="Calibri Light"/>
                <a:cs typeface="Calibri Light"/>
              </a:rPr>
              <a:t>App </a:t>
            </a:r>
            <a:r>
              <a:rPr dirty="0" sz="1200" spc="-20" b="0">
                <a:latin typeface="Calibri Light"/>
                <a:cs typeface="Calibri Light"/>
              </a:rPr>
              <a:t>Inventor </a:t>
            </a:r>
            <a:r>
              <a:rPr dirty="0" sz="1200" spc="-15" b="0">
                <a:latin typeface="Calibri Light"/>
                <a:cs typeface="Calibri Light"/>
              </a:rPr>
              <a:t>permits </a:t>
            </a:r>
            <a:r>
              <a:rPr dirty="0" sz="1200" spc="-5" b="0">
                <a:latin typeface="Calibri Light"/>
                <a:cs typeface="Calibri Light"/>
              </a:rPr>
              <a:t>app </a:t>
            </a:r>
            <a:r>
              <a:rPr dirty="0" sz="1200" spc="-15" b="0">
                <a:latin typeface="Calibri Light"/>
                <a:cs typeface="Calibri Light"/>
              </a:rPr>
              <a:t>developers </a:t>
            </a:r>
            <a:r>
              <a:rPr dirty="0" sz="1200" spc="-26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to </a:t>
            </a:r>
            <a:r>
              <a:rPr dirty="0" sz="1200" spc="-20" b="0">
                <a:latin typeface="Calibri Light"/>
                <a:cs typeface="Calibri Light"/>
              </a:rPr>
              <a:t>customize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features </a:t>
            </a:r>
            <a:r>
              <a:rPr dirty="0" sz="1200" spc="-5" b="0">
                <a:latin typeface="Calibri Light"/>
                <a:cs typeface="Calibri Light"/>
              </a:rPr>
              <a:t>and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scale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the</a:t>
            </a:r>
            <a:r>
              <a:rPr dirty="0" sz="1200" spc="-30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app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according</a:t>
            </a:r>
            <a:r>
              <a:rPr dirty="0" sz="1200" spc="-20" b="0">
                <a:latin typeface="Calibri Light"/>
                <a:cs typeface="Calibri Light"/>
              </a:rPr>
              <a:t> to</a:t>
            </a:r>
            <a:r>
              <a:rPr dirty="0" sz="1200" spc="-10" b="0">
                <a:latin typeface="Calibri Light"/>
                <a:cs typeface="Calibri Light"/>
              </a:rPr>
              <a:t> specific</a:t>
            </a:r>
            <a:r>
              <a:rPr dirty="0" sz="1200" spc="-4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monitoring</a:t>
            </a:r>
            <a:r>
              <a:rPr dirty="0" sz="1200" spc="-2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needs.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 Light"/>
              <a:cs typeface="Calibri Light"/>
            </a:endParaRPr>
          </a:p>
          <a:p>
            <a:pPr marL="12700" marR="276860" indent="643255">
              <a:lnSpc>
                <a:spcPct val="111700"/>
              </a:lnSpc>
            </a:pPr>
            <a:r>
              <a:rPr dirty="0" sz="1200" spc="-10" b="0">
                <a:latin typeface="Calibri Light"/>
                <a:cs typeface="Calibri Light"/>
              </a:rPr>
              <a:t>User </a:t>
            </a:r>
            <a:r>
              <a:rPr dirty="0" sz="1200" spc="-15" b="0">
                <a:latin typeface="Calibri Light"/>
                <a:cs typeface="Calibri Light"/>
              </a:rPr>
              <a:t>Interaction: </a:t>
            </a:r>
            <a:r>
              <a:rPr dirty="0" sz="1200" spc="-20" b="0">
                <a:latin typeface="Calibri Light"/>
                <a:cs typeface="Calibri Light"/>
              </a:rPr>
              <a:t>Interactive </a:t>
            </a:r>
            <a:r>
              <a:rPr dirty="0" sz="1200" spc="-15" b="0">
                <a:latin typeface="Calibri Light"/>
                <a:cs typeface="Calibri Light"/>
              </a:rPr>
              <a:t>elements, such </a:t>
            </a:r>
            <a:r>
              <a:rPr dirty="0" sz="1200" spc="5" b="0">
                <a:latin typeface="Calibri Light"/>
                <a:cs typeface="Calibri Light"/>
              </a:rPr>
              <a:t>as </a:t>
            </a:r>
            <a:r>
              <a:rPr dirty="0" sz="1200" spc="-10" b="0">
                <a:latin typeface="Calibri Light"/>
                <a:cs typeface="Calibri Light"/>
              </a:rPr>
              <a:t>user </a:t>
            </a:r>
            <a:r>
              <a:rPr dirty="0" sz="1200" spc="-15" b="0">
                <a:latin typeface="Calibri Light"/>
                <a:cs typeface="Calibri Light"/>
              </a:rPr>
              <a:t>feedback </a:t>
            </a:r>
            <a:r>
              <a:rPr dirty="0" sz="1200" spc="-5" b="0">
                <a:latin typeface="Calibri Light"/>
                <a:cs typeface="Calibri Light"/>
              </a:rPr>
              <a:t>and </a:t>
            </a:r>
            <a:r>
              <a:rPr dirty="0" sz="1200" spc="-15" b="0">
                <a:latin typeface="Calibri Light"/>
                <a:cs typeface="Calibri Light"/>
              </a:rPr>
              <a:t>reporting options, </a:t>
            </a:r>
            <a:r>
              <a:rPr dirty="0" sz="1200" spc="-260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promote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community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engagement </a:t>
            </a:r>
            <a:r>
              <a:rPr dirty="0" sz="1200" spc="-5" b="0">
                <a:latin typeface="Calibri Light"/>
                <a:cs typeface="Calibri Light"/>
              </a:rPr>
              <a:t>and</a:t>
            </a:r>
            <a:r>
              <a:rPr dirty="0" sz="1200" spc="-3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contribute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to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crowd-sourced</a:t>
            </a:r>
            <a:r>
              <a:rPr dirty="0" sz="1200" spc="-5" b="0">
                <a:latin typeface="Calibri Light"/>
                <a:cs typeface="Calibri Light"/>
              </a:rPr>
              <a:t> air</a:t>
            </a:r>
            <a:r>
              <a:rPr dirty="0" sz="1200" spc="-1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quality </a:t>
            </a:r>
            <a:r>
              <a:rPr dirty="0" sz="1200" spc="-15" b="0">
                <a:latin typeface="Calibri Light"/>
                <a:cs typeface="Calibri Light"/>
              </a:rPr>
              <a:t>data.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 Light"/>
              <a:cs typeface="Calibri Light"/>
            </a:endParaRPr>
          </a:p>
          <a:p>
            <a:pPr marL="12700" marR="82550" indent="609600">
              <a:lnSpc>
                <a:spcPct val="110100"/>
              </a:lnSpc>
            </a:pPr>
            <a:r>
              <a:rPr dirty="0" sz="1200" spc="-5" b="0">
                <a:latin typeface="Calibri Light"/>
                <a:cs typeface="Calibri Light"/>
              </a:rPr>
              <a:t>In </a:t>
            </a:r>
            <a:r>
              <a:rPr dirty="0" sz="1200" spc="-15" b="0">
                <a:latin typeface="Calibri Light"/>
                <a:cs typeface="Calibri Light"/>
              </a:rPr>
              <a:t>conclusion, MIT </a:t>
            </a:r>
            <a:r>
              <a:rPr dirty="0" sz="1200" spc="-10" b="0">
                <a:latin typeface="Calibri Light"/>
                <a:cs typeface="Calibri Light"/>
              </a:rPr>
              <a:t>App </a:t>
            </a:r>
            <a:r>
              <a:rPr dirty="0" sz="1200" spc="-20" b="0">
                <a:latin typeface="Calibri Light"/>
                <a:cs typeface="Calibri Light"/>
              </a:rPr>
              <a:t>Inventor </a:t>
            </a:r>
            <a:r>
              <a:rPr dirty="0" sz="1200" spc="-25" b="0">
                <a:latin typeface="Calibri Light"/>
                <a:cs typeface="Calibri Light"/>
              </a:rPr>
              <a:t>offers </a:t>
            </a:r>
            <a:r>
              <a:rPr dirty="0" sz="1200" b="0">
                <a:latin typeface="Calibri Light"/>
                <a:cs typeface="Calibri Light"/>
              </a:rPr>
              <a:t>a </a:t>
            </a:r>
            <a:r>
              <a:rPr dirty="0" sz="1200" spc="-15" b="0">
                <a:latin typeface="Calibri Light"/>
                <a:cs typeface="Calibri Light"/>
              </a:rPr>
              <a:t>user-friendly </a:t>
            </a:r>
            <a:r>
              <a:rPr dirty="0" sz="1200" spc="-25" b="0">
                <a:latin typeface="Calibri Light"/>
                <a:cs typeface="Calibri Light"/>
              </a:rPr>
              <a:t>platform </a:t>
            </a:r>
            <a:r>
              <a:rPr dirty="0" sz="1200" spc="-10" b="0">
                <a:latin typeface="Calibri Light"/>
                <a:cs typeface="Calibri Light"/>
              </a:rPr>
              <a:t>for developing </a:t>
            </a:r>
            <a:r>
              <a:rPr dirty="0" sz="1200" b="0">
                <a:latin typeface="Calibri Light"/>
                <a:cs typeface="Calibri Light"/>
              </a:rPr>
              <a:t>air </a:t>
            </a:r>
            <a:r>
              <a:rPr dirty="0" sz="1200" spc="-10" b="0">
                <a:latin typeface="Calibri Light"/>
                <a:cs typeface="Calibri Light"/>
              </a:rPr>
              <a:t>quality </a:t>
            </a:r>
            <a:r>
              <a:rPr dirty="0" sz="1200" spc="-26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monitoring</a:t>
            </a:r>
            <a:r>
              <a:rPr dirty="0" sz="1200" spc="-45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apps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b="0">
                <a:latin typeface="Calibri Light"/>
                <a:cs typeface="Calibri Light"/>
              </a:rPr>
              <a:t>by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providing</a:t>
            </a:r>
            <a:r>
              <a:rPr dirty="0" sz="1200" spc="-4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essential</a:t>
            </a:r>
            <a:r>
              <a:rPr dirty="0" sz="1200" spc="-5" b="0">
                <a:latin typeface="Calibri Light"/>
                <a:cs typeface="Calibri Light"/>
              </a:rPr>
              <a:t> basic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blocks</a:t>
            </a:r>
            <a:r>
              <a:rPr dirty="0" sz="1200" spc="-4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for</a:t>
            </a:r>
            <a:r>
              <a:rPr dirty="0" sz="1200" spc="-15" b="0">
                <a:latin typeface="Calibri Light"/>
                <a:cs typeface="Calibri Light"/>
              </a:rPr>
              <a:t> sensor integration, </a:t>
            </a:r>
            <a:r>
              <a:rPr dirty="0" sz="1200" spc="-20" b="0">
                <a:latin typeface="Calibri Light"/>
                <a:cs typeface="Calibri Light"/>
              </a:rPr>
              <a:t>data </a:t>
            </a:r>
            <a:r>
              <a:rPr dirty="0" sz="1200" spc="-15" b="0">
                <a:latin typeface="Calibri Light"/>
                <a:cs typeface="Calibri Light"/>
              </a:rPr>
              <a:t>collection,</a:t>
            </a:r>
            <a:r>
              <a:rPr dirty="0" sz="1200" spc="-10" b="0">
                <a:latin typeface="Calibri Light"/>
                <a:cs typeface="Calibri Light"/>
              </a:rPr>
              <a:t> user</a:t>
            </a:r>
            <a:endParaRPr sz="1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20" b="0">
                <a:latin typeface="Calibri Light"/>
                <a:cs typeface="Calibri Light"/>
              </a:rPr>
              <a:t>interface</a:t>
            </a:r>
            <a:r>
              <a:rPr dirty="0" sz="1200" spc="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design,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real-time</a:t>
            </a:r>
            <a:r>
              <a:rPr dirty="0" sz="1200" spc="-2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updates,</a:t>
            </a:r>
            <a:r>
              <a:rPr dirty="0" sz="1200" spc="-30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data</a:t>
            </a:r>
            <a:r>
              <a:rPr dirty="0" sz="1200" spc="1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visualization,</a:t>
            </a:r>
            <a:r>
              <a:rPr dirty="0" sz="1200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data</a:t>
            </a:r>
            <a:r>
              <a:rPr dirty="0" sz="1200" spc="10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storage,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customization,</a:t>
            </a:r>
            <a:r>
              <a:rPr dirty="0" sz="1200" spc="-30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and</a:t>
            </a:r>
            <a:r>
              <a:rPr dirty="0" sz="120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user</a:t>
            </a:r>
            <a:endParaRPr sz="1200">
              <a:latin typeface="Calibri Light"/>
              <a:cs typeface="Calibri Light"/>
            </a:endParaRPr>
          </a:p>
          <a:p>
            <a:pPr marL="12700" marR="31750">
              <a:lnSpc>
                <a:spcPct val="109200"/>
              </a:lnSpc>
              <a:spcBef>
                <a:spcPts val="10"/>
              </a:spcBef>
            </a:pPr>
            <a:r>
              <a:rPr dirty="0" sz="1200" spc="-15" b="0">
                <a:latin typeface="Calibri Light"/>
                <a:cs typeface="Calibri Light"/>
              </a:rPr>
              <a:t>interaction. </a:t>
            </a:r>
            <a:r>
              <a:rPr dirty="0" sz="1200" spc="-10" b="0">
                <a:latin typeface="Calibri Light"/>
                <a:cs typeface="Calibri Light"/>
              </a:rPr>
              <a:t>This </a:t>
            </a:r>
            <a:r>
              <a:rPr dirty="0" sz="1200" spc="-15" b="0">
                <a:latin typeface="Calibri Light"/>
                <a:cs typeface="Calibri Light"/>
              </a:rPr>
              <a:t>abstract provides </a:t>
            </a:r>
            <a:r>
              <a:rPr dirty="0" sz="1200" spc="-10" b="0">
                <a:latin typeface="Calibri Light"/>
                <a:cs typeface="Calibri Light"/>
              </a:rPr>
              <a:t>an </a:t>
            </a:r>
            <a:r>
              <a:rPr dirty="0" sz="1200" spc="-15" b="0">
                <a:latin typeface="Calibri Light"/>
                <a:cs typeface="Calibri Light"/>
              </a:rPr>
              <a:t>overview of the </a:t>
            </a:r>
            <a:r>
              <a:rPr dirty="0" sz="1200" spc="-25" b="0">
                <a:latin typeface="Calibri Light"/>
                <a:cs typeface="Calibri Light"/>
              </a:rPr>
              <a:t>key </a:t>
            </a:r>
            <a:r>
              <a:rPr dirty="0" sz="1200" spc="-15" b="0">
                <a:latin typeface="Calibri Light"/>
                <a:cs typeface="Calibri Light"/>
              </a:rPr>
              <a:t>components that </a:t>
            </a:r>
            <a:r>
              <a:rPr dirty="0" sz="1200" spc="-20" b="0">
                <a:latin typeface="Calibri Light"/>
                <a:cs typeface="Calibri Light"/>
              </a:rPr>
              <a:t>make </a:t>
            </a:r>
            <a:r>
              <a:rPr dirty="0" sz="1200" spc="-5" b="0">
                <a:latin typeface="Calibri Light"/>
                <a:cs typeface="Calibri Light"/>
              </a:rPr>
              <a:t>MIT </a:t>
            </a:r>
            <a:r>
              <a:rPr dirty="0" sz="1200" spc="-10" b="0">
                <a:latin typeface="Calibri Light"/>
                <a:cs typeface="Calibri Light"/>
              </a:rPr>
              <a:t>App </a:t>
            </a:r>
            <a:r>
              <a:rPr dirty="0" sz="1200" spc="-20" b="0">
                <a:latin typeface="Calibri Light"/>
                <a:cs typeface="Calibri Light"/>
              </a:rPr>
              <a:t>Inventor </a:t>
            </a:r>
            <a:r>
              <a:rPr dirty="0" sz="1200" spc="-260" b="0">
                <a:latin typeface="Calibri Light"/>
                <a:cs typeface="Calibri Light"/>
              </a:rPr>
              <a:t> </a:t>
            </a:r>
            <a:r>
              <a:rPr dirty="0" sz="1200" b="0">
                <a:latin typeface="Calibri Light"/>
                <a:cs typeface="Calibri Light"/>
              </a:rPr>
              <a:t>a </a:t>
            </a:r>
            <a:r>
              <a:rPr dirty="0" sz="1200" spc="-15" b="0">
                <a:latin typeface="Calibri Light"/>
                <a:cs typeface="Calibri Light"/>
              </a:rPr>
              <a:t>valuable tool </a:t>
            </a:r>
            <a:r>
              <a:rPr dirty="0" sz="1200" spc="-10" b="0">
                <a:latin typeface="Calibri Light"/>
                <a:cs typeface="Calibri Light"/>
              </a:rPr>
              <a:t>for </a:t>
            </a:r>
            <a:r>
              <a:rPr dirty="0" sz="1200" spc="-15" b="0">
                <a:latin typeface="Calibri Light"/>
                <a:cs typeface="Calibri Light"/>
              </a:rPr>
              <a:t>creating applications </a:t>
            </a:r>
            <a:r>
              <a:rPr dirty="0" sz="1200" spc="-10" b="0">
                <a:latin typeface="Calibri Light"/>
                <a:cs typeface="Calibri Light"/>
              </a:rPr>
              <a:t>that can </a:t>
            </a:r>
            <a:r>
              <a:rPr dirty="0" sz="1200" spc="-15" b="0">
                <a:latin typeface="Calibri Light"/>
                <a:cs typeface="Calibri Light"/>
              </a:rPr>
              <a:t>contribute </a:t>
            </a:r>
            <a:r>
              <a:rPr dirty="0" sz="1200" spc="-10" b="0">
                <a:latin typeface="Calibri Light"/>
                <a:cs typeface="Calibri Light"/>
              </a:rPr>
              <a:t>to </a:t>
            </a:r>
            <a:r>
              <a:rPr dirty="0" sz="1200" spc="-20" b="0">
                <a:latin typeface="Calibri Light"/>
                <a:cs typeface="Calibri Light"/>
              </a:rPr>
              <a:t>improved </a:t>
            </a:r>
            <a:r>
              <a:rPr dirty="0" sz="1200" spc="-5" b="0">
                <a:latin typeface="Calibri Light"/>
                <a:cs typeface="Calibri Light"/>
              </a:rPr>
              <a:t>air </a:t>
            </a:r>
            <a:r>
              <a:rPr dirty="0" sz="1200" spc="-10" b="0">
                <a:latin typeface="Calibri Light"/>
                <a:cs typeface="Calibri Light"/>
              </a:rPr>
              <a:t>quality </a:t>
            </a:r>
            <a:r>
              <a:rPr dirty="0" sz="1200" spc="-15" b="0">
                <a:latin typeface="Calibri Light"/>
                <a:cs typeface="Calibri Light"/>
              </a:rPr>
              <a:t>awareness </a:t>
            </a:r>
            <a:r>
              <a:rPr dirty="0" sz="1200" spc="-5" b="0">
                <a:latin typeface="Calibri Light"/>
                <a:cs typeface="Calibri Light"/>
              </a:rPr>
              <a:t>and </a:t>
            </a:r>
            <a:r>
              <a:rPr dirty="0" sz="120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management.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670675"/>
            <a:ext cx="151701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20" b="0" i="1">
                <a:solidFill>
                  <a:srgbClr val="2E5395"/>
                </a:solidFill>
                <a:latin typeface="Calibri Light"/>
                <a:cs typeface="Calibri Light"/>
              </a:rPr>
              <a:t>D</a:t>
            </a:r>
            <a:r>
              <a:rPr dirty="0" sz="1600" spc="-30" b="0" i="1">
                <a:solidFill>
                  <a:srgbClr val="2E5395"/>
                </a:solidFill>
                <a:latin typeface="Calibri Light"/>
                <a:cs typeface="Calibri Light"/>
              </a:rPr>
              <a:t>O</a:t>
            </a:r>
            <a:r>
              <a:rPr dirty="0" sz="1600" spc="-20" b="0" i="1">
                <a:solidFill>
                  <a:srgbClr val="2E5395"/>
                </a:solidFill>
                <a:latin typeface="Calibri Light"/>
                <a:cs typeface="Calibri Light"/>
              </a:rPr>
              <a:t>W</a:t>
            </a:r>
            <a:r>
              <a:rPr dirty="0" sz="1600" spc="-40" b="0" i="1">
                <a:solidFill>
                  <a:srgbClr val="2E5395"/>
                </a:solidFill>
                <a:latin typeface="Calibri Light"/>
                <a:cs typeface="Calibri Light"/>
              </a:rPr>
              <a:t>N</a:t>
            </a:r>
            <a:r>
              <a:rPr dirty="0" sz="1600" spc="-75" b="0" i="1">
                <a:solidFill>
                  <a:srgbClr val="2E5395"/>
                </a:solidFill>
                <a:latin typeface="Calibri Light"/>
                <a:cs typeface="Calibri Light"/>
              </a:rPr>
              <a:t>L</a:t>
            </a:r>
            <a:r>
              <a:rPr dirty="0" sz="1600" spc="-30" b="0" i="1">
                <a:solidFill>
                  <a:srgbClr val="2E5395"/>
                </a:solidFill>
                <a:latin typeface="Calibri Light"/>
                <a:cs typeface="Calibri Light"/>
              </a:rPr>
              <a:t>O</a:t>
            </a:r>
            <a:r>
              <a:rPr dirty="0" sz="1600" spc="-20" b="0" i="1">
                <a:solidFill>
                  <a:srgbClr val="2E5395"/>
                </a:solidFill>
                <a:latin typeface="Calibri Light"/>
                <a:cs typeface="Calibri Light"/>
              </a:rPr>
              <a:t>AD</a:t>
            </a:r>
            <a:r>
              <a:rPr dirty="0" sz="1600" spc="-30" b="0" i="1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r>
              <a:rPr dirty="0" sz="1600" b="0" i="1">
                <a:solidFill>
                  <a:srgbClr val="2E5395"/>
                </a:solidFill>
                <a:latin typeface="Calibri Light"/>
                <a:cs typeface="Calibri Light"/>
              </a:rPr>
              <a:t>L</a:t>
            </a:r>
            <a:r>
              <a:rPr dirty="0" sz="1600" spc="-10" b="0" i="1">
                <a:solidFill>
                  <a:srgbClr val="2E5395"/>
                </a:solidFill>
                <a:latin typeface="Calibri Light"/>
                <a:cs typeface="Calibri Light"/>
              </a:rPr>
              <a:t>I</a:t>
            </a:r>
            <a:r>
              <a:rPr dirty="0" sz="1600" spc="-20" b="0" i="1">
                <a:solidFill>
                  <a:srgbClr val="2E5395"/>
                </a:solidFill>
                <a:latin typeface="Calibri Light"/>
                <a:cs typeface="Calibri Light"/>
              </a:rPr>
              <a:t>NK</a:t>
            </a:r>
            <a:r>
              <a:rPr dirty="0" sz="1600" spc="-40" b="0" i="1">
                <a:solidFill>
                  <a:srgbClr val="2E5395"/>
                </a:solidFill>
                <a:latin typeface="Calibri Light"/>
                <a:cs typeface="Calibri Light"/>
              </a:rPr>
              <a:t>:</a:t>
            </a:r>
            <a:r>
              <a:rPr dirty="0" sz="1600" b="0" i="1">
                <a:solidFill>
                  <a:srgbClr val="2E5395"/>
                </a:solidFill>
                <a:latin typeface="Calibri Light"/>
                <a:cs typeface="Calibri Light"/>
              </a:rPr>
              <a:t> </a:t>
            </a:r>
            <a:endParaRPr sz="1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194" y="914400"/>
            <a:ext cx="5943600" cy="5180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38071"/>
            <a:ext cx="5958205" cy="4732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6095" indent="45720">
              <a:lnSpc>
                <a:spcPct val="110200"/>
              </a:lnSpc>
              <a:spcBef>
                <a:spcPts val="95"/>
              </a:spcBef>
            </a:pPr>
            <a:r>
              <a:rPr dirty="0" sz="1600" spc="-5" b="0">
                <a:latin typeface="Calibri Light"/>
                <a:cs typeface="Calibri Light"/>
              </a:rPr>
              <a:t>Air </a:t>
            </a:r>
            <a:r>
              <a:rPr dirty="0" sz="1600" spc="-15" b="0">
                <a:latin typeface="Calibri Light"/>
                <a:cs typeface="Calibri Light"/>
              </a:rPr>
              <a:t>Quality Monitoring App using </a:t>
            </a:r>
            <a:r>
              <a:rPr dirty="0" sz="1600" spc="-5" b="0">
                <a:latin typeface="Calibri Light"/>
                <a:cs typeface="Calibri Light"/>
              </a:rPr>
              <a:t>MIT </a:t>
            </a:r>
            <a:r>
              <a:rPr dirty="0" sz="1600" spc="-15" b="0">
                <a:latin typeface="Calibri Light"/>
                <a:cs typeface="Calibri Light"/>
              </a:rPr>
              <a:t>App </a:t>
            </a:r>
            <a:r>
              <a:rPr dirty="0" sz="1600" spc="-25" b="0">
                <a:latin typeface="Calibri Light"/>
                <a:cs typeface="Calibri Light"/>
              </a:rPr>
              <a:t>Inventor: </a:t>
            </a:r>
            <a:r>
              <a:rPr dirty="0" sz="1600" b="0">
                <a:latin typeface="Calibri Light"/>
                <a:cs typeface="Calibri Light"/>
              </a:rPr>
              <a:t>A </a:t>
            </a:r>
            <a:r>
              <a:rPr dirty="0" sz="1600" spc="-20" b="0">
                <a:latin typeface="Calibri Light"/>
                <a:cs typeface="Calibri Light"/>
              </a:rPr>
              <a:t>User-Friendly </a:t>
            </a:r>
            <a:r>
              <a:rPr dirty="0" sz="1600" spc="-350" b="0">
                <a:latin typeface="Calibri Light"/>
                <a:cs typeface="Calibri Light"/>
              </a:rPr>
              <a:t> </a:t>
            </a:r>
            <a:r>
              <a:rPr dirty="0" sz="1600" spc="-10" b="0">
                <a:latin typeface="Calibri Light"/>
                <a:cs typeface="Calibri Light"/>
              </a:rPr>
              <a:t>Solution</a:t>
            </a:r>
            <a:r>
              <a:rPr dirty="0" sz="1600" spc="-50" b="0">
                <a:latin typeface="Calibri Light"/>
                <a:cs typeface="Calibri Light"/>
              </a:rPr>
              <a:t> </a:t>
            </a:r>
            <a:r>
              <a:rPr dirty="0" sz="1600" spc="-25" b="0">
                <a:latin typeface="Calibri Light"/>
                <a:cs typeface="Calibri Light"/>
              </a:rPr>
              <a:t>for</a:t>
            </a:r>
            <a:r>
              <a:rPr dirty="0" sz="1600" spc="-5" b="0">
                <a:latin typeface="Calibri Light"/>
                <a:cs typeface="Calibri Light"/>
              </a:rPr>
              <a:t> </a:t>
            </a:r>
            <a:r>
              <a:rPr dirty="0" sz="1600" spc="-30" b="0">
                <a:latin typeface="Calibri Light"/>
                <a:cs typeface="Calibri Light"/>
              </a:rPr>
              <a:t>Environmental</a:t>
            </a:r>
            <a:r>
              <a:rPr dirty="0" sz="1600" b="0">
                <a:latin typeface="Calibri Light"/>
                <a:cs typeface="Calibri Light"/>
              </a:rPr>
              <a:t> </a:t>
            </a:r>
            <a:r>
              <a:rPr dirty="0" sz="1600" spc="-20" b="0">
                <a:latin typeface="Calibri Light"/>
                <a:cs typeface="Calibri Light"/>
              </a:rPr>
              <a:t>Awareness: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libri Light"/>
              <a:cs typeface="Calibri Light"/>
            </a:endParaRPr>
          </a:p>
          <a:p>
            <a:pPr marL="12700" marR="109855" indent="575945">
              <a:lnSpc>
                <a:spcPct val="110100"/>
              </a:lnSpc>
              <a:spcBef>
                <a:spcPts val="5"/>
              </a:spcBef>
            </a:pPr>
            <a:r>
              <a:rPr dirty="0" sz="1200" spc="-10" b="0">
                <a:latin typeface="Calibri Light"/>
                <a:cs typeface="Calibri Light"/>
              </a:rPr>
              <a:t>The </a:t>
            </a:r>
            <a:r>
              <a:rPr dirty="0" sz="1200" spc="-15" b="0">
                <a:latin typeface="Calibri Light"/>
                <a:cs typeface="Calibri Light"/>
              </a:rPr>
              <a:t>rapid increase </a:t>
            </a:r>
            <a:r>
              <a:rPr dirty="0" sz="1200" b="0">
                <a:latin typeface="Calibri Light"/>
                <a:cs typeface="Calibri Light"/>
              </a:rPr>
              <a:t>in </a:t>
            </a:r>
            <a:r>
              <a:rPr dirty="0" sz="1200" spc="-15" b="0">
                <a:latin typeface="Calibri Light"/>
                <a:cs typeface="Calibri Light"/>
              </a:rPr>
              <a:t>urbanization </a:t>
            </a:r>
            <a:r>
              <a:rPr dirty="0" sz="1200" spc="-5" b="0">
                <a:latin typeface="Calibri Light"/>
                <a:cs typeface="Calibri Light"/>
              </a:rPr>
              <a:t>and </a:t>
            </a:r>
            <a:r>
              <a:rPr dirty="0" sz="1200" spc="-15" b="0">
                <a:latin typeface="Calibri Light"/>
                <a:cs typeface="Calibri Light"/>
              </a:rPr>
              <a:t>industrialization </a:t>
            </a:r>
            <a:r>
              <a:rPr dirty="0" sz="1200" spc="-5" b="0">
                <a:latin typeface="Calibri Light"/>
                <a:cs typeface="Calibri Light"/>
              </a:rPr>
              <a:t>has </a:t>
            </a:r>
            <a:r>
              <a:rPr dirty="0" sz="1200" spc="-15" b="0">
                <a:latin typeface="Calibri Light"/>
                <a:cs typeface="Calibri Light"/>
              </a:rPr>
              <a:t>led </a:t>
            </a:r>
            <a:r>
              <a:rPr dirty="0" sz="1200" spc="-10" b="0">
                <a:latin typeface="Calibri Light"/>
                <a:cs typeface="Calibri Light"/>
              </a:rPr>
              <a:t>to </a:t>
            </a:r>
            <a:r>
              <a:rPr dirty="0" sz="1200" b="0">
                <a:latin typeface="Calibri Light"/>
                <a:cs typeface="Calibri Light"/>
              </a:rPr>
              <a:t>a </a:t>
            </a:r>
            <a:r>
              <a:rPr dirty="0" sz="1200" spc="-15" b="0">
                <a:latin typeface="Calibri Light"/>
                <a:cs typeface="Calibri Light"/>
              </a:rPr>
              <a:t>pressing concern </a:t>
            </a:r>
            <a:r>
              <a:rPr dirty="0" sz="1200" spc="-20" b="0">
                <a:latin typeface="Calibri Light"/>
                <a:cs typeface="Calibri Light"/>
              </a:rPr>
              <a:t>for </a:t>
            </a:r>
            <a:r>
              <a:rPr dirty="0" sz="1200" spc="-260" b="0">
                <a:latin typeface="Calibri Light"/>
                <a:cs typeface="Calibri Light"/>
              </a:rPr>
              <a:t> </a:t>
            </a:r>
            <a:r>
              <a:rPr dirty="0" sz="1200" b="0">
                <a:latin typeface="Calibri Light"/>
                <a:cs typeface="Calibri Light"/>
              </a:rPr>
              <a:t>air </a:t>
            </a:r>
            <a:r>
              <a:rPr dirty="0" sz="1200" spc="-10" b="0">
                <a:latin typeface="Calibri Light"/>
                <a:cs typeface="Calibri Light"/>
              </a:rPr>
              <a:t>quality monitoring. </a:t>
            </a:r>
            <a:r>
              <a:rPr dirty="0" sz="1200" spc="-65" b="0">
                <a:latin typeface="Calibri Light"/>
                <a:cs typeface="Calibri Light"/>
              </a:rPr>
              <a:t>To </a:t>
            </a:r>
            <a:r>
              <a:rPr dirty="0" sz="1200" spc="-15" b="0">
                <a:latin typeface="Calibri Light"/>
                <a:cs typeface="Calibri Light"/>
              </a:rPr>
              <a:t>address </a:t>
            </a:r>
            <a:r>
              <a:rPr dirty="0" sz="1200" spc="-5" b="0">
                <a:latin typeface="Calibri Light"/>
                <a:cs typeface="Calibri Light"/>
              </a:rPr>
              <a:t>this </a:t>
            </a:r>
            <a:r>
              <a:rPr dirty="0" sz="1200" spc="-15" b="0">
                <a:latin typeface="Calibri Light"/>
                <a:cs typeface="Calibri Light"/>
              </a:rPr>
              <a:t>issue, </a:t>
            </a:r>
            <a:r>
              <a:rPr dirty="0" sz="1200" b="0">
                <a:latin typeface="Calibri Light"/>
                <a:cs typeface="Calibri Light"/>
              </a:rPr>
              <a:t>we </a:t>
            </a:r>
            <a:r>
              <a:rPr dirty="0" sz="1200" spc="-15" b="0">
                <a:latin typeface="Calibri Light"/>
                <a:cs typeface="Calibri Light"/>
              </a:rPr>
              <a:t>present </a:t>
            </a:r>
            <a:r>
              <a:rPr dirty="0" sz="1200" spc="-10" b="0">
                <a:latin typeface="Calibri Light"/>
                <a:cs typeface="Calibri Light"/>
              </a:rPr>
              <a:t>an </a:t>
            </a:r>
            <a:r>
              <a:rPr dirty="0" sz="1200" spc="-20" b="0">
                <a:latin typeface="Calibri Light"/>
                <a:cs typeface="Calibri Light"/>
              </a:rPr>
              <a:t>innovative </a:t>
            </a:r>
            <a:r>
              <a:rPr dirty="0" sz="1200" spc="-10" b="0">
                <a:latin typeface="Calibri Light"/>
                <a:cs typeface="Calibri Light"/>
              </a:rPr>
              <a:t>mobile </a:t>
            </a:r>
            <a:r>
              <a:rPr dirty="0" sz="1200" spc="-15" b="0">
                <a:latin typeface="Calibri Light"/>
                <a:cs typeface="Calibri Light"/>
              </a:rPr>
              <a:t>application 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developed</a:t>
            </a:r>
            <a:r>
              <a:rPr dirty="0" sz="1200" spc="-10" b="0">
                <a:latin typeface="Calibri Light"/>
                <a:cs typeface="Calibri Light"/>
              </a:rPr>
              <a:t> using</a:t>
            </a:r>
            <a:r>
              <a:rPr dirty="0" sz="1200" spc="-20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MIT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App </a:t>
            </a:r>
            <a:r>
              <a:rPr dirty="0" sz="1200" spc="-30" b="0">
                <a:latin typeface="Calibri Light"/>
                <a:cs typeface="Calibri Light"/>
              </a:rPr>
              <a:t>Inventor,</a:t>
            </a:r>
            <a:r>
              <a:rPr dirty="0" sz="1200" spc="-4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designed</a:t>
            </a:r>
            <a:r>
              <a:rPr dirty="0" sz="1200" spc="-3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to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empower</a:t>
            </a:r>
            <a:r>
              <a:rPr dirty="0" sz="1200" spc="-4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users</a:t>
            </a:r>
            <a:r>
              <a:rPr dirty="0" sz="1200" spc="-4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with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real-time</a:t>
            </a:r>
            <a:r>
              <a:rPr dirty="0" sz="1200" spc="-5" b="0">
                <a:latin typeface="Calibri Light"/>
                <a:cs typeface="Calibri Light"/>
              </a:rPr>
              <a:t> air</a:t>
            </a:r>
            <a:r>
              <a:rPr dirty="0" sz="1200" spc="-10" b="0">
                <a:latin typeface="Calibri Light"/>
                <a:cs typeface="Calibri Light"/>
              </a:rPr>
              <a:t> quality</a:t>
            </a:r>
            <a:endParaRPr sz="1200">
              <a:latin typeface="Calibri Light"/>
              <a:cs typeface="Calibri Light"/>
            </a:endParaRPr>
          </a:p>
          <a:p>
            <a:pPr marL="12700" marR="144780">
              <a:lnSpc>
                <a:spcPct val="110000"/>
              </a:lnSpc>
            </a:pPr>
            <a:r>
              <a:rPr dirty="0" sz="1200" spc="-15" b="0">
                <a:latin typeface="Calibri Light"/>
                <a:cs typeface="Calibri Light"/>
              </a:rPr>
              <a:t>information. </a:t>
            </a:r>
            <a:r>
              <a:rPr dirty="0" sz="1200" spc="-10" b="0">
                <a:latin typeface="Calibri Light"/>
                <a:cs typeface="Calibri Light"/>
              </a:rPr>
              <a:t>The </a:t>
            </a:r>
            <a:r>
              <a:rPr dirty="0" sz="1200" spc="-5" b="0">
                <a:latin typeface="Calibri Light"/>
                <a:cs typeface="Calibri Light"/>
              </a:rPr>
              <a:t>app </a:t>
            </a:r>
            <a:r>
              <a:rPr dirty="0" sz="1200" spc="-15" b="0">
                <a:latin typeface="Calibri Light"/>
                <a:cs typeface="Calibri Light"/>
              </a:rPr>
              <a:t>seamlessly integrates </a:t>
            </a:r>
            <a:r>
              <a:rPr dirty="0" sz="1200" spc="-5" b="0">
                <a:latin typeface="Calibri Light"/>
                <a:cs typeface="Calibri Light"/>
              </a:rPr>
              <a:t>with </a:t>
            </a:r>
            <a:r>
              <a:rPr dirty="0" sz="1200" spc="-15" b="0">
                <a:latin typeface="Calibri Light"/>
                <a:cs typeface="Calibri Light"/>
              </a:rPr>
              <a:t>various environmental sensors </a:t>
            </a:r>
            <a:r>
              <a:rPr dirty="0" sz="1200" spc="-20" b="0">
                <a:latin typeface="Calibri Light"/>
                <a:cs typeface="Calibri Light"/>
              </a:rPr>
              <a:t>to </a:t>
            </a:r>
            <a:r>
              <a:rPr dirty="0" sz="1200" spc="-15" b="0">
                <a:latin typeface="Calibri Light"/>
                <a:cs typeface="Calibri Light"/>
              </a:rPr>
              <a:t>collect </a:t>
            </a:r>
            <a:r>
              <a:rPr dirty="0" sz="1200" spc="-20" b="0">
                <a:latin typeface="Calibri Light"/>
                <a:cs typeface="Calibri Light"/>
              </a:rPr>
              <a:t>data </a:t>
            </a:r>
            <a:r>
              <a:rPr dirty="0" sz="1200" spc="-15" b="0">
                <a:latin typeface="Calibri Light"/>
                <a:cs typeface="Calibri Light"/>
              </a:rPr>
              <a:t>on </a:t>
            </a:r>
            <a:r>
              <a:rPr dirty="0" sz="1200" spc="-26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pollutants</a:t>
            </a:r>
            <a:r>
              <a:rPr dirty="0" sz="1200" spc="-15" b="0">
                <a:latin typeface="Calibri Light"/>
                <a:cs typeface="Calibri Light"/>
              </a:rPr>
              <a:t> such</a:t>
            </a:r>
            <a:r>
              <a:rPr dirty="0" sz="1200" spc="-30" b="0">
                <a:latin typeface="Calibri Light"/>
                <a:cs typeface="Calibri Light"/>
              </a:rPr>
              <a:t> </a:t>
            </a:r>
            <a:r>
              <a:rPr dirty="0" sz="1200" spc="5" b="0">
                <a:latin typeface="Calibri Light"/>
                <a:cs typeface="Calibri Light"/>
              </a:rPr>
              <a:t>as</a:t>
            </a:r>
            <a:r>
              <a:rPr dirty="0" sz="1200" spc="-15" b="0">
                <a:latin typeface="Calibri Light"/>
                <a:cs typeface="Calibri Light"/>
              </a:rPr>
              <a:t> particulate</a:t>
            </a:r>
            <a:r>
              <a:rPr dirty="0" sz="1200" spc="-25" b="0">
                <a:latin typeface="Calibri Light"/>
                <a:cs typeface="Calibri Light"/>
              </a:rPr>
              <a:t> matter</a:t>
            </a:r>
            <a:r>
              <a:rPr dirty="0" sz="1200" spc="-10" b="0">
                <a:latin typeface="Calibri Light"/>
                <a:cs typeface="Calibri Light"/>
              </a:rPr>
              <a:t> (PM2.5</a:t>
            </a:r>
            <a:r>
              <a:rPr dirty="0" sz="1200" spc="-15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and </a:t>
            </a:r>
            <a:r>
              <a:rPr dirty="0" sz="1200" spc="-15" b="0">
                <a:latin typeface="Calibri Light"/>
                <a:cs typeface="Calibri Light"/>
              </a:rPr>
              <a:t>PM10),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carbon</a:t>
            </a:r>
            <a:r>
              <a:rPr dirty="0" sz="1200" spc="-3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dioxide</a:t>
            </a:r>
            <a:r>
              <a:rPr dirty="0" sz="120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(CO2),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ozone </a:t>
            </a:r>
            <a:r>
              <a:rPr dirty="0" sz="1200" spc="-10" b="0">
                <a:latin typeface="Calibri Light"/>
                <a:cs typeface="Calibri Light"/>
              </a:rPr>
              <a:t>(O3),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and</a:t>
            </a:r>
            <a:endParaRPr sz="1200">
              <a:latin typeface="Calibri Light"/>
              <a:cs typeface="Calibri Light"/>
            </a:endParaRPr>
          </a:p>
          <a:p>
            <a:pPr marL="12700" marR="5080">
              <a:lnSpc>
                <a:spcPts val="1580"/>
              </a:lnSpc>
              <a:spcBef>
                <a:spcPts val="55"/>
              </a:spcBef>
            </a:pPr>
            <a:r>
              <a:rPr dirty="0" sz="1200" spc="-15" b="0">
                <a:latin typeface="Calibri Light"/>
                <a:cs typeface="Calibri Light"/>
              </a:rPr>
              <a:t>nitrogen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dioxide</a:t>
            </a:r>
            <a:r>
              <a:rPr dirty="0" sz="1200" spc="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(NO2). The</a:t>
            </a:r>
            <a:r>
              <a:rPr dirty="0" sz="1200" spc="-1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user </a:t>
            </a:r>
            <a:r>
              <a:rPr dirty="0" sz="1200" spc="-20" b="0">
                <a:latin typeface="Calibri Light"/>
                <a:cs typeface="Calibri Light"/>
              </a:rPr>
              <a:t>interface</a:t>
            </a:r>
            <a:r>
              <a:rPr dirty="0" sz="1200" spc="5" b="0">
                <a:latin typeface="Calibri Light"/>
                <a:cs typeface="Calibri Light"/>
              </a:rPr>
              <a:t> </a:t>
            </a:r>
            <a:r>
              <a:rPr dirty="0" sz="1200" b="0">
                <a:latin typeface="Calibri Light"/>
                <a:cs typeface="Calibri Light"/>
              </a:rPr>
              <a:t>is</a:t>
            </a:r>
            <a:r>
              <a:rPr dirty="0" sz="1200" spc="-15" b="0">
                <a:latin typeface="Calibri Light"/>
                <a:cs typeface="Calibri Light"/>
              </a:rPr>
              <a:t> intuitive,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providing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easy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navigation</a:t>
            </a:r>
            <a:r>
              <a:rPr dirty="0" sz="1200" spc="-25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and </a:t>
            </a:r>
            <a:r>
              <a:rPr dirty="0" sz="1200" spc="-15" b="0">
                <a:latin typeface="Calibri Light"/>
                <a:cs typeface="Calibri Light"/>
              </a:rPr>
              <a:t>visualization</a:t>
            </a:r>
            <a:r>
              <a:rPr dirty="0" sz="1200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of </a:t>
            </a:r>
            <a:r>
              <a:rPr dirty="0" sz="1200" spc="-254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the</a:t>
            </a:r>
            <a:r>
              <a:rPr dirty="0" sz="1200" spc="-2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collected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data,</a:t>
            </a:r>
            <a:r>
              <a:rPr dirty="0" sz="1200" spc="-40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allowing</a:t>
            </a:r>
            <a:r>
              <a:rPr dirty="0" sz="1200" spc="-4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users </a:t>
            </a:r>
            <a:r>
              <a:rPr dirty="0" sz="1200" spc="-10" b="0">
                <a:latin typeface="Calibri Light"/>
                <a:cs typeface="Calibri Light"/>
              </a:rPr>
              <a:t>to </a:t>
            </a:r>
            <a:r>
              <a:rPr dirty="0" sz="1200" spc="-20" b="0">
                <a:latin typeface="Calibri Light"/>
                <a:cs typeface="Calibri Light"/>
              </a:rPr>
              <a:t>grasp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the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current</a:t>
            </a:r>
            <a:r>
              <a:rPr dirty="0" sz="1200" spc="-40" b="0">
                <a:latin typeface="Calibri Light"/>
                <a:cs typeface="Calibri Light"/>
              </a:rPr>
              <a:t> </a:t>
            </a:r>
            <a:r>
              <a:rPr dirty="0" sz="1200" b="0">
                <a:latin typeface="Calibri Light"/>
                <a:cs typeface="Calibri Light"/>
              </a:rPr>
              <a:t>air</a:t>
            </a:r>
            <a:r>
              <a:rPr dirty="0" sz="1200" spc="-1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quality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status</a:t>
            </a:r>
            <a:r>
              <a:rPr dirty="0" sz="1200" spc="-40" b="0">
                <a:latin typeface="Calibri Light"/>
                <a:cs typeface="Calibri Light"/>
              </a:rPr>
              <a:t> </a:t>
            </a:r>
            <a:r>
              <a:rPr dirty="0" sz="1200" spc="-25" b="0">
                <a:latin typeface="Calibri Light"/>
                <a:cs typeface="Calibri Light"/>
              </a:rPr>
              <a:t>effortlessly.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libri Light"/>
              <a:cs typeface="Calibri Light"/>
            </a:endParaRPr>
          </a:p>
          <a:p>
            <a:pPr marL="12700" marR="168910" indent="575945">
              <a:lnSpc>
                <a:spcPct val="110000"/>
              </a:lnSpc>
            </a:pPr>
            <a:r>
              <a:rPr dirty="0" sz="1200" spc="-5" b="0">
                <a:latin typeface="Calibri Light"/>
                <a:cs typeface="Calibri Light"/>
              </a:rPr>
              <a:t>This </a:t>
            </a:r>
            <a:r>
              <a:rPr dirty="0" sz="1200" spc="-15" b="0">
                <a:latin typeface="Calibri Light"/>
                <a:cs typeface="Calibri Light"/>
              </a:rPr>
              <a:t>project focuses on enhancing </a:t>
            </a:r>
            <a:r>
              <a:rPr dirty="0" sz="1200" spc="-20" b="0">
                <a:latin typeface="Calibri Light"/>
                <a:cs typeface="Calibri Light"/>
              </a:rPr>
              <a:t>environmental </a:t>
            </a:r>
            <a:r>
              <a:rPr dirty="0" sz="1200" spc="-15" b="0">
                <a:latin typeface="Calibri Light"/>
                <a:cs typeface="Calibri Light"/>
              </a:rPr>
              <a:t>awareness by </a:t>
            </a:r>
            <a:r>
              <a:rPr dirty="0" sz="1200" spc="-10" b="0">
                <a:latin typeface="Calibri Light"/>
                <a:cs typeface="Calibri Light"/>
              </a:rPr>
              <a:t>enabling </a:t>
            </a:r>
            <a:r>
              <a:rPr dirty="0" sz="1200" spc="-15" b="0">
                <a:latin typeface="Calibri Light"/>
                <a:cs typeface="Calibri Light"/>
              </a:rPr>
              <a:t>users </a:t>
            </a:r>
            <a:r>
              <a:rPr dirty="0" sz="1200" spc="-10" b="0">
                <a:latin typeface="Calibri Light"/>
                <a:cs typeface="Calibri Light"/>
              </a:rPr>
              <a:t>to </a:t>
            </a:r>
            <a:r>
              <a:rPr dirty="0" sz="1200" spc="-20" b="0">
                <a:latin typeface="Calibri Light"/>
                <a:cs typeface="Calibri Light"/>
              </a:rPr>
              <a:t>make </a:t>
            </a:r>
            <a:r>
              <a:rPr dirty="0" sz="1200" spc="-26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informed </a:t>
            </a:r>
            <a:r>
              <a:rPr dirty="0" sz="1200" spc="-10" b="0">
                <a:latin typeface="Calibri Light"/>
                <a:cs typeface="Calibri Light"/>
              </a:rPr>
              <a:t>decisions </a:t>
            </a:r>
            <a:r>
              <a:rPr dirty="0" sz="1200" spc="-5" b="0">
                <a:latin typeface="Calibri Light"/>
                <a:cs typeface="Calibri Light"/>
              </a:rPr>
              <a:t>about </a:t>
            </a:r>
            <a:r>
              <a:rPr dirty="0" sz="1200" spc="-15" b="0">
                <a:latin typeface="Calibri Light"/>
                <a:cs typeface="Calibri Light"/>
              </a:rPr>
              <a:t>outdoor </a:t>
            </a:r>
            <a:r>
              <a:rPr dirty="0" sz="1200" spc="-10" b="0">
                <a:latin typeface="Calibri Light"/>
                <a:cs typeface="Calibri Light"/>
              </a:rPr>
              <a:t>activities </a:t>
            </a:r>
            <a:r>
              <a:rPr dirty="0" sz="1200" spc="-5" b="0">
                <a:latin typeface="Calibri Light"/>
                <a:cs typeface="Calibri Light"/>
              </a:rPr>
              <a:t>and </a:t>
            </a:r>
            <a:r>
              <a:rPr dirty="0" sz="1200" spc="-15" b="0">
                <a:latin typeface="Calibri Light"/>
                <a:cs typeface="Calibri Light"/>
              </a:rPr>
              <a:t>personal health </a:t>
            </a:r>
            <a:r>
              <a:rPr dirty="0" sz="1200" spc="-10" b="0">
                <a:latin typeface="Calibri Light"/>
                <a:cs typeface="Calibri Light"/>
              </a:rPr>
              <a:t>based </a:t>
            </a:r>
            <a:r>
              <a:rPr dirty="0" sz="1200" spc="-5" b="0">
                <a:latin typeface="Calibri Light"/>
                <a:cs typeface="Calibri Light"/>
              </a:rPr>
              <a:t>on </a:t>
            </a:r>
            <a:r>
              <a:rPr dirty="0" sz="1200" spc="-15" b="0">
                <a:latin typeface="Calibri Light"/>
                <a:cs typeface="Calibri Light"/>
              </a:rPr>
              <a:t>real-time </a:t>
            </a:r>
            <a:r>
              <a:rPr dirty="0" sz="1200" b="0">
                <a:latin typeface="Calibri Light"/>
                <a:cs typeface="Calibri Light"/>
              </a:rPr>
              <a:t>air </a:t>
            </a:r>
            <a:r>
              <a:rPr dirty="0" sz="1200" spc="-10" b="0">
                <a:latin typeface="Calibri Light"/>
                <a:cs typeface="Calibri Light"/>
              </a:rPr>
              <a:t>quality 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data. The </a:t>
            </a:r>
            <a:r>
              <a:rPr dirty="0" sz="1200" spc="-15" b="0">
                <a:latin typeface="Calibri Light"/>
                <a:cs typeface="Calibri Light"/>
              </a:rPr>
              <a:t>application </a:t>
            </a:r>
            <a:r>
              <a:rPr dirty="0" sz="1200" spc="-25" b="0">
                <a:latin typeface="Calibri Light"/>
                <a:cs typeface="Calibri Light"/>
              </a:rPr>
              <a:t>offers </a:t>
            </a:r>
            <a:r>
              <a:rPr dirty="0" sz="1200" b="0">
                <a:latin typeface="Calibri Light"/>
                <a:cs typeface="Calibri Light"/>
              </a:rPr>
              <a:t>a </a:t>
            </a:r>
            <a:r>
              <a:rPr dirty="0" sz="1200" spc="-15" b="0">
                <a:latin typeface="Calibri Light"/>
                <a:cs typeface="Calibri Light"/>
              </a:rPr>
              <a:t>user-friendly experience, </a:t>
            </a:r>
            <a:r>
              <a:rPr dirty="0" sz="1200" spc="-10" b="0">
                <a:latin typeface="Calibri Light"/>
                <a:cs typeface="Calibri Light"/>
              </a:rPr>
              <a:t>allowing individuals </a:t>
            </a:r>
            <a:r>
              <a:rPr dirty="0" sz="1200" spc="-20" b="0">
                <a:latin typeface="Calibri Light"/>
                <a:cs typeface="Calibri Light"/>
              </a:rPr>
              <a:t>to </a:t>
            </a:r>
            <a:r>
              <a:rPr dirty="0" sz="1200" spc="-15" b="0">
                <a:latin typeface="Calibri Light"/>
                <a:cs typeface="Calibri Light"/>
              </a:rPr>
              <a:t>access the </a:t>
            </a:r>
            <a:r>
              <a:rPr dirty="0" sz="1200" spc="-20" b="0">
                <a:latin typeface="Calibri Light"/>
                <a:cs typeface="Calibri Light"/>
              </a:rPr>
              <a:t>data </a:t>
            </a:r>
            <a:r>
              <a:rPr dirty="0" sz="1200" spc="-15" b="0">
                <a:latin typeface="Calibri Light"/>
                <a:cs typeface="Calibri Light"/>
              </a:rPr>
              <a:t> conveniently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on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their</a:t>
            </a:r>
            <a:r>
              <a:rPr dirty="0" sz="1200" spc="-15" b="0">
                <a:latin typeface="Calibri Light"/>
                <a:cs typeface="Calibri Light"/>
              </a:rPr>
              <a:t> smartphones.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30" b="0">
                <a:latin typeface="Calibri Light"/>
                <a:cs typeface="Calibri Light"/>
              </a:rPr>
              <a:t>Moreover,</a:t>
            </a:r>
            <a:r>
              <a:rPr dirty="0" sz="1200" spc="-15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the</a:t>
            </a:r>
            <a:r>
              <a:rPr dirty="0" sz="1200" spc="-20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app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promotes</a:t>
            </a:r>
            <a:r>
              <a:rPr dirty="0" sz="1200" spc="-15" b="0">
                <a:latin typeface="Calibri Light"/>
                <a:cs typeface="Calibri Light"/>
              </a:rPr>
              <a:t> community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engagement</a:t>
            </a:r>
            <a:r>
              <a:rPr dirty="0" sz="1200" spc="-15" b="0">
                <a:latin typeface="Calibri Light"/>
                <a:cs typeface="Calibri Light"/>
              </a:rPr>
              <a:t> </a:t>
            </a:r>
            <a:r>
              <a:rPr dirty="0" sz="1200" b="0">
                <a:latin typeface="Calibri Light"/>
                <a:cs typeface="Calibri Light"/>
              </a:rPr>
              <a:t>by</a:t>
            </a:r>
            <a:endParaRPr sz="1200">
              <a:latin typeface="Calibri Light"/>
              <a:cs typeface="Calibri Light"/>
            </a:endParaRPr>
          </a:p>
          <a:p>
            <a:pPr marL="12700" marR="57150">
              <a:lnSpc>
                <a:spcPct val="110000"/>
              </a:lnSpc>
            </a:pPr>
            <a:r>
              <a:rPr dirty="0" sz="1200" spc="-15" b="0">
                <a:latin typeface="Calibri Light"/>
                <a:cs typeface="Calibri Light"/>
              </a:rPr>
              <a:t>encouraging users </a:t>
            </a:r>
            <a:r>
              <a:rPr dirty="0" sz="1200" spc="-10" b="0">
                <a:latin typeface="Calibri Light"/>
                <a:cs typeface="Calibri Light"/>
              </a:rPr>
              <a:t>to </a:t>
            </a:r>
            <a:r>
              <a:rPr dirty="0" sz="1200" spc="-20" b="0">
                <a:latin typeface="Calibri Light"/>
                <a:cs typeface="Calibri Light"/>
              </a:rPr>
              <a:t>share </a:t>
            </a:r>
            <a:r>
              <a:rPr dirty="0" sz="1200" spc="-15" b="0">
                <a:latin typeface="Calibri Light"/>
                <a:cs typeface="Calibri Light"/>
              </a:rPr>
              <a:t>their observations </a:t>
            </a:r>
            <a:r>
              <a:rPr dirty="0" sz="1200" spc="-5" b="0">
                <a:latin typeface="Calibri Light"/>
                <a:cs typeface="Calibri Light"/>
              </a:rPr>
              <a:t>and </a:t>
            </a:r>
            <a:r>
              <a:rPr dirty="0" sz="1200" spc="-15" b="0">
                <a:latin typeface="Calibri Light"/>
                <a:cs typeface="Calibri Light"/>
              </a:rPr>
              <a:t>contribute </a:t>
            </a:r>
            <a:r>
              <a:rPr dirty="0" sz="1200" spc="-10" b="0">
                <a:latin typeface="Calibri Light"/>
                <a:cs typeface="Calibri Light"/>
              </a:rPr>
              <a:t>to </a:t>
            </a:r>
            <a:r>
              <a:rPr dirty="0" sz="1200" b="0">
                <a:latin typeface="Calibri Light"/>
                <a:cs typeface="Calibri Light"/>
              </a:rPr>
              <a:t>a </a:t>
            </a:r>
            <a:r>
              <a:rPr dirty="0" sz="1200" spc="-15" b="0">
                <a:latin typeface="Calibri Light"/>
                <a:cs typeface="Calibri Light"/>
              </a:rPr>
              <a:t>collective understanding </a:t>
            </a:r>
            <a:r>
              <a:rPr dirty="0" sz="1200" spc="-5" b="0">
                <a:latin typeface="Calibri Light"/>
                <a:cs typeface="Calibri Light"/>
              </a:rPr>
              <a:t>of </a:t>
            </a:r>
            <a:r>
              <a:rPr dirty="0" sz="1200" spc="-15" b="0">
                <a:latin typeface="Calibri Light"/>
                <a:cs typeface="Calibri Light"/>
              </a:rPr>
              <a:t>local </a:t>
            </a:r>
            <a:r>
              <a:rPr dirty="0" sz="1200" spc="-260" b="0">
                <a:latin typeface="Calibri Light"/>
                <a:cs typeface="Calibri Light"/>
              </a:rPr>
              <a:t> </a:t>
            </a:r>
            <a:r>
              <a:rPr dirty="0" sz="1200" b="0">
                <a:latin typeface="Calibri Light"/>
                <a:cs typeface="Calibri Light"/>
              </a:rPr>
              <a:t>air</a:t>
            </a:r>
            <a:r>
              <a:rPr dirty="0" sz="1200" spc="-4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quality </a:t>
            </a:r>
            <a:r>
              <a:rPr dirty="0" sz="1200" spc="-15" b="0">
                <a:latin typeface="Calibri Light"/>
                <a:cs typeface="Calibri Light"/>
              </a:rPr>
              <a:t>conditions.</a:t>
            </a:r>
            <a:endParaRPr sz="12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 Light"/>
              <a:cs typeface="Calibri Light"/>
            </a:endParaRPr>
          </a:p>
          <a:p>
            <a:pPr marL="12700" marR="289560" indent="609600">
              <a:lnSpc>
                <a:spcPct val="110100"/>
              </a:lnSpc>
            </a:pPr>
            <a:r>
              <a:rPr dirty="0" sz="1200" spc="-10" b="0">
                <a:latin typeface="Calibri Light"/>
                <a:cs typeface="Calibri Light"/>
              </a:rPr>
              <a:t>The </a:t>
            </a:r>
            <a:r>
              <a:rPr dirty="0" sz="1200" spc="-15" b="0">
                <a:latin typeface="Calibri Light"/>
                <a:cs typeface="Calibri Light"/>
              </a:rPr>
              <a:t>accompanying download </a:t>
            </a:r>
            <a:r>
              <a:rPr dirty="0" sz="1200" spc="-10" b="0">
                <a:latin typeface="Calibri Light"/>
                <a:cs typeface="Calibri Light"/>
              </a:rPr>
              <a:t>link </a:t>
            </a:r>
            <a:r>
              <a:rPr dirty="0" sz="1200" spc="-15" b="0">
                <a:latin typeface="Calibri Light"/>
                <a:cs typeface="Calibri Light"/>
              </a:rPr>
              <a:t>provides </a:t>
            </a:r>
            <a:r>
              <a:rPr dirty="0" sz="1200" spc="-10" b="0">
                <a:latin typeface="Calibri Light"/>
                <a:cs typeface="Calibri Light"/>
              </a:rPr>
              <a:t>access </a:t>
            </a:r>
            <a:r>
              <a:rPr dirty="0" sz="1200" spc="-20" b="0">
                <a:latin typeface="Calibri Light"/>
                <a:cs typeface="Calibri Light"/>
              </a:rPr>
              <a:t>to </a:t>
            </a:r>
            <a:r>
              <a:rPr dirty="0" sz="1200" spc="-15" b="0">
                <a:latin typeface="Calibri Light"/>
                <a:cs typeface="Calibri Light"/>
              </a:rPr>
              <a:t>the </a:t>
            </a:r>
            <a:r>
              <a:rPr dirty="0" sz="1200" spc="-5" b="0">
                <a:latin typeface="Calibri Light"/>
                <a:cs typeface="Calibri Light"/>
              </a:rPr>
              <a:t>Air </a:t>
            </a:r>
            <a:r>
              <a:rPr dirty="0" sz="1200" spc="-10" b="0">
                <a:latin typeface="Calibri Light"/>
                <a:cs typeface="Calibri Light"/>
              </a:rPr>
              <a:t>Quality Monitoring App, </a:t>
            </a:r>
            <a:r>
              <a:rPr dirty="0" sz="1200" spc="-26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empowering </a:t>
            </a:r>
            <a:r>
              <a:rPr dirty="0" sz="1200" spc="-10" b="0">
                <a:latin typeface="Calibri Light"/>
                <a:cs typeface="Calibri Light"/>
              </a:rPr>
              <a:t>individuals, </a:t>
            </a:r>
            <a:r>
              <a:rPr dirty="0" sz="1200" spc="-15" b="0">
                <a:latin typeface="Calibri Light"/>
                <a:cs typeface="Calibri Light"/>
              </a:rPr>
              <a:t>communities, </a:t>
            </a:r>
            <a:r>
              <a:rPr dirty="0" sz="1200" spc="-5" b="0">
                <a:latin typeface="Calibri Light"/>
                <a:cs typeface="Calibri Light"/>
              </a:rPr>
              <a:t>and </a:t>
            </a:r>
            <a:r>
              <a:rPr dirty="0" sz="1200" spc="-15" b="0">
                <a:latin typeface="Calibri Light"/>
                <a:cs typeface="Calibri Light"/>
              </a:rPr>
              <a:t>policymakers </a:t>
            </a:r>
            <a:r>
              <a:rPr dirty="0" sz="1200" spc="-10" b="0">
                <a:latin typeface="Calibri Light"/>
                <a:cs typeface="Calibri Light"/>
              </a:rPr>
              <a:t>with </a:t>
            </a:r>
            <a:r>
              <a:rPr dirty="0" sz="1200" spc="-15" b="0">
                <a:latin typeface="Calibri Light"/>
                <a:cs typeface="Calibri Light"/>
              </a:rPr>
              <a:t>valuable </a:t>
            </a:r>
            <a:r>
              <a:rPr dirty="0" sz="1200" spc="-20" b="0">
                <a:latin typeface="Calibri Light"/>
                <a:cs typeface="Calibri Light"/>
              </a:rPr>
              <a:t>information </a:t>
            </a:r>
            <a:r>
              <a:rPr dirty="0" sz="1200" spc="-10" b="0">
                <a:latin typeface="Calibri Light"/>
                <a:cs typeface="Calibri Light"/>
              </a:rPr>
              <a:t>to </a:t>
            </a:r>
            <a:r>
              <a:rPr dirty="0" sz="1200" spc="-15" b="0">
                <a:latin typeface="Calibri Light"/>
                <a:cs typeface="Calibri Light"/>
              </a:rPr>
              <a:t>drive 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environmental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15" b="0">
                <a:latin typeface="Calibri Light"/>
                <a:cs typeface="Calibri Light"/>
              </a:rPr>
              <a:t>initiatives, </a:t>
            </a:r>
            <a:r>
              <a:rPr dirty="0" sz="1200" spc="-25" b="0">
                <a:latin typeface="Calibri Light"/>
                <a:cs typeface="Calibri Light"/>
              </a:rPr>
              <a:t>promote</a:t>
            </a:r>
            <a:r>
              <a:rPr dirty="0" sz="1200" spc="-5" b="0">
                <a:latin typeface="Calibri Light"/>
                <a:cs typeface="Calibri Light"/>
              </a:rPr>
              <a:t> </a:t>
            </a:r>
            <a:r>
              <a:rPr dirty="0" sz="1200" spc="-10" b="0">
                <a:latin typeface="Calibri Light"/>
                <a:cs typeface="Calibri Light"/>
              </a:rPr>
              <a:t>healthier</a:t>
            </a:r>
            <a:r>
              <a:rPr dirty="0" sz="1200" spc="-15" b="0">
                <a:latin typeface="Calibri Light"/>
                <a:cs typeface="Calibri Light"/>
              </a:rPr>
              <a:t> lifestyles,</a:t>
            </a:r>
            <a:r>
              <a:rPr dirty="0" sz="1200" spc="-35" b="0">
                <a:latin typeface="Calibri Light"/>
                <a:cs typeface="Calibri Light"/>
              </a:rPr>
              <a:t> </a:t>
            </a:r>
            <a:r>
              <a:rPr dirty="0" sz="1200" spc="-5" b="0">
                <a:latin typeface="Calibri Light"/>
                <a:cs typeface="Calibri Light"/>
              </a:rPr>
              <a:t>and</a:t>
            </a:r>
            <a:r>
              <a:rPr dirty="0" sz="1200" spc="-10" b="0">
                <a:latin typeface="Calibri Light"/>
                <a:cs typeface="Calibri Light"/>
              </a:rPr>
              <a:t> </a:t>
            </a:r>
            <a:r>
              <a:rPr dirty="0" sz="1200" spc="-20" b="0">
                <a:latin typeface="Calibri Light"/>
                <a:cs typeface="Calibri Light"/>
              </a:rPr>
              <a:t>foster</a:t>
            </a:r>
            <a:r>
              <a:rPr dirty="0" sz="1200" spc="-40" b="0">
                <a:latin typeface="Calibri Light"/>
                <a:cs typeface="Calibri Light"/>
              </a:rPr>
              <a:t> </a:t>
            </a:r>
            <a:r>
              <a:rPr dirty="0" sz="1200" b="0">
                <a:latin typeface="Calibri Light"/>
                <a:cs typeface="Calibri Light"/>
              </a:rPr>
              <a:t>a </a:t>
            </a:r>
            <a:r>
              <a:rPr dirty="0" sz="1200" spc="-15" b="0">
                <a:latin typeface="Calibri Light"/>
                <a:cs typeface="Calibri Light"/>
              </a:rPr>
              <a:t>sustainable</a:t>
            </a:r>
            <a:r>
              <a:rPr dirty="0" sz="1200" spc="-5" b="0">
                <a:latin typeface="Calibri Light"/>
                <a:cs typeface="Calibri Light"/>
              </a:rPr>
              <a:t> future.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keerthindhu2003@gmail.com</dc:creator>
  <dcterms:created xsi:type="dcterms:W3CDTF">2023-11-01T10:46:12Z</dcterms:created>
  <dcterms:modified xsi:type="dcterms:W3CDTF">2023-11-01T10:46:12Z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