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8" r:id="rId3"/>
    <p:sldId id="258" r:id="rId4"/>
    <p:sldId id="259" r:id="rId5"/>
    <p:sldId id="260" r:id="rId6"/>
    <p:sldId id="269" r:id="rId7"/>
    <p:sldId id="270" r:id="rId8"/>
    <p:sldId id="261" r:id="rId9"/>
    <p:sldId id="271" r:id="rId10"/>
    <p:sldId id="267" r:id="rId11"/>
    <p:sldId id="273" r:id="rId12"/>
    <p:sldId id="274" r:id="rId13"/>
    <p:sldId id="275" r:id="rId14"/>
    <p:sldId id="276" r:id="rId15"/>
    <p:sldId id="277" r:id="rId16"/>
    <p:sldId id="272" r:id="rId17"/>
    <p:sldId id="278" r:id="rId18"/>
    <p:sldId id="265"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p:cViewPr varScale="1">
        <p:scale>
          <a:sx n="74" d="100"/>
          <a:sy n="74" d="100"/>
        </p:scale>
        <p:origin x="408"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4191E41-E88C-4512-B9A8-1C87845A72D8}" type="datetimeFigureOut">
              <a:rPr lang="en-IN" smtClean="0"/>
              <a:t>14-05-2025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3236D4E-3C67-4C8D-980B-8F4C03D5EBAC}" type="slidenum">
              <a:rPr lang="en-IN" smtClean="0"/>
              <a:t>‹#›</a:t>
            </a:fld>
            <a:endParaRPr lang="en-IN"/>
          </a:p>
        </p:txBody>
      </p:sp>
    </p:spTree>
    <p:extLst>
      <p:ext uri="{BB962C8B-B14F-4D97-AF65-F5344CB8AC3E}">
        <p14:creationId xmlns:p14="http://schemas.microsoft.com/office/powerpoint/2010/main" val="66484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236D4E-3C67-4C8D-980B-8F4C03D5EBAC}" type="slidenum">
              <a:rPr lang="en-IN" smtClean="0"/>
              <a:t>10</a:t>
            </a:fld>
            <a:endParaRPr lang="en-IN"/>
          </a:p>
        </p:txBody>
      </p:sp>
    </p:spTree>
    <p:extLst>
      <p:ext uri="{BB962C8B-B14F-4D97-AF65-F5344CB8AC3E}">
        <p14:creationId xmlns:p14="http://schemas.microsoft.com/office/powerpoint/2010/main" val="398431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39085" y="147320"/>
            <a:ext cx="8004175" cy="970025"/>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50823" y="1442720"/>
            <a:ext cx="10817225" cy="4050029"/>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1739525"/>
            <a:ext cx="7967217" cy="1263936"/>
          </a:xfrm>
          <a:prstGeom prst="rect">
            <a:avLst/>
          </a:prstGeom>
        </p:spPr>
        <p:txBody>
          <a:bodyPr vert="horz" wrap="square" lIns="0" tIns="79375" rIns="0" bIns="0" rtlCol="0">
            <a:spAutoFit/>
          </a:bodyPr>
          <a:lstStyle/>
          <a:p>
            <a:pPr marL="1394460" marR="5080" indent="-1382395">
              <a:lnSpc>
                <a:spcPts val="4850"/>
              </a:lnSpc>
              <a:spcBef>
                <a:spcPts val="625"/>
              </a:spcBef>
            </a:pPr>
            <a:r>
              <a:rPr lang="en-IN" sz="2800" dirty="0"/>
              <a:t>IOT ENABLED SCHOOL BUS TRACKING AND STUDENT MONITORING SYSTEM</a:t>
            </a:r>
            <a:endParaRPr sz="2800" dirty="0"/>
          </a:p>
        </p:txBody>
      </p:sp>
      <p:sp>
        <p:nvSpPr>
          <p:cNvPr id="3" name="object 3"/>
          <p:cNvSpPr txBox="1"/>
          <p:nvPr/>
        </p:nvSpPr>
        <p:spPr>
          <a:xfrm>
            <a:off x="1363952" y="3670000"/>
            <a:ext cx="4717671" cy="2003754"/>
          </a:xfrm>
          <a:prstGeom prst="rect">
            <a:avLst/>
          </a:prstGeom>
        </p:spPr>
        <p:txBody>
          <a:bodyPr vert="horz" wrap="square" lIns="0" tIns="140335" rIns="0" bIns="0" rtlCol="0">
            <a:spAutoFit/>
          </a:bodyPr>
          <a:lstStyle/>
          <a:p>
            <a:pPr marL="12700">
              <a:lnSpc>
                <a:spcPct val="100000"/>
              </a:lnSpc>
              <a:spcBef>
                <a:spcPts val="1105"/>
              </a:spcBef>
            </a:pPr>
            <a:r>
              <a:rPr sz="2800" b="1" dirty="0">
                <a:latin typeface="Times New Roman" panose="02020603050405020304" pitchFamily="18" charset="0"/>
                <a:cs typeface="Times New Roman" panose="02020603050405020304" pitchFamily="18" charset="0"/>
              </a:rPr>
              <a:t>TEAM</a:t>
            </a:r>
            <a:r>
              <a:rPr sz="2800" b="1" spc="-105" dirty="0">
                <a:latin typeface="Times New Roman" panose="02020603050405020304" pitchFamily="18" charset="0"/>
                <a:cs typeface="Times New Roman" panose="02020603050405020304" pitchFamily="18" charset="0"/>
              </a:rPr>
              <a:t> </a:t>
            </a:r>
            <a:r>
              <a:rPr sz="2800" b="1" spc="-10" dirty="0">
                <a:latin typeface="Times New Roman" panose="02020603050405020304" pitchFamily="18" charset="0"/>
                <a:cs typeface="Times New Roman" panose="02020603050405020304" pitchFamily="18" charset="0"/>
              </a:rPr>
              <a:t>MEMBERS</a:t>
            </a:r>
            <a:endParaRPr sz="2800" dirty="0">
              <a:latin typeface="Times New Roman" panose="02020603050405020304" pitchFamily="18" charset="0"/>
              <a:cs typeface="Times New Roman" panose="02020603050405020304" pitchFamily="18" charset="0"/>
            </a:endParaRPr>
          </a:p>
          <a:p>
            <a:pPr marL="12700">
              <a:lnSpc>
                <a:spcPct val="100000"/>
              </a:lnSpc>
              <a:spcBef>
                <a:spcPts val="1010"/>
              </a:spcBef>
            </a:pPr>
            <a:r>
              <a:rPr sz="2000" spc="-85" dirty="0">
                <a:latin typeface="Times New Roman" panose="02020603050405020304" pitchFamily="18" charset="0"/>
                <a:ea typeface="Calibri" panose="020F0502020204030204" pitchFamily="34" charset="0"/>
                <a:cs typeface="Times New Roman" panose="02020603050405020304" pitchFamily="18" charset="0"/>
              </a:rPr>
              <a:t>GAYATHRI</a:t>
            </a:r>
            <a:r>
              <a:rPr lang="en-IN" sz="2000" spc="-85" dirty="0">
                <a:latin typeface="Times New Roman" panose="02020603050405020304" pitchFamily="18" charset="0"/>
                <a:ea typeface="Calibri" panose="020F0502020204030204" pitchFamily="34" charset="0"/>
                <a:cs typeface="Times New Roman" panose="02020603050405020304" pitchFamily="18" charset="0"/>
              </a:rPr>
              <a:t>  B     </a:t>
            </a:r>
            <a:r>
              <a:rPr sz="2000" spc="-10" dirty="0">
                <a:latin typeface="Times New Roman" panose="02020603050405020304" pitchFamily="18" charset="0"/>
                <a:ea typeface="Calibri" panose="020F0502020204030204" pitchFamily="34" charset="0"/>
                <a:cs typeface="Times New Roman" panose="02020603050405020304" pitchFamily="18" charset="0"/>
              </a:rPr>
              <a:t>(310121104031)</a:t>
            </a:r>
            <a:endParaRPr sz="2000" dirty="0">
              <a:latin typeface="Times New Roman" panose="02020603050405020304" pitchFamily="18" charset="0"/>
              <a:ea typeface="Calibri" panose="020F0502020204030204" pitchFamily="34" charset="0"/>
              <a:cs typeface="Times New Roman" panose="02020603050405020304" pitchFamily="18" charset="0"/>
            </a:endParaRPr>
          </a:p>
          <a:p>
            <a:pPr marL="12700">
              <a:spcBef>
                <a:spcPts val="1010"/>
              </a:spcBef>
              <a:tabLst>
                <a:tab pos="1732914" algn="l"/>
              </a:tabLst>
            </a:pPr>
            <a:r>
              <a:rPr sz="2000" spc="-10" dirty="0">
                <a:latin typeface="Times New Roman" panose="02020603050405020304" pitchFamily="18" charset="0"/>
                <a:ea typeface="Calibri" panose="020F0502020204030204" pitchFamily="34" charset="0"/>
                <a:cs typeface="Times New Roman" panose="02020603050405020304" pitchFamily="18" charset="0"/>
              </a:rPr>
              <a:t>INDUJA</a:t>
            </a:r>
            <a:r>
              <a:rPr sz="2000" spc="-130" dirty="0">
                <a:latin typeface="Times New Roman" panose="02020603050405020304" pitchFamily="18" charset="0"/>
                <a:ea typeface="Calibri" panose="020F0502020204030204" pitchFamily="34" charset="0"/>
                <a:cs typeface="Times New Roman" panose="02020603050405020304" pitchFamily="18" charset="0"/>
              </a:rPr>
              <a:t> </a:t>
            </a:r>
            <a:r>
              <a:rPr sz="2000" spc="-50" dirty="0">
                <a:latin typeface="Times New Roman" panose="02020603050405020304" pitchFamily="18" charset="0"/>
                <a:ea typeface="Calibri" panose="020F0502020204030204" pitchFamily="34" charset="0"/>
                <a:cs typeface="Times New Roman" panose="02020603050405020304" pitchFamily="18" charset="0"/>
              </a:rPr>
              <a:t>S</a:t>
            </a:r>
            <a:r>
              <a:rPr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spc="-10" dirty="0">
                <a:latin typeface="Times New Roman" panose="02020603050405020304" pitchFamily="18" charset="0"/>
                <a:ea typeface="Calibri" panose="020F0502020204030204" pitchFamily="34" charset="0"/>
                <a:cs typeface="Times New Roman" panose="02020603050405020304" pitchFamily="18" charset="0"/>
              </a:rPr>
              <a:t>(310121104040)</a:t>
            </a:r>
          </a:p>
          <a:p>
            <a:pPr marL="12700">
              <a:lnSpc>
                <a:spcPct val="100000"/>
              </a:lnSpc>
              <a:spcBef>
                <a:spcPts val="994"/>
              </a:spcBef>
              <a:tabLst>
                <a:tab pos="1732914" algn="l"/>
              </a:tabLst>
            </a:pPr>
            <a:endParaRPr sz="2800" dirty="0">
              <a:latin typeface="Calibri"/>
              <a:cs typeface="Calibri"/>
            </a:endParaRPr>
          </a:p>
        </p:txBody>
      </p:sp>
      <p:sp>
        <p:nvSpPr>
          <p:cNvPr id="4" name="object 4"/>
          <p:cNvSpPr txBox="1"/>
          <p:nvPr/>
        </p:nvSpPr>
        <p:spPr>
          <a:xfrm>
            <a:off x="6096000" y="3733800"/>
            <a:ext cx="5070157" cy="1440138"/>
          </a:xfrm>
          <a:prstGeom prst="rect">
            <a:avLst/>
          </a:prstGeom>
        </p:spPr>
        <p:txBody>
          <a:bodyPr vert="horz" wrap="square" lIns="0" tIns="97790" rIns="0" bIns="0" rtlCol="0">
            <a:spAutoFit/>
          </a:bodyPr>
          <a:lstStyle/>
          <a:p>
            <a:pPr marL="12700">
              <a:lnSpc>
                <a:spcPct val="100000"/>
              </a:lnSpc>
              <a:spcBef>
                <a:spcPts val="770"/>
              </a:spcBef>
            </a:pPr>
            <a:r>
              <a:rPr sz="2800" b="1" spc="-10" dirty="0">
                <a:latin typeface="Times New Roman" panose="02020603050405020304" pitchFamily="18" charset="0"/>
                <a:cs typeface="Times New Roman" panose="02020603050405020304" pitchFamily="18" charset="0"/>
              </a:rPr>
              <a:t>GUIDE</a:t>
            </a:r>
            <a:endParaRPr sz="2800" dirty="0">
              <a:latin typeface="Times New Roman" panose="02020603050405020304" pitchFamily="18" charset="0"/>
              <a:cs typeface="Times New Roman" panose="02020603050405020304" pitchFamily="18" charset="0"/>
            </a:endParaRPr>
          </a:p>
          <a:p>
            <a:pPr marL="12700" marR="5080">
              <a:lnSpc>
                <a:spcPts val="3020"/>
              </a:lnSpc>
              <a:spcBef>
                <a:spcPts val="1055"/>
              </a:spcBef>
            </a:pPr>
            <a:r>
              <a:rPr lang="en-IN" sz="2000" dirty="0">
                <a:latin typeface="Times New Roman" panose="02020603050405020304" pitchFamily="18" charset="0"/>
                <a:cs typeface="Times New Roman" panose="02020603050405020304" pitchFamily="18" charset="0"/>
              </a:rPr>
              <a:t>Dr</a:t>
            </a:r>
            <a:r>
              <a:rPr sz="2000" dirty="0">
                <a:latin typeface="Times New Roman" panose="02020603050405020304" pitchFamily="18" charset="0"/>
                <a:cs typeface="Times New Roman" panose="02020603050405020304" pitchFamily="18" charset="0"/>
              </a:rPr>
              <a:t>.</a:t>
            </a:r>
            <a:r>
              <a:rPr sz="2000" dirty="0" err="1">
                <a:latin typeface="Times New Roman" panose="02020603050405020304" pitchFamily="18" charset="0"/>
                <a:cs typeface="Times New Roman" panose="02020603050405020304" pitchFamily="18" charset="0"/>
              </a:rPr>
              <a:t>S.Jancy</a:t>
            </a:r>
            <a:r>
              <a:rPr sz="2000" spc="-135" dirty="0">
                <a:latin typeface="Times New Roman" panose="02020603050405020304" pitchFamily="18" charset="0"/>
                <a:cs typeface="Times New Roman" panose="02020603050405020304" pitchFamily="18" charset="0"/>
              </a:rPr>
              <a:t> </a:t>
            </a:r>
            <a:r>
              <a:rPr sz="2000" dirty="0" err="1">
                <a:latin typeface="Times New Roman" panose="02020603050405020304" pitchFamily="18" charset="0"/>
                <a:cs typeface="Times New Roman" panose="02020603050405020304" pitchFamily="18" charset="0"/>
              </a:rPr>
              <a:t>Sickory</a:t>
            </a:r>
            <a:r>
              <a:rPr lang="en-IN"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Dais</a:t>
            </a:r>
            <a:r>
              <a:rPr lang="en-IN" sz="2000" spc="-10" dirty="0">
                <a:latin typeface="Times New Roman" panose="02020603050405020304" pitchFamily="18" charset="0"/>
                <a:cs typeface="Times New Roman" panose="02020603050405020304" pitchFamily="18" charset="0"/>
              </a:rPr>
              <a:t>y</a:t>
            </a:r>
            <a:r>
              <a:rPr sz="2000" spc="-10" dirty="0">
                <a:latin typeface="Times New Roman" panose="02020603050405020304" pitchFamily="18" charset="0"/>
                <a:cs typeface="Times New Roman" panose="02020603050405020304" pitchFamily="18" charset="0"/>
              </a:rPr>
              <a:t>,M.Tech.,</a:t>
            </a:r>
            <a:r>
              <a:rPr sz="2000" spc="-10" dirty="0" err="1">
                <a:latin typeface="Times New Roman" panose="02020603050405020304" pitchFamily="18" charset="0"/>
                <a:cs typeface="Times New Roman" panose="02020603050405020304" pitchFamily="18" charset="0"/>
              </a:rPr>
              <a:t>Ph.D</a:t>
            </a:r>
            <a:endParaRPr sz="2000" dirty="0">
              <a:latin typeface="Times New Roman" panose="02020603050405020304" pitchFamily="18" charset="0"/>
              <a:cs typeface="Times New Roman" panose="02020603050405020304" pitchFamily="18" charset="0"/>
            </a:endParaRPr>
          </a:p>
          <a:p>
            <a:pPr marL="12700">
              <a:lnSpc>
                <a:spcPct val="100000"/>
              </a:lnSpc>
              <a:spcBef>
                <a:spcPts val="625"/>
              </a:spcBef>
            </a:pPr>
            <a:r>
              <a:rPr sz="2000" dirty="0">
                <a:latin typeface="Times New Roman" panose="02020603050405020304" pitchFamily="18" charset="0"/>
                <a:cs typeface="Times New Roman" panose="02020603050405020304" pitchFamily="18" charset="0"/>
              </a:rPr>
              <a:t>Associate</a:t>
            </a:r>
            <a:r>
              <a:rPr sz="2000" spc="-14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Professor</a:t>
            </a:r>
            <a:endParaRPr sz="20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876212" y="698032"/>
            <a:ext cx="1515542" cy="1322618"/>
          </a:xfrm>
          <a:prstGeom prst="rect">
            <a:avLst/>
          </a:prstGeom>
        </p:spPr>
      </p:pic>
      <p:sp>
        <p:nvSpPr>
          <p:cNvPr id="6" name="object 6"/>
          <p:cNvSpPr txBox="1"/>
          <p:nvPr/>
        </p:nvSpPr>
        <p:spPr>
          <a:xfrm>
            <a:off x="2668270" y="696594"/>
            <a:ext cx="8156575" cy="848360"/>
          </a:xfrm>
          <a:prstGeom prst="rect">
            <a:avLst/>
          </a:prstGeom>
        </p:spPr>
        <p:txBody>
          <a:bodyPr vert="horz" wrap="square" lIns="0" tIns="12700" rIns="0" bIns="0" rtlCol="0">
            <a:spAutoFit/>
          </a:bodyPr>
          <a:lstStyle/>
          <a:p>
            <a:pPr marL="525780" marR="5080" indent="-513715">
              <a:lnSpc>
                <a:spcPct val="150000"/>
              </a:lnSpc>
              <a:spcBef>
                <a:spcPts val="100"/>
              </a:spcBef>
            </a:pPr>
            <a:r>
              <a:rPr sz="1800" b="1" dirty="0">
                <a:latin typeface="Times New Roman"/>
                <a:cs typeface="Times New Roman"/>
              </a:rPr>
              <a:t>ANAND</a:t>
            </a:r>
            <a:r>
              <a:rPr sz="1800" b="1" spc="-25" dirty="0">
                <a:latin typeface="Times New Roman"/>
                <a:cs typeface="Times New Roman"/>
              </a:rPr>
              <a:t> </a:t>
            </a:r>
            <a:r>
              <a:rPr sz="1800" b="1" dirty="0">
                <a:latin typeface="Times New Roman"/>
                <a:cs typeface="Times New Roman"/>
              </a:rPr>
              <a:t>INSTITUTE</a:t>
            </a:r>
            <a:r>
              <a:rPr sz="1800" b="1" spc="-10" dirty="0">
                <a:latin typeface="Times New Roman"/>
                <a:cs typeface="Times New Roman"/>
              </a:rPr>
              <a:t> </a:t>
            </a:r>
            <a:r>
              <a:rPr sz="1800" b="1" dirty="0">
                <a:latin typeface="Times New Roman"/>
                <a:cs typeface="Times New Roman"/>
              </a:rPr>
              <a:t>OF</a:t>
            </a:r>
            <a:r>
              <a:rPr sz="1800" b="1" spc="-85" dirty="0">
                <a:latin typeface="Times New Roman"/>
                <a:cs typeface="Times New Roman"/>
              </a:rPr>
              <a:t> </a:t>
            </a:r>
            <a:r>
              <a:rPr sz="1800" b="1" dirty="0">
                <a:latin typeface="Times New Roman"/>
                <a:cs typeface="Times New Roman"/>
              </a:rPr>
              <a:t>HIGHER</a:t>
            </a:r>
            <a:r>
              <a:rPr sz="1800" b="1" spc="-70" dirty="0">
                <a:latin typeface="Times New Roman"/>
                <a:cs typeface="Times New Roman"/>
              </a:rPr>
              <a:t> </a:t>
            </a:r>
            <a:r>
              <a:rPr sz="1800" b="1" dirty="0">
                <a:latin typeface="Times New Roman"/>
                <a:cs typeface="Times New Roman"/>
              </a:rPr>
              <a:t>TECHNOLOGY</a:t>
            </a:r>
            <a:r>
              <a:rPr sz="1800" b="1" spc="-90" dirty="0">
                <a:latin typeface="Times New Roman"/>
                <a:cs typeface="Times New Roman"/>
              </a:rPr>
              <a:t> </a:t>
            </a:r>
            <a:r>
              <a:rPr sz="1800" b="1" dirty="0">
                <a:latin typeface="Times New Roman"/>
                <a:cs typeface="Times New Roman"/>
              </a:rPr>
              <a:t>(An</a:t>
            </a:r>
            <a:r>
              <a:rPr sz="1800" b="1" spc="-110" dirty="0">
                <a:latin typeface="Times New Roman"/>
                <a:cs typeface="Times New Roman"/>
              </a:rPr>
              <a:t> </a:t>
            </a:r>
            <a:r>
              <a:rPr sz="1800" b="1" dirty="0">
                <a:latin typeface="Times New Roman"/>
                <a:cs typeface="Times New Roman"/>
              </a:rPr>
              <a:t>Autonomous</a:t>
            </a:r>
            <a:r>
              <a:rPr sz="1800" b="1" spc="-15" dirty="0">
                <a:latin typeface="Times New Roman"/>
                <a:cs typeface="Times New Roman"/>
              </a:rPr>
              <a:t> </a:t>
            </a:r>
            <a:r>
              <a:rPr sz="1800" b="1" dirty="0">
                <a:latin typeface="Times New Roman"/>
                <a:cs typeface="Times New Roman"/>
              </a:rPr>
              <a:t>Institution</a:t>
            </a:r>
            <a:r>
              <a:rPr sz="1800" b="1" spc="-20" dirty="0">
                <a:latin typeface="Times New Roman"/>
                <a:cs typeface="Times New Roman"/>
              </a:rPr>
              <a:t> </a:t>
            </a:r>
            <a:r>
              <a:rPr sz="1800" b="1" spc="-50" dirty="0">
                <a:latin typeface="Times New Roman"/>
                <a:cs typeface="Times New Roman"/>
              </a:rPr>
              <a:t>) </a:t>
            </a:r>
            <a:r>
              <a:rPr sz="1800" b="1" spc="-20" dirty="0">
                <a:latin typeface="Times New Roman"/>
                <a:cs typeface="Times New Roman"/>
              </a:rPr>
              <a:t>DEPARTMENT</a:t>
            </a:r>
            <a:r>
              <a:rPr sz="1800" b="1" spc="-55" dirty="0">
                <a:latin typeface="Times New Roman"/>
                <a:cs typeface="Times New Roman"/>
              </a:rPr>
              <a:t> </a:t>
            </a:r>
            <a:r>
              <a:rPr sz="1800" b="1" dirty="0">
                <a:latin typeface="Times New Roman"/>
                <a:cs typeface="Times New Roman"/>
              </a:rPr>
              <a:t>OF</a:t>
            </a:r>
            <a:r>
              <a:rPr sz="1800" b="1" spc="-100" dirty="0">
                <a:latin typeface="Times New Roman"/>
                <a:cs typeface="Times New Roman"/>
              </a:rPr>
              <a:t> </a:t>
            </a:r>
            <a:r>
              <a:rPr sz="1800" b="1" dirty="0">
                <a:latin typeface="Times New Roman"/>
                <a:cs typeface="Times New Roman"/>
              </a:rPr>
              <a:t>COMPUTER</a:t>
            </a:r>
            <a:r>
              <a:rPr sz="1800" b="1" spc="-45" dirty="0">
                <a:latin typeface="Times New Roman"/>
                <a:cs typeface="Times New Roman"/>
              </a:rPr>
              <a:t> </a:t>
            </a:r>
            <a:r>
              <a:rPr sz="1800" b="1" dirty="0">
                <a:latin typeface="Times New Roman"/>
                <a:cs typeface="Times New Roman"/>
              </a:rPr>
              <a:t>SCIENCE</a:t>
            </a:r>
            <a:r>
              <a:rPr sz="1800" b="1" spc="-110" dirty="0">
                <a:latin typeface="Times New Roman"/>
                <a:cs typeface="Times New Roman"/>
              </a:rPr>
              <a:t> </a:t>
            </a:r>
            <a:r>
              <a:rPr sz="1800" b="1" dirty="0">
                <a:latin typeface="Times New Roman"/>
                <a:cs typeface="Times New Roman"/>
              </a:rPr>
              <a:t>AND</a:t>
            </a:r>
            <a:r>
              <a:rPr sz="1800" b="1" spc="-25" dirty="0">
                <a:latin typeface="Times New Roman"/>
                <a:cs typeface="Times New Roman"/>
              </a:rPr>
              <a:t> </a:t>
            </a:r>
            <a:r>
              <a:rPr sz="1800" b="1" spc="-10" dirty="0">
                <a:latin typeface="Times New Roman"/>
                <a:cs typeface="Times New Roman"/>
              </a:rPr>
              <a:t>ENGINEERING</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EDB22D-D7D6-B3E0-E6ED-1305AFEA7731}"/>
              </a:ext>
            </a:extLst>
          </p:cNvPr>
          <p:cNvSpPr>
            <a:spLocks noGrp="1"/>
          </p:cNvSpPr>
          <p:nvPr>
            <p:ph type="title"/>
          </p:nvPr>
        </p:nvSpPr>
        <p:spPr>
          <a:xfrm>
            <a:off x="2339085" y="533400"/>
            <a:ext cx="8004175" cy="263843"/>
          </a:xfrm>
        </p:spPr>
        <p:txBody>
          <a:bodyPr/>
          <a:lstStyle/>
          <a:p>
            <a:r>
              <a:rPr lang="en-IN" dirty="0"/>
              <a:t>                      </a:t>
            </a:r>
            <a:r>
              <a:rPr lang="en-IN" sz="2800" dirty="0"/>
              <a:t>MODULES</a:t>
            </a:r>
          </a:p>
        </p:txBody>
      </p:sp>
      <p:sp>
        <p:nvSpPr>
          <p:cNvPr id="5" name="Rectangle 1">
            <a:extLst>
              <a:ext uri="{FF2B5EF4-FFF2-40B4-BE49-F238E27FC236}">
                <a16:creationId xmlns:a16="http://schemas.microsoft.com/office/drawing/2014/main" id="{090D599F-2DB3-6CD3-0C18-6F0D3D8FD0AF}"/>
              </a:ext>
            </a:extLst>
          </p:cNvPr>
          <p:cNvSpPr>
            <a:spLocks noGrp="1" noChangeArrowheads="1"/>
          </p:cNvSpPr>
          <p:nvPr>
            <p:ph type="body" idx="1"/>
          </p:nvPr>
        </p:nvSpPr>
        <p:spPr bwMode="auto">
          <a:xfrm>
            <a:off x="838200" y="843724"/>
            <a:ext cx="10058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altLang="en-US" dirty="0">
                <a:latin typeface="Times New Roman" panose="02020603050405020304" pitchFamily="18" charset="0"/>
                <a:cs typeface="Times New Roman" panose="02020603050405020304" pitchFamily="18" charset="0"/>
              </a:rPr>
              <a:t>    </a:t>
            </a:r>
          </a:p>
          <a:p>
            <a:pPr marL="342900" indent="-342900">
              <a:lnSpc>
                <a:spcPct val="150000"/>
              </a:lnSpc>
              <a:buFont typeface="Wingdings" panose="05000000000000000000" pitchFamily="2" charset="2"/>
              <a:buChar char="Ø"/>
            </a:pPr>
            <a:r>
              <a:rPr lang="en-US" sz="2000" b="1" dirty="0"/>
              <a:t>RFID Module: </a:t>
            </a:r>
            <a:r>
              <a:rPr lang="en-US" sz="2000" dirty="0"/>
              <a:t>Reads unique identification data from RFID tags to verify user identity. It acts as the primary input for access or emergency activation.</a:t>
            </a:r>
          </a:p>
          <a:p>
            <a:pPr marL="342900" indent="-342900">
              <a:lnSpc>
                <a:spcPct val="150000"/>
              </a:lnSpc>
              <a:buFont typeface="Wingdings" panose="05000000000000000000" pitchFamily="2" charset="2"/>
              <a:buChar char="Ø"/>
            </a:pPr>
            <a:r>
              <a:rPr lang="en-US" sz="2000" b="1" dirty="0"/>
              <a:t>Arduino Board Module: </a:t>
            </a:r>
            <a:r>
              <a:rPr lang="en-US" sz="2000" dirty="0"/>
              <a:t>Serves as the main controller that processes inputs from sensors and modules. Executes commands and manages communication between components.</a:t>
            </a:r>
          </a:p>
          <a:p>
            <a:pPr marL="342900" indent="-342900">
              <a:lnSpc>
                <a:spcPct val="150000"/>
              </a:lnSpc>
              <a:buFont typeface="Wingdings" panose="05000000000000000000" pitchFamily="2" charset="2"/>
              <a:buChar char="Ø"/>
            </a:pPr>
            <a:r>
              <a:rPr lang="en-US" sz="2000" b="1" dirty="0"/>
              <a:t>Wi-Fi Module: </a:t>
            </a:r>
            <a:r>
              <a:rPr lang="en-US" sz="2000" dirty="0"/>
              <a:t>Enables wireless internet connectivity for real-time data transfer. It links the Arduino to online services like Telegram.</a:t>
            </a:r>
          </a:p>
          <a:p>
            <a:pPr marL="342900" indent="-342900">
              <a:lnSpc>
                <a:spcPct val="150000"/>
              </a:lnSpc>
              <a:buFont typeface="Wingdings" panose="05000000000000000000" pitchFamily="2" charset="2"/>
              <a:buChar char="Ø"/>
            </a:pPr>
            <a:r>
              <a:rPr lang="en-US" sz="2000" b="1" dirty="0"/>
              <a:t>Telegram Bot API: </a:t>
            </a:r>
            <a:r>
              <a:rPr lang="en-US" sz="2000" dirty="0"/>
              <a:t>Allows the system to send and receive messages through Telegram. Used to notify users or authorities instantly in emergencies.</a:t>
            </a:r>
          </a:p>
          <a:p>
            <a:pPr marL="342900" indent="-342900">
              <a:lnSpc>
                <a:spcPct val="150000"/>
              </a:lnSpc>
              <a:buFont typeface="Wingdings" panose="05000000000000000000" pitchFamily="2" charset="2"/>
              <a:buChar char="Ø"/>
            </a:pPr>
            <a:r>
              <a:rPr lang="en-US" sz="2000" b="1" dirty="0"/>
              <a:t>Emergency Trigger: </a:t>
            </a:r>
            <a:r>
              <a:rPr lang="en-US" sz="2000" dirty="0"/>
              <a:t>A safety mechanism activated via RFID or button to alert in critical situations. Sends real-time emergency messages through Telegram.</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0817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5B34-2839-9286-7C15-887BBE0BA88B}"/>
              </a:ext>
            </a:extLst>
          </p:cNvPr>
          <p:cNvSpPr>
            <a:spLocks noGrp="1"/>
          </p:cNvSpPr>
          <p:nvPr>
            <p:ph type="title"/>
          </p:nvPr>
        </p:nvSpPr>
        <p:spPr>
          <a:xfrm>
            <a:off x="3581400" y="457200"/>
            <a:ext cx="4343400" cy="430887"/>
          </a:xfrm>
        </p:spPr>
        <p:txBody>
          <a:bodyPr/>
          <a:lstStyle/>
          <a:p>
            <a:r>
              <a:rPr lang="en-IN" sz="2800" dirty="0"/>
              <a:t>OUTPUT SCREENSHOTS</a:t>
            </a:r>
          </a:p>
        </p:txBody>
      </p:sp>
      <p:sp>
        <p:nvSpPr>
          <p:cNvPr id="3" name="Text Placeholder 2">
            <a:extLst>
              <a:ext uri="{FF2B5EF4-FFF2-40B4-BE49-F238E27FC236}">
                <a16:creationId xmlns:a16="http://schemas.microsoft.com/office/drawing/2014/main" id="{E5D218C4-601B-AF51-785F-84E09F8802B9}"/>
              </a:ext>
            </a:extLst>
          </p:cNvPr>
          <p:cNvSpPr>
            <a:spLocks noGrp="1"/>
          </p:cNvSpPr>
          <p:nvPr>
            <p:ph type="body" idx="1"/>
          </p:nvPr>
        </p:nvSpPr>
        <p:spPr>
          <a:xfrm>
            <a:off x="750823" y="1442720"/>
            <a:ext cx="10817225" cy="690880"/>
          </a:xfrm>
        </p:spPr>
        <p:txBody>
          <a:bodyPr/>
          <a:lstStyle/>
          <a:p>
            <a:pPr marL="360680">
              <a:lnSpc>
                <a:spcPct val="115000"/>
              </a:lnSpc>
              <a:buNone/>
            </a:pPr>
            <a:r>
              <a:rPr lang="en-US" sz="1800" dirty="0">
                <a:effectLst/>
                <a:latin typeface="Times New Roman" panose="02020603050405020304" pitchFamily="18" charset="0"/>
                <a:ea typeface="Times New Roman" panose="02020603050405020304" pitchFamily="18" charset="0"/>
              </a:rPr>
              <a:t>USB</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PORT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ESP32</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NODEMCU</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RFID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SCANNER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SCAN THE ACCESS CARD TO SEND DATA FROM SENSOR TO CLOUD.</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Image 24">
            <a:extLst>
              <a:ext uri="{FF2B5EF4-FFF2-40B4-BE49-F238E27FC236}">
                <a16:creationId xmlns:a16="http://schemas.microsoft.com/office/drawing/2014/main" id="{5AF382C6-3F82-BF34-C3C1-EED061DC45F5}"/>
              </a:ext>
            </a:extLst>
          </p:cNvPr>
          <p:cNvPicPr>
            <a:picLocks/>
          </p:cNvPicPr>
          <p:nvPr/>
        </p:nvPicPr>
        <p:blipFill>
          <a:blip r:embed="rId2" cstate="print"/>
          <a:stretch>
            <a:fillRect/>
          </a:stretch>
        </p:blipFill>
        <p:spPr>
          <a:xfrm>
            <a:off x="1143001" y="2286000"/>
            <a:ext cx="4419599" cy="2581593"/>
          </a:xfrm>
          <a:prstGeom prst="rect">
            <a:avLst/>
          </a:prstGeom>
        </p:spPr>
      </p:pic>
      <p:pic>
        <p:nvPicPr>
          <p:cNvPr id="5" name="Image 25">
            <a:extLst>
              <a:ext uri="{FF2B5EF4-FFF2-40B4-BE49-F238E27FC236}">
                <a16:creationId xmlns:a16="http://schemas.microsoft.com/office/drawing/2014/main" id="{227D36E0-447C-7B25-AC62-5DD584F22188}"/>
              </a:ext>
            </a:extLst>
          </p:cNvPr>
          <p:cNvPicPr>
            <a:picLocks/>
          </p:cNvPicPr>
          <p:nvPr/>
        </p:nvPicPr>
        <p:blipFill>
          <a:blip r:embed="rId3" cstate="print"/>
          <a:stretch>
            <a:fillRect/>
          </a:stretch>
        </p:blipFill>
        <p:spPr>
          <a:xfrm>
            <a:off x="6400800" y="2285999"/>
            <a:ext cx="4114800" cy="2581593"/>
          </a:xfrm>
          <a:prstGeom prst="rect">
            <a:avLst/>
          </a:prstGeom>
        </p:spPr>
      </p:pic>
    </p:spTree>
    <p:extLst>
      <p:ext uri="{BB962C8B-B14F-4D97-AF65-F5344CB8AC3E}">
        <p14:creationId xmlns:p14="http://schemas.microsoft.com/office/powerpoint/2010/main" val="37249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EA47-C89D-9D5B-4D56-0A9EEA08C80C}"/>
              </a:ext>
            </a:extLst>
          </p:cNvPr>
          <p:cNvSpPr>
            <a:spLocks noGrp="1"/>
          </p:cNvSpPr>
          <p:nvPr>
            <p:ph type="title"/>
          </p:nvPr>
        </p:nvSpPr>
        <p:spPr>
          <a:xfrm>
            <a:off x="990600" y="304800"/>
            <a:ext cx="9428860" cy="1877437"/>
          </a:xfrm>
        </p:spPr>
        <p:txBody>
          <a:bodyPr/>
          <a:lstStyle/>
          <a:p>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0" dirty="0">
                <a:effectLst/>
                <a:latin typeface="Times New Roman" panose="02020603050405020304" pitchFamily="18" charset="0"/>
                <a:ea typeface="Times New Roman" panose="02020603050405020304" pitchFamily="18" charset="0"/>
              </a:rPr>
              <a:t>RFID</a:t>
            </a:r>
            <a:r>
              <a:rPr lang="en-US" sz="1800" b="0" spc="-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SCANNER</a:t>
            </a:r>
            <a:r>
              <a:rPr lang="en-US" sz="1800" b="0" spc="-15"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ACCESS</a:t>
            </a:r>
            <a:r>
              <a:rPr lang="en-US" sz="1800" b="0" spc="-2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CARD</a:t>
            </a:r>
            <a:r>
              <a:rPr lang="en-US" sz="1800" b="0" spc="-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FOR</a:t>
            </a:r>
            <a:r>
              <a:rPr lang="en-US" sz="1800" b="0" spc="-3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STUDENT</a:t>
            </a:r>
            <a:r>
              <a:rPr lang="en-US" sz="1800" b="0" spc="-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1</a:t>
            </a:r>
            <a:r>
              <a:rPr lang="en-US" sz="1800" b="0" spc="-3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AND</a:t>
            </a:r>
            <a:r>
              <a:rPr lang="en-US" sz="1800" b="0" spc="-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STUDENT</a:t>
            </a:r>
            <a:r>
              <a:rPr lang="en-US" sz="1800" b="0" spc="-3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2</a:t>
            </a:r>
            <a:r>
              <a:rPr lang="en-US" sz="1800" b="0" spc="-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TO</a:t>
            </a:r>
            <a:r>
              <a:rPr lang="en-US" sz="1800" b="0" spc="-3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DETECT WHEN THEY GET ENTRY OR EXIT THE BUS.</a:t>
            </a:r>
            <a:br>
              <a:rPr lang="en-IN" sz="1800" b="0" dirty="0">
                <a:effectLst/>
                <a:latin typeface="Times New Roman" panose="02020603050405020304" pitchFamily="18" charset="0"/>
                <a:ea typeface="Times New Roman" panose="02020603050405020304" pitchFamily="18" charset="0"/>
              </a:rPr>
            </a:br>
            <a:endParaRPr lang="en-IN" b="0" dirty="0"/>
          </a:p>
        </p:txBody>
      </p:sp>
      <p:pic>
        <p:nvPicPr>
          <p:cNvPr id="4" name="Image 26">
            <a:extLst>
              <a:ext uri="{FF2B5EF4-FFF2-40B4-BE49-F238E27FC236}">
                <a16:creationId xmlns:a16="http://schemas.microsoft.com/office/drawing/2014/main" id="{E41B82EC-32D5-77D8-8761-9ECA766A768D}"/>
              </a:ext>
            </a:extLst>
          </p:cNvPr>
          <p:cNvPicPr>
            <a:picLocks/>
          </p:cNvPicPr>
          <p:nvPr/>
        </p:nvPicPr>
        <p:blipFill>
          <a:blip r:embed="rId2" cstate="print"/>
          <a:stretch>
            <a:fillRect/>
          </a:stretch>
        </p:blipFill>
        <p:spPr>
          <a:xfrm>
            <a:off x="3352800" y="2182237"/>
            <a:ext cx="5410200" cy="3151763"/>
          </a:xfrm>
          <a:prstGeom prst="rect">
            <a:avLst/>
          </a:prstGeom>
        </p:spPr>
      </p:pic>
    </p:spTree>
    <p:extLst>
      <p:ext uri="{BB962C8B-B14F-4D97-AF65-F5344CB8AC3E}">
        <p14:creationId xmlns:p14="http://schemas.microsoft.com/office/powerpoint/2010/main" val="172937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3FF3-39CA-9768-6B36-0ADC1FA94D45}"/>
              </a:ext>
            </a:extLst>
          </p:cNvPr>
          <p:cNvSpPr>
            <a:spLocks noGrp="1"/>
          </p:cNvSpPr>
          <p:nvPr>
            <p:ph type="title"/>
          </p:nvPr>
        </p:nvSpPr>
        <p:spPr>
          <a:xfrm>
            <a:off x="1066801" y="762000"/>
            <a:ext cx="9276460" cy="1066800"/>
          </a:xfrm>
        </p:spPr>
        <p:txBody>
          <a:bodyPr/>
          <a:lstStyle/>
          <a:p>
            <a:r>
              <a:rPr lang="en-US" sz="1800" b="0" dirty="0">
                <a:effectLst/>
                <a:latin typeface="Times New Roman" panose="02020603050405020304" pitchFamily="18" charset="0"/>
                <a:ea typeface="Times New Roman" panose="02020603050405020304" pitchFamily="18" charset="0"/>
              </a:rPr>
              <a:t>THIS IS A TELEGRAM BOT DESIGNED FOR PARENTS AND SCHOOL MANAGEMENT</a:t>
            </a:r>
            <a:r>
              <a:rPr lang="en-US" sz="1800" b="0" spc="-3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TO</a:t>
            </a:r>
            <a:r>
              <a:rPr lang="en-US" sz="1800" b="0" spc="-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RECEIVE</a:t>
            </a:r>
            <a:r>
              <a:rPr lang="en-US" sz="1800" b="0" spc="-3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NOTIFICATIONS</a:t>
            </a:r>
            <a:r>
              <a:rPr lang="en-US" sz="1800" b="0" spc="-15"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WHEN</a:t>
            </a:r>
            <a:r>
              <a:rPr lang="en-US" sz="1800" b="0" spc="-3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A</a:t>
            </a:r>
            <a:r>
              <a:rPr lang="en-US" sz="1800" b="0" spc="-2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STUDENT 1</a:t>
            </a:r>
            <a:r>
              <a:rPr lang="en-US" sz="1800" b="0" spc="-10"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(RANVEER KAPUR) BOARDS OR DEPARTS</a:t>
            </a:r>
            <a:r>
              <a:rPr lang="en-US" sz="1800" dirty="0">
                <a:effectLst/>
                <a:latin typeface="Times New Roman" panose="02020603050405020304" pitchFamily="18" charset="0"/>
                <a:ea typeface="Times New Roman" panose="02020603050405020304" pitchFamily="18" charset="0"/>
              </a:rPr>
              <a:t>.</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Image 27">
            <a:extLst>
              <a:ext uri="{FF2B5EF4-FFF2-40B4-BE49-F238E27FC236}">
                <a16:creationId xmlns:a16="http://schemas.microsoft.com/office/drawing/2014/main" id="{631428DC-7CB1-5694-6969-9E108B7A7C4E}"/>
              </a:ext>
            </a:extLst>
          </p:cNvPr>
          <p:cNvPicPr>
            <a:picLocks/>
          </p:cNvPicPr>
          <p:nvPr/>
        </p:nvPicPr>
        <p:blipFill>
          <a:blip r:embed="rId2" cstate="print"/>
          <a:stretch>
            <a:fillRect/>
          </a:stretch>
        </p:blipFill>
        <p:spPr>
          <a:xfrm>
            <a:off x="1066801" y="2209800"/>
            <a:ext cx="3733799" cy="3200400"/>
          </a:xfrm>
          <a:prstGeom prst="rect">
            <a:avLst/>
          </a:prstGeom>
        </p:spPr>
      </p:pic>
      <p:pic>
        <p:nvPicPr>
          <p:cNvPr id="5" name="Image 28">
            <a:extLst>
              <a:ext uri="{FF2B5EF4-FFF2-40B4-BE49-F238E27FC236}">
                <a16:creationId xmlns:a16="http://schemas.microsoft.com/office/drawing/2014/main" id="{C41D83B4-92CB-4429-CEF6-A70CBF7DB21E}"/>
              </a:ext>
            </a:extLst>
          </p:cNvPr>
          <p:cNvPicPr>
            <a:picLocks/>
          </p:cNvPicPr>
          <p:nvPr/>
        </p:nvPicPr>
        <p:blipFill>
          <a:blip r:embed="rId3" cstate="print"/>
          <a:stretch>
            <a:fillRect/>
          </a:stretch>
        </p:blipFill>
        <p:spPr>
          <a:xfrm>
            <a:off x="6019799" y="2209800"/>
            <a:ext cx="3733799" cy="3200400"/>
          </a:xfrm>
          <a:prstGeom prst="rect">
            <a:avLst/>
          </a:prstGeom>
        </p:spPr>
      </p:pic>
    </p:spTree>
    <p:extLst>
      <p:ext uri="{BB962C8B-B14F-4D97-AF65-F5344CB8AC3E}">
        <p14:creationId xmlns:p14="http://schemas.microsoft.com/office/powerpoint/2010/main" val="93679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FB4E-367F-40C3-49CC-E70270F65215}"/>
              </a:ext>
            </a:extLst>
          </p:cNvPr>
          <p:cNvSpPr>
            <a:spLocks noGrp="1"/>
          </p:cNvSpPr>
          <p:nvPr>
            <p:ph type="title"/>
          </p:nvPr>
        </p:nvSpPr>
        <p:spPr>
          <a:xfrm>
            <a:off x="914401" y="838200"/>
            <a:ext cx="9428860" cy="769441"/>
          </a:xfrm>
        </p:spPr>
        <p:txBody>
          <a:bodyPr/>
          <a:lstStyle/>
          <a:p>
            <a:r>
              <a:rPr lang="en-US" sz="1800" b="0" dirty="0">
                <a:effectLst/>
                <a:latin typeface="Times New Roman" panose="02020603050405020304" pitchFamily="18" charset="0"/>
                <a:ea typeface="Times New Roman" panose="02020603050405020304" pitchFamily="18" charset="0"/>
              </a:rPr>
              <a:t>STUDENT</a:t>
            </a:r>
            <a:r>
              <a:rPr lang="en-US" sz="1800" b="0" spc="-35" dirty="0">
                <a:effectLst/>
                <a:latin typeface="Times New Roman" panose="02020603050405020304" pitchFamily="18" charset="0"/>
                <a:ea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rPr>
              <a:t>2(PREITY</a:t>
            </a:r>
            <a:r>
              <a:rPr lang="en-US" sz="1800" b="0" spc="-35" dirty="0">
                <a:effectLst/>
                <a:latin typeface="Times New Roman" panose="02020603050405020304" pitchFamily="18" charset="0"/>
                <a:ea typeface="Times New Roman" panose="02020603050405020304" pitchFamily="18" charset="0"/>
              </a:rPr>
              <a:t> </a:t>
            </a:r>
            <a:r>
              <a:rPr lang="en-US" sz="1800" b="0" spc="-10" dirty="0">
                <a:effectLst/>
                <a:latin typeface="Times New Roman" panose="02020603050405020304" pitchFamily="18" charset="0"/>
                <a:ea typeface="Times New Roman" panose="02020603050405020304" pitchFamily="18" charset="0"/>
              </a:rPr>
              <a:t>MUKUNDHAN)</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94435F3B-0F43-F699-A142-385C7764EF93}"/>
              </a:ext>
            </a:extLst>
          </p:cNvPr>
          <p:cNvSpPr>
            <a:spLocks noGrp="1"/>
          </p:cNvSpPr>
          <p:nvPr>
            <p:ph type="body" idx="1"/>
          </p:nvPr>
        </p:nvSpPr>
        <p:spPr>
          <a:xfrm>
            <a:off x="750823" y="1442720"/>
            <a:ext cx="10817225" cy="369332"/>
          </a:xfrm>
        </p:spPr>
        <p:txBody>
          <a:bodyPr/>
          <a:lstStyle/>
          <a:p>
            <a:r>
              <a:rPr lang="en-IN" dirty="0"/>
              <a:t>  </a:t>
            </a:r>
          </a:p>
        </p:txBody>
      </p:sp>
      <p:pic>
        <p:nvPicPr>
          <p:cNvPr id="4" name="Image 29">
            <a:extLst>
              <a:ext uri="{FF2B5EF4-FFF2-40B4-BE49-F238E27FC236}">
                <a16:creationId xmlns:a16="http://schemas.microsoft.com/office/drawing/2014/main" id="{04ACE534-88F0-B3E6-8E93-A006303E23C6}"/>
              </a:ext>
            </a:extLst>
          </p:cNvPr>
          <p:cNvPicPr>
            <a:picLocks/>
          </p:cNvPicPr>
          <p:nvPr/>
        </p:nvPicPr>
        <p:blipFill>
          <a:blip r:embed="rId2" cstate="print"/>
          <a:stretch>
            <a:fillRect/>
          </a:stretch>
        </p:blipFill>
        <p:spPr>
          <a:xfrm>
            <a:off x="1066800" y="1828800"/>
            <a:ext cx="4114800" cy="3429000"/>
          </a:xfrm>
          <a:prstGeom prst="rect">
            <a:avLst/>
          </a:prstGeom>
        </p:spPr>
      </p:pic>
      <p:pic>
        <p:nvPicPr>
          <p:cNvPr id="5" name="Image 30">
            <a:extLst>
              <a:ext uri="{FF2B5EF4-FFF2-40B4-BE49-F238E27FC236}">
                <a16:creationId xmlns:a16="http://schemas.microsoft.com/office/drawing/2014/main" id="{20E06719-B38F-64D0-B202-2309D3FA66AE}"/>
              </a:ext>
            </a:extLst>
          </p:cNvPr>
          <p:cNvPicPr>
            <a:picLocks/>
          </p:cNvPicPr>
          <p:nvPr/>
        </p:nvPicPr>
        <p:blipFill>
          <a:blip r:embed="rId3" cstate="print"/>
          <a:stretch>
            <a:fillRect/>
          </a:stretch>
        </p:blipFill>
        <p:spPr>
          <a:xfrm>
            <a:off x="5867400" y="1812052"/>
            <a:ext cx="4114800" cy="3445747"/>
          </a:xfrm>
          <a:prstGeom prst="rect">
            <a:avLst/>
          </a:prstGeom>
        </p:spPr>
      </p:pic>
    </p:spTree>
    <p:extLst>
      <p:ext uri="{BB962C8B-B14F-4D97-AF65-F5344CB8AC3E}">
        <p14:creationId xmlns:p14="http://schemas.microsoft.com/office/powerpoint/2010/main" val="4207861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1AE2-0F9A-F774-AD5B-D6FCDD978598}"/>
              </a:ext>
            </a:extLst>
          </p:cNvPr>
          <p:cNvSpPr>
            <a:spLocks noGrp="1"/>
          </p:cNvSpPr>
          <p:nvPr>
            <p:ph type="title"/>
          </p:nvPr>
        </p:nvSpPr>
        <p:spPr>
          <a:xfrm>
            <a:off x="990600" y="762000"/>
            <a:ext cx="9505060" cy="762000"/>
          </a:xfrm>
        </p:spPr>
        <p:txBody>
          <a:bodyPr/>
          <a:lstStyle/>
          <a:p>
            <a:r>
              <a:rPr lang="en-US" sz="1800" b="0" spc="-10" dirty="0">
                <a:effectLst/>
                <a:latin typeface="Times New Roman" panose="02020603050405020304" pitchFamily="18" charset="0"/>
                <a:ea typeface="Times New Roman" panose="02020603050405020304" pitchFamily="18" charset="0"/>
              </a:rPr>
              <a:t>EMERGENCY</a:t>
            </a:r>
            <a:r>
              <a:rPr lang="en-US" sz="1800" b="0" spc="-40" dirty="0">
                <a:effectLst/>
                <a:latin typeface="Times New Roman" panose="02020603050405020304" pitchFamily="18" charset="0"/>
                <a:ea typeface="Times New Roman" panose="02020603050405020304" pitchFamily="18" charset="0"/>
              </a:rPr>
              <a:t> </a:t>
            </a:r>
            <a:r>
              <a:rPr lang="en-US" sz="1800" b="0" spc="-10" dirty="0">
                <a:effectLst/>
                <a:latin typeface="Times New Roman" panose="02020603050405020304" pitchFamily="18" charset="0"/>
                <a:ea typeface="Times New Roman" panose="02020603050405020304" pitchFamily="18" charset="0"/>
              </a:rPr>
              <a:t>ALERT</a:t>
            </a:r>
            <a:r>
              <a:rPr lang="en-US" sz="1800" b="0" spc="-40" dirty="0">
                <a:effectLst/>
                <a:latin typeface="Times New Roman" panose="02020603050405020304" pitchFamily="18" charset="0"/>
                <a:ea typeface="Times New Roman" panose="02020603050405020304" pitchFamily="18" charset="0"/>
              </a:rPr>
              <a:t> </a:t>
            </a:r>
            <a:r>
              <a:rPr lang="en-US" sz="1800" b="0" spc="-10" dirty="0">
                <a:effectLst/>
                <a:latin typeface="Times New Roman" panose="02020603050405020304" pitchFamily="18" charset="0"/>
                <a:ea typeface="Times New Roman" panose="02020603050405020304" pitchFamily="18" charset="0"/>
              </a:rPr>
              <a:t>MESSAGE</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Image 31">
            <a:extLst>
              <a:ext uri="{FF2B5EF4-FFF2-40B4-BE49-F238E27FC236}">
                <a16:creationId xmlns:a16="http://schemas.microsoft.com/office/drawing/2014/main" id="{11022E0A-0562-DC94-A9E0-B8B13ACFDC4A}"/>
              </a:ext>
            </a:extLst>
          </p:cNvPr>
          <p:cNvPicPr>
            <a:picLocks/>
          </p:cNvPicPr>
          <p:nvPr/>
        </p:nvPicPr>
        <p:blipFill>
          <a:blip r:embed="rId2" cstate="print"/>
          <a:stretch>
            <a:fillRect/>
          </a:stretch>
        </p:blipFill>
        <p:spPr>
          <a:xfrm>
            <a:off x="3124200" y="1752600"/>
            <a:ext cx="4876800" cy="3505200"/>
          </a:xfrm>
          <a:prstGeom prst="rect">
            <a:avLst/>
          </a:prstGeom>
        </p:spPr>
      </p:pic>
    </p:spTree>
    <p:extLst>
      <p:ext uri="{BB962C8B-B14F-4D97-AF65-F5344CB8AC3E}">
        <p14:creationId xmlns:p14="http://schemas.microsoft.com/office/powerpoint/2010/main" val="50620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5F12-1D3D-9DD5-D00C-6A6D8C961EBE}"/>
              </a:ext>
            </a:extLst>
          </p:cNvPr>
          <p:cNvSpPr>
            <a:spLocks noGrp="1"/>
          </p:cNvSpPr>
          <p:nvPr>
            <p:ph type="title"/>
          </p:nvPr>
        </p:nvSpPr>
        <p:spPr>
          <a:xfrm>
            <a:off x="2362199" y="914400"/>
            <a:ext cx="7981061" cy="430887"/>
          </a:xfrm>
        </p:spPr>
        <p:txBody>
          <a:bodyPr/>
          <a:lstStyle/>
          <a:p>
            <a:r>
              <a:rPr lang="en-IN" sz="2800" dirty="0"/>
              <a:t>                        CONCLUSION</a:t>
            </a:r>
          </a:p>
        </p:txBody>
      </p:sp>
      <p:sp>
        <p:nvSpPr>
          <p:cNvPr id="3" name="Text Placeholder 2">
            <a:extLst>
              <a:ext uri="{FF2B5EF4-FFF2-40B4-BE49-F238E27FC236}">
                <a16:creationId xmlns:a16="http://schemas.microsoft.com/office/drawing/2014/main" id="{9A57C5A9-D789-B3F1-0824-557C13A43D78}"/>
              </a:ext>
            </a:extLst>
          </p:cNvPr>
          <p:cNvSpPr>
            <a:spLocks noGrp="1"/>
          </p:cNvSpPr>
          <p:nvPr>
            <p:ph type="body" idx="1"/>
          </p:nvPr>
        </p:nvSpPr>
        <p:spPr>
          <a:xfrm>
            <a:off x="1066800" y="1676400"/>
            <a:ext cx="9601200" cy="2677656"/>
          </a:xfrm>
        </p:spPr>
        <p:txBody>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Our RFID-based student bus tracking system using </a:t>
            </a:r>
            <a:r>
              <a:rPr lang="en-US" sz="2000" dirty="0" err="1">
                <a:latin typeface="Times New Roman" panose="02020603050405020304" pitchFamily="18" charset="0"/>
                <a:cs typeface="Times New Roman" panose="02020603050405020304" pitchFamily="18" charset="0"/>
              </a:rPr>
              <a:t>NodeMCU</a:t>
            </a:r>
            <a:r>
              <a:rPr lang="en-US" sz="2000" dirty="0">
                <a:latin typeface="Times New Roman" panose="02020603050405020304" pitchFamily="18" charset="0"/>
                <a:cs typeface="Times New Roman" panose="02020603050405020304" pitchFamily="18" charset="0"/>
              </a:rPr>
              <a:t> ensures secure student authentication, real-time location tracking, and timely notifications. It enhances student safety, automates attendance, and improves communication with parents and school authorities. This smart solution promotes efficiency and supports the digital transformation of school transport systems</a:t>
            </a:r>
            <a:r>
              <a:rPr lang="en-US" sz="2000" dirty="0"/>
              <a:t>.</a:t>
            </a:r>
            <a:endParaRPr lang="en-IN" sz="2000" dirty="0"/>
          </a:p>
          <a:p>
            <a:endParaRPr lang="en-IN" dirty="0"/>
          </a:p>
        </p:txBody>
      </p:sp>
    </p:spTree>
    <p:extLst>
      <p:ext uri="{BB962C8B-B14F-4D97-AF65-F5344CB8AC3E}">
        <p14:creationId xmlns:p14="http://schemas.microsoft.com/office/powerpoint/2010/main" val="349253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8FA7-F695-7E13-2AF7-23809B7A44E4}"/>
              </a:ext>
            </a:extLst>
          </p:cNvPr>
          <p:cNvSpPr>
            <a:spLocks noGrp="1"/>
          </p:cNvSpPr>
          <p:nvPr>
            <p:ph type="title"/>
          </p:nvPr>
        </p:nvSpPr>
        <p:spPr>
          <a:xfrm>
            <a:off x="4343400" y="457200"/>
            <a:ext cx="5999860" cy="861774"/>
          </a:xfrm>
        </p:spPr>
        <p:txBody>
          <a:bodyPr/>
          <a:lstStyle/>
          <a:p>
            <a:r>
              <a:rPr lang="en-US" sz="2800" b="1" spc="-10" dirty="0">
                <a:effectLst/>
                <a:latin typeface="Times New Roman" panose="02020603050405020304" pitchFamily="18" charset="0"/>
                <a:ea typeface="Times New Roman" panose="02020603050405020304" pitchFamily="18" charset="0"/>
              </a:rPr>
              <a:t>REFRENCES</a:t>
            </a:r>
            <a:br>
              <a:rPr lang="en-IN" sz="2800" dirty="0">
                <a:effectLst/>
                <a:latin typeface="Times New Roman" panose="02020603050405020304" pitchFamily="18" charset="0"/>
                <a:ea typeface="Times New Roman" panose="02020603050405020304" pitchFamily="18" charset="0"/>
              </a:rPr>
            </a:br>
            <a:endParaRPr lang="en-IN" sz="2800" dirty="0"/>
          </a:p>
        </p:txBody>
      </p:sp>
      <p:sp>
        <p:nvSpPr>
          <p:cNvPr id="3" name="Text Placeholder 2">
            <a:extLst>
              <a:ext uri="{FF2B5EF4-FFF2-40B4-BE49-F238E27FC236}">
                <a16:creationId xmlns:a16="http://schemas.microsoft.com/office/drawing/2014/main" id="{16A5D23C-959C-9701-3D9D-0DFE7AAD3B49}"/>
              </a:ext>
            </a:extLst>
          </p:cNvPr>
          <p:cNvSpPr>
            <a:spLocks noGrp="1"/>
          </p:cNvSpPr>
          <p:nvPr>
            <p:ph type="body" idx="1"/>
          </p:nvPr>
        </p:nvSpPr>
        <p:spPr>
          <a:xfrm>
            <a:off x="1066800" y="990600"/>
            <a:ext cx="10501248" cy="6217087"/>
          </a:xfrm>
        </p:spPr>
        <p:txBody>
          <a:bodyPr/>
          <a:lstStyle/>
          <a:p>
            <a:pPr algn="just"/>
            <a:r>
              <a:rPr lang="en-US" sz="1800" dirty="0">
                <a:latin typeface="Times New Roman" panose="02020603050405020304" pitchFamily="18" charset="0"/>
                <a:ea typeface="Times New Roman" panose="02020603050405020304" pitchFamily="18" charset="0"/>
              </a:rPr>
              <a:t>[1] </a:t>
            </a:r>
            <a:r>
              <a:rPr lang="en-US" sz="2000" spc="0" dirty="0">
                <a:effectLst/>
                <a:latin typeface="Times New Roman" panose="02020603050405020304" pitchFamily="18" charset="0"/>
                <a:ea typeface="Times New Roman" panose="02020603050405020304" pitchFamily="18" charset="0"/>
              </a:rPr>
              <a:t>Noureldin, A. Osman, and N. El-</a:t>
            </a:r>
            <a:r>
              <a:rPr lang="en-US" sz="2000" spc="0" dirty="0" err="1">
                <a:effectLst/>
                <a:latin typeface="Times New Roman" panose="02020603050405020304" pitchFamily="18" charset="0"/>
                <a:ea typeface="Times New Roman" panose="02020603050405020304" pitchFamily="18" charset="0"/>
              </a:rPr>
              <a:t>Sheimy</a:t>
            </a:r>
            <a:r>
              <a:rPr lang="en-US" sz="2000" spc="0" dirty="0">
                <a:effectLst/>
                <a:latin typeface="Times New Roman" panose="02020603050405020304" pitchFamily="18" charset="0"/>
                <a:ea typeface="Times New Roman" panose="02020603050405020304" pitchFamily="18" charset="0"/>
              </a:rPr>
              <a:t>, ‘‘A neuro-wavelet method for multi- sensor system integration for vehicular navigation,’’ Meas. Sci. Technol., vol. 15, no. 2, pp. 404–412, Feb. 2004.</a:t>
            </a:r>
          </a:p>
          <a:p>
            <a:pPr algn="just"/>
            <a:r>
              <a:rPr lang="en-US" sz="2000" dirty="0">
                <a:latin typeface="Times New Roman" panose="02020603050405020304" pitchFamily="18" charset="0"/>
                <a:ea typeface="Times New Roman" panose="02020603050405020304" pitchFamily="18" charset="0"/>
              </a:rPr>
              <a:t>  </a:t>
            </a:r>
          </a:p>
          <a:p>
            <a:pPr algn="just"/>
            <a:r>
              <a:rPr lang="en-US" sz="2000" spc="0" dirty="0">
                <a:effectLst/>
                <a:latin typeface="Times New Roman" panose="02020603050405020304" pitchFamily="18" charset="0"/>
                <a:ea typeface="Times New Roman" panose="02020603050405020304" pitchFamily="18" charset="0"/>
              </a:rPr>
              <a:t> [2] M. R. Islam and J.-M. Kim, ‘‘An effective approach to improving low-cost GPS positioning</a:t>
            </a:r>
            <a:r>
              <a:rPr lang="en-US" sz="2000" spc="-7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accuracy</a:t>
            </a:r>
            <a:r>
              <a:rPr lang="en-US" sz="2000" spc="-7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in</a:t>
            </a:r>
            <a:r>
              <a:rPr lang="en-US" sz="2000" spc="-7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real-time</a:t>
            </a:r>
            <a:r>
              <a:rPr lang="en-US" sz="2000" spc="-8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navigation,’’</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Sci.</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World</a:t>
            </a:r>
            <a:r>
              <a:rPr lang="en-US" sz="2000" spc="-7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J.,</a:t>
            </a:r>
            <a:r>
              <a:rPr lang="en-US" sz="2000" spc="-8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vol.</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2014,</a:t>
            </a:r>
            <a:r>
              <a:rPr lang="en-US" sz="2000" spc="-7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pp.</a:t>
            </a:r>
            <a:r>
              <a:rPr lang="en-US" sz="2000" spc="-9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1–8,</a:t>
            </a:r>
            <a:r>
              <a:rPr lang="en-US" sz="2000" spc="-7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Jan. </a:t>
            </a:r>
            <a:r>
              <a:rPr lang="en-US" sz="2000" spc="-20" dirty="0">
                <a:effectLst/>
                <a:latin typeface="Times New Roman" panose="02020603050405020304" pitchFamily="18" charset="0"/>
                <a:ea typeface="Times New Roman" panose="02020603050405020304" pitchFamily="18" charset="0"/>
              </a:rPr>
              <a:t>2014.</a:t>
            </a:r>
          </a:p>
          <a:p>
            <a:pPr algn="just"/>
            <a:endParaRPr lang="en-US" sz="2000" spc="-20" dirty="0">
              <a:latin typeface="Times New Roman" panose="02020603050405020304" pitchFamily="18" charset="0"/>
              <a:ea typeface="Times New Roman" panose="02020603050405020304" pitchFamily="18" charset="0"/>
            </a:endParaRPr>
          </a:p>
          <a:p>
            <a:pPr algn="just"/>
            <a:r>
              <a:rPr lang="en-US" sz="1800" spc="0" dirty="0">
                <a:effectLst/>
                <a:latin typeface="Times New Roman" panose="02020603050405020304" pitchFamily="18" charset="0"/>
                <a:ea typeface="Times New Roman" panose="02020603050405020304" pitchFamily="18" charset="0"/>
              </a:rPr>
              <a:t>[</a:t>
            </a:r>
            <a:r>
              <a:rPr lang="en-US" sz="2000" spc="0" dirty="0">
                <a:effectLst/>
                <a:latin typeface="Times New Roman" panose="02020603050405020304" pitchFamily="18" charset="0"/>
                <a:ea typeface="Times New Roman" panose="02020603050405020304" pitchFamily="18" charset="0"/>
              </a:rPr>
              <a:t>3] J.-Y. Huang and C.-H. Tsai, ‘‘Improve GPS positioning accuracy with context awareness,’’</a:t>
            </a:r>
            <a:r>
              <a:rPr lang="en-US" sz="2000" spc="-4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in</a:t>
            </a:r>
            <a:r>
              <a:rPr lang="en-US" sz="2000" spc="-3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Proc.</a:t>
            </a:r>
            <a:r>
              <a:rPr lang="en-US" sz="2000" spc="-4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1st</a:t>
            </a:r>
            <a:r>
              <a:rPr lang="en-US" sz="2000" spc="-3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IEEE</a:t>
            </a:r>
            <a:r>
              <a:rPr lang="en-US" sz="2000" spc="-3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Int.</a:t>
            </a:r>
            <a:r>
              <a:rPr lang="en-US" sz="2000" spc="-4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Conf.</a:t>
            </a:r>
            <a:r>
              <a:rPr lang="en-US" sz="2000" spc="-5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Ubi-Media</a:t>
            </a:r>
            <a:r>
              <a:rPr lang="en-US" sz="2000" spc="-40" dirty="0">
                <a:effectLst/>
                <a:latin typeface="Times New Roman" panose="02020603050405020304" pitchFamily="18" charset="0"/>
                <a:ea typeface="Times New Roman" panose="02020603050405020304" pitchFamily="18" charset="0"/>
              </a:rPr>
              <a:t> </a:t>
            </a:r>
            <a:r>
              <a:rPr lang="en-US" sz="2000" spc="0" dirty="0" err="1">
                <a:effectLst/>
                <a:latin typeface="Times New Roman" panose="02020603050405020304" pitchFamily="18" charset="0"/>
                <a:ea typeface="Times New Roman" panose="02020603050405020304" pitchFamily="18" charset="0"/>
              </a:rPr>
              <a:t>Comput</a:t>
            </a:r>
            <a:r>
              <a:rPr lang="en-US" sz="2000" spc="0" dirty="0">
                <a:effectLst/>
                <a:latin typeface="Times New Roman" panose="02020603050405020304" pitchFamily="18" charset="0"/>
                <a:ea typeface="Times New Roman" panose="02020603050405020304" pitchFamily="18" charset="0"/>
              </a:rPr>
              <a:t>.,</a:t>
            </a:r>
            <a:r>
              <a:rPr lang="en-US" sz="2000" spc="-45"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Jul.</a:t>
            </a:r>
            <a:r>
              <a:rPr lang="en-US" sz="2000" spc="-4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2008,</a:t>
            </a:r>
            <a:r>
              <a:rPr lang="en-US" sz="2000" spc="-4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pp.</a:t>
            </a:r>
            <a:r>
              <a:rPr lang="en-US" sz="2000" spc="-40" dirty="0">
                <a:effectLst/>
                <a:latin typeface="Times New Roman" panose="02020603050405020304" pitchFamily="18" charset="0"/>
                <a:ea typeface="Times New Roman" panose="02020603050405020304" pitchFamily="18" charset="0"/>
              </a:rPr>
              <a:t> </a:t>
            </a:r>
            <a:r>
              <a:rPr lang="en-US" sz="2000" spc="0" dirty="0">
                <a:effectLst/>
                <a:latin typeface="Times New Roman" panose="02020603050405020304" pitchFamily="18" charset="0"/>
                <a:ea typeface="Times New Roman" panose="02020603050405020304" pitchFamily="18" charset="0"/>
              </a:rPr>
              <a:t>94–99. [Online]. Available: https://ieeexplore. ieee.org/document/4570872</a:t>
            </a:r>
            <a:r>
              <a:rPr lang="en-US" sz="2000" spc="0" dirty="0">
                <a:solidFill>
                  <a:srgbClr val="333333"/>
                </a:solidFill>
                <a:effectLst/>
                <a:latin typeface="Times New Roman" panose="02020603050405020304" pitchFamily="18" charset="0"/>
                <a:ea typeface="Times New Roman" panose="02020603050405020304" pitchFamily="18" charset="0"/>
              </a:rPr>
              <a:t>.</a:t>
            </a:r>
          </a:p>
          <a:p>
            <a:pPr algn="just"/>
            <a:endParaRPr lang="en-US" sz="2000" dirty="0">
              <a:solidFill>
                <a:srgbClr val="333333"/>
              </a:solidFill>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[4] Bhatt, P. Aggarwal, V. Devabhaktuni, and P. Bhattacharya, ‘‘A new source difference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artificial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neural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network</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enhanced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positioning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accuracy,’’</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Meas.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Sci. Technol., vol. 23, no. 10, Oct. 2012, Art. no. 105101.</a:t>
            </a:r>
          </a:p>
          <a:p>
            <a:pPr algn="just"/>
            <a:endParaRPr lang="en-US" sz="2000" spc="0" dirty="0">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[5] Li, N. Song, G. Yang, M. Li, and Q. Cai, ‘‘Improving positioning accuracy of vehicular navigation system during GPS outages utilizing ensemble learning algorithm,’’ Inf. Fusion, vol. 35, pp. 1–10, May 2017</a:t>
            </a:r>
            <a:endParaRPr lang="en-IN" sz="2000" spc="0" dirty="0">
              <a:effectLst/>
              <a:latin typeface="Times New Roman" panose="02020603050405020304" pitchFamily="18" charset="0"/>
              <a:ea typeface="Times New Roman" panose="02020603050405020304" pitchFamily="18" charset="0"/>
            </a:endParaRPr>
          </a:p>
          <a:p>
            <a:pPr algn="just"/>
            <a:endParaRPr lang="en-IN" sz="2000" spc="0" dirty="0">
              <a:effectLst/>
              <a:latin typeface="Times New Roman" panose="02020603050405020304" pitchFamily="18" charset="0"/>
              <a:ea typeface="Times New Roman" panose="02020603050405020304" pitchFamily="18" charset="0"/>
            </a:endParaRPr>
          </a:p>
          <a:p>
            <a:pPr algn="just"/>
            <a:endParaRPr lang="en-IN" sz="2000"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88491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7201" y="2438401"/>
            <a:ext cx="3054984" cy="444352"/>
          </a:xfrm>
          <a:prstGeom prst="rect">
            <a:avLst/>
          </a:prstGeom>
        </p:spPr>
        <p:txBody>
          <a:bodyPr vert="horz" wrap="square" lIns="0" tIns="13335" rIns="0" bIns="0" rtlCol="0">
            <a:spAutoFit/>
          </a:bodyPr>
          <a:lstStyle/>
          <a:p>
            <a:pPr marL="12700">
              <a:lnSpc>
                <a:spcPct val="100000"/>
              </a:lnSpc>
              <a:spcBef>
                <a:spcPts val="105"/>
              </a:spcBef>
            </a:pPr>
            <a:r>
              <a:rPr lang="en-IN" sz="2800" b="0" dirty="0">
                <a:latin typeface="Times New Roman" panose="02020603050405020304" pitchFamily="18" charset="0"/>
                <a:cs typeface="Times New Roman" panose="02020603050405020304" pitchFamily="18" charset="0"/>
              </a:rPr>
              <a:t>   </a:t>
            </a:r>
            <a:r>
              <a:rPr sz="2800" b="0" dirty="0">
                <a:latin typeface="Times New Roman" panose="02020603050405020304" pitchFamily="18" charset="0"/>
                <a:cs typeface="Times New Roman" panose="02020603050405020304" pitchFamily="18" charset="0"/>
              </a:rPr>
              <a:t>THANK </a:t>
            </a:r>
            <a:r>
              <a:rPr sz="2800" b="0" spc="-35" dirty="0">
                <a:latin typeface="Times New Roman" panose="02020603050405020304" pitchFamily="18" charset="0"/>
                <a:cs typeface="Times New Roman" panose="02020603050405020304" pitchFamily="18" charset="0"/>
              </a:rPr>
              <a:t>YOU</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8021-4FD1-D7A0-0315-DFF0AA1B9E27}"/>
              </a:ext>
            </a:extLst>
          </p:cNvPr>
          <p:cNvSpPr>
            <a:spLocks noGrp="1"/>
          </p:cNvSpPr>
          <p:nvPr>
            <p:ph type="title"/>
          </p:nvPr>
        </p:nvSpPr>
        <p:spPr>
          <a:xfrm>
            <a:off x="1066800" y="914400"/>
            <a:ext cx="5638800" cy="533400"/>
          </a:xfrm>
        </p:spPr>
        <p:txBody>
          <a:bodyPr/>
          <a:lstStyle/>
          <a:p>
            <a:r>
              <a:rPr lang="en-IN" sz="2800" dirty="0"/>
              <a:t>AGENDA</a:t>
            </a:r>
          </a:p>
        </p:txBody>
      </p:sp>
      <p:sp>
        <p:nvSpPr>
          <p:cNvPr id="3" name="Text Placeholder 2">
            <a:extLst>
              <a:ext uri="{FF2B5EF4-FFF2-40B4-BE49-F238E27FC236}">
                <a16:creationId xmlns:a16="http://schemas.microsoft.com/office/drawing/2014/main" id="{99CAC669-1796-B76D-7703-FE1BCC348545}"/>
              </a:ext>
            </a:extLst>
          </p:cNvPr>
          <p:cNvSpPr>
            <a:spLocks noGrp="1"/>
          </p:cNvSpPr>
          <p:nvPr>
            <p:ph type="body" idx="1"/>
          </p:nvPr>
        </p:nvSpPr>
        <p:spPr>
          <a:xfrm>
            <a:off x="990601" y="1676400"/>
            <a:ext cx="9372600" cy="4431983"/>
          </a:xfrm>
        </p:spPr>
        <p:txBody>
          <a:bodyPr/>
          <a:lstStyle/>
          <a:p>
            <a:pPr>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Domain Introduction</a:t>
            </a:r>
          </a:p>
          <a:p>
            <a:pPr>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Existing System </a:t>
            </a:r>
          </a:p>
          <a:p>
            <a:pPr>
              <a:buClr>
                <a:schemeClr val="tx1"/>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Problem Statement</a:t>
            </a:r>
          </a:p>
          <a:p>
            <a:pPr>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Objectives</a:t>
            </a:r>
          </a:p>
          <a:p>
            <a:pPr>
              <a:buClr>
                <a:schemeClr val="tx1"/>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Scope</a:t>
            </a:r>
            <a:endParaRPr lang="en-IN" sz="2400" dirty="0">
              <a:solidFill>
                <a:schemeClr val="tx1"/>
              </a:solidFill>
              <a:latin typeface="Times New Roman" panose="02020603050405020304" pitchFamily="18" charset="0"/>
              <a:cs typeface="Times New Roman" panose="02020603050405020304" pitchFamily="18" charset="0"/>
            </a:endParaRPr>
          </a:p>
          <a:p>
            <a:pPr>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Proposed System</a:t>
            </a:r>
          </a:p>
          <a:p>
            <a:pPr>
              <a:buClr>
                <a:schemeClr val="tx1"/>
              </a:buClr>
              <a:buFont typeface="Wingdings" panose="05000000000000000000" pitchFamily="2" charset="2"/>
              <a:buChar char="Ø"/>
            </a:pPr>
            <a:r>
              <a:rPr lang="en-IN" dirty="0">
                <a:solidFill>
                  <a:schemeClr val="tx1"/>
                </a:solidFill>
                <a:latin typeface="Times New Roman" panose="02020603050405020304" pitchFamily="18" charset="0"/>
                <a:cs typeface="Times New Roman" panose="02020603050405020304" pitchFamily="18" charset="0"/>
              </a:rPr>
              <a:t>Architecture</a:t>
            </a:r>
          </a:p>
          <a:p>
            <a:pPr>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Modules and Explanation </a:t>
            </a:r>
          </a:p>
          <a:p>
            <a:pPr>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Output Screenshots</a:t>
            </a:r>
          </a:p>
          <a:p>
            <a:pPr>
              <a:buClr>
                <a:schemeClr val="tx1"/>
              </a:buCl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Conclusion</a:t>
            </a:r>
          </a:p>
          <a:p>
            <a:pPr>
              <a:buClr>
                <a:schemeClr val="tx1"/>
              </a:buCl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References</a:t>
            </a:r>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442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457200"/>
            <a:ext cx="7981060" cy="727506"/>
          </a:xfrm>
          <a:prstGeom prst="rect">
            <a:avLst/>
          </a:prstGeom>
        </p:spPr>
        <p:txBody>
          <a:bodyPr vert="horz" wrap="square" lIns="0" tIns="293750" rIns="0" bIns="0" rtlCol="0">
            <a:spAutoFit/>
          </a:bodyPr>
          <a:lstStyle/>
          <a:p>
            <a:pPr marL="1028700">
              <a:lnSpc>
                <a:spcPct val="100000"/>
              </a:lnSpc>
              <a:spcBef>
                <a:spcPts val="105"/>
              </a:spcBef>
            </a:pPr>
            <a:r>
              <a:rPr sz="2800" dirty="0"/>
              <a:t>DOMAIN</a:t>
            </a:r>
            <a:r>
              <a:rPr sz="2800" spc="-80" dirty="0"/>
              <a:t> </a:t>
            </a:r>
            <a:r>
              <a:rPr sz="2800" spc="-10" dirty="0"/>
              <a:t>INRODUCTION</a:t>
            </a:r>
          </a:p>
        </p:txBody>
      </p:sp>
      <p:sp>
        <p:nvSpPr>
          <p:cNvPr id="3" name="object 3"/>
          <p:cNvSpPr txBox="1"/>
          <p:nvPr/>
        </p:nvSpPr>
        <p:spPr>
          <a:xfrm>
            <a:off x="990599" y="1295400"/>
            <a:ext cx="10591801" cy="3870290"/>
          </a:xfrm>
          <a:prstGeom prst="rect">
            <a:avLst/>
          </a:prstGeom>
        </p:spPr>
        <p:txBody>
          <a:bodyPr vert="horz" wrap="square" lIns="0" tIns="12700" rIns="0" bIns="0" rtlCol="0">
            <a:spAutoFit/>
          </a:bodyPr>
          <a:lstStyle/>
          <a:p>
            <a:pPr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IoT enables communication between physical devices via the internet.</a:t>
            </a:r>
          </a:p>
          <a:p>
            <a:pPr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Connects bus-tracking hardware to the cloud, allowing parents and school authorities to monitor bus location in real-time.</a:t>
            </a:r>
            <a:endParaRPr lang="en-US" sz="2000" dirty="0">
              <a:solidFill>
                <a:schemeClr val="tx1"/>
              </a:solidFill>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Clr>
                <a:schemeClr val="tx1"/>
              </a:buClr>
              <a:buSzTx/>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Embedded Systems</a:t>
            </a:r>
            <a:r>
              <a:rPr lang="en-IN" sz="2000" dirty="0">
                <a:latin typeface="Times New Roman" panose="02020603050405020304" pitchFamily="18" charset="0"/>
                <a:cs typeface="Times New Roman" panose="02020603050405020304" pitchFamily="18" charset="0"/>
              </a:rPr>
              <a:t> utilize microcontrollers (e.g., </a:t>
            </a:r>
            <a:r>
              <a:rPr lang="en-IN" sz="2000" dirty="0" err="1">
                <a:latin typeface="Times New Roman" panose="02020603050405020304" pitchFamily="18" charset="0"/>
                <a:cs typeface="Times New Roman" panose="02020603050405020304" pitchFamily="18" charset="0"/>
              </a:rPr>
              <a:t>NodeMCU</a:t>
            </a:r>
            <a:r>
              <a:rPr lang="en-IN" sz="2000" dirty="0">
                <a:latin typeface="Times New Roman" panose="02020603050405020304" pitchFamily="18" charset="0"/>
                <a:cs typeface="Times New Roman" panose="02020603050405020304" pitchFamily="18" charset="0"/>
              </a:rPr>
              <a:t>, ESP8266) and RFID scanning for automated attendance.</a:t>
            </a:r>
            <a:endParaRPr lang="en-IN" sz="2000" dirty="0">
              <a:solidFill>
                <a:schemeClr val="tx1"/>
              </a:solidFill>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aims to enhance student safety and optimize school bus operations</a:t>
            </a:r>
            <a:r>
              <a:rPr lang="en-US" sz="2400" dirty="0"/>
              <a:t>.</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40029" marR="5080" indent="-227329" algn="just">
              <a:lnSpc>
                <a:spcPct val="100000"/>
              </a:lnSpc>
              <a:spcBef>
                <a:spcPts val="994"/>
              </a:spcBef>
              <a:buFont typeface="Arial MT"/>
              <a:buChar char="•"/>
              <a:tabLst>
                <a:tab pos="241300" algn="l"/>
              </a:tabLst>
            </a:pPr>
            <a:endParaRPr sz="2400" dirty="0">
              <a:latin typeface="Times New Roman"/>
              <a:cs typeface="Times New Roman"/>
            </a:endParaRPr>
          </a:p>
          <a:p>
            <a:pPr marL="12700">
              <a:lnSpc>
                <a:spcPct val="100000"/>
              </a:lnSpc>
              <a:spcBef>
                <a:spcPts val="994"/>
              </a:spcBef>
            </a:pPr>
            <a:r>
              <a:rPr sz="2400" spc="-50" dirty="0">
                <a:latin typeface="Times New Roman"/>
                <a:cs typeface="Times New Roman"/>
              </a:rPr>
              <a:t>.</a:t>
            </a:r>
            <a:endParaRPr sz="2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199" y="609600"/>
            <a:ext cx="7981061" cy="649279"/>
          </a:xfrm>
          <a:prstGeom prst="rect">
            <a:avLst/>
          </a:prstGeom>
        </p:spPr>
        <p:txBody>
          <a:bodyPr vert="horz" wrap="square" lIns="0" tIns="216280" rIns="0" bIns="0" rtlCol="0">
            <a:spAutoFit/>
          </a:bodyPr>
          <a:lstStyle/>
          <a:p>
            <a:pPr marL="1685925">
              <a:lnSpc>
                <a:spcPct val="100000"/>
              </a:lnSpc>
              <a:spcBef>
                <a:spcPts val="100"/>
              </a:spcBef>
            </a:pPr>
            <a:r>
              <a:rPr sz="2800" dirty="0"/>
              <a:t>EXISTING</a:t>
            </a:r>
            <a:r>
              <a:rPr sz="2800" spc="-90" dirty="0"/>
              <a:t> </a:t>
            </a:r>
            <a:r>
              <a:rPr sz="2800" spc="-10" dirty="0"/>
              <a:t>SYSTEM</a:t>
            </a:r>
          </a:p>
        </p:txBody>
      </p:sp>
      <p:sp>
        <p:nvSpPr>
          <p:cNvPr id="3" name="object 3"/>
          <p:cNvSpPr txBox="1"/>
          <p:nvPr/>
        </p:nvSpPr>
        <p:spPr>
          <a:xfrm>
            <a:off x="914400" y="1447800"/>
            <a:ext cx="10134600" cy="4549964"/>
          </a:xfrm>
          <a:prstGeom prst="rect">
            <a:avLst/>
          </a:prstGeom>
        </p:spPr>
        <p:txBody>
          <a:bodyPr vert="horz" wrap="square" lIns="0" tIns="12700" rIns="0" bIns="0" rtlCol="0">
            <a:spAutoFit/>
          </a:bodyPr>
          <a:lstStyle/>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a:cs typeface="Times New Roman"/>
              </a:rPr>
              <a:t>Manual</a:t>
            </a:r>
            <a:r>
              <a:rPr lang="en-US" sz="2000" b="1" spc="125" dirty="0">
                <a:latin typeface="Times New Roman"/>
                <a:cs typeface="Times New Roman"/>
              </a:rPr>
              <a:t> </a:t>
            </a:r>
            <a:r>
              <a:rPr lang="en-US" sz="2000" b="1" dirty="0">
                <a:latin typeface="Times New Roman"/>
                <a:cs typeface="Times New Roman"/>
              </a:rPr>
              <a:t>Attendance</a:t>
            </a:r>
            <a:r>
              <a:rPr lang="en-US" sz="2000" dirty="0">
                <a:latin typeface="Times New Roman"/>
                <a:cs typeface="Times New Roman"/>
              </a:rPr>
              <a:t>:</a:t>
            </a:r>
            <a:r>
              <a:rPr lang="en-US" sz="2000" spc="120" dirty="0">
                <a:latin typeface="Times New Roman"/>
                <a:cs typeface="Times New Roman"/>
              </a:rPr>
              <a:t>  </a:t>
            </a:r>
            <a:r>
              <a:rPr lang="en-US" sz="2000" dirty="0">
                <a:latin typeface="Times New Roman"/>
                <a:cs typeface="Times New Roman"/>
              </a:rPr>
              <a:t>The</a:t>
            </a:r>
            <a:r>
              <a:rPr lang="en-US" sz="2000" spc="130" dirty="0">
                <a:latin typeface="Times New Roman"/>
                <a:cs typeface="Times New Roman"/>
              </a:rPr>
              <a:t> </a:t>
            </a:r>
            <a:r>
              <a:rPr lang="en-US" sz="2000" dirty="0">
                <a:latin typeface="Times New Roman"/>
                <a:cs typeface="Times New Roman"/>
              </a:rPr>
              <a:t>bus</a:t>
            </a:r>
            <a:r>
              <a:rPr lang="en-US" sz="2000" spc="125" dirty="0">
                <a:latin typeface="Times New Roman"/>
                <a:cs typeface="Times New Roman"/>
              </a:rPr>
              <a:t> </a:t>
            </a:r>
            <a:r>
              <a:rPr lang="en-US" sz="2000" dirty="0">
                <a:latin typeface="Times New Roman"/>
                <a:cs typeface="Times New Roman"/>
              </a:rPr>
              <a:t>driver</a:t>
            </a:r>
            <a:r>
              <a:rPr lang="en-US" sz="2000" spc="130" dirty="0">
                <a:latin typeface="Times New Roman"/>
                <a:cs typeface="Times New Roman"/>
              </a:rPr>
              <a:t> </a:t>
            </a:r>
            <a:r>
              <a:rPr lang="en-US" sz="2000" dirty="0">
                <a:latin typeface="Times New Roman"/>
                <a:cs typeface="Times New Roman"/>
              </a:rPr>
              <a:t>or</a:t>
            </a:r>
            <a:r>
              <a:rPr lang="en-US" sz="2000" spc="130" dirty="0">
                <a:latin typeface="Times New Roman"/>
                <a:cs typeface="Times New Roman"/>
              </a:rPr>
              <a:t> </a:t>
            </a:r>
            <a:r>
              <a:rPr lang="en-US" sz="2000" dirty="0">
                <a:latin typeface="Times New Roman"/>
                <a:cs typeface="Times New Roman"/>
              </a:rPr>
              <a:t>assistant</a:t>
            </a:r>
            <a:r>
              <a:rPr lang="en-US" sz="2000" spc="130" dirty="0">
                <a:latin typeface="Times New Roman"/>
                <a:cs typeface="Times New Roman"/>
              </a:rPr>
              <a:t>  </a:t>
            </a:r>
            <a:r>
              <a:rPr lang="en-US" sz="2000" dirty="0">
                <a:latin typeface="Times New Roman"/>
                <a:cs typeface="Times New Roman"/>
              </a:rPr>
              <a:t>manually</a:t>
            </a:r>
            <a:r>
              <a:rPr lang="en-US" sz="2000" spc="130" dirty="0">
                <a:latin typeface="Times New Roman"/>
                <a:cs typeface="Times New Roman"/>
              </a:rPr>
              <a:t>  </a:t>
            </a:r>
            <a:r>
              <a:rPr lang="en-US" sz="2000" dirty="0">
                <a:latin typeface="Times New Roman"/>
                <a:cs typeface="Times New Roman"/>
              </a:rPr>
              <a:t>records</a:t>
            </a:r>
            <a:r>
              <a:rPr lang="en-US" sz="2000" spc="125" dirty="0">
                <a:latin typeface="Times New Roman"/>
                <a:cs typeface="Times New Roman"/>
              </a:rPr>
              <a:t>  </a:t>
            </a:r>
            <a:r>
              <a:rPr lang="en-US" sz="2000" spc="-10" dirty="0">
                <a:latin typeface="Times New Roman"/>
                <a:cs typeface="Times New Roman"/>
              </a:rPr>
              <a:t>student </a:t>
            </a:r>
            <a:r>
              <a:rPr lang="en-US" sz="2000" dirty="0">
                <a:latin typeface="Times New Roman"/>
                <a:cs typeface="Times New Roman"/>
              </a:rPr>
              <a:t>attendance,</a:t>
            </a:r>
            <a:r>
              <a:rPr lang="en-US" sz="2000" spc="-40" dirty="0">
                <a:latin typeface="Times New Roman"/>
                <a:cs typeface="Times New Roman"/>
              </a:rPr>
              <a:t> </a:t>
            </a:r>
            <a:r>
              <a:rPr lang="en-US" sz="2000" dirty="0">
                <a:latin typeface="Times New Roman"/>
                <a:cs typeface="Times New Roman"/>
              </a:rPr>
              <a:t>which is</a:t>
            </a:r>
            <a:r>
              <a:rPr lang="en-US" sz="2000" spc="-15" dirty="0">
                <a:latin typeface="Times New Roman"/>
                <a:cs typeface="Times New Roman"/>
              </a:rPr>
              <a:t> </a:t>
            </a:r>
            <a:r>
              <a:rPr lang="en-US" sz="2000" dirty="0">
                <a:latin typeface="Times New Roman"/>
                <a:cs typeface="Times New Roman"/>
              </a:rPr>
              <a:t>prone</a:t>
            </a:r>
            <a:r>
              <a:rPr lang="en-US" sz="2000" spc="-5" dirty="0">
                <a:latin typeface="Times New Roman"/>
                <a:cs typeface="Times New Roman"/>
              </a:rPr>
              <a:t> </a:t>
            </a:r>
            <a:r>
              <a:rPr lang="en-US" sz="2000" dirty="0">
                <a:latin typeface="Times New Roman"/>
                <a:cs typeface="Times New Roman"/>
              </a:rPr>
              <a:t>to</a:t>
            </a:r>
            <a:r>
              <a:rPr lang="en-US" sz="2000" spc="-20" dirty="0">
                <a:latin typeface="Times New Roman"/>
                <a:cs typeface="Times New Roman"/>
              </a:rPr>
              <a:t> </a:t>
            </a:r>
            <a:r>
              <a:rPr lang="en-US" sz="2000" dirty="0">
                <a:latin typeface="Times New Roman"/>
                <a:cs typeface="Times New Roman"/>
              </a:rPr>
              <a:t>human</a:t>
            </a:r>
            <a:r>
              <a:rPr lang="en-US" sz="2000" spc="15" dirty="0">
                <a:latin typeface="Times New Roman"/>
                <a:cs typeface="Times New Roman"/>
              </a:rPr>
              <a:t> </a:t>
            </a:r>
            <a:r>
              <a:rPr lang="en-US" sz="2000" spc="-10" dirty="0">
                <a:latin typeface="Times New Roman"/>
                <a:cs typeface="Times New Roman"/>
              </a:rPr>
              <a:t>errors.</a:t>
            </a:r>
            <a:endParaRPr lang="en-US" sz="2000" dirty="0">
              <a:latin typeface="Times New Roman"/>
              <a:cs typeface="Times New Roman"/>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a:cs typeface="Times New Roman"/>
              </a:rPr>
              <a:t>Lack</a:t>
            </a:r>
            <a:r>
              <a:rPr lang="en-US" sz="2000" b="1" spc="135" dirty="0">
                <a:latin typeface="Times New Roman"/>
                <a:cs typeface="Times New Roman"/>
              </a:rPr>
              <a:t> </a:t>
            </a:r>
            <a:r>
              <a:rPr lang="en-US" sz="2000" b="1" dirty="0">
                <a:latin typeface="Times New Roman"/>
                <a:cs typeface="Times New Roman"/>
              </a:rPr>
              <a:t>of</a:t>
            </a:r>
            <a:r>
              <a:rPr lang="en-US" sz="2000" b="1" spc="125" dirty="0">
                <a:latin typeface="Times New Roman"/>
                <a:cs typeface="Times New Roman"/>
              </a:rPr>
              <a:t> </a:t>
            </a:r>
            <a:r>
              <a:rPr lang="en-US" sz="2000" b="1" dirty="0">
                <a:latin typeface="Times New Roman"/>
                <a:cs typeface="Times New Roman"/>
              </a:rPr>
              <a:t>Student</a:t>
            </a:r>
            <a:r>
              <a:rPr lang="en-US" sz="2000" b="1" spc="135" dirty="0">
                <a:latin typeface="Times New Roman"/>
                <a:cs typeface="Times New Roman"/>
              </a:rPr>
              <a:t> </a:t>
            </a:r>
            <a:r>
              <a:rPr lang="en-US" sz="2000" b="1" dirty="0">
                <a:latin typeface="Times New Roman"/>
                <a:cs typeface="Times New Roman"/>
              </a:rPr>
              <a:t>Entry</a:t>
            </a:r>
            <a:r>
              <a:rPr lang="en-US" sz="2000" b="1" spc="130" dirty="0">
                <a:latin typeface="Times New Roman"/>
                <a:cs typeface="Times New Roman"/>
              </a:rPr>
              <a:t> </a:t>
            </a:r>
            <a:r>
              <a:rPr lang="en-US" sz="2000" b="1" dirty="0">
                <a:latin typeface="Times New Roman"/>
                <a:cs typeface="Times New Roman"/>
              </a:rPr>
              <a:t>&amp;</a:t>
            </a:r>
            <a:r>
              <a:rPr lang="en-US" sz="2000" b="1" spc="135" dirty="0">
                <a:latin typeface="Times New Roman"/>
                <a:cs typeface="Times New Roman"/>
              </a:rPr>
              <a:t> </a:t>
            </a:r>
            <a:r>
              <a:rPr lang="en-US" sz="2000" b="1" dirty="0">
                <a:latin typeface="Times New Roman"/>
                <a:cs typeface="Times New Roman"/>
              </a:rPr>
              <a:t>Exit</a:t>
            </a:r>
            <a:r>
              <a:rPr lang="en-US" sz="2000" b="1" spc="140" dirty="0">
                <a:latin typeface="Times New Roman"/>
                <a:cs typeface="Times New Roman"/>
              </a:rPr>
              <a:t> </a:t>
            </a:r>
            <a:r>
              <a:rPr lang="en-US" sz="2000" b="1" dirty="0">
                <a:latin typeface="Times New Roman"/>
                <a:cs typeface="Times New Roman"/>
              </a:rPr>
              <a:t>Monitoring</a:t>
            </a:r>
            <a:r>
              <a:rPr lang="en-US" sz="2000" dirty="0">
                <a:latin typeface="Times New Roman"/>
                <a:cs typeface="Times New Roman"/>
              </a:rPr>
              <a:t>:</a:t>
            </a:r>
            <a:r>
              <a:rPr lang="en-US" sz="2000" spc="125" dirty="0">
                <a:latin typeface="Times New Roman"/>
                <a:cs typeface="Times New Roman"/>
              </a:rPr>
              <a:t> </a:t>
            </a:r>
            <a:r>
              <a:rPr lang="en-US" sz="2000" dirty="0">
                <a:latin typeface="Times New Roman"/>
                <a:cs typeface="Times New Roman"/>
              </a:rPr>
              <a:t>There</a:t>
            </a:r>
            <a:r>
              <a:rPr lang="en-US" sz="2000" spc="130" dirty="0">
                <a:latin typeface="Times New Roman"/>
                <a:cs typeface="Times New Roman"/>
              </a:rPr>
              <a:t> </a:t>
            </a:r>
            <a:r>
              <a:rPr lang="en-US" sz="2000" dirty="0">
                <a:latin typeface="Times New Roman"/>
                <a:cs typeface="Times New Roman"/>
              </a:rPr>
              <a:t>is</a:t>
            </a:r>
            <a:r>
              <a:rPr lang="en-US" sz="2000" spc="125" dirty="0">
                <a:latin typeface="Times New Roman"/>
                <a:cs typeface="Times New Roman"/>
              </a:rPr>
              <a:t> </a:t>
            </a:r>
            <a:r>
              <a:rPr lang="en-US" sz="2000" dirty="0">
                <a:latin typeface="Times New Roman"/>
                <a:cs typeface="Times New Roman"/>
              </a:rPr>
              <a:t>no</a:t>
            </a:r>
            <a:r>
              <a:rPr lang="en-US" sz="2000" spc="130" dirty="0">
                <a:latin typeface="Times New Roman"/>
                <a:cs typeface="Times New Roman"/>
              </a:rPr>
              <a:t> </a:t>
            </a:r>
            <a:r>
              <a:rPr lang="en-US" sz="2000" dirty="0">
                <a:latin typeface="Times New Roman"/>
                <a:cs typeface="Times New Roman"/>
              </a:rPr>
              <a:t>system</a:t>
            </a:r>
            <a:r>
              <a:rPr lang="en-US" sz="2000" spc="114" dirty="0">
                <a:latin typeface="Times New Roman"/>
                <a:cs typeface="Times New Roman"/>
              </a:rPr>
              <a:t> </a:t>
            </a:r>
            <a:r>
              <a:rPr lang="en-US" sz="2000" dirty="0">
                <a:latin typeface="Times New Roman"/>
                <a:cs typeface="Times New Roman"/>
              </a:rPr>
              <a:t>to</a:t>
            </a:r>
            <a:r>
              <a:rPr lang="en-US" sz="2000" spc="120" dirty="0">
                <a:latin typeface="Times New Roman"/>
                <a:cs typeface="Times New Roman"/>
              </a:rPr>
              <a:t> </a:t>
            </a:r>
            <a:r>
              <a:rPr lang="en-US" sz="2000" dirty="0">
                <a:latin typeface="Times New Roman"/>
                <a:cs typeface="Times New Roman"/>
              </a:rPr>
              <a:t>track</a:t>
            </a:r>
            <a:r>
              <a:rPr lang="en-US" sz="2000" spc="140" dirty="0">
                <a:latin typeface="Times New Roman"/>
                <a:cs typeface="Times New Roman"/>
              </a:rPr>
              <a:t> </a:t>
            </a:r>
            <a:r>
              <a:rPr lang="en-US" sz="2000" dirty="0">
                <a:latin typeface="Times New Roman"/>
                <a:cs typeface="Times New Roman"/>
              </a:rPr>
              <a:t>when</a:t>
            </a:r>
            <a:r>
              <a:rPr lang="en-US" sz="2000" spc="130" dirty="0">
                <a:latin typeface="Times New Roman"/>
                <a:cs typeface="Times New Roman"/>
              </a:rPr>
              <a:t> </a:t>
            </a:r>
            <a:r>
              <a:rPr lang="en-US" sz="2000" spc="-50" dirty="0">
                <a:latin typeface="Times New Roman"/>
                <a:cs typeface="Times New Roman"/>
              </a:rPr>
              <a:t>a </a:t>
            </a:r>
            <a:r>
              <a:rPr lang="en-US" sz="2000" dirty="0">
                <a:latin typeface="Times New Roman"/>
                <a:cs typeface="Times New Roman"/>
              </a:rPr>
              <a:t>student</a:t>
            </a:r>
            <a:r>
              <a:rPr lang="en-US" sz="2000" spc="515" dirty="0">
                <a:latin typeface="Times New Roman"/>
                <a:cs typeface="Times New Roman"/>
              </a:rPr>
              <a:t> </a:t>
            </a:r>
            <a:r>
              <a:rPr lang="en-US" sz="2000" dirty="0">
                <a:latin typeface="Times New Roman"/>
                <a:cs typeface="Times New Roman"/>
              </a:rPr>
              <a:t>boards</a:t>
            </a:r>
            <a:r>
              <a:rPr lang="en-US" sz="2000" spc="520" dirty="0">
                <a:latin typeface="Times New Roman"/>
                <a:cs typeface="Times New Roman"/>
              </a:rPr>
              <a:t> </a:t>
            </a:r>
            <a:r>
              <a:rPr lang="en-US" sz="2000" dirty="0">
                <a:latin typeface="Times New Roman"/>
                <a:cs typeface="Times New Roman"/>
              </a:rPr>
              <a:t>or</a:t>
            </a:r>
            <a:r>
              <a:rPr lang="en-US" sz="2000" spc="520" dirty="0">
                <a:latin typeface="Times New Roman"/>
                <a:cs typeface="Times New Roman"/>
              </a:rPr>
              <a:t> </a:t>
            </a:r>
            <a:r>
              <a:rPr lang="en-US" sz="2000" dirty="0">
                <a:latin typeface="Times New Roman"/>
                <a:cs typeface="Times New Roman"/>
              </a:rPr>
              <a:t>exits</a:t>
            </a:r>
            <a:r>
              <a:rPr lang="en-US" sz="2000" spc="505" dirty="0">
                <a:latin typeface="Times New Roman"/>
                <a:cs typeface="Times New Roman"/>
              </a:rPr>
              <a:t> </a:t>
            </a:r>
            <a:r>
              <a:rPr lang="en-US" sz="2000" dirty="0">
                <a:latin typeface="Times New Roman"/>
                <a:cs typeface="Times New Roman"/>
              </a:rPr>
              <a:t>the</a:t>
            </a:r>
            <a:r>
              <a:rPr lang="en-US" sz="2000" spc="520" dirty="0">
                <a:latin typeface="Times New Roman"/>
                <a:cs typeface="Times New Roman"/>
              </a:rPr>
              <a:t> </a:t>
            </a:r>
            <a:r>
              <a:rPr lang="en-US" sz="2000" dirty="0">
                <a:latin typeface="Times New Roman"/>
                <a:cs typeface="Times New Roman"/>
              </a:rPr>
              <a:t>bus. In</a:t>
            </a:r>
            <a:r>
              <a:rPr lang="en-US" sz="2000" spc="495" dirty="0">
                <a:latin typeface="Times New Roman"/>
                <a:cs typeface="Times New Roman"/>
              </a:rPr>
              <a:t> </a:t>
            </a:r>
            <a:r>
              <a:rPr lang="en-US" sz="2000" dirty="0">
                <a:latin typeface="Times New Roman"/>
                <a:cs typeface="Times New Roman"/>
              </a:rPr>
              <a:t>case</a:t>
            </a:r>
            <a:r>
              <a:rPr lang="en-US" sz="2000" spc="520" dirty="0">
                <a:latin typeface="Times New Roman"/>
                <a:cs typeface="Times New Roman"/>
              </a:rPr>
              <a:t> </a:t>
            </a:r>
            <a:r>
              <a:rPr lang="en-US" sz="2000" dirty="0">
                <a:latin typeface="Times New Roman"/>
                <a:cs typeface="Times New Roman"/>
              </a:rPr>
              <a:t>of</a:t>
            </a:r>
            <a:r>
              <a:rPr lang="en-US" sz="2000" spc="509" dirty="0">
                <a:latin typeface="Times New Roman"/>
                <a:cs typeface="Times New Roman"/>
              </a:rPr>
              <a:t> </a:t>
            </a:r>
            <a:r>
              <a:rPr lang="en-US" sz="2000" dirty="0">
                <a:latin typeface="Times New Roman"/>
                <a:cs typeface="Times New Roman"/>
              </a:rPr>
              <a:t>a</a:t>
            </a:r>
            <a:r>
              <a:rPr lang="en-US" sz="2000" spc="515" dirty="0">
                <a:latin typeface="Times New Roman"/>
                <a:cs typeface="Times New Roman"/>
              </a:rPr>
              <a:t> </a:t>
            </a:r>
            <a:r>
              <a:rPr lang="en-US" sz="2000" dirty="0">
                <a:latin typeface="Times New Roman"/>
                <a:cs typeface="Times New Roman"/>
              </a:rPr>
              <a:t>missing</a:t>
            </a:r>
            <a:r>
              <a:rPr lang="en-US" sz="2000" spc="515" dirty="0">
                <a:latin typeface="Times New Roman"/>
                <a:cs typeface="Times New Roman"/>
              </a:rPr>
              <a:t> </a:t>
            </a:r>
            <a:r>
              <a:rPr lang="en-US" sz="2000" dirty="0">
                <a:latin typeface="Times New Roman"/>
                <a:cs typeface="Times New Roman"/>
              </a:rPr>
              <a:t>student,</a:t>
            </a:r>
            <a:r>
              <a:rPr lang="en-US" sz="2000" spc="505" dirty="0">
                <a:latin typeface="Times New Roman"/>
                <a:cs typeface="Times New Roman"/>
              </a:rPr>
              <a:t> </a:t>
            </a:r>
            <a:r>
              <a:rPr lang="en-US" sz="2000" dirty="0">
                <a:latin typeface="Times New Roman"/>
                <a:cs typeface="Times New Roman"/>
              </a:rPr>
              <a:t>identifying</a:t>
            </a:r>
            <a:r>
              <a:rPr lang="en-US" sz="2000" spc="515" dirty="0">
                <a:latin typeface="Times New Roman"/>
                <a:cs typeface="Times New Roman"/>
              </a:rPr>
              <a:t> </a:t>
            </a:r>
            <a:r>
              <a:rPr lang="en-US" sz="2000" spc="-25" dirty="0">
                <a:latin typeface="Times New Roman"/>
                <a:cs typeface="Times New Roman"/>
              </a:rPr>
              <a:t>and </a:t>
            </a:r>
            <a:r>
              <a:rPr lang="en-US" sz="2000" dirty="0">
                <a:latin typeface="Times New Roman"/>
                <a:cs typeface="Times New Roman"/>
              </a:rPr>
              <a:t>responding</a:t>
            </a:r>
            <a:r>
              <a:rPr lang="en-US" sz="2000" spc="-15" dirty="0">
                <a:latin typeface="Times New Roman"/>
                <a:cs typeface="Times New Roman"/>
              </a:rPr>
              <a:t> </a:t>
            </a:r>
            <a:r>
              <a:rPr lang="en-US" sz="2000" dirty="0">
                <a:latin typeface="Times New Roman"/>
                <a:cs typeface="Times New Roman"/>
              </a:rPr>
              <a:t>to</a:t>
            </a:r>
            <a:r>
              <a:rPr lang="en-US" sz="2000" spc="-20" dirty="0">
                <a:latin typeface="Times New Roman"/>
                <a:cs typeface="Times New Roman"/>
              </a:rPr>
              <a:t> </a:t>
            </a:r>
            <a:r>
              <a:rPr lang="en-US" sz="2000" dirty="0">
                <a:latin typeface="Times New Roman"/>
                <a:cs typeface="Times New Roman"/>
              </a:rPr>
              <a:t>the</a:t>
            </a:r>
            <a:r>
              <a:rPr lang="en-US" sz="2000" spc="-15" dirty="0">
                <a:latin typeface="Times New Roman"/>
                <a:cs typeface="Times New Roman"/>
              </a:rPr>
              <a:t> </a:t>
            </a:r>
            <a:r>
              <a:rPr lang="en-US" sz="2000" dirty="0">
                <a:latin typeface="Times New Roman"/>
                <a:cs typeface="Times New Roman"/>
              </a:rPr>
              <a:t>issue</a:t>
            </a:r>
            <a:r>
              <a:rPr lang="en-US" sz="2000" spc="-20" dirty="0">
                <a:latin typeface="Times New Roman"/>
                <a:cs typeface="Times New Roman"/>
              </a:rPr>
              <a:t> </a:t>
            </a:r>
            <a:r>
              <a:rPr lang="en-US" sz="2000" dirty="0">
                <a:latin typeface="Times New Roman"/>
                <a:cs typeface="Times New Roman"/>
              </a:rPr>
              <a:t>takes</a:t>
            </a:r>
            <a:r>
              <a:rPr lang="en-US" sz="2000" spc="-30" dirty="0">
                <a:latin typeface="Times New Roman"/>
                <a:cs typeface="Times New Roman"/>
              </a:rPr>
              <a:t> </a:t>
            </a:r>
            <a:r>
              <a:rPr lang="en-US" sz="2000" spc="-10" dirty="0">
                <a:latin typeface="Times New Roman"/>
                <a:cs typeface="Times New Roman"/>
              </a:rPr>
              <a:t>longer.</a:t>
            </a:r>
            <a:endParaRPr lang="en-US" sz="2000" dirty="0">
              <a:latin typeface="Times New Roman"/>
              <a:cs typeface="Times New Roman"/>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a:cs typeface="Times New Roman"/>
              </a:rPr>
              <a:t>Inefficient</a:t>
            </a:r>
            <a:r>
              <a:rPr lang="en-US" sz="2000" b="1" spc="-10" dirty="0">
                <a:latin typeface="Times New Roman"/>
                <a:cs typeface="Times New Roman"/>
              </a:rPr>
              <a:t> </a:t>
            </a:r>
            <a:r>
              <a:rPr lang="en-US" sz="2000" b="1" dirty="0">
                <a:latin typeface="Times New Roman"/>
                <a:cs typeface="Times New Roman"/>
              </a:rPr>
              <a:t>Communication</a:t>
            </a:r>
            <a:r>
              <a:rPr lang="en-US" sz="2000" dirty="0">
                <a:latin typeface="Times New Roman"/>
                <a:cs typeface="Times New Roman"/>
              </a:rPr>
              <a:t>: Communication</a:t>
            </a:r>
            <a:r>
              <a:rPr lang="en-US" sz="2000" spc="-15" dirty="0">
                <a:latin typeface="Times New Roman"/>
                <a:cs typeface="Times New Roman"/>
              </a:rPr>
              <a:t> </a:t>
            </a:r>
            <a:r>
              <a:rPr lang="en-US" sz="2000" dirty="0">
                <a:latin typeface="Times New Roman"/>
                <a:cs typeface="Times New Roman"/>
              </a:rPr>
              <a:t>between</a:t>
            </a:r>
            <a:r>
              <a:rPr lang="en-US" sz="2000" spc="5" dirty="0">
                <a:latin typeface="Times New Roman"/>
                <a:cs typeface="Times New Roman"/>
              </a:rPr>
              <a:t> </a:t>
            </a:r>
            <a:r>
              <a:rPr lang="en-US" sz="2000" dirty="0">
                <a:latin typeface="Times New Roman"/>
                <a:cs typeface="Times New Roman"/>
              </a:rPr>
              <a:t>parents, school</a:t>
            </a:r>
            <a:r>
              <a:rPr lang="en-US" sz="2000" spc="-15" dirty="0">
                <a:latin typeface="Times New Roman"/>
                <a:cs typeface="Times New Roman"/>
              </a:rPr>
              <a:t> </a:t>
            </a:r>
            <a:r>
              <a:rPr lang="en-US" sz="2000" spc="-10" dirty="0">
                <a:latin typeface="Times New Roman"/>
                <a:cs typeface="Times New Roman"/>
              </a:rPr>
              <a:t>authorities, </a:t>
            </a:r>
            <a:r>
              <a:rPr lang="en-US" sz="2000" dirty="0">
                <a:latin typeface="Times New Roman"/>
                <a:cs typeface="Times New Roman"/>
              </a:rPr>
              <a:t>and</a:t>
            </a:r>
            <a:r>
              <a:rPr lang="en-US" sz="2000" spc="300" dirty="0">
                <a:latin typeface="Times New Roman"/>
                <a:cs typeface="Times New Roman"/>
              </a:rPr>
              <a:t> </a:t>
            </a:r>
            <a:r>
              <a:rPr lang="en-US" sz="2000" dirty="0">
                <a:latin typeface="Times New Roman"/>
                <a:cs typeface="Times New Roman"/>
              </a:rPr>
              <a:t>drivers</a:t>
            </a:r>
            <a:r>
              <a:rPr lang="en-US" sz="2000" spc="300" dirty="0">
                <a:latin typeface="Times New Roman"/>
                <a:cs typeface="Times New Roman"/>
              </a:rPr>
              <a:t> </a:t>
            </a:r>
            <a:r>
              <a:rPr lang="en-US" sz="2000" dirty="0">
                <a:latin typeface="Times New Roman"/>
                <a:cs typeface="Times New Roman"/>
              </a:rPr>
              <a:t>is</a:t>
            </a:r>
            <a:r>
              <a:rPr lang="en-US" sz="2000" spc="300" dirty="0">
                <a:latin typeface="Times New Roman"/>
                <a:cs typeface="Times New Roman"/>
              </a:rPr>
              <a:t> </a:t>
            </a:r>
            <a:r>
              <a:rPr lang="en-US" sz="2000" dirty="0">
                <a:latin typeface="Times New Roman"/>
                <a:cs typeface="Times New Roman"/>
              </a:rPr>
              <a:t>unorganized. Parents</a:t>
            </a:r>
            <a:r>
              <a:rPr lang="en-US" sz="2000" spc="300" dirty="0">
                <a:latin typeface="Times New Roman"/>
                <a:cs typeface="Times New Roman"/>
              </a:rPr>
              <a:t> </a:t>
            </a:r>
            <a:r>
              <a:rPr lang="en-US" sz="2000" dirty="0">
                <a:latin typeface="Times New Roman"/>
                <a:cs typeface="Times New Roman"/>
              </a:rPr>
              <a:t>often</a:t>
            </a:r>
            <a:r>
              <a:rPr lang="en-US" sz="2000" spc="295" dirty="0">
                <a:latin typeface="Times New Roman"/>
                <a:cs typeface="Times New Roman"/>
              </a:rPr>
              <a:t>  </a:t>
            </a:r>
            <a:r>
              <a:rPr lang="en-US" sz="2000" dirty="0">
                <a:latin typeface="Times New Roman"/>
                <a:cs typeface="Times New Roman"/>
              </a:rPr>
              <a:t>receive</a:t>
            </a:r>
            <a:r>
              <a:rPr lang="en-US" sz="2000" spc="300" dirty="0">
                <a:latin typeface="Times New Roman"/>
                <a:cs typeface="Times New Roman"/>
              </a:rPr>
              <a:t>  </a:t>
            </a:r>
            <a:r>
              <a:rPr lang="en-US" sz="2000" dirty="0">
                <a:latin typeface="Times New Roman"/>
                <a:cs typeface="Times New Roman"/>
              </a:rPr>
              <a:t>delayed</a:t>
            </a:r>
            <a:r>
              <a:rPr lang="en-US" sz="2000" spc="300" dirty="0">
                <a:latin typeface="Times New Roman"/>
                <a:cs typeface="Times New Roman"/>
              </a:rPr>
              <a:t>  </a:t>
            </a:r>
            <a:r>
              <a:rPr lang="en-US" sz="2000" dirty="0">
                <a:latin typeface="Times New Roman"/>
                <a:cs typeface="Times New Roman"/>
              </a:rPr>
              <a:t>updates</a:t>
            </a:r>
            <a:r>
              <a:rPr lang="en-US" sz="2000" spc="300" dirty="0">
                <a:latin typeface="Times New Roman"/>
                <a:cs typeface="Times New Roman"/>
              </a:rPr>
              <a:t> </a:t>
            </a:r>
            <a:r>
              <a:rPr lang="en-US" sz="2000" spc="-10" dirty="0">
                <a:latin typeface="Times New Roman"/>
                <a:cs typeface="Times New Roman"/>
              </a:rPr>
              <a:t>about </a:t>
            </a:r>
            <a:r>
              <a:rPr lang="en-US" sz="2000" dirty="0">
                <a:latin typeface="Times New Roman"/>
                <a:cs typeface="Times New Roman"/>
              </a:rPr>
              <a:t>emergencies</a:t>
            </a:r>
            <a:r>
              <a:rPr lang="en-US" sz="2000" spc="-10" dirty="0">
                <a:latin typeface="Times New Roman"/>
                <a:cs typeface="Times New Roman"/>
              </a:rPr>
              <a:t>.</a:t>
            </a:r>
            <a:endParaRPr lang="en-US" sz="2000" dirty="0">
              <a:latin typeface="Times New Roman"/>
              <a:cs typeface="Times New Roman"/>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a:cs typeface="Times New Roman"/>
              </a:rPr>
              <a:t>Slow</a:t>
            </a:r>
            <a:r>
              <a:rPr lang="en-US" sz="2000" b="1" spc="420" dirty="0">
                <a:latin typeface="Times New Roman"/>
                <a:cs typeface="Times New Roman"/>
              </a:rPr>
              <a:t> </a:t>
            </a:r>
            <a:r>
              <a:rPr lang="en-US" sz="2000" b="1" dirty="0">
                <a:latin typeface="Times New Roman"/>
                <a:cs typeface="Times New Roman"/>
              </a:rPr>
              <a:t>Emergency</a:t>
            </a:r>
            <a:r>
              <a:rPr lang="en-US" sz="2000" b="1" spc="430" dirty="0">
                <a:latin typeface="Times New Roman"/>
                <a:cs typeface="Times New Roman"/>
              </a:rPr>
              <a:t> </a:t>
            </a:r>
            <a:r>
              <a:rPr lang="en-US" sz="2000" b="1" dirty="0">
                <a:latin typeface="Times New Roman"/>
                <a:cs typeface="Times New Roman"/>
              </a:rPr>
              <a:t>Handling</a:t>
            </a:r>
            <a:r>
              <a:rPr lang="en-US" sz="2000" dirty="0">
                <a:latin typeface="Times New Roman"/>
                <a:cs typeface="Times New Roman"/>
              </a:rPr>
              <a:t>:</a:t>
            </a:r>
            <a:r>
              <a:rPr lang="en-US" sz="2000" spc="430" dirty="0">
                <a:latin typeface="Times New Roman"/>
                <a:cs typeface="Times New Roman"/>
              </a:rPr>
              <a:t> </a:t>
            </a:r>
            <a:r>
              <a:rPr lang="en-US" sz="2000" dirty="0">
                <a:latin typeface="Times New Roman"/>
                <a:cs typeface="Times New Roman"/>
              </a:rPr>
              <a:t>There</a:t>
            </a:r>
            <a:r>
              <a:rPr lang="en-US" sz="2000" spc="420" dirty="0">
                <a:latin typeface="Times New Roman"/>
                <a:cs typeface="Times New Roman"/>
              </a:rPr>
              <a:t> </a:t>
            </a:r>
            <a:r>
              <a:rPr lang="en-US" sz="2000" dirty="0">
                <a:latin typeface="Times New Roman"/>
                <a:cs typeface="Times New Roman"/>
              </a:rPr>
              <a:t>is</a:t>
            </a:r>
            <a:r>
              <a:rPr lang="en-US" sz="2000" spc="430" dirty="0">
                <a:latin typeface="Times New Roman"/>
                <a:cs typeface="Times New Roman"/>
              </a:rPr>
              <a:t> </a:t>
            </a:r>
            <a:r>
              <a:rPr lang="en-US" sz="2000" dirty="0">
                <a:latin typeface="Times New Roman"/>
                <a:cs typeface="Times New Roman"/>
              </a:rPr>
              <a:t>no</a:t>
            </a:r>
            <a:r>
              <a:rPr lang="en-US" sz="2000" spc="425" dirty="0">
                <a:latin typeface="Times New Roman"/>
                <a:cs typeface="Times New Roman"/>
              </a:rPr>
              <a:t> </a:t>
            </a:r>
            <a:r>
              <a:rPr lang="en-US" sz="2000" dirty="0">
                <a:latin typeface="Times New Roman"/>
                <a:cs typeface="Times New Roman"/>
              </a:rPr>
              <a:t>automatic</a:t>
            </a:r>
            <a:r>
              <a:rPr lang="en-US" sz="2000" spc="430" dirty="0">
                <a:latin typeface="Times New Roman"/>
                <a:cs typeface="Times New Roman"/>
              </a:rPr>
              <a:t> </a:t>
            </a:r>
            <a:r>
              <a:rPr lang="en-US" sz="2000" dirty="0">
                <a:latin typeface="Times New Roman"/>
                <a:cs typeface="Times New Roman"/>
              </a:rPr>
              <a:t>alert</a:t>
            </a:r>
            <a:r>
              <a:rPr lang="en-US" sz="2000" spc="420" dirty="0">
                <a:latin typeface="Times New Roman"/>
                <a:cs typeface="Times New Roman"/>
              </a:rPr>
              <a:t> </a:t>
            </a:r>
            <a:r>
              <a:rPr lang="en-US" sz="2000" dirty="0">
                <a:latin typeface="Times New Roman"/>
                <a:cs typeface="Times New Roman"/>
              </a:rPr>
              <a:t>system</a:t>
            </a:r>
            <a:r>
              <a:rPr lang="en-US" sz="2000" spc="415" dirty="0">
                <a:latin typeface="Times New Roman"/>
                <a:cs typeface="Times New Roman"/>
              </a:rPr>
              <a:t> </a:t>
            </a:r>
            <a:r>
              <a:rPr lang="en-US" sz="2000" dirty="0">
                <a:latin typeface="Times New Roman"/>
                <a:cs typeface="Times New Roman"/>
              </a:rPr>
              <a:t>in</a:t>
            </a:r>
            <a:r>
              <a:rPr lang="en-US" sz="2000" spc="425" dirty="0">
                <a:latin typeface="Times New Roman"/>
                <a:cs typeface="Times New Roman"/>
              </a:rPr>
              <a:t> </a:t>
            </a:r>
            <a:r>
              <a:rPr lang="en-US" sz="2000" dirty="0">
                <a:latin typeface="Times New Roman"/>
                <a:cs typeface="Times New Roman"/>
              </a:rPr>
              <a:t>case</a:t>
            </a:r>
            <a:r>
              <a:rPr lang="en-US" sz="2000" spc="425" dirty="0">
                <a:latin typeface="Times New Roman"/>
                <a:cs typeface="Times New Roman"/>
              </a:rPr>
              <a:t> </a:t>
            </a:r>
            <a:r>
              <a:rPr lang="en-US" sz="2000" dirty="0">
                <a:latin typeface="Times New Roman"/>
                <a:cs typeface="Times New Roman"/>
              </a:rPr>
              <a:t>of</a:t>
            </a:r>
            <a:r>
              <a:rPr lang="en-US" sz="2000" spc="420" dirty="0">
                <a:latin typeface="Times New Roman"/>
                <a:cs typeface="Times New Roman"/>
              </a:rPr>
              <a:t> </a:t>
            </a:r>
            <a:r>
              <a:rPr lang="en-US" sz="2000" spc="-25" dirty="0">
                <a:latin typeface="Times New Roman"/>
                <a:cs typeface="Times New Roman"/>
              </a:rPr>
              <a:t>an </a:t>
            </a:r>
            <a:r>
              <a:rPr lang="en-US" sz="2000" dirty="0">
                <a:latin typeface="Times New Roman"/>
                <a:cs typeface="Times New Roman"/>
              </a:rPr>
              <a:t>accident</a:t>
            </a:r>
            <a:r>
              <a:rPr lang="en-US" sz="2000" spc="530" dirty="0">
                <a:latin typeface="Times New Roman"/>
                <a:cs typeface="Times New Roman"/>
              </a:rPr>
              <a:t> </a:t>
            </a:r>
            <a:r>
              <a:rPr lang="en-US" sz="2000" dirty="0">
                <a:latin typeface="Times New Roman"/>
                <a:cs typeface="Times New Roman"/>
              </a:rPr>
              <a:t>or</a:t>
            </a:r>
            <a:r>
              <a:rPr lang="en-US" sz="2000" spc="515" dirty="0">
                <a:latin typeface="Times New Roman"/>
                <a:cs typeface="Times New Roman"/>
              </a:rPr>
              <a:t> </a:t>
            </a:r>
            <a:r>
              <a:rPr lang="en-US" sz="2000" dirty="0">
                <a:latin typeface="Times New Roman"/>
                <a:cs typeface="Times New Roman"/>
              </a:rPr>
              <a:t>emergency.</a:t>
            </a:r>
            <a:r>
              <a:rPr lang="en-US" sz="2000" spc="515" dirty="0">
                <a:latin typeface="Times New Roman"/>
                <a:cs typeface="Times New Roman"/>
              </a:rPr>
              <a:t> </a:t>
            </a:r>
            <a:r>
              <a:rPr lang="en-US" sz="2000" dirty="0">
                <a:latin typeface="Times New Roman"/>
                <a:cs typeface="Times New Roman"/>
              </a:rPr>
              <a:t>The</a:t>
            </a:r>
            <a:r>
              <a:rPr lang="en-US" sz="2000" spc="520" dirty="0">
                <a:latin typeface="Times New Roman"/>
                <a:cs typeface="Times New Roman"/>
              </a:rPr>
              <a:t> </a:t>
            </a:r>
            <a:r>
              <a:rPr lang="en-US" sz="2000" dirty="0">
                <a:latin typeface="Times New Roman"/>
                <a:cs typeface="Times New Roman"/>
              </a:rPr>
              <a:t>school</a:t>
            </a:r>
            <a:r>
              <a:rPr lang="en-US" sz="2000" spc="530" dirty="0">
                <a:latin typeface="Times New Roman"/>
                <a:cs typeface="Times New Roman"/>
              </a:rPr>
              <a:t> </a:t>
            </a:r>
            <a:r>
              <a:rPr lang="en-US" sz="2000" dirty="0">
                <a:latin typeface="Times New Roman"/>
                <a:cs typeface="Times New Roman"/>
              </a:rPr>
              <a:t>and</a:t>
            </a:r>
            <a:r>
              <a:rPr lang="en-US" sz="2000" spc="530" dirty="0">
                <a:latin typeface="Times New Roman"/>
                <a:cs typeface="Times New Roman"/>
              </a:rPr>
              <a:t> </a:t>
            </a:r>
            <a:r>
              <a:rPr lang="en-US" sz="2000" dirty="0">
                <a:latin typeface="Times New Roman"/>
                <a:cs typeface="Times New Roman"/>
              </a:rPr>
              <a:t>parents</a:t>
            </a:r>
            <a:r>
              <a:rPr lang="en-US" sz="2000" spc="530" dirty="0">
                <a:latin typeface="Times New Roman"/>
                <a:cs typeface="Times New Roman"/>
              </a:rPr>
              <a:t> </a:t>
            </a:r>
            <a:r>
              <a:rPr lang="en-US" sz="2000" dirty="0">
                <a:latin typeface="Times New Roman"/>
                <a:cs typeface="Times New Roman"/>
              </a:rPr>
              <a:t>rely</a:t>
            </a:r>
            <a:r>
              <a:rPr lang="en-US" sz="2000" spc="525" dirty="0">
                <a:latin typeface="Times New Roman"/>
                <a:cs typeface="Times New Roman"/>
              </a:rPr>
              <a:t> </a:t>
            </a:r>
            <a:r>
              <a:rPr lang="en-US" sz="2000" dirty="0">
                <a:latin typeface="Times New Roman"/>
                <a:cs typeface="Times New Roman"/>
              </a:rPr>
              <a:t>on</a:t>
            </a:r>
            <a:r>
              <a:rPr lang="en-US" sz="2000" spc="515" dirty="0">
                <a:latin typeface="Times New Roman"/>
                <a:cs typeface="Times New Roman"/>
              </a:rPr>
              <a:t> </a:t>
            </a:r>
            <a:r>
              <a:rPr lang="en-US" sz="2000" dirty="0">
                <a:latin typeface="Times New Roman"/>
                <a:cs typeface="Times New Roman"/>
              </a:rPr>
              <a:t>manual</a:t>
            </a:r>
            <a:r>
              <a:rPr lang="en-US" sz="2000" spc="535" dirty="0">
                <a:latin typeface="Times New Roman"/>
                <a:cs typeface="Times New Roman"/>
              </a:rPr>
              <a:t> </a:t>
            </a:r>
            <a:r>
              <a:rPr lang="en-US" sz="2000" dirty="0">
                <a:latin typeface="Times New Roman"/>
                <a:cs typeface="Times New Roman"/>
              </a:rPr>
              <a:t>calls,</a:t>
            </a:r>
            <a:r>
              <a:rPr lang="en-US" sz="2000" spc="525" dirty="0">
                <a:latin typeface="Times New Roman"/>
                <a:cs typeface="Times New Roman"/>
              </a:rPr>
              <a:t> </a:t>
            </a:r>
            <a:r>
              <a:rPr lang="en-US" sz="2000" spc="-10" dirty="0">
                <a:latin typeface="Times New Roman"/>
                <a:cs typeface="Times New Roman"/>
              </a:rPr>
              <a:t>causing </a:t>
            </a:r>
            <a:r>
              <a:rPr lang="en-US" sz="2000" dirty="0">
                <a:latin typeface="Times New Roman"/>
                <a:cs typeface="Times New Roman"/>
              </a:rPr>
              <a:t>delays</a:t>
            </a:r>
            <a:r>
              <a:rPr lang="en-US" sz="2000" spc="-30" dirty="0">
                <a:latin typeface="Times New Roman"/>
                <a:cs typeface="Times New Roman"/>
              </a:rPr>
              <a:t> </a:t>
            </a:r>
            <a:r>
              <a:rPr lang="en-US" sz="2000" dirty="0">
                <a:latin typeface="Times New Roman"/>
                <a:cs typeface="Times New Roman"/>
              </a:rPr>
              <a:t>in</a:t>
            </a:r>
            <a:r>
              <a:rPr lang="en-US" sz="2000" spc="-10" dirty="0">
                <a:latin typeface="Times New Roman"/>
                <a:cs typeface="Times New Roman"/>
              </a:rPr>
              <a:t> response.</a:t>
            </a:r>
            <a:endParaRPr lang="en-US" sz="2000" dirty="0">
              <a:latin typeface="Times New Roman"/>
              <a:cs typeface="Times New Roman"/>
            </a:endParaRPr>
          </a:p>
          <a:p>
            <a:pPr marL="239395" marR="5715" indent="-227329" algn="just">
              <a:lnSpc>
                <a:spcPct val="100000"/>
              </a:lnSpc>
              <a:spcBef>
                <a:spcPts val="100"/>
              </a:spcBef>
              <a:buFont typeface="Arial MT"/>
              <a:buChar char="•"/>
              <a:tabLst>
                <a:tab pos="241300" algn="l"/>
              </a:tabLst>
            </a:pP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304800"/>
            <a:ext cx="7904860" cy="905119"/>
          </a:xfrm>
          <a:prstGeom prst="rect">
            <a:avLst/>
          </a:prstGeom>
        </p:spPr>
        <p:txBody>
          <a:bodyPr vert="horz" wrap="square" lIns="0" tIns="469645" rIns="0" bIns="0" rtlCol="0">
            <a:spAutoFit/>
          </a:bodyPr>
          <a:lstStyle/>
          <a:p>
            <a:pPr marL="1536700">
              <a:lnSpc>
                <a:spcPct val="100000"/>
              </a:lnSpc>
              <a:spcBef>
                <a:spcPts val="105"/>
              </a:spcBef>
            </a:pPr>
            <a:r>
              <a:rPr sz="2800" dirty="0"/>
              <a:t>PROBLEM</a:t>
            </a:r>
            <a:r>
              <a:rPr sz="2800" spc="-10" dirty="0"/>
              <a:t> </a:t>
            </a:r>
            <a:r>
              <a:rPr sz="2800" spc="-55" dirty="0"/>
              <a:t>STATEMENT</a:t>
            </a:r>
          </a:p>
        </p:txBody>
      </p:sp>
      <p:sp>
        <p:nvSpPr>
          <p:cNvPr id="3" name="object 3"/>
          <p:cNvSpPr txBox="1"/>
          <p:nvPr/>
        </p:nvSpPr>
        <p:spPr>
          <a:xfrm>
            <a:off x="916939" y="1535048"/>
            <a:ext cx="10454640" cy="3995966"/>
          </a:xfrm>
          <a:prstGeom prst="rect">
            <a:avLst/>
          </a:prstGeom>
        </p:spPr>
        <p:txBody>
          <a:bodyPr vert="horz" wrap="square" lIns="0" tIns="12700" rIns="0" bIns="0" rtlCol="0">
            <a:spAutoFit/>
          </a:bodyPr>
          <a:lstStyle/>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Student Safety Hazard:</a:t>
            </a:r>
            <a:r>
              <a:rPr lang="en-US" sz="2000" dirty="0">
                <a:latin typeface="Times New Roman" panose="02020603050405020304" pitchFamily="18" charset="0"/>
                <a:cs typeface="Times New Roman" panose="02020603050405020304" pitchFamily="18" charset="0"/>
              </a:rPr>
              <a:t> Potential risk if a student goes missing or an emergency occurs without immediate detection or response.</a:t>
            </a:r>
            <a:endParaRPr lang="en-US" sz="20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Manual and Reactive Systems:</a:t>
            </a:r>
            <a:r>
              <a:rPr lang="en-US" sz="2000" dirty="0">
                <a:latin typeface="Times New Roman" panose="02020603050405020304" pitchFamily="18" charset="0"/>
                <a:cs typeface="Times New Roman" panose="02020603050405020304" pitchFamily="18" charset="0"/>
              </a:rPr>
              <a:t> Current methods depend on manual attendance and delayed communication, causing inaccuracies and slow responses.</a:t>
            </a:r>
            <a:endParaRPr lang="en-US" sz="20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Lack of Automated Alerts:</a:t>
            </a:r>
            <a:r>
              <a:rPr lang="en-US" sz="2000" dirty="0">
                <a:latin typeface="Times New Roman" panose="02020603050405020304" pitchFamily="18" charset="0"/>
                <a:cs typeface="Times New Roman" panose="02020603050405020304" pitchFamily="18" charset="0"/>
              </a:rPr>
              <a:t> In emergencies like Bus Breakdown, there are no instant notifications to ensure rapid action.</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Communication Gaps:</a:t>
            </a:r>
            <a:r>
              <a:rPr lang="en-US" sz="2000" dirty="0">
                <a:latin typeface="Times New Roman" panose="02020603050405020304" pitchFamily="18" charset="0"/>
                <a:cs typeface="Times New Roman" panose="02020603050405020304" pitchFamily="18" charset="0"/>
              </a:rPr>
              <a:t> Delays in sharing bus updates lead to parental anxiety and inefficient coordination among drivers, parents, and school staff.</a:t>
            </a:r>
            <a:endParaRPr lang="en-IN" sz="2000" dirty="0">
              <a:solidFill>
                <a:schemeClr val="tx1"/>
              </a:solidFill>
              <a:latin typeface="Times New Roman" panose="02020603050405020304" pitchFamily="18" charset="0"/>
              <a:cs typeface="Times New Roman" panose="02020603050405020304" pitchFamily="18" charset="0"/>
            </a:endParaRPr>
          </a:p>
          <a:p>
            <a:pPr marL="12700">
              <a:lnSpc>
                <a:spcPct val="100000"/>
              </a:lnSpc>
              <a:spcBef>
                <a:spcPts val="100"/>
              </a:spcBef>
              <a:tabLst>
                <a:tab pos="195580" algn="l"/>
              </a:tabLst>
            </a:pPr>
            <a:r>
              <a:rPr sz="1800" spc="-10" dirty="0">
                <a:latin typeface="Times New Roman"/>
                <a:cs typeface="Times New Roman"/>
              </a:rPr>
              <a:t>.</a:t>
            </a:r>
            <a:endParaRPr sz="18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8E1A-A0AF-DD32-F6A3-DB4DD2B23330}"/>
              </a:ext>
            </a:extLst>
          </p:cNvPr>
          <p:cNvSpPr>
            <a:spLocks noGrp="1"/>
          </p:cNvSpPr>
          <p:nvPr>
            <p:ph type="title"/>
          </p:nvPr>
        </p:nvSpPr>
        <p:spPr>
          <a:xfrm>
            <a:off x="3733800" y="914400"/>
            <a:ext cx="6632575" cy="430887"/>
          </a:xfrm>
        </p:spPr>
        <p:txBody>
          <a:bodyPr/>
          <a:lstStyle/>
          <a:p>
            <a:r>
              <a:rPr lang="en-IN" sz="2800" dirty="0"/>
              <a:t>    OBJECTIVES</a:t>
            </a:r>
          </a:p>
        </p:txBody>
      </p:sp>
      <p:sp>
        <p:nvSpPr>
          <p:cNvPr id="3" name="Text Placeholder 2">
            <a:extLst>
              <a:ext uri="{FF2B5EF4-FFF2-40B4-BE49-F238E27FC236}">
                <a16:creationId xmlns:a16="http://schemas.microsoft.com/office/drawing/2014/main" id="{3E4808DC-8F46-BC7C-DF83-F854D4E0658A}"/>
              </a:ext>
            </a:extLst>
          </p:cNvPr>
          <p:cNvSpPr>
            <a:spLocks noGrp="1"/>
          </p:cNvSpPr>
          <p:nvPr>
            <p:ph type="body" idx="1"/>
          </p:nvPr>
        </p:nvSpPr>
        <p:spPr>
          <a:xfrm>
            <a:off x="1066800" y="1600200"/>
            <a:ext cx="10501248" cy="3258840"/>
          </a:xfrm>
        </p:spPr>
        <p:txBody>
          <a:bodyPr/>
          <a:lstStyle/>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provide real-time alerts notification via Telegram for both parents and Management.</a:t>
            </a:r>
            <a:endParaRPr lang="en-US" sz="20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automatically trigger emergency protocols for swift response.</a:t>
            </a:r>
            <a:endParaRPr lang="en-US" sz="2000" dirty="0">
              <a:solidFill>
                <a:schemeClr val="tx1"/>
              </a:solidFill>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track student entry and exit using RFID scanning and centralized data.</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proactively ensure student safety by reducing risks and improving communication</a:t>
            </a:r>
            <a:r>
              <a:rPr kumimoji="0" lang="en-US" altLang="en-US" i="0" u="none" strike="noStrike" cap="none" normalizeH="0" baseline="0" dirty="0">
                <a:ln>
                  <a:noFill/>
                </a:ln>
                <a:solidFill>
                  <a:schemeClr val="tx1"/>
                </a:solidFill>
                <a:effectLst/>
                <a:latin typeface="Arial" panose="020B0604020202020204" pitchFamily="34" charset="0"/>
              </a:rPr>
              <a:t>.</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lang="en-US" dirty="0"/>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192372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2D1C-61C1-FF05-9EA3-DA9327B7CA8F}"/>
              </a:ext>
            </a:extLst>
          </p:cNvPr>
          <p:cNvSpPr>
            <a:spLocks noGrp="1"/>
          </p:cNvSpPr>
          <p:nvPr>
            <p:ph type="title"/>
          </p:nvPr>
        </p:nvSpPr>
        <p:spPr>
          <a:xfrm>
            <a:off x="4343400" y="914400"/>
            <a:ext cx="5999860" cy="762000"/>
          </a:xfrm>
        </p:spPr>
        <p:txBody>
          <a:bodyPr/>
          <a:lstStyle/>
          <a:p>
            <a:r>
              <a:rPr lang="en-IN" sz="2800" dirty="0"/>
              <a:t>SCOPE</a:t>
            </a:r>
          </a:p>
        </p:txBody>
      </p:sp>
      <p:sp>
        <p:nvSpPr>
          <p:cNvPr id="3" name="Text Placeholder 2">
            <a:extLst>
              <a:ext uri="{FF2B5EF4-FFF2-40B4-BE49-F238E27FC236}">
                <a16:creationId xmlns:a16="http://schemas.microsoft.com/office/drawing/2014/main" id="{1715B86B-EAED-8643-E075-AD352BA2CC66}"/>
              </a:ext>
            </a:extLst>
          </p:cNvPr>
          <p:cNvSpPr>
            <a:spLocks noGrp="1"/>
          </p:cNvSpPr>
          <p:nvPr>
            <p:ph type="body" idx="1"/>
          </p:nvPr>
        </p:nvSpPr>
        <p:spPr>
          <a:xfrm>
            <a:off x="1023111" y="1600200"/>
            <a:ext cx="10145777" cy="2677656"/>
          </a:xfrm>
        </p:spPr>
        <p:txBody>
          <a:bodyPr/>
          <a:lstStyle/>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Triggers immediate alerts</a:t>
            </a:r>
            <a:r>
              <a:rPr lang="en-US" sz="2000" dirty="0">
                <a:latin typeface="Times New Roman" panose="02020603050405020304" pitchFamily="18" charset="0"/>
                <a:cs typeface="Times New Roman" panose="02020603050405020304" pitchFamily="18" charset="0"/>
              </a:rPr>
              <a:t> through push notifications about emergencies.</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Automates attendance</a:t>
            </a:r>
            <a:r>
              <a:rPr lang="en-US" sz="2000" dirty="0">
                <a:latin typeface="Times New Roman" panose="02020603050405020304" pitchFamily="18" charset="0"/>
                <a:cs typeface="Times New Roman" panose="02020603050405020304" pitchFamily="18" charset="0"/>
              </a:rPr>
              <a:t> with RFID code scanning to ensure accurate student monitoring.</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Delivers a cost-effective, user-friendly system</a:t>
            </a:r>
            <a:r>
              <a:rPr lang="en-US" sz="2000" dirty="0">
                <a:latin typeface="Times New Roman" panose="02020603050405020304" pitchFamily="18" charset="0"/>
                <a:cs typeface="Times New Roman" panose="02020603050405020304" pitchFamily="18" charset="0"/>
              </a:rPr>
              <a:t> that simplifies adoption for schools and parents.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Safety</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minimizing risks of missing students and enabling rapid emergency response.</a:t>
            </a:r>
          </a:p>
          <a:p>
            <a:endParaRPr lang="en-IN" dirty="0"/>
          </a:p>
        </p:txBody>
      </p:sp>
    </p:spTree>
    <p:extLst>
      <p:ext uri="{BB962C8B-B14F-4D97-AF65-F5344CB8AC3E}">
        <p14:creationId xmlns:p14="http://schemas.microsoft.com/office/powerpoint/2010/main" val="206128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1"/>
            <a:ext cx="7924800" cy="699549"/>
          </a:xfrm>
          <a:prstGeom prst="rect">
            <a:avLst/>
          </a:prstGeom>
        </p:spPr>
        <p:txBody>
          <a:bodyPr vert="horz" wrap="square" lIns="0" tIns="266064" rIns="0" bIns="0" rtlCol="0">
            <a:spAutoFit/>
          </a:bodyPr>
          <a:lstStyle/>
          <a:p>
            <a:pPr marL="12700">
              <a:lnSpc>
                <a:spcPct val="100000"/>
              </a:lnSpc>
              <a:spcBef>
                <a:spcPts val="105"/>
              </a:spcBef>
            </a:pPr>
            <a:r>
              <a:rPr sz="2800" dirty="0"/>
              <a:t>PROPOSED</a:t>
            </a:r>
            <a:r>
              <a:rPr sz="2800" spc="180" dirty="0"/>
              <a:t> </a:t>
            </a:r>
            <a:r>
              <a:rPr sz="2800" spc="-10" dirty="0"/>
              <a:t>SYSTEM</a:t>
            </a:r>
            <a:r>
              <a:rPr sz="2800" spc="-180" dirty="0"/>
              <a:t> </a:t>
            </a:r>
            <a:r>
              <a:rPr sz="2800" dirty="0"/>
              <a:t>AND</a:t>
            </a:r>
            <a:r>
              <a:rPr sz="2800" spc="-10" dirty="0"/>
              <a:t> </a:t>
            </a:r>
            <a:r>
              <a:rPr sz="2800" dirty="0"/>
              <a:t>ITS</a:t>
            </a:r>
            <a:r>
              <a:rPr sz="2800" spc="5" dirty="0"/>
              <a:t> </a:t>
            </a:r>
            <a:r>
              <a:rPr sz="2800" spc="-10" dirty="0"/>
              <a:t>SOLUTION</a:t>
            </a:r>
          </a:p>
        </p:txBody>
      </p:sp>
      <p:sp>
        <p:nvSpPr>
          <p:cNvPr id="3" name="object 3"/>
          <p:cNvSpPr txBox="1"/>
          <p:nvPr/>
        </p:nvSpPr>
        <p:spPr>
          <a:xfrm>
            <a:off x="990600" y="1219200"/>
            <a:ext cx="9446261" cy="4296048"/>
          </a:xfrm>
          <a:prstGeom prst="rect">
            <a:avLst/>
          </a:prstGeom>
        </p:spPr>
        <p:txBody>
          <a:bodyPr vert="horz" wrap="square" lIns="0" tIns="12700" rIns="0" bIns="0" rtlCol="0">
            <a:spAutoFit/>
          </a:bodyPr>
          <a:lstStyle/>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Automated Student Attendance &amp; Monitoring:</a:t>
            </a:r>
            <a:r>
              <a:rPr lang="en-US" sz="2000" dirty="0">
                <a:latin typeface="Times New Roman" panose="02020603050405020304" pitchFamily="18" charset="0"/>
                <a:cs typeface="Times New Roman" panose="02020603050405020304" pitchFamily="18" charset="0"/>
              </a:rPr>
              <a:t> Uses RFID code scanning and a </a:t>
            </a:r>
            <a:r>
              <a:rPr lang="en-US" sz="2000" dirty="0" err="1">
                <a:latin typeface="Times New Roman" panose="02020603050405020304" pitchFamily="18" charset="0"/>
                <a:cs typeface="Times New Roman" panose="02020603050405020304" pitchFamily="18" charset="0"/>
              </a:rPr>
              <a:t>NodeMCU</a:t>
            </a:r>
            <a:r>
              <a:rPr lang="en-US" sz="2000" dirty="0">
                <a:latin typeface="Times New Roman" panose="02020603050405020304" pitchFamily="18" charset="0"/>
                <a:cs typeface="Times New Roman" panose="02020603050405020304" pitchFamily="18" charset="0"/>
              </a:rPr>
              <a:t> (ESP8266/ESP32) to detect student entry and exit, automatically updating attendance records in a centralized system.</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Real-Time Oversight:</a:t>
            </a:r>
            <a:r>
              <a:rPr lang="en-US" sz="2000" dirty="0">
                <a:latin typeface="Times New Roman" panose="02020603050405020304" pitchFamily="18" charset="0"/>
                <a:cs typeface="Times New Roman" panose="02020603050405020304" pitchFamily="18" charset="0"/>
              </a:rPr>
              <a:t> Parents and school authorities can track the student status through a mobile app, receiving continuous updates and data analytics.</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Instant Alerts:</a:t>
            </a:r>
            <a:r>
              <a:rPr lang="en-US" sz="2000" dirty="0">
                <a:latin typeface="Times New Roman" panose="02020603050405020304" pitchFamily="18" charset="0"/>
                <a:cs typeface="Times New Roman" panose="02020603050405020304" pitchFamily="18" charset="0"/>
              </a:rPr>
              <a:t> By using Telegram sending a real-time alerts for emergencies, delays, or route deviations, keeping stakeholders informed at all times.</a:t>
            </a:r>
          </a:p>
          <a:p>
            <a:pPr marL="0" indent="0" algn="just" eaLnBrk="0" fontAlgn="base" hangingPunct="0">
              <a:lnSpc>
                <a:spcPct val="150000"/>
              </a:lnSpc>
              <a:spcBef>
                <a:spcPct val="0"/>
              </a:spcBef>
              <a:spcAft>
                <a:spcPct val="0"/>
              </a:spcAft>
              <a:buClr>
                <a:schemeClr val="tx1"/>
              </a:buClr>
              <a:buSzTx/>
              <a:buNone/>
            </a:pPr>
            <a:endParaRPr lang="en-US" sz="2400" dirty="0">
              <a:latin typeface="Times New Roman" panose="02020603050405020304" pitchFamily="18" charset="0"/>
              <a:cs typeface="Times New Roman" panose="02020603050405020304" pitchFamily="18" charset="0"/>
            </a:endParaRPr>
          </a:p>
          <a:p>
            <a:pPr marL="12065" marR="5715" algn="just">
              <a:lnSpc>
                <a:spcPct val="100000"/>
              </a:lnSpc>
              <a:spcBef>
                <a:spcPts val="1000"/>
              </a:spcBef>
              <a:tabLst>
                <a:tab pos="241300" algn="l"/>
                <a:tab pos="315595" algn="l"/>
              </a:tabLst>
            </a:pPr>
            <a:endParaRPr sz="24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8D9A-1ED6-72D7-1BC7-437943C4E076}"/>
              </a:ext>
            </a:extLst>
          </p:cNvPr>
          <p:cNvSpPr>
            <a:spLocks noGrp="1"/>
          </p:cNvSpPr>
          <p:nvPr>
            <p:ph type="title"/>
          </p:nvPr>
        </p:nvSpPr>
        <p:spPr>
          <a:xfrm>
            <a:off x="2286000" y="914400"/>
            <a:ext cx="8057260" cy="762000"/>
          </a:xfrm>
        </p:spPr>
        <p:txBody>
          <a:bodyPr/>
          <a:lstStyle/>
          <a:p>
            <a:r>
              <a:rPr lang="en-IN" sz="2800" dirty="0"/>
              <a:t>                       ARCHITECTURE</a:t>
            </a:r>
          </a:p>
        </p:txBody>
      </p:sp>
      <p:pic>
        <p:nvPicPr>
          <p:cNvPr id="4" name="Picture 3">
            <a:extLst>
              <a:ext uri="{FF2B5EF4-FFF2-40B4-BE49-F238E27FC236}">
                <a16:creationId xmlns:a16="http://schemas.microsoft.com/office/drawing/2014/main" id="{9A8FB003-2D0F-73C5-560C-FC521BA763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94062" y="2468562"/>
            <a:ext cx="5603875" cy="1920875"/>
          </a:xfrm>
          <a:prstGeom prst="rect">
            <a:avLst/>
          </a:prstGeom>
          <a:noFill/>
          <a:ln>
            <a:noFill/>
          </a:ln>
        </p:spPr>
      </p:pic>
      <p:sp>
        <p:nvSpPr>
          <p:cNvPr id="5" name="Flowchart: Process 4">
            <a:extLst>
              <a:ext uri="{FF2B5EF4-FFF2-40B4-BE49-F238E27FC236}">
                <a16:creationId xmlns:a16="http://schemas.microsoft.com/office/drawing/2014/main" id="{010BDFD6-E2E1-FDB3-0D7E-230DA2C66A0A}"/>
              </a:ext>
            </a:extLst>
          </p:cNvPr>
          <p:cNvSpPr/>
          <p:nvPr/>
        </p:nvSpPr>
        <p:spPr>
          <a:xfrm>
            <a:off x="2590800" y="2057400"/>
            <a:ext cx="6934200" cy="3048000"/>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1548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1081</Words>
  <Application>Microsoft Office PowerPoint</Application>
  <PresentationFormat>Widescreen</PresentationFormat>
  <Paragraphs>84</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MT</vt:lpstr>
      <vt:lpstr>Calibri</vt:lpstr>
      <vt:lpstr>Times New Roman</vt:lpstr>
      <vt:lpstr>Wingdings</vt:lpstr>
      <vt:lpstr>Office Theme</vt:lpstr>
      <vt:lpstr>IOT ENABLED SCHOOL BUS TRACKING AND STUDENT MONITORING SYSTEM</vt:lpstr>
      <vt:lpstr>AGENDA</vt:lpstr>
      <vt:lpstr>DOMAIN INRODUCTION</vt:lpstr>
      <vt:lpstr>EXISTING SYSTEM</vt:lpstr>
      <vt:lpstr>PROBLEM STATEMENT</vt:lpstr>
      <vt:lpstr>    OBJECTIVES</vt:lpstr>
      <vt:lpstr>SCOPE</vt:lpstr>
      <vt:lpstr>PROPOSED SYSTEM AND ITS SOLUTION</vt:lpstr>
      <vt:lpstr>                       ARCHITECTURE</vt:lpstr>
      <vt:lpstr>                      MODULES</vt:lpstr>
      <vt:lpstr>OUTPUT SCREENSHOTS</vt:lpstr>
      <vt:lpstr>   RFID SCANNER ACCESS CARD FOR STUDENT 1 AND STUDENT 2 TO DETECT WHEN THEY GET ENTRY OR EXIT THE BUS. </vt:lpstr>
      <vt:lpstr>THIS IS A TELEGRAM BOT DESIGNED FOR PARENTS AND SCHOOL MANAGEMENT TO RECEIVE NOTIFICATIONS WHEN A STUDENT 1 (RANVEER KAPUR) BOARDS OR DEPARTS. </vt:lpstr>
      <vt:lpstr>STUDENT 2(PREITY MUKUNDHAN) </vt:lpstr>
      <vt:lpstr>EMERGENCY ALERT MESSAGE </vt:lpstr>
      <vt:lpstr>                        CONCLUSION</vt:lpstr>
      <vt:lpstr>REFRENCES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gayathri B</dc:creator>
  <cp:lastModifiedBy>gayathri B</cp:lastModifiedBy>
  <cp:revision>8</cp:revision>
  <dcterms:created xsi:type="dcterms:W3CDTF">2025-02-27T01:54:02Z</dcterms:created>
  <dcterms:modified xsi:type="dcterms:W3CDTF">2025-05-14T06:33:46Z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2025-02-26T00:00:00Z</vt:filetime>
  </property>
  <property fmtid="{D5CDD505-2E9C-101B-9397-08002B2CF9AE}" pid="3" name="Creator">
    <vt:lpwstr>Microsoft® PowerPoint® 2019</vt:lpwstr>
  </property>
  <property fmtid="{D5CDD505-2E9C-101B-9397-08002B2CF9AE}" pid="4" name="LastSaved">
    <vt:filetime>2025-02-27T00:00:00Z</vt:filetime>
  </property>
  <property fmtid="{D5CDD505-2E9C-101B-9397-08002B2CF9AE}" pid="5" name="Producer">
    <vt:lpwstr>Microsoft® PowerPoint® 2019</vt:lpwstr>
  </property>
</Properties>
</file>