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18"/>
  </p:notesMasterIdLst>
  <p:handoutMasterIdLst>
    <p:handoutMasterId r:id="rId19"/>
  </p:handoutMasterIdLst>
  <p:sldIdLst>
    <p:sldId id="265" r:id="rId3"/>
    <p:sldId id="2147470173" r:id="rId4"/>
    <p:sldId id="2147470177" r:id="rId5"/>
    <p:sldId id="2147470174" r:id="rId6"/>
    <p:sldId id="2147470189" r:id="rId7"/>
    <p:sldId id="2147470185" r:id="rId8"/>
    <p:sldId id="2147470175" r:id="rId9"/>
    <p:sldId id="2147470179" r:id="rId10"/>
    <p:sldId id="2147470180" r:id="rId11"/>
    <p:sldId id="2147470181" r:id="rId12"/>
    <p:sldId id="2147470182" r:id="rId13"/>
    <p:sldId id="2147470183" r:id="rId14"/>
    <p:sldId id="2147470186" r:id="rId15"/>
    <p:sldId id="2147470184" r:id="rId16"/>
    <p:sldId id="21474701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Options" id="{5DA87E49-B1F9-4615-AAD2-1180FCB9D3FD}">
          <p14:sldIdLst>
            <p14:sldId id="265"/>
            <p14:sldId id="2147470173"/>
            <p14:sldId id="2147470177"/>
            <p14:sldId id="2147470174"/>
            <p14:sldId id="2147470189"/>
            <p14:sldId id="2147470185"/>
            <p14:sldId id="2147470175"/>
            <p14:sldId id="2147470179"/>
            <p14:sldId id="2147470180"/>
            <p14:sldId id="2147470181"/>
            <p14:sldId id="2147470182"/>
            <p14:sldId id="2147470183"/>
            <p14:sldId id="2147470186"/>
            <p14:sldId id="2147470184"/>
            <p14:sldId id="2147470187"/>
          </p14:sldIdLst>
        </p14:section>
        <p14:section name="Content Layouts - Light" id="{B5F48761-CB7C-4D49-9645-E85CAFEE7405}">
          <p14:sldIdLst/>
        </p14:section>
        <p14:section name="Thank You" id="{F63B307F-DDAF-4D0E-BD31-3B515431C26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4"/>
    <a:srgbClr val="3C2CDA"/>
    <a:srgbClr val="CBD0E5"/>
    <a:srgbClr val="271FC1"/>
    <a:srgbClr val="08126E"/>
    <a:srgbClr val="281DBB"/>
    <a:srgbClr val="EEF2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3400" autoAdjust="0"/>
  </p:normalViewPr>
  <p:slideViewPr>
    <p:cSldViewPr snapToGrid="0">
      <p:cViewPr varScale="1">
        <p:scale>
          <a:sx n="86" d="100"/>
          <a:sy n="86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80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B2259-9883-6F94-1165-B4F149D91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DFEC-917D-E7FD-8926-11E6D834E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F90-B6E1-4448-A065-6EC0CBAAEEA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8B84-9FF3-B2B6-03B4-760A9E140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A06-FBBA-EA5B-5C6A-264498FA20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9D79-6FE1-1B41-9FA7-F185D9BA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ECAE251F-E50B-4AA0-A361-BF69B56A709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331CD59D-0597-43DC-9404-9BA5D1B50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519BD3-2A15-83F6-8541-93001D69D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731098"/>
            <a:ext cx="1554480" cy="208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4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784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2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AB14D727-AE35-74B6-7123-2B8ADA30FE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sz="900" dirty="0"/>
            </a:lvl1pPr>
          </a:lstStyle>
          <a:p>
            <a:pPr marL="228600" lvl="0" indent="-228600" algn="ctr"/>
            <a:r>
              <a:rPr lang="en-US"/>
              <a:t>Client logo here.</a:t>
            </a:r>
          </a:p>
        </p:txBody>
      </p:sp>
    </p:spTree>
    <p:extLst>
      <p:ext uri="{BB962C8B-B14F-4D97-AF65-F5344CB8AC3E}">
        <p14:creationId xmlns:p14="http://schemas.microsoft.com/office/powerpoint/2010/main" val="130065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023B6BF-6BEC-44B3-16FD-D8AD3240A4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9B85627-C772-5EFB-A063-1191C3E2A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B6927-ECC4-B8DD-4D37-1E96DB1E0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5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Quotes/Statements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BF5C101-3AED-153B-C82B-8B61A301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22B60-3A0B-2802-A96C-D3BBE975C036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8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7AFB80-6C53-A18C-7FEF-6CAEDC4A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9604-38F2-3FB9-7EAE-F929A08B46D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989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1B1B2-864D-DAA1-E37B-5AF3B309E6ED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ADA5CE-3411-C91A-6526-A8678FD41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74EB1B-5E89-24D3-37E1-BE7FA96AA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5470881"/>
            <a:ext cx="1414402" cy="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23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409DB-CB7B-4169-181C-8AC7B3B37EC7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399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C9056D-0F0D-85E8-271E-778B6552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9E093-06FF-D167-A76E-CF4FFD813A7C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90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id="{49B80B86-CDC2-9007-E352-479C450F0425}"/>
              </a:ext>
            </a:extLst>
          </p:cNvPr>
          <p:cNvGrpSpPr/>
          <p:nvPr userDrawn="1"/>
        </p:nvGrpSpPr>
        <p:grpSpPr>
          <a:xfrm>
            <a:off x="10307474" y="5965203"/>
            <a:ext cx="2355303" cy="975969"/>
            <a:chOff x="0" y="0"/>
            <a:chExt cx="1345639" cy="6985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BAA59B95-6DE1-4AF3-9910-67C2429FE55B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D865DD08-4B58-AF09-7522-352B8C0E80B4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C596BEF4-F6A6-5566-0E64-954293C7D420}"/>
              </a:ext>
            </a:extLst>
          </p:cNvPr>
          <p:cNvGrpSpPr/>
          <p:nvPr userDrawn="1"/>
        </p:nvGrpSpPr>
        <p:grpSpPr>
          <a:xfrm>
            <a:off x="8221179" y="6487814"/>
            <a:ext cx="4714584" cy="1331718"/>
            <a:chOff x="0" y="0"/>
            <a:chExt cx="1974009" cy="698500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8EA8439A-9E6B-0F70-BD27-D8377ABC8BFC}"/>
                </a:ext>
              </a:extLst>
            </p:cNvPr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5B6FEF0B-291A-3AB3-F039-BBC0A6BB704A}"/>
                </a:ext>
              </a:extLst>
            </p:cNvPr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42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0A526-A5A2-A405-EAF5-731C3A9CCC62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22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F5721-09A8-C795-2E2B-2C53C15943A8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6546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16" name="Group 47">
            <a:extLst>
              <a:ext uri="{FF2B5EF4-FFF2-40B4-BE49-F238E27FC236}">
                <a16:creationId xmlns:a16="http://schemas.microsoft.com/office/drawing/2014/main" id="{A17E969A-639B-7A5D-57A3-3C4566543820}"/>
              </a:ext>
            </a:extLst>
          </p:cNvPr>
          <p:cNvGrpSpPr/>
          <p:nvPr userDrawn="1"/>
        </p:nvGrpSpPr>
        <p:grpSpPr>
          <a:xfrm>
            <a:off x="-874571" y="6151434"/>
            <a:ext cx="2996918" cy="1413131"/>
            <a:chOff x="0" y="0"/>
            <a:chExt cx="1345639" cy="698500"/>
          </a:xfrm>
        </p:grpSpPr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7CCE3824-6539-A1A0-D555-05B2179052B5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id="{2D4B09C3-07C1-0F20-4450-8631045DBC77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id="{59823D7F-DEBF-5A23-9D9B-D695E7453827}"/>
              </a:ext>
            </a:extLst>
          </p:cNvPr>
          <p:cNvGrpSpPr/>
          <p:nvPr userDrawn="1"/>
        </p:nvGrpSpPr>
        <p:grpSpPr>
          <a:xfrm>
            <a:off x="-620010" y="6453188"/>
            <a:ext cx="3799702" cy="972232"/>
            <a:chOff x="0" y="0"/>
            <a:chExt cx="2479796" cy="698500"/>
          </a:xfrm>
        </p:grpSpPr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B4409F05-1F35-57B0-7AEB-055634949185}"/>
                </a:ext>
              </a:extLst>
            </p:cNvPr>
            <p:cNvSpPr/>
            <p:nvPr/>
          </p:nvSpPr>
          <p:spPr>
            <a:xfrm>
              <a:off x="3082" y="0"/>
              <a:ext cx="2473632" cy="698500"/>
            </a:xfrm>
            <a:custGeom>
              <a:avLst/>
              <a:gdLst/>
              <a:ahLst/>
              <a:cxnLst/>
              <a:rect l="l" t="t" r="r" b="b"/>
              <a:pathLst>
                <a:path w="2473632" h="698500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9540A48B-86E2-E716-5E24-57E6F15FD587}"/>
                </a:ext>
              </a:extLst>
            </p:cNvPr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222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F5F832E0-01E9-047C-94C3-41C9CA9B08B1}"/>
              </a:ext>
            </a:extLst>
          </p:cNvPr>
          <p:cNvSpPr/>
          <p:nvPr userDrawn="1"/>
        </p:nvSpPr>
        <p:spPr>
          <a:xfrm>
            <a:off x="4318685" y="5439024"/>
            <a:ext cx="2790028" cy="2691829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D9F549CB-9BD9-9F37-050F-B4258A25C9F5}"/>
              </a:ext>
            </a:extLst>
          </p:cNvPr>
          <p:cNvSpPr/>
          <p:nvPr userDrawn="1"/>
        </p:nvSpPr>
        <p:spPr>
          <a:xfrm>
            <a:off x="-641582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61FB41B-0C38-AFFB-2EEE-48C7BB674164}"/>
              </a:ext>
            </a:extLst>
          </p:cNvPr>
          <p:cNvSpPr/>
          <p:nvPr userDrawn="1"/>
        </p:nvSpPr>
        <p:spPr>
          <a:xfrm>
            <a:off x="9628704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968D20B7-57BC-9A1C-C158-6CA758ED3FBA}"/>
              </a:ext>
            </a:extLst>
          </p:cNvPr>
          <p:cNvSpPr/>
          <p:nvPr userDrawn="1"/>
        </p:nvSpPr>
        <p:spPr>
          <a:xfrm>
            <a:off x="-1038812" y="4512530"/>
            <a:ext cx="3424203" cy="2653583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50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id="{506086B5-6CE0-A50A-C094-A592CA601C33}"/>
              </a:ext>
            </a:extLst>
          </p:cNvPr>
          <p:cNvSpPr/>
          <p:nvPr userDrawn="1"/>
        </p:nvSpPr>
        <p:spPr>
          <a:xfrm>
            <a:off x="-1707278" y="1750726"/>
            <a:ext cx="3424204" cy="3427644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5CF88990-88CA-F249-7DAE-0588CC1ECBB4}"/>
              </a:ext>
            </a:extLst>
          </p:cNvPr>
          <p:cNvSpPr/>
          <p:nvPr userDrawn="1"/>
        </p:nvSpPr>
        <p:spPr>
          <a:xfrm>
            <a:off x="10185400" y="4251445"/>
            <a:ext cx="2006600" cy="2606555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2531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FC992F-4FDC-3A9F-0EA2-73D4A2F79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4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0862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17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8" r:id="rId2"/>
    <p:sldLayoutId id="2147483727" r:id="rId3"/>
    <p:sldLayoutId id="2147483728" r:id="rId4"/>
    <p:sldLayoutId id="2147483729" r:id="rId5"/>
    <p:sldLayoutId id="2147483730" r:id="rId6"/>
    <p:sldLayoutId id="2147483679" r:id="rId7"/>
    <p:sldLayoutId id="2147483704" r:id="rId8"/>
    <p:sldLayoutId id="2147483705" r:id="rId9"/>
    <p:sldLayoutId id="2147483674" r:id="rId10"/>
    <p:sldLayoutId id="2147483703" r:id="rId11"/>
    <p:sldLayoutId id="2147483657" r:id="rId12"/>
    <p:sldLayoutId id="2147483706" r:id="rId13"/>
    <p:sldLayoutId id="2147483658" r:id="rId14"/>
    <p:sldLayoutId id="2147483707" r:id="rId15"/>
    <p:sldLayoutId id="2147483656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duja2010/Smart-Recruiting-Platform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6372" t="-46261" r="-7177" b="-11920"/>
            </a:stretch>
          </a:blipFill>
        </p:spPr>
      </p:sp>
      <p:sp>
        <p:nvSpPr>
          <p:cNvPr id="17" name="AutoShape 17"/>
          <p:cNvSpPr/>
          <p:nvPr/>
        </p:nvSpPr>
        <p:spPr>
          <a:xfrm>
            <a:off x="3749553" y="525851"/>
            <a:ext cx="88037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5257" y="6276396"/>
            <a:ext cx="86471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79359" y="493565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75571" y="6079748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546AE-D2A8-84DE-389D-D0B34FF42C6D}"/>
              </a:ext>
            </a:extLst>
          </p:cNvPr>
          <p:cNvGrpSpPr/>
          <p:nvPr/>
        </p:nvGrpSpPr>
        <p:grpSpPr>
          <a:xfrm>
            <a:off x="2746448" y="2727754"/>
            <a:ext cx="6328912" cy="1647989"/>
            <a:chOff x="2931544" y="1429188"/>
            <a:chExt cx="6328912" cy="16479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ABD66B-7076-42CF-B4C8-7416EE83854D}"/>
                </a:ext>
              </a:extLst>
            </p:cNvPr>
            <p:cNvSpPr txBox="1"/>
            <p:nvPr/>
          </p:nvSpPr>
          <p:spPr>
            <a:xfrm>
              <a:off x="3669535" y="1429188"/>
              <a:ext cx="4852932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IN" sz="4000" b="0" i="0" u="none" strike="noStrike" dirty="0" err="1">
                  <a:solidFill>
                    <a:schemeClr val="bg2"/>
                  </a:solidFill>
                  <a:effectLst/>
                  <a:latin typeface="Calibri" panose="020F0502020204030204" pitchFamily="34" charset="0"/>
                </a:rPr>
                <a:t>GIAFusion_Anand_Inst</a:t>
              </a:r>
              <a:r>
                <a:rPr lang="en-IN" sz="4000" dirty="0">
                  <a:solidFill>
                    <a:schemeClr val="bg2"/>
                  </a:solidFill>
                </a:rPr>
                <a:t> </a:t>
              </a:r>
              <a:endParaRPr lang="en-US" sz="4000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482FC0-8E8A-103B-BE6B-B82440425AD8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4000" b="0" dirty="0">
                  <a:solidFill>
                    <a:schemeClr val="bg1"/>
                  </a:solidFill>
                </a:rPr>
                <a:t>Fusing </a:t>
              </a:r>
              <a:r>
                <a:rPr lang="en-US" sz="4000" b="0" dirty="0" err="1">
                  <a:solidFill>
                    <a:schemeClr val="bg1"/>
                  </a:solidFill>
                </a:rPr>
                <a:t>Ideas,shaping</a:t>
              </a:r>
              <a:r>
                <a:rPr lang="en-US" sz="4000" b="0" dirty="0">
                  <a:solidFill>
                    <a:schemeClr val="bg1"/>
                  </a:solidFill>
                </a:rPr>
                <a:t> Futures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5C6185-1474-FC0A-8337-B8830FEBBE8E}"/>
              </a:ext>
            </a:extLst>
          </p:cNvPr>
          <p:cNvGrpSpPr/>
          <p:nvPr/>
        </p:nvGrpSpPr>
        <p:grpSpPr>
          <a:xfrm>
            <a:off x="1852916" y="1613319"/>
            <a:ext cx="8116004" cy="1524879"/>
            <a:chOff x="2038011" y="1429188"/>
            <a:chExt cx="8116004" cy="1524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98B26-0F3F-A863-3BCF-3B8A65327E3F}"/>
                </a:ext>
              </a:extLst>
            </p:cNvPr>
            <p:cNvSpPr txBox="1"/>
            <p:nvPr/>
          </p:nvSpPr>
          <p:spPr>
            <a:xfrm>
              <a:off x="2038011" y="1429188"/>
              <a:ext cx="811600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4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Hexaware CODE&amp;RISE PROGRAM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A0817-D120-B126-AE89-772510D62FCD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endParaRPr lang="en-US" sz="32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Freeform 6">
            <a:extLst>
              <a:ext uri="{FF2B5EF4-FFF2-40B4-BE49-F238E27FC236}">
                <a16:creationId xmlns:a16="http://schemas.microsoft.com/office/drawing/2014/main" id="{DA526492-8BCB-ADC8-8B6F-71580B0A1CD8}"/>
              </a:ext>
            </a:extLst>
          </p:cNvPr>
          <p:cNvSpPr/>
          <p:nvPr/>
        </p:nvSpPr>
        <p:spPr>
          <a:xfrm>
            <a:off x="-2040906" y="1579993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8D943B-488C-767A-B18A-17204F970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6FA76-3211-3A57-1729-A08773411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148726" y="153877"/>
            <a:ext cx="8172450" cy="368750"/>
          </a:xfrm>
        </p:spPr>
        <p:txBody>
          <a:bodyPr/>
          <a:lstStyle/>
          <a:p>
            <a:pPr algn="ctr"/>
            <a:r>
              <a:rPr lang="en-US" dirty="0"/>
              <a:t>Innovation and Creativity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241155-62CC-2345-F249-FCAE22B58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84" y="1997839"/>
            <a:ext cx="87031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Role-Based Access Control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Ensures that users can only access features relevant to their roles, enhancing security and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Status Management</a:t>
            </a:r>
            <a:r>
              <a:rPr kumimoji="0" lang="en-US" altLang="en-US" sz="3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Jobs can be saved as drafts or published, allowing HR Managers to control the visibility of job postings. </a:t>
            </a:r>
          </a:p>
        </p:txBody>
      </p:sp>
    </p:spTree>
    <p:extLst>
      <p:ext uri="{BB962C8B-B14F-4D97-AF65-F5344CB8AC3E}">
        <p14:creationId xmlns:p14="http://schemas.microsoft.com/office/powerpoint/2010/main" val="20833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Scalability, Performance and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4C1FF-1988-CB42-8964-794AD5BF15D7}"/>
              </a:ext>
            </a:extLst>
          </p:cNvPr>
          <p:cNvSpPr txBox="1"/>
          <p:nvPr/>
        </p:nvSpPr>
        <p:spPr>
          <a:xfrm>
            <a:off x="534838" y="1259456"/>
            <a:ext cx="10972799" cy="4216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400" b="1" dirty="0"/>
              <a:t>Scalability</a:t>
            </a:r>
            <a:r>
              <a:rPr lang="en-US" sz="3400" dirty="0"/>
              <a:t>: </a:t>
            </a:r>
            <a:r>
              <a:rPr lang="en-US" sz="3200" dirty="0"/>
              <a:t>Designed to handle multiple users and job postings, ensuring that the platform can grow with the organization.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dirty="0"/>
              <a:t>Performance</a:t>
            </a:r>
            <a:r>
              <a:rPr lang="en-US" sz="3400" dirty="0"/>
              <a:t>: </a:t>
            </a:r>
            <a:r>
              <a:rPr lang="en-US" sz="3200" dirty="0"/>
              <a:t>Efficient management of job postings and user roles using Python classes.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dirty="0"/>
              <a:t>Security</a:t>
            </a:r>
            <a:r>
              <a:rPr lang="en-US" sz="3400" dirty="0"/>
              <a:t>: </a:t>
            </a:r>
            <a:r>
              <a:rPr lang="en-US" sz="3200" dirty="0"/>
              <a:t>Role-based access ensures that sensitive data is only accessible to authorized users.</a:t>
            </a:r>
          </a:p>
          <a:p>
            <a:pPr algn="l"/>
            <a:endParaRPr lang="en-IN" sz="1400" dirty="0" err="1"/>
          </a:p>
        </p:txBody>
      </p:sp>
    </p:spTree>
    <p:extLst>
      <p:ext uri="{BB962C8B-B14F-4D97-AF65-F5344CB8AC3E}">
        <p14:creationId xmlns:p14="http://schemas.microsoft.com/office/powerpoint/2010/main" val="20881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Best practices and industry standards followed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767C7B-6308-3565-9895-BD623EDD1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74" y="1551563"/>
            <a:ext cx="1178368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Object-Oriented Programming (OOP)</a:t>
            </a:r>
            <a:r>
              <a:rPr lang="en-US" sz="2000" dirty="0"/>
              <a:t>: Utilized OOP principles to ensure modular, reusable, and maintainable code.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Role-Based Access Control</a:t>
            </a:r>
            <a:r>
              <a:rPr lang="en-US" sz="2000" dirty="0"/>
              <a:t>: Implemented secure access controls to manage user permissions based on roles (Admin, HR Manager, Candidate).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Data Validation</a:t>
            </a:r>
            <a:r>
              <a:rPr lang="en-US" sz="2000" dirty="0"/>
              <a:t>: Ensured proper input validation during user sign-up and job creation processes.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Code Readability</a:t>
            </a:r>
            <a:r>
              <a:rPr lang="en-US" sz="2000" dirty="0"/>
              <a:t>: Followed Python's PEP 8 standards for clear and consistent code formatting.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User-Centric Design</a:t>
            </a:r>
            <a:r>
              <a:rPr lang="en-US" sz="2000" dirty="0"/>
              <a:t>: Designed with a focus on simplicity and usability via the command-line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User Experience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C697D8-8D78-535D-813B-C714EB547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45" y="1061694"/>
            <a:ext cx="1133510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 command-line interface (CLI) allows for easy navigation through the platform's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ensures users only see options relevant to their role (Admin, HR Manager, Candidate).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Job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Managers can quickly create, edit, and publish job postings with all necessary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 Access to Job Listings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Candidates have real-time access to published job postings, making it easy to browse and apply.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Seamless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provides a secure environment for managing sensitive data with role-based permissions and input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1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Console Output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4B188-D3FD-F724-706E-334F1733B1F6}"/>
              </a:ext>
            </a:extLst>
          </p:cNvPr>
          <p:cNvSpPr txBox="1"/>
          <p:nvPr/>
        </p:nvSpPr>
        <p:spPr>
          <a:xfrm flipV="1">
            <a:off x="2306969" y="3539206"/>
            <a:ext cx="9338500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B3E7D7-EDD0-39E4-F86B-AF0434BD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27" y="1582340"/>
            <a:ext cx="1174917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GitHub Repository: 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https://github.com/Induja2010/Smart-Recruiting-Platform.git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This repository contains all the source code, files, and demo videos related to the Smart Recruiting Platform application.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Working Prototype:</a:t>
            </a:r>
            <a:r>
              <a:rPr lang="en-US" sz="2400" dirty="0"/>
              <a:t> The repository includes a working prototype of the Smart Recruiting Platform, showcasing its functionalities.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Video Demo:</a:t>
            </a:r>
            <a:r>
              <a:rPr lang="en-US" sz="2400" dirty="0"/>
              <a:t> The video demo files are available within the repository to illustrate the application's working in a live environment.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0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32E-46B1-9D60-4C43-B4A98C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539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F47F0-E3B2-362C-024F-AA1C1D71C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599440" y="873760"/>
            <a:ext cx="8172450" cy="368750"/>
          </a:xfrm>
        </p:spPr>
        <p:txBody>
          <a:bodyPr/>
          <a:lstStyle/>
          <a:p>
            <a:r>
              <a:rPr lang="en-US" sz="2400" b="1" dirty="0"/>
              <a:t>Team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896CB-3746-EC1E-4950-E3C0D7ADD81C}"/>
              </a:ext>
            </a:extLst>
          </p:cNvPr>
          <p:cNvSpPr txBox="1"/>
          <p:nvPr/>
        </p:nvSpPr>
        <p:spPr>
          <a:xfrm>
            <a:off x="599440" y="1616055"/>
            <a:ext cx="700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Name : </a:t>
            </a:r>
            <a:r>
              <a:rPr lang="en-IN" sz="1800" b="0" i="0" u="none" strike="noStrike" dirty="0" err="1">
                <a:effectLst/>
                <a:latin typeface="Calibri" panose="020F0502020204030204" pitchFamily="34" charset="0"/>
              </a:rPr>
              <a:t>GIAFusion_Anand_Inst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Application Name : </a:t>
            </a:r>
            <a:r>
              <a:rPr lang="en-IN" dirty="0"/>
              <a:t>Smart Recruiting Platform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052191-0A79-7B46-8BE2-7329548C8C5A}"/>
              </a:ext>
            </a:extLst>
          </p:cNvPr>
          <p:cNvGrpSpPr/>
          <p:nvPr/>
        </p:nvGrpSpPr>
        <p:grpSpPr>
          <a:xfrm>
            <a:off x="686529" y="2912930"/>
            <a:ext cx="9380496" cy="2616721"/>
            <a:chOff x="495023" y="2356934"/>
            <a:chExt cx="8728655" cy="26167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CB854B-79E6-F05E-C4A3-76F28468B8D7}"/>
                </a:ext>
              </a:extLst>
            </p:cNvPr>
            <p:cNvSpPr txBox="1"/>
            <p:nvPr/>
          </p:nvSpPr>
          <p:spPr>
            <a:xfrm>
              <a:off x="6111145" y="2360859"/>
              <a:ext cx="972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cs typeface="MV Boli" panose="02000500030200090000" pitchFamily="2" charset="0"/>
                </a:rPr>
                <a:t>Email ID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80188C-4F70-2C62-1E60-AFF5D2A4DC73}"/>
                </a:ext>
              </a:extLst>
            </p:cNvPr>
            <p:cNvSpPr txBox="1"/>
            <p:nvPr/>
          </p:nvSpPr>
          <p:spPr>
            <a:xfrm>
              <a:off x="495023" y="2356934"/>
              <a:ext cx="24471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cs typeface="MV Boli" panose="02000500030200090000" pitchFamily="2" charset="0"/>
                </a:rPr>
                <a:t>Team Members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EF77AD-CA5D-0336-3769-4820A4995EF9}"/>
                </a:ext>
              </a:extLst>
            </p:cNvPr>
            <p:cNvGrpSpPr/>
            <p:nvPr/>
          </p:nvGrpSpPr>
          <p:grpSpPr>
            <a:xfrm>
              <a:off x="495023" y="2649859"/>
              <a:ext cx="8728655" cy="2323796"/>
              <a:chOff x="388782" y="3007721"/>
              <a:chExt cx="8728655" cy="232379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1DD33-BEA6-1EA1-732D-CCFE14AF94EB}"/>
                  </a:ext>
                </a:extLst>
              </p:cNvPr>
              <p:cNvSpPr txBox="1"/>
              <p:nvPr/>
            </p:nvSpPr>
            <p:spPr>
              <a:xfrm>
                <a:off x="6165443" y="3636025"/>
                <a:ext cx="292964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gayathribaskaran1707@gmail.com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C7512B-98A6-0E15-3BA9-373879DEBE55}"/>
                  </a:ext>
                </a:extLst>
              </p:cNvPr>
              <p:cNvGrpSpPr/>
              <p:nvPr/>
            </p:nvGrpSpPr>
            <p:grpSpPr>
              <a:xfrm>
                <a:off x="388782" y="3007721"/>
                <a:ext cx="8486258" cy="430887"/>
                <a:chOff x="388782" y="3007721"/>
                <a:chExt cx="8486258" cy="430887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D683630-A164-4474-299E-94752C7052B4}"/>
                    </a:ext>
                  </a:extLst>
                </p:cNvPr>
                <p:cNvSpPr txBox="1"/>
                <p:nvPr/>
              </p:nvSpPr>
              <p:spPr>
                <a:xfrm>
                  <a:off x="6165444" y="3007721"/>
                  <a:ext cx="2709596" cy="430887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  <a:alpha val="65000"/>
                    </a:schemeClr>
                  </a:solidFill>
                </a:ln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r>
                    <a:rPr lang="en-US" sz="1600" b="1" dirty="0">
                      <a:cs typeface="MV Boli" panose="02000500030200090000" pitchFamily="2" charset="0"/>
                    </a:rPr>
                    <a:t>indujasekar2010@gmail.com</a:t>
                  </a:r>
                  <a:endParaRPr lang="en-US" sz="16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847D38-74EB-4309-019F-557E003E98C0}"/>
                    </a:ext>
                  </a:extLst>
                </p:cNvPr>
                <p:cNvSpPr txBox="1"/>
                <p:nvPr/>
              </p:nvSpPr>
              <p:spPr>
                <a:xfrm>
                  <a:off x="388782" y="3007721"/>
                  <a:ext cx="5475141" cy="430887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  <a:alpha val="65000"/>
                    </a:schemeClr>
                  </a:solidFill>
                </a:ln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r>
                    <a:rPr lang="en-IN" sz="1600" b="1" dirty="0"/>
                    <a:t>Induja .S </a:t>
                  </a:r>
                  <a:endParaRPr lang="en-US" sz="16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016B8-C68D-52FD-9B9E-D77EA2EA30C6}"/>
                  </a:ext>
                </a:extLst>
              </p:cNvPr>
              <p:cNvSpPr txBox="1"/>
              <p:nvPr/>
            </p:nvSpPr>
            <p:spPr>
              <a:xfrm>
                <a:off x="388782" y="3636025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IN" sz="1600" b="1" dirty="0"/>
                  <a:t>Gayathri .B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5F4E61-A180-0C2A-7DAE-F79FAFB2E67D}"/>
                  </a:ext>
                </a:extLst>
              </p:cNvPr>
              <p:cNvSpPr txBox="1"/>
              <p:nvPr/>
            </p:nvSpPr>
            <p:spPr>
              <a:xfrm>
                <a:off x="388782" y="4264329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IN" sz="1600" b="1" dirty="0" err="1"/>
                  <a:t>Abinaya</a:t>
                </a:r>
                <a:r>
                  <a:rPr lang="en-IN" sz="1600" b="1" dirty="0"/>
                  <a:t> .M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86C6F8-CF2A-F5B6-2B40-0A2B98AC866C}"/>
                  </a:ext>
                </a:extLst>
              </p:cNvPr>
              <p:cNvSpPr txBox="1"/>
              <p:nvPr/>
            </p:nvSpPr>
            <p:spPr>
              <a:xfrm>
                <a:off x="6165444" y="4264329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abinayam539@gmail.com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391E0A-DF59-9CF7-A103-76F611464055}"/>
                  </a:ext>
                </a:extLst>
              </p:cNvPr>
              <p:cNvSpPr txBox="1"/>
              <p:nvPr/>
            </p:nvSpPr>
            <p:spPr>
              <a:xfrm>
                <a:off x="411130" y="4900630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IN" sz="1600" b="1" dirty="0" err="1"/>
                  <a:t>Abinaya</a:t>
                </a:r>
                <a:r>
                  <a:rPr lang="en-IN" sz="1600" b="1" dirty="0"/>
                  <a:t> .R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899E9-7791-8A79-533F-840432FF69E0}"/>
                  </a:ext>
                </a:extLst>
              </p:cNvPr>
              <p:cNvSpPr txBox="1"/>
              <p:nvPr/>
            </p:nvSpPr>
            <p:spPr>
              <a:xfrm>
                <a:off x="6187791" y="4900630"/>
                <a:ext cx="292964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abi371461@gmail.com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3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694826" y="179277"/>
            <a:ext cx="8172450" cy="940189"/>
          </a:xfrm>
        </p:spPr>
        <p:txBody>
          <a:bodyPr/>
          <a:lstStyle/>
          <a:p>
            <a:r>
              <a:rPr lang="en-US" sz="2800" dirty="0">
                <a:solidFill>
                  <a:srgbClr val="92DCEF"/>
                </a:solidFill>
                <a:latin typeface="Mokoto"/>
              </a:rPr>
              <a:t>Impact/Potential Value of the Application</a:t>
            </a:r>
          </a:p>
          <a:p>
            <a:endParaRPr lang="en-US" sz="2800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9083305" y="650524"/>
            <a:ext cx="3567942" cy="2778476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59C57-A2D9-28C6-1CBB-2B704A778201}"/>
              </a:ext>
            </a:extLst>
          </p:cNvPr>
          <p:cNvSpPr txBox="1"/>
          <p:nvPr/>
        </p:nvSpPr>
        <p:spPr>
          <a:xfrm flipV="1">
            <a:off x="663807" y="2154547"/>
            <a:ext cx="8798681" cy="45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760D99-644B-C5C0-4E05-A48BB38EE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7" y="1208451"/>
            <a:ext cx="838765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solidFill>
                  <a:schemeClr val="bg2"/>
                </a:solidFill>
                <a:latin typeface="Arial" panose="020B0604020202020204" pitchFamily="34" charset="0"/>
              </a:rPr>
              <a:t>1.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Streamlined Recruitment 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Automates user management and job postings, reducing administrative burden and increasing efficiency.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2.Enhanced Security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Role-based access control ensures that only authorized users can perform specific actions, protecting sensitive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3.Improved Candidate Experience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Real-time access to job listings allows candidates to quickly find and apply for relevant positions, enhancing user satisfaction.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4.Operational Efficiency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Centralized management of users and job postings simplifies the recruitment workflow, allowing HR Managers to focus on strategic tasks.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5.Scalable Solution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The platform can easily adapt to growing numbers of users and job postings, supporting organizational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3177668" y="119762"/>
            <a:ext cx="8172450" cy="368750"/>
          </a:xfrm>
        </p:spPr>
        <p:txBody>
          <a:bodyPr/>
          <a:lstStyle/>
          <a:p>
            <a:r>
              <a:rPr lang="en-US" dirty="0"/>
              <a:t>The Solution Proposed by your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10307-A60C-FF71-E170-1A03D6B1616F}"/>
              </a:ext>
            </a:extLst>
          </p:cNvPr>
          <p:cNvGrpSpPr/>
          <p:nvPr/>
        </p:nvGrpSpPr>
        <p:grpSpPr>
          <a:xfrm>
            <a:off x="382334" y="672859"/>
            <a:ext cx="11809666" cy="5759127"/>
            <a:chOff x="557000" y="1197663"/>
            <a:chExt cx="8682460" cy="52296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7589F-A1F6-CFBE-198C-3B1A35AA4135}"/>
                </a:ext>
              </a:extLst>
            </p:cNvPr>
            <p:cNvSpPr txBox="1"/>
            <p:nvPr/>
          </p:nvSpPr>
          <p:spPr>
            <a:xfrm>
              <a:off x="557000" y="1197663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F03AAC-C47F-601D-5CCB-817E4DB17DF4}"/>
                </a:ext>
              </a:extLst>
            </p:cNvPr>
            <p:cNvSpPr txBox="1"/>
            <p:nvPr/>
          </p:nvSpPr>
          <p:spPr>
            <a:xfrm>
              <a:off x="712452" y="1484213"/>
              <a:ext cx="3873462" cy="265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sz="2000" dirty="0">
                  <a:latin typeface="+mn-lt"/>
                </a:rPr>
                <a:t> Solution Highlights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E322A-0C3B-AC50-21BA-740E4F281C0C}"/>
                </a:ext>
              </a:extLst>
            </p:cNvPr>
            <p:cNvSpPr txBox="1"/>
            <p:nvPr/>
          </p:nvSpPr>
          <p:spPr>
            <a:xfrm>
              <a:off x="4975956" y="179464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E20AD7-C9A2-C6C0-ACA3-39BD89D96274}"/>
                </a:ext>
              </a:extLst>
            </p:cNvPr>
            <p:cNvSpPr txBox="1"/>
            <p:nvPr/>
          </p:nvSpPr>
          <p:spPr>
            <a:xfrm>
              <a:off x="4975956" y="1484213"/>
              <a:ext cx="3873462" cy="265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 dirty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Key Features / Approach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8CDFDC3-EE26-3E95-8EB6-A01A941477E6}"/>
              </a:ext>
            </a:extLst>
          </p:cNvPr>
          <p:cNvSpPr txBox="1"/>
          <p:nvPr/>
        </p:nvSpPr>
        <p:spPr>
          <a:xfrm>
            <a:off x="42888" y="1319121"/>
            <a:ext cx="6138558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1"/>
            <a:endParaRPr lang="en-US" sz="2400" b="1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Automated User Management</a:t>
            </a:r>
            <a:r>
              <a:rPr lang="en-US" sz="2000" dirty="0"/>
              <a:t>: Handles sign-ups, logins, and role-specific access.</a:t>
            </a:r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Efficient Job Posting</a:t>
            </a:r>
            <a:r>
              <a:rPr lang="en-US" sz="2000" dirty="0"/>
              <a:t>: HR Managers create and publish job posts with detailed information.</a:t>
            </a:r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Role-Based Access</a:t>
            </a:r>
            <a:r>
              <a:rPr lang="en-US" sz="2000" dirty="0"/>
              <a:t>: Limits features based on user roles (Admin, HR Manager, Candidate).</a:t>
            </a:r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Real-Time Job Listings</a:t>
            </a:r>
            <a:r>
              <a:rPr lang="en-US" sz="2000" dirty="0"/>
              <a:t>: Candidates can view published jobs instantly.</a:t>
            </a:r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645750" lvl="1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28E0C-B34C-DE08-9A3D-F759C6B6ED8E}"/>
              </a:ext>
            </a:extLst>
          </p:cNvPr>
          <p:cNvSpPr txBox="1"/>
          <p:nvPr/>
        </p:nvSpPr>
        <p:spPr>
          <a:xfrm>
            <a:off x="6392888" y="1330276"/>
            <a:ext cx="59247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User Management</a:t>
            </a:r>
            <a:r>
              <a:rPr lang="en-US" sz="2000" dirty="0"/>
              <a:t>: Streamlined for Admins, HR Managers, and Candidates.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Job Posting</a:t>
            </a:r>
            <a:r>
              <a:rPr lang="en-US" sz="2000" dirty="0"/>
              <a:t>: Detailed job creation with options to save as draft or publish.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Access Control</a:t>
            </a:r>
            <a:r>
              <a:rPr lang="en-US" sz="2000" dirty="0"/>
              <a:t>: Secure, role-based feature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Dynamic Listings</a:t>
            </a:r>
            <a:r>
              <a:rPr lang="en-US" sz="2000" dirty="0"/>
              <a:t>: Only published jobs are visible to candidates.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81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E279864-AB2B-06DB-ED98-1E119E313638}"/>
              </a:ext>
            </a:extLst>
          </p:cNvPr>
          <p:cNvSpPr txBox="1">
            <a:spLocks/>
          </p:cNvSpPr>
          <p:nvPr/>
        </p:nvSpPr>
        <p:spPr>
          <a:xfrm flipH="1">
            <a:off x="1873940" y="3570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Technologies Used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706CEF3-86F4-0DAE-4C19-E58CD7D8D2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8268" y="5408066"/>
            <a:ext cx="11949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C3792-DA0F-8CC5-7BCB-1EAA2520C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06" y="1028343"/>
            <a:ext cx="1153418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Backend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Classes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Manages users, jobs, and the overall platform.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object-oriented principles for storing and managing user and job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User Roles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Manages user data and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Creates and manages job postings.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Candidate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Views job postings and applies.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4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Gen AI Tool Utilization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A60D0D-8C11-D4BC-9D96-D05738A51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95" y="1089898"/>
            <a:ext cx="12637698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1.Automated Candidate Profiling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analysis to match candidates with job postings based on their qualifications and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2.Intelligent Job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machine learning to suggest jobs to candidates based on their profiles and past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3.Natural Language Processing (NLP)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job descriptions and candidate resumes to identify the best matches.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4.Real-Time Feedback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 AI to assess candidate feedback and improve the recruitment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5.Predictive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Predicts candidate success rates for specific roles, helping HR Managers make informed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System Architecture, Functionalities and Design Diagram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0DD177-5E1D-A936-B443-FAED0642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75" y="636292"/>
            <a:ext cx="6472665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b="1" dirty="0"/>
              <a:t>1.Data Flow &amp; Processing</a:t>
            </a:r>
            <a:r>
              <a:rPr lang="en-IN" sz="2000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Candidate Data Ingestion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is collected from application forms and external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is processed using machine learning models for profiling and matchmaking.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 &amp; 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Candidates' progress and feedback are tracked and updated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2.Components &amp; Interactions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React.js handles user interactions and displays dynamic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Node.js manages API requests and database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 stores candidate data and feedback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TensorFlow and Scikit-learn perform data analysis and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3.Data Pipeline, API &amp; External Services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Pipeline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 scripts process and clean data before feeding it into AI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RESTful services built with Node.js handle data retrieval, updates, and communication between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Services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AWS S3 for cloud storage and Docker/Kubernetes for deployment and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C0F04B-E6D6-6572-E13E-5FCE9DDF778A}"/>
              </a:ext>
            </a:extLst>
          </p:cNvPr>
          <p:cNvCxnSpPr>
            <a:cxnSpLocks/>
          </p:cNvCxnSpPr>
          <p:nvPr/>
        </p:nvCxnSpPr>
        <p:spPr>
          <a:xfrm>
            <a:off x="6823494" y="923026"/>
            <a:ext cx="77638" cy="5730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Online recruitment system architectural design. | Download Scientific  Diagram">
            <a:extLst>
              <a:ext uri="{FF2B5EF4-FFF2-40B4-BE49-F238E27FC236}">
                <a16:creationId xmlns:a16="http://schemas.microsoft.com/office/drawing/2014/main" id="{DC0C8056-A616-C4AF-43B9-A052B14A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770" y="1425772"/>
            <a:ext cx="4984211" cy="42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F112F1-5F40-9661-A7C3-0FF148E2CA14}"/>
              </a:ext>
            </a:extLst>
          </p:cNvPr>
          <p:cNvSpPr txBox="1"/>
          <p:nvPr/>
        </p:nvSpPr>
        <p:spPr>
          <a:xfrm>
            <a:off x="6901132" y="923026"/>
            <a:ext cx="1730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b="1" dirty="0"/>
              <a:t>Design Diagram</a:t>
            </a:r>
            <a:r>
              <a:rPr lang="en-US" sz="1800" dirty="0"/>
              <a:t>:</a:t>
            </a:r>
            <a:endParaRPr lang="en-IN" sz="1400" dirty="0" err="1"/>
          </a:p>
        </p:txBody>
      </p:sp>
    </p:spTree>
    <p:extLst>
      <p:ext uri="{BB962C8B-B14F-4D97-AF65-F5344CB8AC3E}">
        <p14:creationId xmlns:p14="http://schemas.microsoft.com/office/powerpoint/2010/main" val="70647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60BB1-BACA-ACAD-E842-B198C5117FD8}"/>
              </a:ext>
            </a:extLst>
          </p:cNvPr>
          <p:cNvSpPr txBox="1"/>
          <p:nvPr/>
        </p:nvSpPr>
        <p:spPr>
          <a:xfrm>
            <a:off x="350807" y="689788"/>
            <a:ext cx="11490385" cy="5478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User Interaction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(Admin, HR Manager, Candidate) interact through a command-line interface (CLI), where they can sign up, log in, and manage job postings.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Role-Based Access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Admin</a:t>
            </a:r>
            <a:r>
              <a:rPr lang="en-US" dirty="0"/>
              <a:t>: Manages user accounts and can view all users.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HR Manager</a:t>
            </a:r>
            <a:r>
              <a:rPr lang="en-US" dirty="0"/>
              <a:t>: Creates, edits, and publishes job postings.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Candidate</a:t>
            </a:r>
            <a:r>
              <a:rPr lang="en-US" dirty="0"/>
              <a:t>: Views published job listings and applies.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Management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 and job data are stored in memory during the session, allowing for quick access and processing of user actions.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Job Posting Workflow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HR Managers create job posts with details like title, description, and qualifications. Jobs can be saved as drafts or published for candidates to view.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Security and Access Control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platform enforces role-based access, ensuring that users can only perform actions allowed by their role.</a:t>
            </a:r>
          </a:p>
          <a:p>
            <a:pPr algn="l"/>
            <a:endParaRPr lang="en-IN" sz="1400" dirty="0" err="1"/>
          </a:p>
        </p:txBody>
      </p:sp>
    </p:spTree>
    <p:extLst>
      <p:ext uri="{BB962C8B-B14F-4D97-AF65-F5344CB8AC3E}">
        <p14:creationId xmlns:p14="http://schemas.microsoft.com/office/powerpoint/2010/main" val="76374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774176" y="0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A3BF6A-DA1D-1004-9030-CBC56046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8" y="1243786"/>
            <a:ext cx="11516265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Core functionality is built using classes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 (CLI)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Simple CLI for user interaction and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Controls access to features based on user roles (Admin, HR Manager, Candidate)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In-Memory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and job data are stored in memory for quick processing during the session.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Designed for simplicity; future versions could integrate a database for persistent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53580"/>
      </p:ext>
    </p:extLst>
  </p:cSld>
  <p:clrMapOvr>
    <a:masterClrMapping/>
  </p:clrMapOvr>
</p:sld>
</file>

<file path=ppt/theme/theme1.xml><?xml version="1.0" encoding="utf-8"?>
<a:theme xmlns:a="http://schemas.openxmlformats.org/drawingml/2006/main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ght_Corporate Template.pptx" id="{41E689D6-C531-47CC-AFF0-309785A80631}" vid="{C5795010-44E4-4FE2-851A-4FC5D2C485C8}"/>
    </a:ext>
  </a:extLst>
</a:theme>
</file>

<file path=ppt/theme/theme2.xml><?xml version="1.0" encoding="utf-8"?>
<a:theme xmlns:a="http://schemas.openxmlformats.org/drawingml/2006/main" name="1_Hexaware Master">
  <a:themeElements>
    <a:clrScheme name="Hexaware">
      <a:dk1>
        <a:srgbClr val="02051C"/>
      </a:dk1>
      <a:lt1>
        <a:srgbClr val="FFFFFF"/>
      </a:lt1>
      <a:dk2>
        <a:srgbClr val="07125E"/>
      </a:dk2>
      <a:lt2>
        <a:srgbClr val="FFFFFF"/>
      </a:lt2>
      <a:accent1>
        <a:srgbClr val="3C2D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FF6300"/>
      </a:accent6>
      <a:hlink>
        <a:srgbClr val="3C2D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rk_Corporate Template.pptx" id="{0DE496D9-96E7-4561-826E-A79144D83BB8}" vid="{7132E963-DE00-4AC0-86D2-3969C5A95D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Light_Corporate Template</Template>
  <TotalTime>19051</TotalTime>
  <Words>1285</Words>
  <Application>Microsoft Office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Manrope</vt:lpstr>
      <vt:lpstr>Mokoto</vt:lpstr>
      <vt:lpstr>MV Boli</vt:lpstr>
      <vt:lpstr>Hexaware Master</vt:lpstr>
      <vt:lpstr>1_Hexaware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Danielle Sanders</dc:creator>
  <cp:lastModifiedBy>Kishore P</cp:lastModifiedBy>
  <cp:revision>36</cp:revision>
  <dcterms:created xsi:type="dcterms:W3CDTF">2023-12-01T15:20:00Z</dcterms:created>
  <dcterms:modified xsi:type="dcterms:W3CDTF">2024-09-03T04:58:35Z</dcterms:modified>
</cp:coreProperties>
</file>