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
          <p:cNvGrpSpPr/>
          <p:nvPr/>
        </p:nvGrpSpPr>
        <p:grpSpPr>
          <a:xfrm>
            <a:off x="876299" y="990600"/>
            <a:ext cx="1743075" cy="1333500"/>
            <a:chOff x="742950" y="1104900"/>
            <a:chExt cx="1743075" cy="1333500"/>
          </a:xfrm>
        </p:grpSpPr>
        <p:sp>
          <p:nvSpPr>
            <p:cNvPr id="215" name="Google Shape;21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6" name="Google Shape;21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8" name="Google Shape;21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20" name="Google Shape;22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21" name="Google Shape;221;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22" name="Google Shape;222;p1"/>
          <p:cNvSpPr txBox="1"/>
          <p:nvPr/>
        </p:nvSpPr>
        <p:spPr>
          <a:xfrm>
            <a:off x="1790698" y="2816525"/>
            <a:ext cx="63510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Indumathi. P</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312209</a:t>
            </a:r>
            <a:r>
              <a:rPr lang="en-US" sz="2400">
                <a:solidFill>
                  <a:schemeClr val="dk1"/>
                </a:solidFill>
                <a:latin typeface="Calibri"/>
                <a:ea typeface="Calibri"/>
                <a:cs typeface="Calibri"/>
                <a:sym typeface="Calibri"/>
              </a:rPr>
              <a:t>291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B.com General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Anna Adarsh College For Women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2" name="Google Shape;192;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3" name="Google Shape;193;p16"/>
          <p:cNvSpPr txBox="1"/>
          <p:nvPr/>
        </p:nvSpPr>
        <p:spPr>
          <a:xfrm>
            <a:off x="739775" y="1787350"/>
            <a:ext cx="8613600" cy="436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screening: </a:t>
            </a:r>
            <a:r>
              <a:rPr lang="en-US" sz="1800" b="0" i="0" u="none" strike="noStrike" cap="none">
                <a:solidFill>
                  <a:srgbClr val="000000"/>
                </a:solidFill>
                <a:latin typeface="Calibri"/>
                <a:ea typeface="Calibri"/>
                <a:cs typeface="Calibri"/>
                <a:sym typeface="Calibri"/>
              </a:rPr>
              <a:t>Data screening is the process of reviewing and cleaning data to identify and correct errors, inconsistencies, or missing values.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Cleaning: </a:t>
            </a:r>
            <a:r>
              <a:rPr lang="en-US" sz="1800" b="0" i="0" u="none" strike="noStrike" cap="none">
                <a:solidFill>
                  <a:srgbClr val="000000"/>
                </a:solidFill>
                <a:latin typeface="Calibri"/>
                <a:ea typeface="Calibri"/>
                <a:cs typeface="Calibri"/>
                <a:sym typeface="Calibri"/>
              </a:rPr>
              <a:t>Data cleaning is the process of detecting and correcting errors, inconsistencies, and inaccuracies in a dataset</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Data Formulation: </a:t>
            </a:r>
            <a:r>
              <a:rPr lang="en-US" sz="1800" b="0" i="0" u="none" strike="noStrike" cap="none">
                <a:solidFill>
                  <a:srgbClr val="000000"/>
                </a:solidFill>
                <a:latin typeface="Calibri"/>
                <a:ea typeface="Calibri"/>
                <a:cs typeface="Calibri"/>
                <a:sym typeface="Calibri"/>
              </a:rPr>
              <a:t>Data formulation refers to the process of organizing and structuring raw data into a defined format or model that can be easily analyzed or used for specific purposes.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Pivot table creation: </a:t>
            </a:r>
            <a:r>
              <a:rPr lang="en-US" sz="1800" b="0" i="0" u="none" strike="noStrike" cap="none">
                <a:solidFill>
                  <a:srgbClr val="000000"/>
                </a:solidFill>
                <a:latin typeface="Calibri"/>
                <a:ea typeface="Calibri"/>
                <a:cs typeface="Calibri"/>
                <a:sym typeface="Calibri"/>
              </a:rPr>
              <a:t>Pivot table creation is the process of summarizing, analyzing, and organizing data in a spreadsheet, typically in Excel or Google Sheets. </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Graphical representation: </a:t>
            </a:r>
            <a:r>
              <a:rPr lang="en-US" sz="1800" b="0" i="0" u="none" strike="noStrike" cap="none">
                <a:solidFill>
                  <a:srgbClr val="000000"/>
                </a:solidFill>
                <a:latin typeface="Calibri"/>
                <a:ea typeface="Calibri"/>
                <a:cs typeface="Calibri"/>
                <a:sym typeface="Calibri"/>
              </a:rPr>
              <a:t>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99" name="Google Shape;199;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0" name="Google Shape;200;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1" name="Google Shape;201;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7"/>
          <p:cNvSpPr txBox="1">
            <a:spLocks noGrp="1"/>
          </p:cNvSpPr>
          <p:nvPr>
            <p:ph type="title"/>
          </p:nvPr>
        </p:nvSpPr>
        <p:spPr>
          <a:xfrm>
            <a:off x="755324" y="385450"/>
            <a:ext cx="3690300" cy="7542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Clr>
                <a:schemeClr val="dk1"/>
              </a:buClr>
              <a:buSzPts val="4800"/>
              <a:buFont typeface="Trebuchet MS"/>
              <a:buNone/>
            </a:pPr>
            <a:r>
              <a:rPr lang="en-US"/>
              <a:t>RESULTS:</a:t>
            </a:r>
            <a:endParaRPr/>
          </a:p>
        </p:txBody>
      </p:sp>
      <p:sp>
        <p:nvSpPr>
          <p:cNvPr id="203" name="Google Shape;203;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11</a:t>
            </a:fld>
            <a:endParaRPr sz="1100">
              <a:solidFill>
                <a:schemeClr val="dk1"/>
              </a:solidFill>
              <a:latin typeface="Trebuchet MS"/>
              <a:ea typeface="Trebuchet MS"/>
              <a:cs typeface="Trebuchet MS"/>
              <a:sym typeface="Trebuchet MS"/>
            </a:endParaRPr>
          </a:p>
        </p:txBody>
      </p:sp>
      <p:sp>
        <p:nvSpPr>
          <p:cNvPr id="204" name="Google Shape;204;p17"/>
          <p:cNvSpPr txBox="1"/>
          <p:nvPr/>
        </p:nvSpPr>
        <p:spPr>
          <a:xfrm>
            <a:off x="0" y="2722391"/>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05" name="Google Shape;205;p17"/>
          <p:cNvPicPr preferRelativeResize="0"/>
          <p:nvPr/>
        </p:nvPicPr>
        <p:blipFill>
          <a:blip r:embed="rId4">
            <a:alphaModFix/>
          </a:blip>
          <a:stretch>
            <a:fillRect/>
          </a:stretch>
        </p:blipFill>
        <p:spPr>
          <a:xfrm>
            <a:off x="755325" y="1940750"/>
            <a:ext cx="8598225" cy="387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1" name="Google Shape;211;p18"/>
          <p:cNvSpPr txBox="1"/>
          <p:nvPr/>
        </p:nvSpPr>
        <p:spPr>
          <a:xfrm>
            <a:off x="1397448" y="2220743"/>
            <a:ext cx="7165800" cy="241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2</a:t>
            </a:fld>
            <a:endParaRPr/>
          </a:p>
        </p:txBody>
      </p:sp>
      <p:sp>
        <p:nvSpPr>
          <p:cNvPr id="91" name="Google Shape;91;p8"/>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F0F0F"/>
              </a:buClr>
              <a:buSzPts val="4400"/>
              <a:buFont typeface="Times New Roman"/>
              <a:buNone/>
            </a:pPr>
            <a:r>
              <a:rPr lang="en-US" sz="4400" b="1">
                <a:solidFill>
                  <a:srgbClr val="0F0F0F"/>
                </a:solidFill>
                <a:latin typeface="Times New Roman"/>
                <a:ea typeface="Times New Roman"/>
                <a:cs typeface="Times New Roman"/>
                <a:sym typeface="Times New Roman"/>
              </a:rPr>
              <a:t>Employee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4</a:t>
            </a:fld>
            <a:endParaRPr/>
          </a:p>
        </p:txBody>
      </p:sp>
      <p:sp>
        <p:nvSpPr>
          <p:cNvPr id="130" name="Google Shape;130;p10"/>
          <p:cNvSpPr txBox="1"/>
          <p:nvPr/>
        </p:nvSpPr>
        <p:spPr>
          <a:xfrm>
            <a:off x="1002769" y="2931089"/>
            <a:ext cx="5299500" cy="1858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The goal of this project is to analyze employee data to gain insights into workforce demographics, performance metrics, and overall company productivity. The analysis aims to identify trends, patterns, and areas for improvement in employee management.</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5</a:t>
            </a:fld>
            <a:endParaRPr/>
          </a:p>
        </p:txBody>
      </p:sp>
      <p:sp>
        <p:nvSpPr>
          <p:cNvPr id="143" name="Google Shape;143;p11"/>
          <p:cNvSpPr txBox="1"/>
          <p:nvPr/>
        </p:nvSpPr>
        <p:spPr>
          <a:xfrm>
            <a:off x="990600" y="2133600"/>
            <a:ext cx="60198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D0D0D"/>
              </a:buClr>
              <a:buSzPts val="2400"/>
              <a:buFont typeface="Arial"/>
              <a:buChar char="•"/>
            </a:pPr>
            <a:r>
              <a:rPr lang="en-US" sz="2400">
                <a:solidFill>
                  <a:srgbClr val="0D0D0D"/>
                </a:solidFill>
                <a:latin typeface="Times New Roman"/>
                <a:ea typeface="Times New Roman"/>
                <a:cs typeface="Times New Roman"/>
                <a:sym typeface="Times New Roman"/>
              </a:rPr>
              <a:t>T</a:t>
            </a:r>
            <a:r>
              <a:rPr lang="en-US" sz="2400" b="0" i="0">
                <a:solidFill>
                  <a:srgbClr val="0D0D0D"/>
                </a:solidFill>
                <a:latin typeface="Times New Roman"/>
                <a:ea typeface="Times New Roman"/>
                <a:cs typeface="Times New Roman"/>
                <a:sym typeface="Times New Roman"/>
              </a:rPr>
              <a:t>o anal</a:t>
            </a:r>
            <a:r>
              <a:rPr lang="en-US" sz="2400">
                <a:solidFill>
                  <a:srgbClr val="0D0D0D"/>
                </a:solidFill>
                <a:latin typeface="Times New Roman"/>
                <a:ea typeface="Times New Roman"/>
                <a:cs typeface="Times New Roman"/>
                <a:sym typeface="Times New Roman"/>
              </a:rPr>
              <a:t>yze and optimise the performance of the employees by evaluating the key metrics such as employee ID, Business unit, Employee status, Performance Level, etc.</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6</a:t>
            </a:fld>
            <a:endParaRPr/>
          </a:p>
        </p:txBody>
      </p:sp>
      <p:sp>
        <p:nvSpPr>
          <p:cNvPr id="154" name="Google Shape;154;p12"/>
          <p:cNvSpPr txBox="1"/>
          <p:nvPr/>
        </p:nvSpPr>
        <p:spPr>
          <a:xfrm>
            <a:off x="2064150" y="2778750"/>
            <a:ext cx="2796900" cy="1021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Employers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Employees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Organisation</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2" name="Google Shape;162;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3" name="Google Shape;163;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4" name="Google Shape;164;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7</a:t>
            </a:fld>
            <a:endParaRPr/>
          </a:p>
        </p:txBody>
      </p:sp>
      <p:sp>
        <p:nvSpPr>
          <p:cNvPr id="165" name="Google Shape;165;p13"/>
          <p:cNvSpPr txBox="1"/>
          <p:nvPr/>
        </p:nvSpPr>
        <p:spPr>
          <a:xfrm rot="10800000" flipH="1">
            <a:off x="0" y="5752721"/>
            <a:ext cx="87783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1" i="0" u="none" strike="noStrike" cap="none">
              <a:solidFill>
                <a:srgbClr val="000000"/>
              </a:solidFill>
              <a:latin typeface="Calibri"/>
              <a:ea typeface="Calibri"/>
              <a:cs typeface="Calibri"/>
              <a:sym typeface="Calibri"/>
            </a:endParaRPr>
          </a:p>
        </p:txBody>
      </p:sp>
      <p:sp>
        <p:nvSpPr>
          <p:cNvPr id="166" name="Google Shape;166;p13"/>
          <p:cNvSpPr txBox="1"/>
          <p:nvPr/>
        </p:nvSpPr>
        <p:spPr>
          <a:xfrm>
            <a:off x="1878975" y="2281550"/>
            <a:ext cx="5311200" cy="157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Filtering: </a:t>
            </a:r>
            <a:r>
              <a:rPr lang="en-US" sz="1800" b="0" i="0" u="none" strike="noStrike" cap="none">
                <a:solidFill>
                  <a:srgbClr val="000000"/>
                </a:solidFill>
                <a:latin typeface="Calibri"/>
                <a:ea typeface="Calibri"/>
                <a:cs typeface="Calibri"/>
                <a:sym typeface="Calibri"/>
              </a:rPr>
              <a:t>To find the missing data.</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Chart: </a:t>
            </a:r>
            <a:r>
              <a:rPr lang="en-US" sz="1800" b="0" i="0" u="none" strike="noStrike" cap="none">
                <a:solidFill>
                  <a:srgbClr val="000000"/>
                </a:solidFill>
                <a:latin typeface="Calibri"/>
                <a:ea typeface="Calibri"/>
                <a:cs typeface="Calibri"/>
                <a:sym typeface="Calibri"/>
              </a:rPr>
              <a:t>To get an graphical representation</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Pivot table: </a:t>
            </a:r>
            <a:r>
              <a:rPr lang="en-US" sz="1800" b="0" i="0" u="none" strike="noStrike" cap="none">
                <a:solidFill>
                  <a:srgbClr val="000000"/>
                </a:solidFill>
                <a:latin typeface="Calibri"/>
                <a:ea typeface="Calibri"/>
                <a:cs typeface="Calibri"/>
                <a:sym typeface="Calibri"/>
              </a:rPr>
              <a:t>To summarize the data.</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Char char="●"/>
            </a:pPr>
            <a:r>
              <a:rPr lang="en-US" sz="1800" b="1" i="0" u="none" strike="noStrike" cap="none">
                <a:solidFill>
                  <a:srgbClr val="000000"/>
                </a:solidFill>
                <a:latin typeface="Calibri"/>
                <a:ea typeface="Calibri"/>
                <a:cs typeface="Calibri"/>
                <a:sym typeface="Calibri"/>
              </a:rPr>
              <a:t>Conditional techniques: </a:t>
            </a:r>
            <a:r>
              <a:rPr lang="en-US" sz="1800" b="0" i="0" u="none" strike="noStrike" cap="none">
                <a:solidFill>
                  <a:srgbClr val="000000"/>
                </a:solidFill>
                <a:latin typeface="Calibri"/>
                <a:ea typeface="Calibri"/>
                <a:cs typeface="Calibri"/>
                <a:sym typeface="Calibri"/>
              </a:rPr>
              <a:t>Used to identify the missing data.</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2" name="Google Shape;172;p14"/>
          <p:cNvSpPr txBox="1"/>
          <p:nvPr/>
        </p:nvSpPr>
        <p:spPr>
          <a:xfrm>
            <a:off x="0" y="2722391"/>
            <a:ext cx="12192000" cy="381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Employee Dataset:  </a:t>
            </a:r>
            <a:r>
              <a:rPr lang="en-US" sz="1800" b="0" i="0" u="none" strike="noStrike" cap="none">
                <a:solidFill>
                  <a:srgbClr val="000000"/>
                </a:solidFill>
                <a:latin typeface="Calibri"/>
                <a:ea typeface="Calibri"/>
                <a:cs typeface="Calibri"/>
                <a:sym typeface="Calibri"/>
              </a:rPr>
              <a:t>kaggle.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Total: </a:t>
            </a:r>
            <a:r>
              <a:rPr lang="en-US" sz="1800" b="0" i="0" u="none" strike="noStrike" cap="none">
                <a:solidFill>
                  <a:srgbClr val="000000"/>
                </a:solidFill>
                <a:latin typeface="Calibri"/>
                <a:ea typeface="Calibri"/>
                <a:cs typeface="Calibri"/>
                <a:sym typeface="Calibri"/>
              </a:rPr>
              <a:t>26 Features.</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Used: </a:t>
            </a:r>
            <a:r>
              <a:rPr lang="en-US" sz="1800" b="0" i="0" u="none" strike="noStrike" cap="none">
                <a:solidFill>
                  <a:srgbClr val="000000"/>
                </a:solidFill>
                <a:latin typeface="Calibri"/>
                <a:ea typeface="Calibri"/>
                <a:cs typeface="Calibri"/>
                <a:sym typeface="Calibri"/>
              </a:rPr>
              <a:t>9 features.</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Employee ID.</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First name.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Last Name.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Business unit.</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Employee type.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Gender.</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Performance score.</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Current employee rating.</a:t>
            </a:r>
            <a:endParaRPr sz="1800" b="0" i="0" u="none" strike="noStrike" cap="none">
              <a:solidFill>
                <a:srgbClr val="000000"/>
              </a:solidFill>
              <a:latin typeface="Calibri"/>
              <a:ea typeface="Calibri"/>
              <a:cs typeface="Calibri"/>
              <a:sym typeface="Calibri"/>
            </a:endParaRPr>
          </a:p>
          <a:p>
            <a:pPr marL="457200" marR="0" lvl="0" indent="-34290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Calibri"/>
                <a:ea typeface="Calibri"/>
                <a:cs typeface="Calibri"/>
                <a:sym typeface="Calibri"/>
              </a:rPr>
              <a:t>Performance Level.</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2" name="Google Shape;182;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Clr>
                  <a:srgbClr val="2D936B"/>
                </a:buClr>
                <a:buSzPts val="1100"/>
                <a:buFont typeface="Trebuchet MS"/>
                <a:buNone/>
              </a:pPr>
              <a:t>9</a:t>
            </a:fld>
            <a:endParaRPr sz="1100">
              <a:solidFill>
                <a:schemeClr val="dk1"/>
              </a:solidFill>
              <a:latin typeface="Trebuchet MS"/>
              <a:ea typeface="Trebuchet MS"/>
              <a:cs typeface="Trebuchet MS"/>
              <a:sym typeface="Trebuchet MS"/>
            </a:endParaRPr>
          </a:p>
        </p:txBody>
      </p:sp>
      <p:sp>
        <p:nvSpPr>
          <p:cNvPr id="183" name="Google Shape;183;p15"/>
          <p:cNvSpPr txBox="1"/>
          <p:nvPr/>
        </p:nvSpPr>
        <p:spPr>
          <a:xfrm>
            <a:off x="855425" y="1695188"/>
            <a:ext cx="8249100" cy="442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FORMULA:</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            =IF(Z8&gt;=4,"VERY HIGH",IF(Z8&gt;=3,"MEDIUM",IF(Z8&lt;=2,"LOW")))</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Conditional Formatting: </a:t>
            </a:r>
            <a:endParaRPr sz="2800" b="1">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Arial"/>
              <a:buNone/>
            </a:pPr>
            <a:r>
              <a:rPr lang="en-US" sz="2800" b="1">
                <a:solidFill>
                  <a:srgbClr val="0D0D0D"/>
                </a:solidFill>
                <a:latin typeface="Times New Roman"/>
                <a:ea typeface="Times New Roman"/>
                <a:cs typeface="Times New Roman"/>
                <a:sym typeface="Times New Roman"/>
              </a:rPr>
              <a:t>              </a:t>
            </a:r>
            <a:r>
              <a:rPr lang="en-US" sz="2800">
                <a:solidFill>
                  <a:srgbClr val="0D0D0D"/>
                </a:solidFill>
                <a:latin typeface="Times New Roman"/>
                <a:ea typeface="Times New Roman"/>
                <a:cs typeface="Times New Roman"/>
                <a:sym typeface="Times New Roman"/>
              </a:rPr>
              <a:t>The conditional formatting is used to identify the missing data in a cell, highlight the missing cell and also to remove the missing cell.</a:t>
            </a:r>
            <a:endParaRPr sz="280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Calibri"/>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