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59" r:id="rId5"/>
    <p:sldId id="260" r:id="rId6"/>
    <p:sldId id="261" r:id="rId7"/>
    <p:sldId id="286" r:id="rId8"/>
    <p:sldId id="262" r:id="rId9"/>
    <p:sldId id="263" r:id="rId10"/>
    <p:sldId id="264" r:id="rId11"/>
    <p:sldId id="265" r:id="rId12"/>
    <p:sldId id="285" r:id="rId13"/>
    <p:sldId id="266" r:id="rId14"/>
    <p:sldId id="267" r:id="rId15"/>
    <p:sldId id="268" r:id="rId16"/>
    <p:sldId id="269" r:id="rId17"/>
    <p:sldId id="271" r:id="rId18"/>
    <p:sldId id="272" r:id="rId19"/>
    <p:sldId id="274" r:id="rId20"/>
    <p:sldId id="275" r:id="rId21"/>
    <p:sldId id="273" r:id="rId22"/>
    <p:sldId id="276" r:id="rId23"/>
    <p:sldId id="277" r:id="rId24"/>
    <p:sldId id="278" r:id="rId25"/>
    <p:sldId id="279" r:id="rId26"/>
    <p:sldId id="280"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3776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60923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080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575079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5126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356484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89386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20567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95359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B175-B916-4B38-98EC-82575E0DE0A1}"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69835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C1B175-B916-4B38-98EC-82575E0DE0A1}"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72725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C1B175-B916-4B38-98EC-82575E0DE0A1}" type="datetimeFigureOut">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73352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C1B175-B916-4B38-98EC-82575E0DE0A1}" type="datetimeFigureOut">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86716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1B175-B916-4B38-98EC-82575E0DE0A1}" type="datetimeFigureOut">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254039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B175-B916-4B38-98EC-82575E0DE0A1}"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632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B175-B916-4B38-98EC-82575E0DE0A1}"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B2FC-8CC2-4FE5-A20B-508BCB9DB58B}" type="slidenum">
              <a:rPr lang="en-US" smtClean="0"/>
              <a:t>‹#›</a:t>
            </a:fld>
            <a:endParaRPr lang="en-US"/>
          </a:p>
        </p:txBody>
      </p:sp>
    </p:spTree>
    <p:extLst>
      <p:ext uri="{BB962C8B-B14F-4D97-AF65-F5344CB8AC3E}">
        <p14:creationId xmlns:p14="http://schemas.microsoft.com/office/powerpoint/2010/main" val="175806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C1B175-B916-4B38-98EC-82575E0DE0A1}" type="datetimeFigureOut">
              <a:rPr lang="en-US" smtClean="0"/>
              <a:t>6/21/2024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09B2FC-8CC2-4FE5-A20B-508BCB9DB58B}" type="slidenum">
              <a:rPr lang="en-US" smtClean="0"/>
              <a:t>‹#›</a:t>
            </a:fld>
            <a:endParaRPr lang="en-US"/>
          </a:p>
        </p:txBody>
      </p:sp>
    </p:spTree>
    <p:extLst>
      <p:ext uri="{BB962C8B-B14F-4D97-AF65-F5344CB8AC3E}">
        <p14:creationId xmlns:p14="http://schemas.microsoft.com/office/powerpoint/2010/main" val="129582650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36" y="201789"/>
            <a:ext cx="10208544" cy="2291644"/>
          </a:xfrm>
        </p:spPr>
        <p:txBody>
          <a:bodyPr/>
          <a:lstStyle/>
          <a:p>
            <a:pPr algn="ctr"/>
            <a:r>
              <a:rPr lang="en-US" dirty="0">
                <a:solidFill>
                  <a:srgbClr val="FFFF00"/>
                </a:solidFill>
              </a:rPr>
              <a:t>National Rural </a:t>
            </a:r>
            <a:r>
              <a:rPr lang="en-US" dirty="0" smtClean="0">
                <a:solidFill>
                  <a:srgbClr val="FFFF00"/>
                </a:solidFill>
              </a:rPr>
              <a:t>Employment Guarantee</a:t>
            </a:r>
            <a:endParaRPr lang="en-US" dirty="0"/>
          </a:p>
        </p:txBody>
      </p:sp>
      <p:sp>
        <p:nvSpPr>
          <p:cNvPr id="3" name="Subtitle 2"/>
          <p:cNvSpPr>
            <a:spLocks noGrp="1"/>
          </p:cNvSpPr>
          <p:nvPr>
            <p:ph type="subTitle" idx="1"/>
          </p:nvPr>
        </p:nvSpPr>
        <p:spPr>
          <a:xfrm>
            <a:off x="0" y="5658231"/>
            <a:ext cx="3726181" cy="1096899"/>
          </a:xfrm>
        </p:spPr>
        <p:txBody>
          <a:bodyPr>
            <a:normAutofit lnSpcReduction="10000"/>
          </a:bodyPr>
          <a:lstStyle/>
          <a:p>
            <a:pPr algn="l"/>
            <a:r>
              <a:rPr lang="en-US" dirty="0" err="1" smtClean="0"/>
              <a:t>S.Indujah</a:t>
            </a:r>
            <a:endParaRPr lang="en-US" dirty="0" smtClean="0"/>
          </a:p>
          <a:p>
            <a:pPr algn="l"/>
            <a:r>
              <a:rPr lang="en-US" b="1" dirty="0">
                <a:solidFill>
                  <a:schemeClr val="tx2">
                    <a:lumMod val="75000"/>
                  </a:schemeClr>
                </a:solidFill>
              </a:rPr>
              <a:t>Data Analyst Intern</a:t>
            </a:r>
          </a:p>
          <a:p>
            <a:pPr algn="l"/>
            <a:r>
              <a:rPr lang="en-US" b="1" dirty="0">
                <a:solidFill>
                  <a:schemeClr val="tx2">
                    <a:lumMod val="75000"/>
                  </a:schemeClr>
                </a:solidFill>
              </a:rPr>
              <a:t>MIP-DA-09</a:t>
            </a:r>
          </a:p>
          <a:p>
            <a:pPr algn="l"/>
            <a:endParaRPr lang="en-US" dirty="0"/>
          </a:p>
        </p:txBody>
      </p:sp>
    </p:spTree>
    <p:extLst>
      <p:ext uri="{BB962C8B-B14F-4D97-AF65-F5344CB8AC3E}">
        <p14:creationId xmlns:p14="http://schemas.microsoft.com/office/powerpoint/2010/main" val="402079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111" y="338666"/>
            <a:ext cx="10577688" cy="6321777"/>
          </a:xfrm>
        </p:spPr>
        <p:txBody>
          <a:bodyPr/>
          <a:lstStyle/>
          <a:p>
            <a:r>
              <a:rPr lang="en-US" dirty="0" smtClean="0"/>
              <a:t>DASHBOARD 3 – Finance </a:t>
            </a:r>
          </a:p>
          <a:p>
            <a:endParaRPr lang="en-US" dirty="0"/>
          </a:p>
        </p:txBody>
      </p:sp>
      <p:pic>
        <p:nvPicPr>
          <p:cNvPr id="4" name="Picture 3"/>
          <p:cNvPicPr>
            <a:picLocks noChangeAspect="1"/>
          </p:cNvPicPr>
          <p:nvPr/>
        </p:nvPicPr>
        <p:blipFill>
          <a:blip r:embed="rId2"/>
          <a:stretch>
            <a:fillRect/>
          </a:stretch>
        </p:blipFill>
        <p:spPr>
          <a:xfrm>
            <a:off x="480837" y="883531"/>
            <a:ext cx="11316052" cy="5776912"/>
          </a:xfrm>
          <a:prstGeom prst="rect">
            <a:avLst/>
          </a:prstGeom>
        </p:spPr>
      </p:pic>
    </p:spTree>
    <p:extLst>
      <p:ext uri="{BB962C8B-B14F-4D97-AF65-F5344CB8AC3E}">
        <p14:creationId xmlns:p14="http://schemas.microsoft.com/office/powerpoint/2010/main" val="85059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06401"/>
            <a:ext cx="10588977" cy="6028266"/>
          </a:xfrm>
        </p:spPr>
        <p:txBody>
          <a:bodyPr/>
          <a:lstStyle/>
          <a:p>
            <a:r>
              <a:rPr lang="en-US" dirty="0" smtClean="0"/>
              <a:t>DASHBOARD 4 –Correlation</a:t>
            </a:r>
          </a:p>
          <a:p>
            <a:pPr marL="0" indent="0">
              <a:buNone/>
            </a:pPr>
            <a:endParaRPr lang="en-US" dirty="0"/>
          </a:p>
        </p:txBody>
      </p:sp>
      <p:pic>
        <p:nvPicPr>
          <p:cNvPr id="4" name="Picture 3"/>
          <p:cNvPicPr>
            <a:picLocks noChangeAspect="1"/>
          </p:cNvPicPr>
          <p:nvPr/>
        </p:nvPicPr>
        <p:blipFill rotWithShape="1">
          <a:blip r:embed="rId2"/>
          <a:srcRect r="3520"/>
          <a:stretch/>
        </p:blipFill>
        <p:spPr>
          <a:xfrm>
            <a:off x="677333" y="962554"/>
            <a:ext cx="10859911" cy="5610225"/>
          </a:xfrm>
          <a:prstGeom prst="rect">
            <a:avLst/>
          </a:prstGeom>
        </p:spPr>
      </p:pic>
    </p:spTree>
    <p:extLst>
      <p:ext uri="{BB962C8B-B14F-4D97-AF65-F5344CB8AC3E}">
        <p14:creationId xmlns:p14="http://schemas.microsoft.com/office/powerpoint/2010/main" val="51816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94178" y="2585156"/>
            <a:ext cx="8596668" cy="21956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smtClean="0"/>
              <a:t>INSIGHTS</a:t>
            </a:r>
            <a:endParaRPr lang="en-US" sz="4800" b="1" dirty="0"/>
          </a:p>
        </p:txBody>
      </p:sp>
    </p:spTree>
    <p:extLst>
      <p:ext uri="{BB962C8B-B14F-4D97-AF65-F5344CB8AC3E}">
        <p14:creationId xmlns:p14="http://schemas.microsoft.com/office/powerpoint/2010/main" val="321474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510" y="570951"/>
            <a:ext cx="10193865" cy="5023555"/>
          </a:xfrm>
        </p:spPr>
        <p:txBody>
          <a:bodyPr/>
          <a:lstStyle/>
          <a:p>
            <a:r>
              <a:rPr lang="en-US" dirty="0" smtClean="0"/>
              <a:t>Figure 1 –Sum of wages and sum of material &amp; skilled wages</a:t>
            </a:r>
          </a:p>
          <a:p>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331155" y="1355264"/>
            <a:ext cx="6891868" cy="3454928"/>
          </a:xfrm>
          <a:prstGeom prst="rect">
            <a:avLst/>
          </a:prstGeom>
        </p:spPr>
      </p:pic>
      <p:sp>
        <p:nvSpPr>
          <p:cNvPr id="5" name="TextBox 4"/>
          <p:cNvSpPr txBox="1"/>
          <p:nvPr/>
        </p:nvSpPr>
        <p:spPr>
          <a:xfrm>
            <a:off x="598309" y="5040307"/>
            <a:ext cx="10092266" cy="646331"/>
          </a:xfrm>
          <a:prstGeom prst="rect">
            <a:avLst/>
          </a:prstGeom>
          <a:noFill/>
        </p:spPr>
        <p:txBody>
          <a:bodyPr wrap="square" rtlCol="0">
            <a:spAutoFit/>
          </a:bodyPr>
          <a:lstStyle/>
          <a:p>
            <a:r>
              <a:rPr lang="en-US" dirty="0" smtClean="0"/>
              <a:t>In this comparison, between sum of wages &amp;   sum of material &amp; skilled wages are 4.0 million and 1.3 million</a:t>
            </a:r>
            <a:endParaRPr lang="en-US" dirty="0"/>
          </a:p>
        </p:txBody>
      </p:sp>
    </p:spTree>
    <p:extLst>
      <p:ext uri="{BB962C8B-B14F-4D97-AF65-F5344CB8AC3E}">
        <p14:creationId xmlns:p14="http://schemas.microsoft.com/office/powerpoint/2010/main" val="12006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1557"/>
            <a:ext cx="10340622" cy="5589806"/>
          </a:xfrm>
        </p:spPr>
        <p:txBody>
          <a:bodyPr/>
          <a:lstStyle/>
          <a:p>
            <a:r>
              <a:rPr lang="en-US" dirty="0" smtClean="0"/>
              <a:t>Figure 2 Sum of wages &amp; sum of total </a:t>
            </a:r>
            <a:r>
              <a:rPr lang="en-US" dirty="0" err="1" smtClean="0"/>
              <a:t>exp</a:t>
            </a:r>
            <a:r>
              <a:rPr lang="en-US" dirty="0" smtClean="0"/>
              <a:t> (Rs.in </a:t>
            </a:r>
            <a:r>
              <a:rPr lang="en-US" dirty="0" err="1" smtClean="0"/>
              <a:t>laks</a:t>
            </a:r>
            <a:r>
              <a:rPr lang="en-US" dirty="0" smtClean="0"/>
              <a:t>) </a:t>
            </a:r>
          </a:p>
          <a:p>
            <a:endParaRPr lang="en-US" dirty="0"/>
          </a:p>
        </p:txBody>
      </p:sp>
      <p:pic>
        <p:nvPicPr>
          <p:cNvPr id="4" name="Picture 3"/>
          <p:cNvPicPr>
            <a:picLocks noChangeAspect="1"/>
          </p:cNvPicPr>
          <p:nvPr/>
        </p:nvPicPr>
        <p:blipFill>
          <a:blip r:embed="rId2"/>
          <a:stretch>
            <a:fillRect/>
          </a:stretch>
        </p:blipFill>
        <p:spPr>
          <a:xfrm>
            <a:off x="3172177" y="1453641"/>
            <a:ext cx="5994400" cy="3016759"/>
          </a:xfrm>
          <a:prstGeom prst="rect">
            <a:avLst/>
          </a:prstGeom>
        </p:spPr>
      </p:pic>
      <p:sp>
        <p:nvSpPr>
          <p:cNvPr id="5" name="TextBox 4"/>
          <p:cNvSpPr txBox="1"/>
          <p:nvPr/>
        </p:nvSpPr>
        <p:spPr>
          <a:xfrm>
            <a:off x="993422" y="4964483"/>
            <a:ext cx="10148711" cy="369332"/>
          </a:xfrm>
          <a:prstGeom prst="rect">
            <a:avLst/>
          </a:prstGeom>
          <a:noFill/>
        </p:spPr>
        <p:txBody>
          <a:bodyPr wrap="square" rtlCol="0">
            <a:spAutoFit/>
          </a:bodyPr>
          <a:lstStyle/>
          <a:p>
            <a:r>
              <a:rPr lang="en-US" dirty="0" smtClean="0"/>
              <a:t>In this comparison, between sum of wages &amp; sum of total </a:t>
            </a:r>
            <a:r>
              <a:rPr lang="en-US" dirty="0" err="1" smtClean="0"/>
              <a:t>exp</a:t>
            </a:r>
            <a:r>
              <a:rPr lang="en-US" dirty="0" smtClean="0"/>
              <a:t>  are 4.02 million and 5.47 million</a:t>
            </a:r>
            <a:endParaRPr lang="en-US" dirty="0"/>
          </a:p>
        </p:txBody>
      </p:sp>
    </p:spTree>
    <p:extLst>
      <p:ext uri="{BB962C8B-B14F-4D97-AF65-F5344CB8AC3E}">
        <p14:creationId xmlns:p14="http://schemas.microsoft.com/office/powerpoint/2010/main" val="29694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3 Sum of total households worked and sum of total individuals worked</a:t>
            </a:r>
          </a:p>
          <a:p>
            <a:pPr marL="0" indent="0">
              <a:buNone/>
            </a:pPr>
            <a:endParaRPr lang="en-US" dirty="0"/>
          </a:p>
        </p:txBody>
      </p:sp>
      <p:pic>
        <p:nvPicPr>
          <p:cNvPr id="4" name="Picture 3"/>
          <p:cNvPicPr>
            <a:picLocks noChangeAspect="1"/>
          </p:cNvPicPr>
          <p:nvPr/>
        </p:nvPicPr>
        <p:blipFill>
          <a:blip r:embed="rId2"/>
          <a:stretch>
            <a:fillRect/>
          </a:stretch>
        </p:blipFill>
        <p:spPr>
          <a:xfrm>
            <a:off x="2880782" y="1401409"/>
            <a:ext cx="5456062" cy="3204457"/>
          </a:xfrm>
          <a:prstGeom prst="rect">
            <a:avLst/>
          </a:prstGeom>
        </p:spPr>
      </p:pic>
      <p:sp>
        <p:nvSpPr>
          <p:cNvPr id="6" name="TextBox 5"/>
          <p:cNvSpPr txBox="1"/>
          <p:nvPr/>
        </p:nvSpPr>
        <p:spPr>
          <a:xfrm>
            <a:off x="673805" y="5081388"/>
            <a:ext cx="9870017" cy="646331"/>
          </a:xfrm>
          <a:prstGeom prst="rect">
            <a:avLst/>
          </a:prstGeom>
          <a:noFill/>
        </p:spPr>
        <p:txBody>
          <a:bodyPr wrap="square" rtlCol="0">
            <a:spAutoFit/>
          </a:bodyPr>
          <a:lstStyle/>
          <a:p>
            <a:r>
              <a:rPr lang="en-US" dirty="0" smtClean="0"/>
              <a:t>In this comparison, between Sum of total households worked and sum of total individuals worked  are 46 million and 63 million</a:t>
            </a:r>
            <a:endParaRPr lang="en-US" dirty="0"/>
          </a:p>
        </p:txBody>
      </p:sp>
    </p:spTree>
    <p:extLst>
      <p:ext uri="{BB962C8B-B14F-4D97-AF65-F5344CB8AC3E}">
        <p14:creationId xmlns:p14="http://schemas.microsoft.com/office/powerpoint/2010/main" val="202471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4 count of total households worked &amp; sum of total no of HS completed 100 days of wage employment</a:t>
            </a:r>
          </a:p>
          <a:p>
            <a:pPr marL="0" indent="0">
              <a:buNone/>
            </a:pPr>
            <a:endParaRPr lang="en-US" dirty="0"/>
          </a:p>
        </p:txBody>
      </p:sp>
      <p:pic>
        <p:nvPicPr>
          <p:cNvPr id="2" name="Picture 1"/>
          <p:cNvPicPr>
            <a:picLocks noChangeAspect="1"/>
          </p:cNvPicPr>
          <p:nvPr/>
        </p:nvPicPr>
        <p:blipFill>
          <a:blip r:embed="rId2"/>
          <a:stretch>
            <a:fillRect/>
          </a:stretch>
        </p:blipFill>
        <p:spPr>
          <a:xfrm>
            <a:off x="2873198" y="1529821"/>
            <a:ext cx="6756224" cy="3155067"/>
          </a:xfrm>
          <a:prstGeom prst="rect">
            <a:avLst/>
          </a:prstGeom>
        </p:spPr>
      </p:pic>
      <p:sp>
        <p:nvSpPr>
          <p:cNvPr id="4" name="TextBox 3"/>
          <p:cNvSpPr txBox="1"/>
          <p:nvPr/>
        </p:nvSpPr>
        <p:spPr>
          <a:xfrm>
            <a:off x="637998" y="5149320"/>
            <a:ext cx="9871958" cy="646331"/>
          </a:xfrm>
          <a:prstGeom prst="rect">
            <a:avLst/>
          </a:prstGeom>
          <a:noFill/>
        </p:spPr>
        <p:txBody>
          <a:bodyPr wrap="square" rtlCol="0">
            <a:spAutoFit/>
          </a:bodyPr>
          <a:lstStyle/>
          <a:p>
            <a:r>
              <a:rPr lang="en-US" dirty="0" smtClean="0"/>
              <a:t>In this comparison, between count of total households worked &amp; sum of total no of HS completed 100 days of wage employment are 0.74K and 428K</a:t>
            </a:r>
            <a:endParaRPr lang="en-US" dirty="0"/>
          </a:p>
        </p:txBody>
      </p:sp>
    </p:spTree>
    <p:extLst>
      <p:ext uri="{BB962C8B-B14F-4D97-AF65-F5344CB8AC3E}">
        <p14:creationId xmlns:p14="http://schemas.microsoft.com/office/powerpoint/2010/main" val="139916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5 Sum of number of GPS with </a:t>
            </a:r>
            <a:r>
              <a:rPr lang="en-US" dirty="0" err="1" smtClean="0"/>
              <a:t>nill</a:t>
            </a:r>
            <a:r>
              <a:rPr lang="en-US" dirty="0" smtClean="0"/>
              <a:t> </a:t>
            </a:r>
            <a:r>
              <a:rPr lang="en-US" dirty="0" err="1" smtClean="0"/>
              <a:t>exp</a:t>
            </a:r>
            <a:r>
              <a:rPr lang="en-US" dirty="0" smtClean="0"/>
              <a:t> by </a:t>
            </a:r>
            <a:r>
              <a:rPr lang="en-US" dirty="0" err="1" smtClean="0"/>
              <a:t>district_name</a:t>
            </a: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668235" y="1345670"/>
            <a:ext cx="6678966" cy="3305352"/>
          </a:xfrm>
          <a:prstGeom prst="rect">
            <a:avLst/>
          </a:prstGeom>
        </p:spPr>
      </p:pic>
      <p:sp>
        <p:nvSpPr>
          <p:cNvPr id="5" name="TextBox 4"/>
          <p:cNvSpPr txBox="1"/>
          <p:nvPr/>
        </p:nvSpPr>
        <p:spPr>
          <a:xfrm>
            <a:off x="760412" y="5274204"/>
            <a:ext cx="9343144" cy="646331"/>
          </a:xfrm>
          <a:prstGeom prst="rect">
            <a:avLst/>
          </a:prstGeom>
          <a:noFill/>
        </p:spPr>
        <p:txBody>
          <a:bodyPr wrap="square" rtlCol="0">
            <a:spAutoFit/>
          </a:bodyPr>
          <a:lstStyle/>
          <a:p>
            <a:r>
              <a:rPr lang="en-US" dirty="0" smtClean="0"/>
              <a:t>In this </a:t>
            </a:r>
            <a:r>
              <a:rPr lang="en-US" dirty="0" err="1" smtClean="0"/>
              <a:t>comparison,you</a:t>
            </a:r>
            <a:r>
              <a:rPr lang="en-US" dirty="0" smtClean="0"/>
              <a:t> can see the various numbers between different district name &amp; Sum of number of GPS with </a:t>
            </a:r>
            <a:r>
              <a:rPr lang="en-US" dirty="0" err="1" smtClean="0"/>
              <a:t>nill</a:t>
            </a:r>
            <a:r>
              <a:rPr lang="en-US" dirty="0" smtClean="0"/>
              <a:t> </a:t>
            </a:r>
            <a:r>
              <a:rPr lang="en-US" dirty="0" err="1" smtClean="0"/>
              <a:t>exp</a:t>
            </a:r>
            <a:endParaRPr lang="en-US" dirty="0"/>
          </a:p>
        </p:txBody>
      </p:sp>
    </p:spTree>
    <p:extLst>
      <p:ext uri="{BB962C8B-B14F-4D97-AF65-F5344CB8AC3E}">
        <p14:creationId xmlns:p14="http://schemas.microsoft.com/office/powerpoint/2010/main" val="283727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6 Sum of approved </a:t>
            </a:r>
            <a:r>
              <a:rPr lang="en-US" dirty="0" err="1" smtClean="0"/>
              <a:t>labour</a:t>
            </a:r>
            <a:r>
              <a:rPr lang="en-US" dirty="0" smtClean="0"/>
              <a:t> budget &amp; sum of wages by state name </a:t>
            </a:r>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445384" y="1514634"/>
            <a:ext cx="6770652" cy="2743200"/>
          </a:xfrm>
          <a:prstGeom prst="rect">
            <a:avLst/>
          </a:prstGeom>
        </p:spPr>
      </p:pic>
      <p:sp>
        <p:nvSpPr>
          <p:cNvPr id="4" name="TextBox 3"/>
          <p:cNvSpPr txBox="1"/>
          <p:nvPr/>
        </p:nvSpPr>
        <p:spPr>
          <a:xfrm>
            <a:off x="670278" y="5282634"/>
            <a:ext cx="9548142" cy="646331"/>
          </a:xfrm>
          <a:prstGeom prst="rect">
            <a:avLst/>
          </a:prstGeom>
          <a:noFill/>
        </p:spPr>
        <p:txBody>
          <a:bodyPr wrap="square" rtlCol="0">
            <a:spAutoFit/>
          </a:bodyPr>
          <a:lstStyle/>
          <a:p>
            <a:r>
              <a:rPr lang="en-US" dirty="0" smtClean="0"/>
              <a:t>In this </a:t>
            </a:r>
            <a:r>
              <a:rPr lang="en-US" dirty="0" err="1" smtClean="0"/>
              <a:t>comparison,you</a:t>
            </a:r>
            <a:r>
              <a:rPr lang="en-US" dirty="0" smtClean="0"/>
              <a:t> can see the various numbers between sum of wages by state name &amp; Sum of approved </a:t>
            </a:r>
            <a:r>
              <a:rPr lang="en-US" dirty="0" err="1" smtClean="0"/>
              <a:t>labour</a:t>
            </a:r>
            <a:r>
              <a:rPr lang="en-US" dirty="0" smtClean="0"/>
              <a:t> budget </a:t>
            </a:r>
            <a:endParaRPr lang="en-US" dirty="0"/>
          </a:p>
        </p:txBody>
      </p:sp>
    </p:spTree>
    <p:extLst>
      <p:ext uri="{BB962C8B-B14F-4D97-AF65-F5344CB8AC3E}">
        <p14:creationId xmlns:p14="http://schemas.microsoft.com/office/powerpoint/2010/main" val="429012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7 sum of number of completed works &amp; sum of number of outgoing works by </a:t>
            </a:r>
            <a:r>
              <a:rPr lang="en-US" dirty="0" err="1" smtClean="0"/>
              <a:t>state_name</a:t>
            </a: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174943" y="1666421"/>
            <a:ext cx="7311534" cy="2524125"/>
          </a:xfrm>
          <a:prstGeom prst="rect">
            <a:avLst/>
          </a:prstGeom>
        </p:spPr>
      </p:pic>
      <p:sp>
        <p:nvSpPr>
          <p:cNvPr id="4" name="TextBox 3"/>
          <p:cNvSpPr txBox="1"/>
          <p:nvPr/>
        </p:nvSpPr>
        <p:spPr>
          <a:xfrm>
            <a:off x="553154" y="5028952"/>
            <a:ext cx="10316775" cy="646331"/>
          </a:xfrm>
          <a:prstGeom prst="rect">
            <a:avLst/>
          </a:prstGeom>
          <a:noFill/>
        </p:spPr>
        <p:txBody>
          <a:bodyPr wrap="square" rtlCol="0">
            <a:spAutoFit/>
          </a:bodyPr>
          <a:lstStyle/>
          <a:p>
            <a:r>
              <a:rPr lang="en-US" dirty="0" smtClean="0"/>
              <a:t>In this comparison, you can see the various numbers between sum of number of completed works &amp; sum of number of outgoing works by </a:t>
            </a:r>
            <a:r>
              <a:rPr lang="en-US" dirty="0" err="1" smtClean="0"/>
              <a:t>state_name</a:t>
            </a:r>
            <a:r>
              <a:rPr lang="en-US" dirty="0" smtClean="0"/>
              <a:t> </a:t>
            </a:r>
            <a:endParaRPr lang="en-US" dirty="0"/>
          </a:p>
        </p:txBody>
      </p:sp>
    </p:spTree>
    <p:extLst>
      <p:ext uri="{BB962C8B-B14F-4D97-AF65-F5344CB8AC3E}">
        <p14:creationId xmlns:p14="http://schemas.microsoft.com/office/powerpoint/2010/main" val="77274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CONTENT</a:t>
            </a:r>
            <a:endParaRPr lang="en-US" sz="4000" b="1" dirty="0"/>
          </a:p>
        </p:txBody>
      </p:sp>
      <p:sp>
        <p:nvSpPr>
          <p:cNvPr id="3" name="Content Placeholder 2"/>
          <p:cNvSpPr>
            <a:spLocks noGrp="1"/>
          </p:cNvSpPr>
          <p:nvPr>
            <p:ph idx="1"/>
          </p:nvPr>
        </p:nvSpPr>
        <p:spPr>
          <a:xfrm>
            <a:off x="677334" y="1703071"/>
            <a:ext cx="8596668" cy="4903470"/>
          </a:xfrm>
        </p:spPr>
        <p:txBody>
          <a:bodyPr>
            <a:noAutofit/>
          </a:bodyPr>
          <a:lstStyle/>
          <a:p>
            <a:r>
              <a:rPr lang="en-US" sz="3600" dirty="0" smtClean="0"/>
              <a:t>Introduction</a:t>
            </a:r>
          </a:p>
          <a:p>
            <a:r>
              <a:rPr lang="en-US" sz="3600" dirty="0" smtClean="0"/>
              <a:t>Dataset overview</a:t>
            </a:r>
          </a:p>
          <a:p>
            <a:r>
              <a:rPr lang="en-US" sz="3600" dirty="0" smtClean="0"/>
              <a:t>Data cleaning &amp; transformation</a:t>
            </a:r>
          </a:p>
          <a:p>
            <a:r>
              <a:rPr lang="en-US" sz="3600" dirty="0" smtClean="0"/>
              <a:t>Dashboards</a:t>
            </a:r>
          </a:p>
          <a:p>
            <a:r>
              <a:rPr lang="en-US" sz="3600" dirty="0" smtClean="0"/>
              <a:t>Insights</a:t>
            </a:r>
          </a:p>
          <a:p>
            <a:r>
              <a:rPr lang="en-US" sz="3600" dirty="0" smtClean="0"/>
              <a:t>The end</a:t>
            </a:r>
          </a:p>
          <a:p>
            <a:endParaRPr lang="en-US" sz="3600" dirty="0"/>
          </a:p>
        </p:txBody>
      </p:sp>
    </p:spTree>
    <p:extLst>
      <p:ext uri="{BB962C8B-B14F-4D97-AF65-F5344CB8AC3E}">
        <p14:creationId xmlns:p14="http://schemas.microsoft.com/office/powerpoint/2010/main" val="301958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8 Sum of SC </a:t>
            </a:r>
            <a:r>
              <a:rPr lang="en-US" dirty="0" err="1" smtClean="0"/>
              <a:t>persondays.Sum</a:t>
            </a:r>
            <a:r>
              <a:rPr lang="en-US" dirty="0" smtClean="0"/>
              <a:t> of ST </a:t>
            </a:r>
            <a:r>
              <a:rPr lang="en-US" dirty="0" err="1" smtClean="0"/>
              <a:t>persondays</a:t>
            </a:r>
            <a:r>
              <a:rPr lang="en-US" dirty="0" smtClean="0"/>
              <a:t> and sum of women </a:t>
            </a:r>
            <a:r>
              <a:rPr lang="en-US" dirty="0" err="1" smtClean="0"/>
              <a:t>persondays</a:t>
            </a:r>
            <a:r>
              <a:rPr lang="en-US" dirty="0" smtClean="0"/>
              <a:t> by </a:t>
            </a:r>
            <a:r>
              <a:rPr lang="en-US" dirty="0" err="1" smtClean="0"/>
              <a:t>state_name</a:t>
            </a:r>
            <a:endParaRPr lang="en-US" dirty="0" smtClean="0"/>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692928" y="1593890"/>
            <a:ext cx="5400675" cy="2390775"/>
          </a:xfrm>
          <a:prstGeom prst="rect">
            <a:avLst/>
          </a:prstGeom>
        </p:spPr>
      </p:pic>
      <p:sp>
        <p:nvSpPr>
          <p:cNvPr id="4" name="TextBox 3"/>
          <p:cNvSpPr txBox="1"/>
          <p:nvPr/>
        </p:nvSpPr>
        <p:spPr>
          <a:xfrm>
            <a:off x="468488" y="4841345"/>
            <a:ext cx="9849556" cy="646331"/>
          </a:xfrm>
          <a:prstGeom prst="rect">
            <a:avLst/>
          </a:prstGeom>
          <a:noFill/>
        </p:spPr>
        <p:txBody>
          <a:bodyPr wrap="square" rtlCol="0">
            <a:spAutoFit/>
          </a:bodyPr>
          <a:lstStyle/>
          <a:p>
            <a:r>
              <a:rPr lang="en-US" dirty="0" smtClean="0"/>
              <a:t>In this comparison, you can see the various numbers between Sum of SC </a:t>
            </a:r>
            <a:r>
              <a:rPr lang="en-US" dirty="0" err="1" smtClean="0"/>
              <a:t>persondays.Sum</a:t>
            </a:r>
            <a:r>
              <a:rPr lang="en-US" dirty="0" smtClean="0"/>
              <a:t> of ST </a:t>
            </a:r>
            <a:r>
              <a:rPr lang="en-US" dirty="0" err="1" smtClean="0"/>
              <a:t>persondays</a:t>
            </a:r>
            <a:r>
              <a:rPr lang="en-US" dirty="0" smtClean="0"/>
              <a:t> &amp; sum of women </a:t>
            </a:r>
            <a:r>
              <a:rPr lang="en-US" dirty="0" err="1" smtClean="0"/>
              <a:t>persondays</a:t>
            </a:r>
            <a:r>
              <a:rPr lang="en-US" dirty="0" smtClean="0"/>
              <a:t> by </a:t>
            </a:r>
            <a:r>
              <a:rPr lang="en-US" dirty="0" err="1" smtClean="0"/>
              <a:t>state_name</a:t>
            </a:r>
            <a:endParaRPr lang="en-US" dirty="0" smtClean="0"/>
          </a:p>
        </p:txBody>
      </p:sp>
    </p:spTree>
    <p:extLst>
      <p:ext uri="{BB962C8B-B14F-4D97-AF65-F5344CB8AC3E}">
        <p14:creationId xmlns:p14="http://schemas.microsoft.com/office/powerpoint/2010/main" val="108611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9 Sum of % expenditure on agriculture &amp; agriculture allied works and sum of % of NRM expenditure(Public +individual)</a:t>
            </a:r>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3152773" y="1729251"/>
            <a:ext cx="4924425" cy="2905125"/>
          </a:xfrm>
          <a:prstGeom prst="rect">
            <a:avLst/>
          </a:prstGeom>
        </p:spPr>
      </p:pic>
      <p:sp>
        <p:nvSpPr>
          <p:cNvPr id="4" name="TextBox 3"/>
          <p:cNvSpPr txBox="1"/>
          <p:nvPr/>
        </p:nvSpPr>
        <p:spPr>
          <a:xfrm>
            <a:off x="716843" y="5408965"/>
            <a:ext cx="10493024" cy="646331"/>
          </a:xfrm>
          <a:prstGeom prst="rect">
            <a:avLst/>
          </a:prstGeom>
          <a:noFill/>
        </p:spPr>
        <p:txBody>
          <a:bodyPr wrap="square" rtlCol="0">
            <a:spAutoFit/>
          </a:bodyPr>
          <a:lstStyle/>
          <a:p>
            <a:r>
              <a:rPr lang="en-US" dirty="0" smtClean="0"/>
              <a:t>In this comparison, between Sum of % expenditure on agriculture &amp; agriculture allied works and sum of % of NRM expenditure(Public +individual) such as 19.55K  and 28.56K</a:t>
            </a:r>
            <a:endParaRPr lang="en-US" dirty="0"/>
          </a:p>
        </p:txBody>
      </p:sp>
    </p:spTree>
    <p:extLst>
      <p:ext uri="{BB962C8B-B14F-4D97-AF65-F5344CB8AC3E}">
        <p14:creationId xmlns:p14="http://schemas.microsoft.com/office/powerpoint/2010/main" val="774016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10   Sum of average days of employment provided per household &amp; sum of number of GPS with </a:t>
            </a:r>
            <a:r>
              <a:rPr lang="en-US" dirty="0" err="1" smtClean="0"/>
              <a:t>nill</a:t>
            </a:r>
            <a:r>
              <a:rPr lang="en-US" dirty="0" smtClean="0"/>
              <a:t> </a:t>
            </a:r>
            <a:r>
              <a:rPr lang="en-US" dirty="0" err="1" smtClean="0"/>
              <a:t>exp</a:t>
            </a:r>
            <a:endParaRPr lang="en-US" dirty="0" smtClean="0"/>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842859" y="1691679"/>
            <a:ext cx="5038725" cy="2952750"/>
          </a:xfrm>
          <a:prstGeom prst="rect">
            <a:avLst/>
          </a:prstGeom>
        </p:spPr>
      </p:pic>
      <p:sp>
        <p:nvSpPr>
          <p:cNvPr id="4" name="TextBox 3"/>
          <p:cNvSpPr txBox="1"/>
          <p:nvPr/>
        </p:nvSpPr>
        <p:spPr>
          <a:xfrm>
            <a:off x="553155" y="5250921"/>
            <a:ext cx="9618134" cy="646331"/>
          </a:xfrm>
          <a:prstGeom prst="rect">
            <a:avLst/>
          </a:prstGeom>
          <a:noFill/>
        </p:spPr>
        <p:txBody>
          <a:bodyPr wrap="square" rtlCol="0">
            <a:spAutoFit/>
          </a:bodyPr>
          <a:lstStyle/>
          <a:p>
            <a:r>
              <a:rPr lang="en-US" dirty="0" smtClean="0"/>
              <a:t>In this comparison, between Sum of average days of employment provided per household &amp; sum of number of GPS with </a:t>
            </a:r>
            <a:r>
              <a:rPr lang="en-US" dirty="0" err="1" smtClean="0"/>
              <a:t>nill</a:t>
            </a:r>
            <a:endParaRPr lang="en-US" dirty="0"/>
          </a:p>
        </p:txBody>
      </p:sp>
    </p:spTree>
    <p:extLst>
      <p:ext uri="{BB962C8B-B14F-4D97-AF65-F5344CB8AC3E}">
        <p14:creationId xmlns:p14="http://schemas.microsoft.com/office/powerpoint/2010/main" val="2486271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11 Sum of average days of employment provided per HS &amp; sum of average wage rate per day per person</a:t>
            </a:r>
          </a:p>
          <a:p>
            <a:pPr marL="0" indent="0">
              <a:buNone/>
            </a:pPr>
            <a:endParaRPr lang="en-US" dirty="0"/>
          </a:p>
        </p:txBody>
      </p:sp>
      <p:pic>
        <p:nvPicPr>
          <p:cNvPr id="2" name="Picture 1"/>
          <p:cNvPicPr>
            <a:picLocks noChangeAspect="1"/>
          </p:cNvPicPr>
          <p:nvPr/>
        </p:nvPicPr>
        <p:blipFill>
          <a:blip r:embed="rId2"/>
          <a:stretch>
            <a:fillRect/>
          </a:stretch>
        </p:blipFill>
        <p:spPr>
          <a:xfrm>
            <a:off x="3651603" y="1569563"/>
            <a:ext cx="5200650" cy="2886075"/>
          </a:xfrm>
          <a:prstGeom prst="rect">
            <a:avLst/>
          </a:prstGeom>
        </p:spPr>
      </p:pic>
      <p:sp>
        <p:nvSpPr>
          <p:cNvPr id="4" name="TextBox 3"/>
          <p:cNvSpPr txBox="1"/>
          <p:nvPr/>
        </p:nvSpPr>
        <p:spPr>
          <a:xfrm>
            <a:off x="855308" y="5194477"/>
            <a:ext cx="10941581" cy="646331"/>
          </a:xfrm>
          <a:prstGeom prst="rect">
            <a:avLst/>
          </a:prstGeom>
          <a:noFill/>
        </p:spPr>
        <p:txBody>
          <a:bodyPr wrap="square" rtlCol="0">
            <a:spAutoFit/>
          </a:bodyPr>
          <a:lstStyle/>
          <a:p>
            <a:r>
              <a:rPr lang="en-US" dirty="0" smtClean="0"/>
              <a:t>In this comparison, between Sum of average days of employment provided per HS &amp; sum of average wage rate per day per person</a:t>
            </a:r>
            <a:endParaRPr lang="en-US" dirty="0" smtClean="0"/>
          </a:p>
        </p:txBody>
      </p:sp>
    </p:spTree>
    <p:extLst>
      <p:ext uri="{BB962C8B-B14F-4D97-AF65-F5344CB8AC3E}">
        <p14:creationId xmlns:p14="http://schemas.microsoft.com/office/powerpoint/2010/main" val="3322175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12 Sum of SC workers against active workers &amp; sum of SLT workers against active workers </a:t>
            </a:r>
          </a:p>
          <a:p>
            <a:pPr marL="0" indent="0">
              <a:buNone/>
            </a:pPr>
            <a:endParaRPr lang="en-US" dirty="0"/>
          </a:p>
        </p:txBody>
      </p:sp>
      <p:pic>
        <p:nvPicPr>
          <p:cNvPr id="2" name="Picture 1"/>
          <p:cNvPicPr>
            <a:picLocks noChangeAspect="1"/>
          </p:cNvPicPr>
          <p:nvPr/>
        </p:nvPicPr>
        <p:blipFill>
          <a:blip r:embed="rId2"/>
          <a:stretch>
            <a:fillRect/>
          </a:stretch>
        </p:blipFill>
        <p:spPr>
          <a:xfrm>
            <a:off x="3757259" y="1656998"/>
            <a:ext cx="4429125" cy="2686050"/>
          </a:xfrm>
          <a:prstGeom prst="rect">
            <a:avLst/>
          </a:prstGeom>
        </p:spPr>
      </p:pic>
      <p:sp>
        <p:nvSpPr>
          <p:cNvPr id="4" name="TextBox 3"/>
          <p:cNvSpPr txBox="1"/>
          <p:nvPr/>
        </p:nvSpPr>
        <p:spPr>
          <a:xfrm>
            <a:off x="553155" y="5115454"/>
            <a:ext cx="10493024" cy="646331"/>
          </a:xfrm>
          <a:prstGeom prst="rect">
            <a:avLst/>
          </a:prstGeom>
          <a:noFill/>
        </p:spPr>
        <p:txBody>
          <a:bodyPr wrap="square" rtlCol="0">
            <a:spAutoFit/>
          </a:bodyPr>
          <a:lstStyle/>
          <a:p>
            <a:r>
              <a:rPr lang="en-US" dirty="0" smtClean="0"/>
              <a:t>In this comparison, between Sum of SC workers against active workers &amp; sum of SLT workers against active workers such as 29M  and 35M</a:t>
            </a:r>
            <a:endParaRPr lang="en-US" dirty="0"/>
          </a:p>
        </p:txBody>
      </p:sp>
    </p:spTree>
    <p:extLst>
      <p:ext uri="{BB962C8B-B14F-4D97-AF65-F5344CB8AC3E}">
        <p14:creationId xmlns:p14="http://schemas.microsoft.com/office/powerpoint/2010/main" val="206350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13 %GT sum of total </a:t>
            </a:r>
            <a:r>
              <a:rPr lang="en-US" dirty="0" err="1" smtClean="0"/>
              <a:t>exp</a:t>
            </a:r>
            <a:r>
              <a:rPr lang="en-US" dirty="0" smtClean="0"/>
              <a:t> &amp; GT sum of approved </a:t>
            </a:r>
            <a:r>
              <a:rPr lang="en-US" dirty="0" err="1" smtClean="0"/>
              <a:t>labour</a:t>
            </a:r>
            <a:r>
              <a:rPr lang="en-US" dirty="0" smtClean="0"/>
              <a:t> budget</a:t>
            </a:r>
          </a:p>
          <a:p>
            <a:pPr marL="0" indent="0">
              <a:buNone/>
            </a:pPr>
            <a:endParaRPr lang="en-US" dirty="0"/>
          </a:p>
        </p:txBody>
      </p:sp>
      <p:pic>
        <p:nvPicPr>
          <p:cNvPr id="2" name="Picture 1"/>
          <p:cNvPicPr>
            <a:picLocks noChangeAspect="1"/>
          </p:cNvPicPr>
          <p:nvPr/>
        </p:nvPicPr>
        <p:blipFill>
          <a:blip r:embed="rId2"/>
          <a:stretch>
            <a:fillRect/>
          </a:stretch>
        </p:blipFill>
        <p:spPr>
          <a:xfrm>
            <a:off x="3435172" y="1412347"/>
            <a:ext cx="4791075" cy="2724150"/>
          </a:xfrm>
          <a:prstGeom prst="rect">
            <a:avLst/>
          </a:prstGeom>
        </p:spPr>
      </p:pic>
      <p:sp>
        <p:nvSpPr>
          <p:cNvPr id="4" name="TextBox 3"/>
          <p:cNvSpPr txBox="1"/>
          <p:nvPr/>
        </p:nvSpPr>
        <p:spPr>
          <a:xfrm>
            <a:off x="553155" y="5059010"/>
            <a:ext cx="10493024" cy="646331"/>
          </a:xfrm>
          <a:prstGeom prst="rect">
            <a:avLst/>
          </a:prstGeom>
          <a:noFill/>
        </p:spPr>
        <p:txBody>
          <a:bodyPr wrap="square" rtlCol="0">
            <a:spAutoFit/>
          </a:bodyPr>
          <a:lstStyle/>
          <a:p>
            <a:r>
              <a:rPr lang="en-US" dirty="0" smtClean="0"/>
              <a:t>In this comparison, between %GT sum of total </a:t>
            </a:r>
            <a:r>
              <a:rPr lang="en-US" dirty="0" err="1" smtClean="0"/>
              <a:t>exp</a:t>
            </a:r>
            <a:r>
              <a:rPr lang="en-US" dirty="0" smtClean="0"/>
              <a:t> &amp; GT sum of approved </a:t>
            </a:r>
            <a:r>
              <a:rPr lang="en-US" dirty="0" err="1" smtClean="0"/>
              <a:t>labour</a:t>
            </a:r>
            <a:r>
              <a:rPr lang="en-US" dirty="0" smtClean="0"/>
              <a:t> budget</a:t>
            </a:r>
          </a:p>
          <a:p>
            <a:endParaRPr lang="en-US" dirty="0"/>
          </a:p>
        </p:txBody>
      </p:sp>
    </p:spTree>
    <p:extLst>
      <p:ext uri="{BB962C8B-B14F-4D97-AF65-F5344CB8AC3E}">
        <p14:creationId xmlns:p14="http://schemas.microsoft.com/office/powerpoint/2010/main" val="523595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14 Sum of total no of workers &amp; sum of total number of active workers</a:t>
            </a:r>
          </a:p>
          <a:p>
            <a:pPr marL="0" indent="0">
              <a:buNone/>
            </a:pPr>
            <a:endParaRPr lang="en-US" dirty="0"/>
          </a:p>
        </p:txBody>
      </p:sp>
      <p:pic>
        <p:nvPicPr>
          <p:cNvPr id="2" name="Picture 1"/>
          <p:cNvPicPr>
            <a:picLocks noChangeAspect="1"/>
          </p:cNvPicPr>
          <p:nvPr/>
        </p:nvPicPr>
        <p:blipFill>
          <a:blip r:embed="rId2"/>
          <a:stretch>
            <a:fillRect/>
          </a:stretch>
        </p:blipFill>
        <p:spPr>
          <a:xfrm>
            <a:off x="3031242" y="1477962"/>
            <a:ext cx="5000625" cy="2886075"/>
          </a:xfrm>
          <a:prstGeom prst="rect">
            <a:avLst/>
          </a:prstGeom>
        </p:spPr>
      </p:pic>
      <p:sp>
        <p:nvSpPr>
          <p:cNvPr id="4" name="TextBox 3"/>
          <p:cNvSpPr txBox="1"/>
          <p:nvPr/>
        </p:nvSpPr>
        <p:spPr>
          <a:xfrm>
            <a:off x="553155" y="5115454"/>
            <a:ext cx="10493024" cy="646331"/>
          </a:xfrm>
          <a:prstGeom prst="rect">
            <a:avLst/>
          </a:prstGeom>
          <a:noFill/>
        </p:spPr>
        <p:txBody>
          <a:bodyPr wrap="square" rtlCol="0">
            <a:spAutoFit/>
          </a:bodyPr>
          <a:lstStyle/>
          <a:p>
            <a:r>
              <a:rPr lang="en-US" dirty="0" smtClean="0"/>
              <a:t>In this comparison, between Sum of total no of workers &amp; sum of total number of active workers</a:t>
            </a:r>
          </a:p>
          <a:p>
            <a:endParaRPr lang="en-US" dirty="0"/>
          </a:p>
        </p:txBody>
      </p:sp>
    </p:spTree>
    <p:extLst>
      <p:ext uri="{BB962C8B-B14F-4D97-AF65-F5344CB8AC3E}">
        <p14:creationId xmlns:p14="http://schemas.microsoft.com/office/powerpoint/2010/main" val="214898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15 Sum of </a:t>
            </a:r>
            <a:r>
              <a:rPr lang="en-US" dirty="0" err="1" smtClean="0"/>
              <a:t>persondays</a:t>
            </a:r>
            <a:r>
              <a:rPr lang="en-US" dirty="0" smtClean="0"/>
              <a:t> of central liability so far &amp; sum of ST </a:t>
            </a:r>
            <a:r>
              <a:rPr lang="en-US" dirty="0" err="1" smtClean="0"/>
              <a:t>persondays</a:t>
            </a: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941285" y="1796168"/>
            <a:ext cx="4638675" cy="2543175"/>
          </a:xfrm>
          <a:prstGeom prst="rect">
            <a:avLst/>
          </a:prstGeom>
        </p:spPr>
      </p:pic>
      <p:sp>
        <p:nvSpPr>
          <p:cNvPr id="4" name="TextBox 3"/>
          <p:cNvSpPr txBox="1"/>
          <p:nvPr/>
        </p:nvSpPr>
        <p:spPr>
          <a:xfrm>
            <a:off x="474133" y="4799366"/>
            <a:ext cx="10493024" cy="923330"/>
          </a:xfrm>
          <a:prstGeom prst="rect">
            <a:avLst/>
          </a:prstGeom>
          <a:noFill/>
        </p:spPr>
        <p:txBody>
          <a:bodyPr wrap="square" rtlCol="0">
            <a:spAutoFit/>
          </a:bodyPr>
          <a:lstStyle/>
          <a:p>
            <a:r>
              <a:rPr lang="en-US" dirty="0" smtClean="0"/>
              <a:t>In this comparison, between Sum of </a:t>
            </a:r>
            <a:r>
              <a:rPr lang="en-US" dirty="0" err="1" smtClean="0"/>
              <a:t>persondays</a:t>
            </a:r>
            <a:r>
              <a:rPr lang="en-US" dirty="0" smtClean="0"/>
              <a:t> of central liability so far &amp; sum of ST </a:t>
            </a:r>
            <a:r>
              <a:rPr lang="en-US" dirty="0" err="1" smtClean="0"/>
              <a:t>persondays</a:t>
            </a:r>
            <a:endParaRPr lang="en-US" dirty="0" smtClean="0"/>
          </a:p>
          <a:p>
            <a:endParaRPr lang="en-US" dirty="0" smtClean="0"/>
          </a:p>
          <a:p>
            <a:endParaRPr lang="en-US" dirty="0"/>
          </a:p>
        </p:txBody>
      </p:sp>
    </p:spTree>
    <p:extLst>
      <p:ext uri="{BB962C8B-B14F-4D97-AF65-F5344CB8AC3E}">
        <p14:creationId xmlns:p14="http://schemas.microsoft.com/office/powerpoint/2010/main" val="419511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155" y="489833"/>
            <a:ext cx="10555111" cy="5854523"/>
          </a:xfrm>
        </p:spPr>
        <p:txBody>
          <a:bodyPr/>
          <a:lstStyle/>
          <a:p>
            <a:r>
              <a:rPr lang="en-US" dirty="0" smtClean="0"/>
              <a:t>Figure 16  Sum of workers &amp; sum of total </a:t>
            </a:r>
            <a:r>
              <a:rPr lang="en-US" dirty="0" err="1" smtClean="0"/>
              <a:t>exp</a:t>
            </a:r>
            <a:endParaRPr lang="en-US" dirty="0" smtClean="0"/>
          </a:p>
          <a:p>
            <a:pPr marL="0" indent="0">
              <a:buNone/>
            </a:pPr>
            <a:endParaRPr lang="en-US" dirty="0"/>
          </a:p>
        </p:txBody>
      </p:sp>
      <p:pic>
        <p:nvPicPr>
          <p:cNvPr id="2" name="Picture 1"/>
          <p:cNvPicPr>
            <a:picLocks noChangeAspect="1"/>
          </p:cNvPicPr>
          <p:nvPr/>
        </p:nvPicPr>
        <p:blipFill>
          <a:blip r:embed="rId2"/>
          <a:stretch>
            <a:fillRect/>
          </a:stretch>
        </p:blipFill>
        <p:spPr>
          <a:xfrm>
            <a:off x="2688166" y="1554869"/>
            <a:ext cx="5219700" cy="2495550"/>
          </a:xfrm>
          <a:prstGeom prst="rect">
            <a:avLst/>
          </a:prstGeom>
        </p:spPr>
      </p:pic>
      <p:sp>
        <p:nvSpPr>
          <p:cNvPr id="4" name="TextBox 3"/>
          <p:cNvSpPr txBox="1"/>
          <p:nvPr/>
        </p:nvSpPr>
        <p:spPr>
          <a:xfrm>
            <a:off x="553155" y="5115454"/>
            <a:ext cx="10493024" cy="646331"/>
          </a:xfrm>
          <a:prstGeom prst="rect">
            <a:avLst/>
          </a:prstGeom>
          <a:noFill/>
        </p:spPr>
        <p:txBody>
          <a:bodyPr wrap="square" rtlCol="0">
            <a:spAutoFit/>
          </a:bodyPr>
          <a:lstStyle/>
          <a:p>
            <a:r>
              <a:rPr lang="en-US" dirty="0" smtClean="0"/>
              <a:t>In this comparison, Sum of workers &amp; sum of total </a:t>
            </a:r>
            <a:r>
              <a:rPr lang="en-US" dirty="0" err="1" smtClean="0"/>
              <a:t>exp</a:t>
            </a:r>
            <a:endParaRPr lang="en-US" dirty="0" smtClean="0"/>
          </a:p>
          <a:p>
            <a:r>
              <a:rPr lang="en-US" dirty="0" smtClean="0"/>
              <a:t> such as 269M  and 5M</a:t>
            </a:r>
            <a:endParaRPr lang="en-US" dirty="0"/>
          </a:p>
        </p:txBody>
      </p:sp>
    </p:spTree>
    <p:extLst>
      <p:ext uri="{BB962C8B-B14F-4D97-AF65-F5344CB8AC3E}">
        <p14:creationId xmlns:p14="http://schemas.microsoft.com/office/powerpoint/2010/main" val="2650231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19022"/>
            <a:ext cx="8596668"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7073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1897"/>
            <a:ext cx="11006666" cy="543983"/>
          </a:xfrm>
        </p:spPr>
        <p:txBody>
          <a:bodyPr>
            <a:normAutofit/>
          </a:bodyPr>
          <a:lstStyle/>
          <a:p>
            <a:pPr algn="ctr"/>
            <a:r>
              <a:rPr lang="en-US" sz="2400" dirty="0" smtClean="0">
                <a:solidFill>
                  <a:srgbClr val="FFFF00"/>
                </a:solidFill>
              </a:rPr>
              <a:t>INTRODUCTION</a:t>
            </a:r>
            <a:endParaRPr lang="en-US" sz="2400" dirty="0">
              <a:solidFill>
                <a:srgbClr val="FFFF00"/>
              </a:solidFill>
            </a:endParaRPr>
          </a:p>
        </p:txBody>
      </p:sp>
      <p:sp>
        <p:nvSpPr>
          <p:cNvPr id="3" name="Content Placeholder 2"/>
          <p:cNvSpPr>
            <a:spLocks noGrp="1"/>
          </p:cNvSpPr>
          <p:nvPr>
            <p:ph idx="1"/>
          </p:nvPr>
        </p:nvSpPr>
        <p:spPr>
          <a:xfrm>
            <a:off x="677334" y="1531939"/>
            <a:ext cx="11006666" cy="3880773"/>
          </a:xfrm>
        </p:spPr>
        <p:txBody>
          <a:bodyPr>
            <a:normAutofit/>
          </a:bodyPr>
          <a:lstStyle/>
          <a:p>
            <a:pPr marL="0" indent="0" algn="just">
              <a:lnSpc>
                <a:spcPct val="150000"/>
              </a:lnSpc>
              <a:buNone/>
            </a:pPr>
            <a:r>
              <a:rPr lang="en-US" dirty="0">
                <a:solidFill>
                  <a:srgbClr val="FFFF00"/>
                </a:solidFill>
              </a:rPr>
              <a:t>What is National Rural Employment Guarantee Act</a:t>
            </a:r>
            <a:r>
              <a:rPr lang="en-US" dirty="0" smtClean="0">
                <a:solidFill>
                  <a:srgbClr val="FFFF00"/>
                </a:solidFill>
              </a:rPr>
              <a:t>?</a:t>
            </a:r>
            <a:endParaRPr lang="en-US" dirty="0" smtClean="0">
              <a:solidFill>
                <a:schemeClr val="accent1">
                  <a:lumMod val="40000"/>
                  <a:lumOff val="60000"/>
                </a:schemeClr>
              </a:solidFill>
            </a:endParaRPr>
          </a:p>
          <a:p>
            <a:pPr marL="0" indent="0" algn="just">
              <a:lnSpc>
                <a:spcPct val="150000"/>
              </a:lnSpc>
              <a:buNone/>
            </a:pPr>
            <a:r>
              <a:rPr lang="en-US" dirty="0" smtClean="0">
                <a:solidFill>
                  <a:schemeClr val="accent1">
                    <a:lumMod val="40000"/>
                    <a:lumOff val="60000"/>
                  </a:schemeClr>
                </a:solidFill>
              </a:rPr>
              <a:t>The </a:t>
            </a:r>
            <a:r>
              <a:rPr lang="en-US" dirty="0">
                <a:solidFill>
                  <a:schemeClr val="accent1">
                    <a:lumMod val="40000"/>
                    <a:lumOff val="60000"/>
                  </a:schemeClr>
                </a:solidFill>
              </a:rPr>
              <a:t>National Rural Employment Guarantee Act (NREGA), now known as the Mahatma Gandhi National Rural Employment Guarantee Act (MGNREGA), is a social security measure enacted by the Indian government in 2005. Its primary objective is to enhance the livelihood security of people in rural areas by guaranteeing 100 days of wage employment in a financial year to every rural household whose adult members volunteer to do unskilled manual work.</a:t>
            </a:r>
          </a:p>
        </p:txBody>
      </p:sp>
    </p:spTree>
    <p:extLst>
      <p:ext uri="{BB962C8B-B14F-4D97-AF65-F5344CB8AC3E}">
        <p14:creationId xmlns:p14="http://schemas.microsoft.com/office/powerpoint/2010/main" val="28971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 overview</a:t>
            </a:r>
            <a:br>
              <a:rPr lang="en-US" dirty="0"/>
            </a:br>
            <a:endParaRPr lang="en-US" dirty="0"/>
          </a:p>
        </p:txBody>
      </p:sp>
      <p:sp>
        <p:nvSpPr>
          <p:cNvPr id="3" name="Content Placeholder 2"/>
          <p:cNvSpPr>
            <a:spLocks noGrp="1"/>
          </p:cNvSpPr>
          <p:nvPr>
            <p:ph idx="1"/>
          </p:nvPr>
        </p:nvSpPr>
        <p:spPr>
          <a:xfrm>
            <a:off x="677334" y="1440180"/>
            <a:ext cx="10626936" cy="5040629"/>
          </a:xfrm>
        </p:spPr>
        <p:txBody>
          <a:bodyPr>
            <a:normAutofit fontScale="85000" lnSpcReduction="10000"/>
          </a:bodyPr>
          <a:lstStyle/>
          <a:p>
            <a:pPr lvl="0"/>
            <a:r>
              <a:rPr lang="en-US" dirty="0" err="1">
                <a:solidFill>
                  <a:schemeClr val="accent1">
                    <a:lumMod val="40000"/>
                    <a:lumOff val="60000"/>
                  </a:schemeClr>
                </a:solidFill>
              </a:rPr>
              <a:t>state_name</a:t>
            </a:r>
            <a:r>
              <a:rPr lang="en-US" dirty="0">
                <a:solidFill>
                  <a:schemeClr val="accent1">
                    <a:lumMod val="40000"/>
                    <a:lumOff val="60000"/>
                  </a:schemeClr>
                </a:solidFill>
              </a:rPr>
              <a:t>: Name of the Indian state.</a:t>
            </a:r>
          </a:p>
          <a:p>
            <a:pPr lvl="0"/>
            <a:r>
              <a:rPr lang="en-US" dirty="0" err="1">
                <a:solidFill>
                  <a:schemeClr val="accent1">
                    <a:lumMod val="40000"/>
                    <a:lumOff val="60000"/>
                  </a:schemeClr>
                </a:solidFill>
              </a:rPr>
              <a:t>district_name</a:t>
            </a:r>
            <a:r>
              <a:rPr lang="en-US" dirty="0">
                <a:solidFill>
                  <a:schemeClr val="accent1">
                    <a:lumMod val="40000"/>
                    <a:lumOff val="60000"/>
                  </a:schemeClr>
                </a:solidFill>
              </a:rPr>
              <a:t>: Name of the district within the state.</a:t>
            </a:r>
          </a:p>
          <a:p>
            <a:pPr lvl="0"/>
            <a:r>
              <a:rPr lang="en-US" dirty="0">
                <a:solidFill>
                  <a:schemeClr val="accent1">
                    <a:lumMod val="40000"/>
                    <a:lumOff val="60000"/>
                  </a:schemeClr>
                </a:solidFill>
              </a:rPr>
              <a:t>Total No. of </a:t>
            </a:r>
            <a:r>
              <a:rPr lang="en-US" dirty="0" err="1">
                <a:solidFill>
                  <a:schemeClr val="accent1">
                    <a:lumMod val="40000"/>
                    <a:lumOff val="60000"/>
                  </a:schemeClr>
                </a:solidFill>
              </a:rPr>
              <a:t>JobCards</a:t>
            </a:r>
            <a:r>
              <a:rPr lang="en-US" dirty="0">
                <a:solidFill>
                  <a:schemeClr val="accent1">
                    <a:lumMod val="40000"/>
                    <a:lumOff val="60000"/>
                  </a:schemeClr>
                </a:solidFill>
              </a:rPr>
              <a:t> issued: The total number of job cards issued to rural households.</a:t>
            </a:r>
          </a:p>
          <a:p>
            <a:pPr lvl="0"/>
            <a:r>
              <a:rPr lang="en-US" dirty="0">
                <a:solidFill>
                  <a:schemeClr val="accent1">
                    <a:lumMod val="40000"/>
                    <a:lumOff val="60000"/>
                  </a:schemeClr>
                </a:solidFill>
              </a:rPr>
              <a:t>Total No. of Workers: The total number of workers registered under NREGA.</a:t>
            </a:r>
          </a:p>
          <a:p>
            <a:pPr lvl="0"/>
            <a:r>
              <a:rPr lang="en-US" dirty="0">
                <a:solidFill>
                  <a:schemeClr val="accent1">
                    <a:lumMod val="40000"/>
                    <a:lumOff val="60000"/>
                  </a:schemeClr>
                </a:solidFill>
              </a:rPr>
              <a:t>Total No. of Active Job Cards: The number of active job cards at a given point in time.</a:t>
            </a:r>
          </a:p>
          <a:p>
            <a:pPr lvl="0"/>
            <a:r>
              <a:rPr lang="en-US" dirty="0">
                <a:solidFill>
                  <a:schemeClr val="accent1">
                    <a:lumMod val="40000"/>
                    <a:lumOff val="60000"/>
                  </a:schemeClr>
                </a:solidFill>
              </a:rPr>
              <a:t>Total No. of Active Workers: The number of workers currently engaged in NREGA works.</a:t>
            </a:r>
          </a:p>
          <a:p>
            <a:pPr lvl="0"/>
            <a:r>
              <a:rPr lang="en-US" dirty="0">
                <a:solidFill>
                  <a:schemeClr val="accent1">
                    <a:lumMod val="40000"/>
                    <a:lumOff val="60000"/>
                  </a:schemeClr>
                </a:solidFill>
              </a:rPr>
              <a:t>SC workers against active workers: The count of Scheduled Caste workers among active workers.</a:t>
            </a:r>
          </a:p>
          <a:p>
            <a:pPr lvl="0"/>
            <a:r>
              <a:rPr lang="en-US" dirty="0">
                <a:solidFill>
                  <a:schemeClr val="accent1">
                    <a:lumMod val="40000"/>
                    <a:lumOff val="60000"/>
                  </a:schemeClr>
                </a:solidFill>
              </a:rPr>
              <a:t>ST workers against active workers: The count of Scheduled Tribe workers among active workers.</a:t>
            </a:r>
          </a:p>
          <a:p>
            <a:pPr lvl="0"/>
            <a:r>
              <a:rPr lang="en-US" dirty="0">
                <a:solidFill>
                  <a:schemeClr val="accent1">
                    <a:lumMod val="40000"/>
                    <a:lumOff val="60000"/>
                  </a:schemeClr>
                </a:solidFill>
              </a:rPr>
              <a:t>Approved </a:t>
            </a:r>
            <a:r>
              <a:rPr lang="en-US" dirty="0" err="1">
                <a:solidFill>
                  <a:schemeClr val="accent1">
                    <a:lumMod val="40000"/>
                    <a:lumOff val="60000"/>
                  </a:schemeClr>
                </a:solidFill>
              </a:rPr>
              <a:t>Labour</a:t>
            </a:r>
            <a:r>
              <a:rPr lang="en-US" dirty="0">
                <a:solidFill>
                  <a:schemeClr val="accent1">
                    <a:lumMod val="40000"/>
                    <a:lumOff val="60000"/>
                  </a:schemeClr>
                </a:solidFill>
              </a:rPr>
              <a:t> Budget: The budget allocated for labor under NREGA.</a:t>
            </a:r>
          </a:p>
          <a:p>
            <a:pPr lvl="0"/>
            <a:r>
              <a:rPr lang="en-US" dirty="0" err="1">
                <a:solidFill>
                  <a:schemeClr val="accent1">
                    <a:lumMod val="40000"/>
                    <a:lumOff val="60000"/>
                  </a:schemeClr>
                </a:solidFill>
              </a:rPr>
              <a:t>Persondays</a:t>
            </a:r>
            <a:r>
              <a:rPr lang="en-US" dirty="0">
                <a:solidFill>
                  <a:schemeClr val="accent1">
                    <a:lumMod val="40000"/>
                    <a:lumOff val="60000"/>
                  </a:schemeClr>
                </a:solidFill>
              </a:rPr>
              <a:t> of Central Liability so far: The total </a:t>
            </a:r>
            <a:r>
              <a:rPr lang="en-US" dirty="0" err="1">
                <a:solidFill>
                  <a:schemeClr val="accent1">
                    <a:lumMod val="40000"/>
                    <a:lumOff val="60000"/>
                  </a:schemeClr>
                </a:solidFill>
              </a:rPr>
              <a:t>persondays</a:t>
            </a:r>
            <a:r>
              <a:rPr lang="en-US" dirty="0">
                <a:solidFill>
                  <a:schemeClr val="accent1">
                    <a:lumMod val="40000"/>
                    <a:lumOff val="60000"/>
                  </a:schemeClr>
                </a:solidFill>
              </a:rPr>
              <a:t> of employment provided, considering central liability.</a:t>
            </a:r>
          </a:p>
          <a:p>
            <a:pPr lvl="0"/>
            <a:r>
              <a:rPr lang="en-US" dirty="0">
                <a:solidFill>
                  <a:schemeClr val="accent1">
                    <a:lumMod val="40000"/>
                    <a:lumOff val="60000"/>
                  </a:schemeClr>
                </a:solidFill>
              </a:rPr>
              <a:t>SC </a:t>
            </a:r>
            <a:r>
              <a:rPr lang="en-US" dirty="0" err="1">
                <a:solidFill>
                  <a:schemeClr val="accent1">
                    <a:lumMod val="40000"/>
                    <a:lumOff val="60000"/>
                  </a:schemeClr>
                </a:solidFill>
              </a:rPr>
              <a:t>persondays</a:t>
            </a:r>
            <a:r>
              <a:rPr lang="en-US" dirty="0">
                <a:solidFill>
                  <a:schemeClr val="accent1">
                    <a:lumMod val="40000"/>
                    <a:lumOff val="60000"/>
                  </a:schemeClr>
                </a:solidFill>
              </a:rPr>
              <a:t>: </a:t>
            </a:r>
            <a:r>
              <a:rPr lang="en-US" dirty="0" err="1">
                <a:solidFill>
                  <a:schemeClr val="accent1">
                    <a:lumMod val="40000"/>
                    <a:lumOff val="60000"/>
                  </a:schemeClr>
                </a:solidFill>
              </a:rPr>
              <a:t>Persondays</a:t>
            </a:r>
            <a:r>
              <a:rPr lang="en-US" dirty="0">
                <a:solidFill>
                  <a:schemeClr val="accent1">
                    <a:lumMod val="40000"/>
                    <a:lumOff val="60000"/>
                  </a:schemeClr>
                </a:solidFill>
              </a:rPr>
              <a:t> of employment provided to Scheduled Caste workers.</a:t>
            </a:r>
          </a:p>
          <a:p>
            <a:pPr lvl="0"/>
            <a:r>
              <a:rPr lang="en-US" dirty="0">
                <a:solidFill>
                  <a:schemeClr val="accent1">
                    <a:lumMod val="40000"/>
                    <a:lumOff val="60000"/>
                  </a:schemeClr>
                </a:solidFill>
              </a:rPr>
              <a:t>ST </a:t>
            </a:r>
            <a:r>
              <a:rPr lang="en-US" dirty="0" err="1">
                <a:solidFill>
                  <a:schemeClr val="accent1">
                    <a:lumMod val="40000"/>
                    <a:lumOff val="60000"/>
                  </a:schemeClr>
                </a:solidFill>
              </a:rPr>
              <a:t>persondays</a:t>
            </a:r>
            <a:r>
              <a:rPr lang="en-US" dirty="0">
                <a:solidFill>
                  <a:schemeClr val="accent1">
                    <a:lumMod val="40000"/>
                    <a:lumOff val="60000"/>
                  </a:schemeClr>
                </a:solidFill>
              </a:rPr>
              <a:t>: </a:t>
            </a:r>
            <a:r>
              <a:rPr lang="en-US" dirty="0" err="1">
                <a:solidFill>
                  <a:schemeClr val="accent1">
                    <a:lumMod val="40000"/>
                    <a:lumOff val="60000"/>
                  </a:schemeClr>
                </a:solidFill>
              </a:rPr>
              <a:t>Persondays</a:t>
            </a:r>
            <a:r>
              <a:rPr lang="en-US" dirty="0">
                <a:solidFill>
                  <a:schemeClr val="accent1">
                    <a:lumMod val="40000"/>
                    <a:lumOff val="60000"/>
                  </a:schemeClr>
                </a:solidFill>
              </a:rPr>
              <a:t> of employment provided to Scheduled Tribe workers.</a:t>
            </a:r>
          </a:p>
          <a:p>
            <a:pPr lvl="0"/>
            <a:r>
              <a:rPr lang="en-US" dirty="0">
                <a:solidFill>
                  <a:schemeClr val="accent1">
                    <a:lumMod val="40000"/>
                    <a:lumOff val="60000"/>
                  </a:schemeClr>
                </a:solidFill>
              </a:rPr>
              <a:t>Women </a:t>
            </a:r>
            <a:r>
              <a:rPr lang="en-US" dirty="0" err="1">
                <a:solidFill>
                  <a:schemeClr val="accent1">
                    <a:lumMod val="40000"/>
                    <a:lumOff val="60000"/>
                  </a:schemeClr>
                </a:solidFill>
              </a:rPr>
              <a:t>Persondays</a:t>
            </a:r>
            <a:r>
              <a:rPr lang="en-US" dirty="0">
                <a:solidFill>
                  <a:schemeClr val="accent1">
                    <a:lumMod val="40000"/>
                    <a:lumOff val="60000"/>
                  </a:schemeClr>
                </a:solidFill>
              </a:rPr>
              <a:t>: </a:t>
            </a:r>
            <a:r>
              <a:rPr lang="en-US" dirty="0" err="1">
                <a:solidFill>
                  <a:schemeClr val="accent1">
                    <a:lumMod val="40000"/>
                    <a:lumOff val="60000"/>
                  </a:schemeClr>
                </a:solidFill>
              </a:rPr>
              <a:t>Persondays</a:t>
            </a:r>
            <a:r>
              <a:rPr lang="en-US" dirty="0">
                <a:solidFill>
                  <a:schemeClr val="accent1">
                    <a:lumMod val="40000"/>
                    <a:lumOff val="60000"/>
                  </a:schemeClr>
                </a:solidFill>
              </a:rPr>
              <a:t> of employment provided to women.</a:t>
            </a:r>
          </a:p>
          <a:p>
            <a:pPr lvl="0"/>
            <a:r>
              <a:rPr lang="en-US" dirty="0">
                <a:solidFill>
                  <a:schemeClr val="accent1">
                    <a:lumMod val="40000"/>
                    <a:lumOff val="60000"/>
                  </a:schemeClr>
                </a:solidFill>
              </a:rPr>
              <a:t>Average days of employment provided per Household: The average number of days of employment provided per rural household.</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28712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28978"/>
            <a:ext cx="10995378" cy="6220177"/>
          </a:xfrm>
        </p:spPr>
        <p:txBody>
          <a:bodyPr>
            <a:normAutofit fontScale="85000" lnSpcReduction="10000"/>
          </a:bodyPr>
          <a:lstStyle/>
          <a:p>
            <a:pPr lvl="0"/>
            <a:r>
              <a:rPr lang="en-US" dirty="0">
                <a:solidFill>
                  <a:schemeClr val="accent1">
                    <a:lumMod val="40000"/>
                    <a:lumOff val="60000"/>
                  </a:schemeClr>
                </a:solidFill>
              </a:rPr>
              <a:t>Average Wage rate per day per person(</a:t>
            </a:r>
            <a:r>
              <a:rPr lang="en-US" dirty="0" err="1">
                <a:solidFill>
                  <a:schemeClr val="accent1">
                    <a:lumMod val="40000"/>
                    <a:lumOff val="60000"/>
                  </a:schemeClr>
                </a:solidFill>
              </a:rPr>
              <a:t>Rs</a:t>
            </a:r>
            <a:r>
              <a:rPr lang="en-US" dirty="0">
                <a:solidFill>
                  <a:schemeClr val="accent1">
                    <a:lumMod val="40000"/>
                    <a:lumOff val="60000"/>
                  </a:schemeClr>
                </a:solidFill>
              </a:rPr>
              <a:t>.): The average daily wage rate per NREGA worker in Indian Rupees.</a:t>
            </a:r>
          </a:p>
          <a:p>
            <a:pPr lvl="0"/>
            <a:r>
              <a:rPr lang="en-US" dirty="0">
                <a:solidFill>
                  <a:schemeClr val="accent1">
                    <a:lumMod val="40000"/>
                    <a:lumOff val="60000"/>
                  </a:schemeClr>
                </a:solidFill>
              </a:rPr>
              <a:t>Total No of HHs completed 100 Days of Wage Employment: The number of households completing 100 days of wage employment.</a:t>
            </a:r>
          </a:p>
          <a:p>
            <a:pPr lvl="0"/>
            <a:r>
              <a:rPr lang="en-US" dirty="0">
                <a:solidFill>
                  <a:schemeClr val="accent1">
                    <a:lumMod val="40000"/>
                    <a:lumOff val="60000"/>
                  </a:schemeClr>
                </a:solidFill>
              </a:rPr>
              <a:t>Total Households Worked: The total number of households involved in NREGA works.</a:t>
            </a:r>
          </a:p>
          <a:p>
            <a:pPr lvl="0"/>
            <a:r>
              <a:rPr lang="en-US" dirty="0">
                <a:solidFill>
                  <a:schemeClr val="accent1">
                    <a:lumMod val="40000"/>
                    <a:lumOff val="60000"/>
                  </a:schemeClr>
                </a:solidFill>
              </a:rPr>
              <a:t>Total Individuals Worked: The total number of individuals engaged in NREGA works.</a:t>
            </a:r>
          </a:p>
          <a:p>
            <a:pPr lvl="0"/>
            <a:r>
              <a:rPr lang="en-US" dirty="0">
                <a:solidFill>
                  <a:schemeClr val="accent1">
                    <a:lumMod val="40000"/>
                    <a:lumOff val="60000"/>
                  </a:schemeClr>
                </a:solidFill>
              </a:rPr>
              <a:t>Differently abled persons worked: The count of differently abled persons who participated in NREGA works.</a:t>
            </a:r>
          </a:p>
          <a:p>
            <a:pPr lvl="0"/>
            <a:r>
              <a:rPr lang="en-US" dirty="0">
                <a:solidFill>
                  <a:schemeClr val="accent1">
                    <a:lumMod val="40000"/>
                    <a:lumOff val="60000"/>
                  </a:schemeClr>
                </a:solidFill>
              </a:rPr>
              <a:t>Number of GPs with NIL </a:t>
            </a:r>
            <a:r>
              <a:rPr lang="en-US" dirty="0" err="1">
                <a:solidFill>
                  <a:schemeClr val="accent1">
                    <a:lumMod val="40000"/>
                    <a:lumOff val="60000"/>
                  </a:schemeClr>
                </a:solidFill>
              </a:rPr>
              <a:t>exp</a:t>
            </a:r>
            <a:r>
              <a:rPr lang="en-US" dirty="0">
                <a:solidFill>
                  <a:schemeClr val="accent1">
                    <a:lumMod val="40000"/>
                    <a:lumOff val="60000"/>
                  </a:schemeClr>
                </a:solidFill>
              </a:rPr>
              <a:t>: The number of Gram </a:t>
            </a:r>
            <a:r>
              <a:rPr lang="en-US" dirty="0" err="1">
                <a:solidFill>
                  <a:schemeClr val="accent1">
                    <a:lumMod val="40000"/>
                    <a:lumOff val="60000"/>
                  </a:schemeClr>
                </a:solidFill>
              </a:rPr>
              <a:t>Panchayats</a:t>
            </a:r>
            <a:r>
              <a:rPr lang="en-US" dirty="0">
                <a:solidFill>
                  <a:schemeClr val="accent1">
                    <a:lumMod val="40000"/>
                    <a:lumOff val="60000"/>
                  </a:schemeClr>
                </a:solidFill>
              </a:rPr>
              <a:t> with zero expenditure.</a:t>
            </a:r>
          </a:p>
          <a:p>
            <a:pPr lvl="0"/>
            <a:r>
              <a:rPr lang="en-US" dirty="0">
                <a:solidFill>
                  <a:schemeClr val="accent1">
                    <a:lumMod val="40000"/>
                    <a:lumOff val="60000"/>
                  </a:schemeClr>
                </a:solidFill>
              </a:rPr>
              <a:t>Total No. of Works </a:t>
            </a:r>
            <a:r>
              <a:rPr lang="en-US" dirty="0" err="1">
                <a:solidFill>
                  <a:schemeClr val="accent1">
                    <a:lumMod val="40000"/>
                    <a:lumOff val="60000"/>
                  </a:schemeClr>
                </a:solidFill>
              </a:rPr>
              <a:t>Takenup</a:t>
            </a:r>
            <a:r>
              <a:rPr lang="en-US" dirty="0">
                <a:solidFill>
                  <a:schemeClr val="accent1">
                    <a:lumMod val="40000"/>
                    <a:lumOff val="60000"/>
                  </a:schemeClr>
                </a:solidFill>
              </a:rPr>
              <a:t> (</a:t>
            </a:r>
            <a:r>
              <a:rPr lang="en-US" dirty="0" err="1">
                <a:solidFill>
                  <a:schemeClr val="accent1">
                    <a:lumMod val="40000"/>
                    <a:lumOff val="60000"/>
                  </a:schemeClr>
                </a:solidFill>
              </a:rPr>
              <a:t>New+Spill</a:t>
            </a:r>
            <a:r>
              <a:rPr lang="en-US" dirty="0">
                <a:solidFill>
                  <a:schemeClr val="accent1">
                    <a:lumMod val="40000"/>
                    <a:lumOff val="60000"/>
                  </a:schemeClr>
                </a:solidFill>
              </a:rPr>
              <a:t> Over): The total number of works initiated, including new projects and spill-over from previous periods.</a:t>
            </a:r>
          </a:p>
          <a:p>
            <a:pPr lvl="0"/>
            <a:r>
              <a:rPr lang="en-US" dirty="0">
                <a:solidFill>
                  <a:schemeClr val="accent1">
                    <a:lumMod val="40000"/>
                    <a:lumOff val="60000"/>
                  </a:schemeClr>
                </a:solidFill>
              </a:rPr>
              <a:t>Number of Ongoing Works: The count of works that are currently in progress.</a:t>
            </a:r>
          </a:p>
          <a:p>
            <a:pPr lvl="0"/>
            <a:r>
              <a:rPr lang="en-US" dirty="0">
                <a:solidFill>
                  <a:schemeClr val="accent1">
                    <a:lumMod val="40000"/>
                    <a:lumOff val="60000"/>
                  </a:schemeClr>
                </a:solidFill>
              </a:rPr>
              <a:t>Number of Completed Works: The count of works that have been successfully completed.</a:t>
            </a:r>
          </a:p>
          <a:p>
            <a:pPr lvl="0"/>
            <a:r>
              <a:rPr lang="en-US" dirty="0">
                <a:solidFill>
                  <a:schemeClr val="accent1">
                    <a:lumMod val="40000"/>
                    <a:lumOff val="60000"/>
                  </a:schemeClr>
                </a:solidFill>
              </a:rPr>
              <a:t>% of NRM Expenditure(Public + Individual): The percentage of expenditure on Natural Resource Management (NRM) projects, including both public and individual contributions.</a:t>
            </a:r>
          </a:p>
          <a:p>
            <a:pPr lvl="0"/>
            <a:r>
              <a:rPr lang="en-US" dirty="0">
                <a:solidFill>
                  <a:schemeClr val="accent1">
                    <a:lumMod val="40000"/>
                    <a:lumOff val="60000"/>
                  </a:schemeClr>
                </a:solidFill>
              </a:rPr>
              <a:t>% of Category B Works: The percentage of expenditure on Category B works.</a:t>
            </a:r>
          </a:p>
          <a:p>
            <a:pPr lvl="0"/>
            <a:r>
              <a:rPr lang="en-US" dirty="0">
                <a:solidFill>
                  <a:schemeClr val="accent1">
                    <a:lumMod val="40000"/>
                    <a:lumOff val="60000"/>
                  </a:schemeClr>
                </a:solidFill>
              </a:rPr>
              <a:t>% of Expenditure on Agriculture &amp; Agriculture Allied Works: The percentage of expenditure on agriculture and allied activities.</a:t>
            </a:r>
          </a:p>
          <a:p>
            <a:pPr lvl="0"/>
            <a:r>
              <a:rPr lang="en-US" dirty="0">
                <a:solidFill>
                  <a:schemeClr val="accent1">
                    <a:lumMod val="40000"/>
                    <a:lumOff val="60000"/>
                  </a:schemeClr>
                </a:solidFill>
              </a:rPr>
              <a:t>Total </a:t>
            </a:r>
            <a:r>
              <a:rPr lang="en-US" dirty="0" err="1">
                <a:solidFill>
                  <a:schemeClr val="accent1">
                    <a:lumMod val="40000"/>
                    <a:lumOff val="60000"/>
                  </a:schemeClr>
                </a:solidFill>
              </a:rPr>
              <a:t>Exp</a:t>
            </a:r>
            <a:r>
              <a:rPr lang="en-US" dirty="0">
                <a:solidFill>
                  <a:schemeClr val="accent1">
                    <a:lumMod val="40000"/>
                    <a:lumOff val="60000"/>
                  </a:schemeClr>
                </a:solidFill>
              </a:rPr>
              <a:t>(</a:t>
            </a:r>
            <a:r>
              <a:rPr lang="en-US" dirty="0" err="1">
                <a:solidFill>
                  <a:schemeClr val="accent1">
                    <a:lumMod val="40000"/>
                    <a:lumOff val="60000"/>
                  </a:schemeClr>
                </a:solidFill>
              </a:rPr>
              <a:t>Rs</a:t>
            </a:r>
            <a:r>
              <a:rPr lang="en-US" dirty="0">
                <a:solidFill>
                  <a:schemeClr val="accent1">
                    <a:lumMod val="40000"/>
                    <a:lumOff val="60000"/>
                  </a:schemeClr>
                </a:solidFill>
              </a:rPr>
              <a:t>. in Lakhs.): Total expenditure in Indian Rupees (in lakhs).</a:t>
            </a:r>
          </a:p>
          <a:p>
            <a:pPr lvl="0"/>
            <a:r>
              <a:rPr lang="en-US" dirty="0">
                <a:solidFill>
                  <a:schemeClr val="accent1">
                    <a:lumMod val="40000"/>
                    <a:lumOff val="60000"/>
                  </a:schemeClr>
                </a:solidFill>
              </a:rPr>
              <a:t>Wages(</a:t>
            </a:r>
            <a:r>
              <a:rPr lang="en-US" dirty="0" err="1">
                <a:solidFill>
                  <a:schemeClr val="accent1">
                    <a:lumMod val="40000"/>
                    <a:lumOff val="60000"/>
                  </a:schemeClr>
                </a:solidFill>
              </a:rPr>
              <a:t>Rs</a:t>
            </a:r>
            <a:r>
              <a:rPr lang="en-US" dirty="0">
                <a:solidFill>
                  <a:schemeClr val="accent1">
                    <a:lumMod val="40000"/>
                    <a:lumOff val="60000"/>
                  </a:schemeClr>
                </a:solidFill>
              </a:rPr>
              <a:t>. In Lakhs): Expenditure on wages in Indian Rupees (in lakhs).</a:t>
            </a:r>
          </a:p>
          <a:p>
            <a:pPr lvl="0"/>
            <a:r>
              <a:rPr lang="en-US" dirty="0">
                <a:solidFill>
                  <a:schemeClr val="accent1">
                    <a:lumMod val="40000"/>
                    <a:lumOff val="60000"/>
                  </a:schemeClr>
                </a:solidFill>
              </a:rPr>
              <a:t>Material and skilled Wages(</a:t>
            </a:r>
            <a:r>
              <a:rPr lang="en-US" dirty="0" err="1">
                <a:solidFill>
                  <a:schemeClr val="accent1">
                    <a:lumMod val="40000"/>
                    <a:lumOff val="60000"/>
                  </a:schemeClr>
                </a:solidFill>
              </a:rPr>
              <a:t>Rs</a:t>
            </a:r>
            <a:r>
              <a:rPr lang="en-US" dirty="0">
                <a:solidFill>
                  <a:schemeClr val="accent1">
                    <a:lumMod val="40000"/>
                    <a:lumOff val="60000"/>
                  </a:schemeClr>
                </a:solidFill>
              </a:rPr>
              <a:t>. In Lakhs): Expenditure on materials and skilled wages in Indian Rupees (in lakhs).</a:t>
            </a:r>
          </a:p>
          <a:p>
            <a:pPr lvl="0"/>
            <a:r>
              <a:rPr lang="en-US" dirty="0">
                <a:solidFill>
                  <a:schemeClr val="accent1">
                    <a:lumMod val="40000"/>
                    <a:lumOff val="60000"/>
                  </a:schemeClr>
                </a:solidFill>
              </a:rPr>
              <a:t>Total </a:t>
            </a:r>
            <a:r>
              <a:rPr lang="en-US" dirty="0" err="1">
                <a:solidFill>
                  <a:schemeClr val="accent1">
                    <a:lumMod val="40000"/>
                    <a:lumOff val="60000"/>
                  </a:schemeClr>
                </a:solidFill>
              </a:rPr>
              <a:t>Adm</a:t>
            </a:r>
            <a:r>
              <a:rPr lang="en-US" dirty="0">
                <a:solidFill>
                  <a:schemeClr val="accent1">
                    <a:lumMod val="40000"/>
                    <a:lumOff val="60000"/>
                  </a:schemeClr>
                </a:solidFill>
              </a:rPr>
              <a:t> Expenditure (</a:t>
            </a:r>
            <a:r>
              <a:rPr lang="en-US" dirty="0" err="1">
                <a:solidFill>
                  <a:schemeClr val="accent1">
                    <a:lumMod val="40000"/>
                    <a:lumOff val="60000"/>
                  </a:schemeClr>
                </a:solidFill>
              </a:rPr>
              <a:t>Rs</a:t>
            </a:r>
            <a:r>
              <a:rPr lang="en-US" dirty="0">
                <a:solidFill>
                  <a:schemeClr val="accent1">
                    <a:lumMod val="40000"/>
                    <a:lumOff val="60000"/>
                  </a:schemeClr>
                </a:solidFill>
              </a:rPr>
              <a:t>. in Lakhs): Total administrative expenditure in Indian Rupees (in lakhs).</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177306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622"/>
          </a:xfrm>
        </p:spPr>
        <p:txBody>
          <a:bodyPr/>
          <a:lstStyle/>
          <a:p>
            <a:r>
              <a:rPr lang="en-US" dirty="0" smtClean="0"/>
              <a:t>DATA CLEANING AND TRANSFORMATION</a:t>
            </a:r>
            <a:endParaRPr lang="en-US" dirty="0"/>
          </a:p>
        </p:txBody>
      </p:sp>
      <p:pic>
        <p:nvPicPr>
          <p:cNvPr id="7" name="Content Placeholder 6"/>
          <p:cNvPicPr>
            <a:picLocks noGrp="1" noChangeAspect="1"/>
          </p:cNvPicPr>
          <p:nvPr>
            <p:ph idx="1"/>
          </p:nvPr>
        </p:nvPicPr>
        <p:blipFill>
          <a:blip r:embed="rId2"/>
          <a:stretch>
            <a:fillRect/>
          </a:stretch>
        </p:blipFill>
        <p:spPr>
          <a:xfrm>
            <a:off x="677333" y="1415521"/>
            <a:ext cx="3172177" cy="3881437"/>
          </a:xfrm>
          <a:prstGeom prst="rect">
            <a:avLst/>
          </a:prstGeom>
        </p:spPr>
      </p:pic>
      <p:pic>
        <p:nvPicPr>
          <p:cNvPr id="8" name="Picture 7"/>
          <p:cNvPicPr>
            <a:picLocks noChangeAspect="1"/>
          </p:cNvPicPr>
          <p:nvPr/>
        </p:nvPicPr>
        <p:blipFill>
          <a:blip r:embed="rId3"/>
          <a:stretch>
            <a:fillRect/>
          </a:stretch>
        </p:blipFill>
        <p:spPr>
          <a:xfrm>
            <a:off x="4413779" y="1415521"/>
            <a:ext cx="3838575" cy="2362200"/>
          </a:xfrm>
          <a:prstGeom prst="rect">
            <a:avLst/>
          </a:prstGeom>
        </p:spPr>
      </p:pic>
    </p:spTree>
    <p:extLst>
      <p:ext uri="{BB962C8B-B14F-4D97-AF65-F5344CB8AC3E}">
        <p14:creationId xmlns:p14="http://schemas.microsoft.com/office/powerpoint/2010/main" val="124641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4668" y="2596445"/>
            <a:ext cx="8596668" cy="15917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smtClean="0">
                <a:solidFill>
                  <a:srgbClr val="FFFF00"/>
                </a:solidFill>
              </a:rPr>
              <a:t>DASHBOARDS</a:t>
            </a:r>
            <a:endParaRPr lang="en-US" sz="4800" b="1" dirty="0">
              <a:solidFill>
                <a:srgbClr val="FFFF00"/>
              </a:solidFill>
            </a:endParaRPr>
          </a:p>
        </p:txBody>
      </p:sp>
    </p:spTree>
    <p:extLst>
      <p:ext uri="{BB962C8B-B14F-4D97-AF65-F5344CB8AC3E}">
        <p14:creationId xmlns:p14="http://schemas.microsoft.com/office/powerpoint/2010/main" val="42150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778" y="282223"/>
            <a:ext cx="11692377" cy="6180666"/>
          </a:xfrm>
        </p:spPr>
        <p:txBody>
          <a:bodyPr/>
          <a:lstStyle/>
          <a:p>
            <a:r>
              <a:rPr lang="en-US" dirty="0" smtClean="0"/>
              <a:t>DASHBOARD 1-Overview Tab</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0778" y="1076578"/>
            <a:ext cx="11342421" cy="5528932"/>
          </a:xfrm>
          <a:prstGeom prst="rect">
            <a:avLst/>
          </a:prstGeom>
        </p:spPr>
      </p:pic>
    </p:spTree>
    <p:extLst>
      <p:ext uri="{BB962C8B-B14F-4D97-AF65-F5344CB8AC3E}">
        <p14:creationId xmlns:p14="http://schemas.microsoft.com/office/powerpoint/2010/main" val="18721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89" y="383822"/>
            <a:ext cx="10995377" cy="6321777"/>
          </a:xfrm>
        </p:spPr>
        <p:txBody>
          <a:bodyPr/>
          <a:lstStyle/>
          <a:p>
            <a:r>
              <a:rPr lang="en-US" dirty="0"/>
              <a:t>DASHBOARD </a:t>
            </a:r>
            <a:r>
              <a:rPr lang="en-US" dirty="0" smtClean="0"/>
              <a:t>2-Demographic</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75191" y="1085849"/>
            <a:ext cx="11039475" cy="5619750"/>
          </a:xfrm>
          <a:prstGeom prst="rect">
            <a:avLst/>
          </a:prstGeom>
        </p:spPr>
      </p:pic>
    </p:spTree>
    <p:extLst>
      <p:ext uri="{BB962C8B-B14F-4D97-AF65-F5344CB8AC3E}">
        <p14:creationId xmlns:p14="http://schemas.microsoft.com/office/powerpoint/2010/main" val="776372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1236</Words>
  <Application>Microsoft Office PowerPoint</Application>
  <PresentationFormat>Widescreen</PresentationFormat>
  <Paragraphs>90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National Rural Employment Guarantee</vt:lpstr>
      <vt:lpstr>CONTENT</vt:lpstr>
      <vt:lpstr>INTRODUCTION</vt:lpstr>
      <vt:lpstr>Dataset overview </vt:lpstr>
      <vt:lpstr>PowerPoint Presentation</vt:lpstr>
      <vt:lpstr>DATA CLEANING AND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Rural Employment Guarantee</dc:title>
  <dc:creator>HP</dc:creator>
  <cp:lastModifiedBy>HP</cp:lastModifiedBy>
  <cp:revision>30</cp:revision>
  <dcterms:created xsi:type="dcterms:W3CDTF">2024-06-21T10:53:27Z</dcterms:created>
  <dcterms:modified xsi:type="dcterms:W3CDTF">2024-06-21T13:28:45Z</dcterms:modified>
</cp:coreProperties>
</file>