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72" r:id="rId9"/>
    <p:sldId id="263" r:id="rId10"/>
    <p:sldId id="269" r:id="rId11"/>
    <p:sldId id="268" r:id="rId12"/>
    <p:sldId id="264" r:id="rId13"/>
    <p:sldId id="265" r:id="rId14"/>
    <p:sldId id="266" r:id="rId15"/>
    <p:sldId id="267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1C2F48-182D-4A4F-BCE9-F8340A718AC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A02906-C457-466B-BC84-4778D73CF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9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8-182D-4A4F-BCE9-F8340A718AC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2906-C457-466B-BC84-4778D73CF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92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1C2F48-182D-4A4F-BCE9-F8340A718AC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A02906-C457-466B-BC84-4778D73CF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7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8-182D-4A4F-BCE9-F8340A718AC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CA02906-C457-466B-BC84-4778D73CF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9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1C2F48-182D-4A4F-BCE9-F8340A718AC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A02906-C457-466B-BC84-4778D73CF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1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8-182D-4A4F-BCE9-F8340A718AC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2906-C457-466B-BC84-4778D73CF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9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8-182D-4A4F-BCE9-F8340A718AC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2906-C457-466B-BC84-4778D73CF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3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8-182D-4A4F-BCE9-F8340A718AC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2906-C457-466B-BC84-4778D73CF8F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8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8-182D-4A4F-BCE9-F8340A718AC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2906-C457-466B-BC84-4778D73CF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01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1C2F48-182D-4A4F-BCE9-F8340A718AC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A02906-C457-466B-BC84-4778D73CF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46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2F48-182D-4A4F-BCE9-F8340A718AC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2906-C457-466B-BC84-4778D73CF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20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F1C2F48-182D-4A4F-BCE9-F8340A718AC3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CA02906-C457-466B-BC84-4778D73CF8F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082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1482E5-9759-F942-0EAB-06DEB105E071}"/>
              </a:ext>
            </a:extLst>
          </p:cNvPr>
          <p:cNvSpPr txBox="1"/>
          <p:nvPr/>
        </p:nvSpPr>
        <p:spPr>
          <a:xfrm>
            <a:off x="1069521" y="3581399"/>
            <a:ext cx="10270672" cy="2155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endParaRPr lang="en-GB" sz="3200" b="1" kern="100" dirty="0">
              <a:solidFill>
                <a:schemeClr val="bg1"/>
              </a:solidFill>
              <a:effectLst/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kern="1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Streaming Data Management and Time Series Analysis</a:t>
            </a:r>
            <a:endParaRPr lang="en-GB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3F654-373B-26F3-5FC3-EB5CA1F586AA}"/>
              </a:ext>
            </a:extLst>
          </p:cNvPr>
          <p:cNvSpPr txBox="1"/>
          <p:nvPr/>
        </p:nvSpPr>
        <p:spPr>
          <a:xfrm>
            <a:off x="879022" y="925286"/>
            <a:ext cx="1046117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University of Milan Bicocca</a:t>
            </a:r>
          </a:p>
          <a:p>
            <a:pPr algn="ctr"/>
            <a:r>
              <a:rPr lang="en-GB" sz="1800" b="1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A.Y. 2023/2024</a:t>
            </a:r>
            <a:endParaRPr lang="en-GB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GB" sz="2700" b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Induni Sandapiumi Nawarathna Pitiyage - 906451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GB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3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BF34BC-D4C7-9A45-A996-71CC390E6384}"/>
              </a:ext>
            </a:extLst>
          </p:cNvPr>
          <p:cNvSpPr txBox="1"/>
          <p:nvPr/>
        </p:nvSpPr>
        <p:spPr>
          <a:xfrm>
            <a:off x="653142" y="5421086"/>
            <a:ext cx="8958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Residual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9A8E0-0249-D81A-DAB1-F334B8E2A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6" y="652827"/>
            <a:ext cx="6318418" cy="3815588"/>
          </a:xfrm>
          <a:prstGeom prst="rect">
            <a:avLst/>
          </a:prstGeom>
        </p:spPr>
      </p:pic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B6102F7-2631-D7FC-6984-D889FC801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2" y="2093872"/>
            <a:ext cx="5061857" cy="1193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9183CC-646A-B4B7-6673-3DF90AEF43E5}"/>
              </a:ext>
            </a:extLst>
          </p:cNvPr>
          <p:cNvSpPr txBox="1"/>
          <p:nvPr/>
        </p:nvSpPr>
        <p:spPr>
          <a:xfrm>
            <a:off x="544287" y="446841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ACF (Auto-correlation function) and PACF (Partial Auto-correlation function) plots for first model’s residuals.</a:t>
            </a:r>
          </a:p>
        </p:txBody>
      </p:sp>
    </p:spTree>
    <p:extLst>
      <p:ext uri="{BB962C8B-B14F-4D97-AF65-F5344CB8AC3E}">
        <p14:creationId xmlns:p14="http://schemas.microsoft.com/office/powerpoint/2010/main" val="392291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5F6612-BCE7-4779-59F5-B432A027A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057" y="1247663"/>
            <a:ext cx="8892457" cy="4362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BA122A-A13F-7B16-F23E-7BDA364A67A8}"/>
              </a:ext>
            </a:extLst>
          </p:cNvPr>
          <p:cNvSpPr txBox="1"/>
          <p:nvPr/>
        </p:nvSpPr>
        <p:spPr>
          <a:xfrm>
            <a:off x="2307771" y="5610337"/>
            <a:ext cx="812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ARIMA Forecast of model  1 on the Test Data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07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DD1755-4B7D-5129-04A0-623D39102231}"/>
              </a:ext>
            </a:extLst>
          </p:cNvPr>
          <p:cNvSpPr txBox="1"/>
          <p:nvPr/>
        </p:nvSpPr>
        <p:spPr>
          <a:xfrm>
            <a:off x="620485" y="892629"/>
            <a:ext cx="9459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UCM (Unobservant Component Models)</a:t>
            </a:r>
            <a:endParaRPr lang="en-GB" sz="40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3FB421-3E5E-74CD-F9F6-063FEE56D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28891"/>
              </p:ext>
            </p:extLst>
          </p:nvPr>
        </p:nvGraphicFramePr>
        <p:xfrm>
          <a:off x="1545771" y="2362199"/>
          <a:ext cx="8534400" cy="440871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029166">
                  <a:extLst>
                    <a:ext uri="{9D8B030D-6E8A-4147-A177-3AD203B41FA5}">
                      <a16:colId xmlns:a16="http://schemas.microsoft.com/office/drawing/2014/main" val="3416847047"/>
                    </a:ext>
                  </a:extLst>
                </a:gridCol>
                <a:gridCol w="2206172">
                  <a:extLst>
                    <a:ext uri="{9D8B030D-6E8A-4147-A177-3AD203B41FA5}">
                      <a16:colId xmlns:a16="http://schemas.microsoft.com/office/drawing/2014/main" val="1098071681"/>
                    </a:ext>
                  </a:extLst>
                </a:gridCol>
                <a:gridCol w="2299062">
                  <a:extLst>
                    <a:ext uri="{9D8B030D-6E8A-4147-A177-3AD203B41FA5}">
                      <a16:colId xmlns:a16="http://schemas.microsoft.com/office/drawing/2014/main" val="3136626200"/>
                    </a:ext>
                  </a:extLst>
                </a:gridCol>
              </a:tblGrid>
              <a:tr h="435503"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Training set 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set 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43022"/>
                  </a:ext>
                </a:extLst>
              </a:tr>
              <a:tr h="751688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1.Seasonal UCM with a weakly period (7 days).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24.78</a:t>
                      </a:r>
                      <a:endParaRPr lang="en-GB" sz="2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73327"/>
                  </a:ext>
                </a:extLst>
              </a:tr>
              <a:tr h="1073841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2.State-Space model with local linear trend and weekly seasonality component.</a:t>
                      </a:r>
                      <a:endParaRPr lang="en-GB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524532"/>
                  </a:ext>
                </a:extLst>
              </a:tr>
              <a:tr h="1073841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3.State-Space model that combines random walk trend, weakly seasonality and yearly seasonality.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67739"/>
                  </a:ext>
                </a:extLst>
              </a:tr>
              <a:tr h="1073841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4. State-Space model that combines second-order polynomial trend, weakly seasonality and yearly seasonality.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26.58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366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34D207-DE7A-A897-91DD-B29A80FF22E4}"/>
              </a:ext>
            </a:extLst>
          </p:cNvPr>
          <p:cNvSpPr txBox="1"/>
          <p:nvPr/>
        </p:nvSpPr>
        <p:spPr>
          <a:xfrm>
            <a:off x="239485" y="1928293"/>
            <a:ext cx="984068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Summarizing the model performance for UCM models.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59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6581D-E42F-AF6E-86DA-0DB62F73A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28" y="1073491"/>
            <a:ext cx="8492860" cy="4362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F42DD8-403D-A4AF-2534-65A75A8E40E1}"/>
              </a:ext>
            </a:extLst>
          </p:cNvPr>
          <p:cNvSpPr txBox="1"/>
          <p:nvPr/>
        </p:nvSpPr>
        <p:spPr>
          <a:xfrm>
            <a:off x="2144486" y="5784509"/>
            <a:ext cx="747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UCM Forecast of model 2 on Test data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8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1F8EAC-6AAF-CFF8-1A99-85AC329357BA}"/>
              </a:ext>
            </a:extLst>
          </p:cNvPr>
          <p:cNvSpPr txBox="1"/>
          <p:nvPr/>
        </p:nvSpPr>
        <p:spPr>
          <a:xfrm>
            <a:off x="642257" y="751114"/>
            <a:ext cx="875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 Models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352197-BFF8-BA27-B0F8-F8A3840E9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80619"/>
              </p:ext>
            </p:extLst>
          </p:nvPr>
        </p:nvGraphicFramePr>
        <p:xfrm>
          <a:off x="772886" y="1929140"/>
          <a:ext cx="10896600" cy="482466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24150">
                  <a:extLst>
                    <a:ext uri="{9D8B030D-6E8A-4147-A177-3AD203B41FA5}">
                      <a16:colId xmlns:a16="http://schemas.microsoft.com/office/drawing/2014/main" val="1514211697"/>
                    </a:ext>
                  </a:extLst>
                </a:gridCol>
                <a:gridCol w="4521883">
                  <a:extLst>
                    <a:ext uri="{9D8B030D-6E8A-4147-A177-3AD203B41FA5}">
                      <a16:colId xmlns:a16="http://schemas.microsoft.com/office/drawing/2014/main" val="2167282223"/>
                    </a:ext>
                  </a:extLst>
                </a:gridCol>
                <a:gridCol w="1708189">
                  <a:extLst>
                    <a:ext uri="{9D8B030D-6E8A-4147-A177-3AD203B41FA5}">
                      <a16:colId xmlns:a16="http://schemas.microsoft.com/office/drawing/2014/main" val="3594166767"/>
                    </a:ext>
                  </a:extLst>
                </a:gridCol>
                <a:gridCol w="1942378">
                  <a:extLst>
                    <a:ext uri="{9D8B030D-6E8A-4147-A177-3AD203B41FA5}">
                      <a16:colId xmlns:a16="http://schemas.microsoft.com/office/drawing/2014/main" val="639083231"/>
                    </a:ext>
                  </a:extLst>
                </a:gridCol>
              </a:tblGrid>
              <a:tr h="62453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Machine Learning Model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Model Description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Testing set MAE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Testing set RMSE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8734"/>
                  </a:ext>
                </a:extLst>
              </a:tr>
              <a:tr h="591638">
                <a:tc rowSpan="2"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1.Random Forest model with the lag values.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76267"/>
                  </a:ext>
                </a:extLst>
              </a:tr>
              <a:tr h="84519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2. Random Forest model with the lag values implemented using cross-validation method.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29000"/>
                  </a:ext>
                </a:extLst>
              </a:tr>
              <a:tr h="591638">
                <a:tc rowSpan="2"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k-Nearest Neighbours(k-NN)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3. Recursive KNN model with lag values.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5297"/>
                  </a:ext>
                </a:extLst>
              </a:tr>
              <a:tr h="84519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4. Recursive KNN model with lag values and transformed training samples.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29.66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10668"/>
                  </a:ext>
                </a:extLst>
              </a:tr>
              <a:tr h="465721">
                <a:tc rowSpan="2"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eXtreme</a:t>
                      </a:r>
                      <a:r>
                        <a:rPr lang="en-GB" sz="1800" kern="1200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Gradient Boost (</a:t>
                      </a:r>
                      <a:r>
                        <a:rPr lang="en-GB" sz="1800" kern="1200" dirty="0" err="1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XGBoost</a:t>
                      </a:r>
                      <a:r>
                        <a:rPr lang="en-GB" sz="1800" kern="1200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)</a:t>
                      </a:r>
                      <a:endParaRPr lang="en-GB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5.XGBoost model with the lag values.</a:t>
                      </a:r>
                      <a:endParaRPr lang="en-GB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37981"/>
                  </a:ext>
                </a:extLst>
              </a:tr>
              <a:tr h="84519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6. </a:t>
                      </a:r>
                      <a:r>
                        <a:rPr lang="en-GB" sz="1800" kern="1200" dirty="0" err="1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XGBoost</a:t>
                      </a:r>
                      <a:r>
                        <a:rPr lang="en-GB" sz="1800" kern="1200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model with the lag values implemented using cross-validation method.</a:t>
                      </a:r>
                      <a:endParaRPr lang="en-GB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6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51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F4BF39-C405-AF6F-7EF3-9D8538967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788647"/>
            <a:ext cx="9405256" cy="4534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D2BDED-FA53-7EBE-FD22-C198930A8225}"/>
              </a:ext>
            </a:extLst>
          </p:cNvPr>
          <p:cNvSpPr txBox="1"/>
          <p:nvPr/>
        </p:nvSpPr>
        <p:spPr>
          <a:xfrm>
            <a:off x="1404257" y="5595257"/>
            <a:ext cx="931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kern="100" dirty="0" err="1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GB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implemented using cross-validation method forecast on test data.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149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06B69B-5C4E-6266-27A4-264068C5F038}"/>
              </a:ext>
            </a:extLst>
          </p:cNvPr>
          <p:cNvSpPr txBox="1"/>
          <p:nvPr/>
        </p:nvSpPr>
        <p:spPr>
          <a:xfrm>
            <a:off x="533400" y="826924"/>
            <a:ext cx="6836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pic>
        <p:nvPicPr>
          <p:cNvPr id="5" name="Picture 4" descr="A screenshot of a model description&#10;&#10;Description automatically generated">
            <a:extLst>
              <a:ext uri="{FF2B5EF4-FFF2-40B4-BE49-F238E27FC236}">
                <a16:creationId xmlns:a16="http://schemas.microsoft.com/office/drawing/2014/main" id="{7E52E0D8-BEEE-8844-EBEA-23B990279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79" y="2862943"/>
            <a:ext cx="9099745" cy="3168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16DE31-A2FC-7B18-83F4-B270732AE0BA}"/>
              </a:ext>
            </a:extLst>
          </p:cNvPr>
          <p:cNvSpPr txBox="1"/>
          <p:nvPr/>
        </p:nvSpPr>
        <p:spPr>
          <a:xfrm>
            <a:off x="446314" y="2013857"/>
            <a:ext cx="9813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dirty="0"/>
              <a:t>Out of all the models that incorporated in this project, machine learning </a:t>
            </a:r>
            <a:r>
              <a:rPr lang="en-GB" sz="2000" dirty="0" err="1"/>
              <a:t>eXtreme</a:t>
            </a:r>
            <a:r>
              <a:rPr lang="en-GB" sz="2000" dirty="0"/>
              <a:t> Gradient Boost (</a:t>
            </a:r>
            <a:r>
              <a:rPr lang="en-GB" sz="2000" dirty="0" err="1"/>
              <a:t>XGBoost</a:t>
            </a:r>
            <a:r>
              <a:rPr lang="en-GB" sz="2000" dirty="0"/>
              <a:t>) algorithm shows the best performance for the test set.</a:t>
            </a:r>
          </a:p>
        </p:txBody>
      </p:sp>
    </p:spTree>
    <p:extLst>
      <p:ext uri="{BB962C8B-B14F-4D97-AF65-F5344CB8AC3E}">
        <p14:creationId xmlns:p14="http://schemas.microsoft.com/office/powerpoint/2010/main" val="1130097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8DDB5-23CA-9E95-389F-FE2B41F4741C}"/>
              </a:ext>
            </a:extLst>
          </p:cNvPr>
          <p:cNvSpPr txBox="1"/>
          <p:nvPr/>
        </p:nvSpPr>
        <p:spPr>
          <a:xfrm>
            <a:off x="772886" y="2253343"/>
            <a:ext cx="1036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ritannic Bold" panose="020B0903060703020204" pitchFamily="34" charset="0"/>
              </a:rPr>
              <a:t>Thank You</a:t>
            </a:r>
          </a:p>
          <a:p>
            <a:pPr algn="ctr"/>
            <a:r>
              <a:rPr lang="en-GB" sz="6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ritannic Bold" panose="020B0903060703020204" pitchFamily="34" charset="0"/>
              </a:rPr>
              <a:t>For Your  Attention!</a:t>
            </a:r>
          </a:p>
        </p:txBody>
      </p:sp>
    </p:spTree>
    <p:extLst>
      <p:ext uri="{BB962C8B-B14F-4D97-AF65-F5344CB8AC3E}">
        <p14:creationId xmlns:p14="http://schemas.microsoft.com/office/powerpoint/2010/main" val="245481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13173C-3A2B-77D4-C9FD-CF1D9EEC756F}"/>
              </a:ext>
            </a:extLst>
          </p:cNvPr>
          <p:cNvSpPr txBox="1"/>
          <p:nvPr/>
        </p:nvSpPr>
        <p:spPr>
          <a:xfrm>
            <a:off x="642257" y="859971"/>
            <a:ext cx="7021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01889-C7D5-E0AA-678D-6824EDEE2541}"/>
              </a:ext>
            </a:extLst>
          </p:cNvPr>
          <p:cNvSpPr txBox="1"/>
          <p:nvPr/>
        </p:nvSpPr>
        <p:spPr>
          <a:xfrm>
            <a:off x="566057" y="2035629"/>
            <a:ext cx="109347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300" dirty="0">
                <a:latin typeface="+mj-lt"/>
                <a:ea typeface="Cambria" panose="02040503050406030204" pitchFamily="18" charset="0"/>
              </a:rPr>
              <a:t>This project aims to apply linear and machine learning models to the given time series to compare their predictive performance.</a:t>
            </a:r>
          </a:p>
          <a:p>
            <a:pPr algn="just"/>
            <a:endParaRPr lang="en-GB" sz="2300" dirty="0">
              <a:latin typeface="+mj-lt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300" dirty="0">
                <a:latin typeface="+mj-lt"/>
                <a:ea typeface="Cambria" panose="02040503050406030204" pitchFamily="18" charset="0"/>
              </a:rPr>
              <a:t> The models that have been incorporated in this project are: ARIMA, UCM and machine learning models.</a:t>
            </a:r>
          </a:p>
          <a:p>
            <a:pPr algn="just"/>
            <a:endParaRPr lang="en-GB" sz="2300" dirty="0">
              <a:latin typeface="+mj-lt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300" dirty="0">
                <a:latin typeface="+mj-lt"/>
                <a:ea typeface="Cambria" panose="02040503050406030204" pitchFamily="18" charset="0"/>
              </a:rPr>
              <a:t>The provided dataset for the analysis contains total 3009 entries with 3 columns.</a:t>
            </a:r>
          </a:p>
          <a:p>
            <a:pPr algn="just"/>
            <a:endParaRPr lang="en-GB" sz="2300" dirty="0">
              <a:latin typeface="+mj-lt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300" dirty="0">
                <a:latin typeface="+mj-lt"/>
                <a:ea typeface="Cambria" panose="02040503050406030204" pitchFamily="18" charset="0"/>
              </a:rPr>
              <a:t> The data have been recorded from 2007-01-04 to 2015-03-31 along with the day of the week in textual format and the final column named as, ‘</a:t>
            </a:r>
            <a:r>
              <a:rPr lang="en-GB" sz="2300" dirty="0" err="1">
                <a:latin typeface="+mj-lt"/>
                <a:ea typeface="Cambria" panose="02040503050406030204" pitchFamily="18" charset="0"/>
              </a:rPr>
              <a:t>avg_days</a:t>
            </a:r>
            <a:r>
              <a:rPr lang="en-GB" sz="2300" dirty="0">
                <a:latin typeface="+mj-lt"/>
                <a:ea typeface="Cambria" panose="02040503050406030204" pitchFamily="18" charset="0"/>
              </a:rPr>
              <a:t>’ which represent as a locating point number on the average number of days needed to close the requests that were closed that day. </a:t>
            </a:r>
          </a:p>
        </p:txBody>
      </p:sp>
    </p:spTree>
    <p:extLst>
      <p:ext uri="{BB962C8B-B14F-4D97-AF65-F5344CB8AC3E}">
        <p14:creationId xmlns:p14="http://schemas.microsoft.com/office/powerpoint/2010/main" val="236791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52DB40-FAB9-91F0-BEA1-280557A7FFF9}"/>
              </a:ext>
            </a:extLst>
          </p:cNvPr>
          <p:cNvSpPr txBox="1"/>
          <p:nvPr/>
        </p:nvSpPr>
        <p:spPr>
          <a:xfrm>
            <a:off x="718457" y="816038"/>
            <a:ext cx="907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Pre-processing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A4F09-1F79-E7B2-E80F-2AC58D1B325B}"/>
              </a:ext>
            </a:extLst>
          </p:cNvPr>
          <p:cNvSpPr txBox="1"/>
          <p:nvPr/>
        </p:nvSpPr>
        <p:spPr>
          <a:xfrm>
            <a:off x="462642" y="1757957"/>
            <a:ext cx="110925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provided dataset is composed with missing values only for ‘</a:t>
            </a:r>
            <a:r>
              <a:rPr lang="en-GB" sz="2000" i="1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avg_days</a:t>
            </a:r>
            <a:r>
              <a:rPr lang="en-GB" sz="20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’ attribute.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0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All the missing entries in the original dataset is imputed using forward fill </a:t>
            </a:r>
            <a:r>
              <a:rPr lang="en-GB" sz="20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(is also known as Last Observation Carried Forward or LOCF)  imputation method.</a:t>
            </a:r>
          </a:p>
          <a:p>
            <a:endParaRPr lang="en-GB" sz="1800" dirty="0">
              <a:effectLst/>
              <a:latin typeface="Cambria" panose="0204050305040603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B556AD-F48E-B9A6-2B02-583E83750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88" y="2911458"/>
            <a:ext cx="6489869" cy="394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3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364B6C-4B4C-85D5-77F8-2F21C923773D}"/>
              </a:ext>
            </a:extLst>
          </p:cNvPr>
          <p:cNvSpPr txBox="1"/>
          <p:nvPr/>
        </p:nvSpPr>
        <p:spPr>
          <a:xfrm>
            <a:off x="674914" y="1397674"/>
            <a:ext cx="108421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To focus on the most relevant and stable periods and to improve model performance, original time series is trimmed from 2007-01-04 to 2008-12-31.</a:t>
            </a:r>
          </a:p>
          <a:p>
            <a:pPr algn="just"/>
            <a:endParaRPr lang="en-GB" sz="2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trimmed dataset is partitioned into 2 sets</a:t>
            </a:r>
            <a:r>
              <a:rPr lang="en-GB" sz="24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initial partition from 2009-01-01 to 2014-03-31 is composed with the data required for model training and the other partition from 2014-04-01 to 2015-03-31 for testing purposes.</a:t>
            </a:r>
          </a:p>
          <a:p>
            <a:pPr algn="just"/>
            <a:endParaRPr lang="en-GB" sz="2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To identify the outliers exists in both datasets, the 95</a:t>
            </a:r>
            <a:r>
              <a:rPr lang="en-GB" sz="2400" baseline="30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</a:t>
            </a:r>
            <a:r>
              <a:rPr lang="en-GB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percentile is calculated. The values exceeding the threshold is considered as outliers and these outliers are replaced using the Last Observation Carried Forward (LOFC) technique.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68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DA040-6A68-7CFF-3733-ADFAF4365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71" y="820598"/>
            <a:ext cx="8643257" cy="4815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DDD470-D23D-99E5-781F-C2B157AF0D76}"/>
              </a:ext>
            </a:extLst>
          </p:cNvPr>
          <p:cNvSpPr txBox="1"/>
          <p:nvPr/>
        </p:nvSpPr>
        <p:spPr>
          <a:xfrm>
            <a:off x="195943" y="5635999"/>
            <a:ext cx="1162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Outlier Correction in trimmed time series data using LOFC technique.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31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75785-F8F4-7060-CD0D-CA9A6D547BD1}"/>
              </a:ext>
            </a:extLst>
          </p:cNvPr>
          <p:cNvSpPr txBox="1"/>
          <p:nvPr/>
        </p:nvSpPr>
        <p:spPr>
          <a:xfrm>
            <a:off x="581192" y="814535"/>
            <a:ext cx="10163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ARIMA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97B23-61ED-370C-E6C1-4D3B3B71B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85408"/>
            <a:ext cx="5828601" cy="359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C4837-99D8-736A-A9A3-BEF9AA0E8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93" y="1831373"/>
            <a:ext cx="5253731" cy="3500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8EDCA7-7788-C31E-6D45-EA643DDA0029}"/>
              </a:ext>
            </a:extLst>
          </p:cNvPr>
          <p:cNvSpPr txBox="1"/>
          <p:nvPr/>
        </p:nvSpPr>
        <p:spPr>
          <a:xfrm>
            <a:off x="435429" y="5631318"/>
            <a:ext cx="474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Rolling mean </a:t>
            </a:r>
            <a:r>
              <a:rPr lang="en-GB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Rolling Standard Deviation of the training data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07D9A-00CE-C81B-C8F1-6E88B782377F}"/>
              </a:ext>
            </a:extLst>
          </p:cNvPr>
          <p:cNvSpPr txBox="1"/>
          <p:nvPr/>
        </p:nvSpPr>
        <p:spPr>
          <a:xfrm>
            <a:off x="6324600" y="5720299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Scatter plot of </a:t>
            </a:r>
            <a:r>
              <a:rPr lang="en-GB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Rolling mean vs Rolling variance of the time series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1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791136-3F77-43FB-CB52-CF11C8114720}"/>
              </a:ext>
            </a:extLst>
          </p:cNvPr>
          <p:cNvSpPr txBox="1"/>
          <p:nvPr/>
        </p:nvSpPr>
        <p:spPr>
          <a:xfrm>
            <a:off x="642257" y="5301343"/>
            <a:ext cx="6389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Box-Cox Transformation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2B6AFC-9BB2-AC1B-5C47-B33D409BC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8" y="607682"/>
            <a:ext cx="5280190" cy="38165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B3C867-03DC-E562-937B-6A5B7A679CE3}"/>
              </a:ext>
            </a:extLst>
          </p:cNvPr>
          <p:cNvSpPr txBox="1"/>
          <p:nvPr/>
        </p:nvSpPr>
        <p:spPr>
          <a:xfrm>
            <a:off x="685800" y="4477019"/>
            <a:ext cx="4931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ambria" panose="02040503050406030204" pitchFamily="18" charset="0"/>
                <a:ea typeface="Cambria" panose="02040503050406030204" pitchFamily="18" charset="0"/>
              </a:rPr>
              <a:t>Scatter plot of Rolling mean vs rolling standard deviation of the Box-Cox transformed time series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3E7898-2AC4-E0C6-086D-33598CD4C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684" y="766369"/>
            <a:ext cx="5594516" cy="3710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B1DD18-58FF-A17F-7050-DBEAA42F4CEB}"/>
              </a:ext>
            </a:extLst>
          </p:cNvPr>
          <p:cNvSpPr txBox="1"/>
          <p:nvPr/>
        </p:nvSpPr>
        <p:spPr>
          <a:xfrm>
            <a:off x="6357257" y="4477019"/>
            <a:ext cx="476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ACF </a:t>
            </a:r>
            <a:r>
              <a:rPr lang="en-GB" kern="100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PACF </a:t>
            </a:r>
            <a:r>
              <a:rPr lang="en-GB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plots for Box-Cox transformed time series.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42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B695D4-AA5C-52F4-7EF7-8062FD6A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3" y="1425713"/>
            <a:ext cx="5243453" cy="3657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B65946-5F20-3772-0645-384C7790BB6A}"/>
              </a:ext>
            </a:extLst>
          </p:cNvPr>
          <p:cNvSpPr txBox="1"/>
          <p:nvPr/>
        </p:nvSpPr>
        <p:spPr>
          <a:xfrm>
            <a:off x="6955971" y="5236029"/>
            <a:ext cx="438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kern="10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ACF and PACF plots for  seasonality differenced time series with lag 7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091F8-2A54-5333-D19A-D0EA2E70F855}"/>
              </a:ext>
            </a:extLst>
          </p:cNvPr>
          <p:cNvSpPr txBox="1"/>
          <p:nvPr/>
        </p:nvSpPr>
        <p:spPr>
          <a:xfrm>
            <a:off x="500743" y="740229"/>
            <a:ext cx="521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Seasonal Differencing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78B55-027F-B7AD-3802-80C07B0A840F}"/>
              </a:ext>
            </a:extLst>
          </p:cNvPr>
          <p:cNvSpPr txBox="1"/>
          <p:nvPr/>
        </p:nvSpPr>
        <p:spPr>
          <a:xfrm>
            <a:off x="500743" y="1325004"/>
            <a:ext cx="55952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+mj-lt"/>
                <a:ea typeface="Cambria" panose="02040503050406030204" pitchFamily="18" charset="0"/>
              </a:rPr>
              <a:t>To analyse non-seasonal part of the ARIMA model (p and q parameters), the first 7 lags in ACF and PACF have been observed.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latin typeface="+mj-lt"/>
                <a:ea typeface="Cambria" panose="02040503050406030204" pitchFamily="18" charset="0"/>
              </a:rPr>
              <a:t>According to PACF plot the number of significant lags for p are equal to 1 while according to ACF plot number of significant lags for q are equal to 4. 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To analyse the seasonal part of the ARIMA model (P and Q parameters), the lags at 7,14, 21…. in ACF and PACF have been observed. The number of significant lags for P is 0 and for Q is 3.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Since we did not difference non-seasonal part of the ARIMA model, d is equal to 0 while for seasonal part of the ARIMA model D is equal to 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 The final ARIMA model deduce from the ACF/PACF plot is ARIMA (1,0,4)(0,1,3)7 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51E90-7D3D-80DE-E074-CBF3E6DB457E}"/>
              </a:ext>
            </a:extLst>
          </p:cNvPr>
          <p:cNvSpPr/>
          <p:nvPr/>
        </p:nvSpPr>
        <p:spPr>
          <a:xfrm>
            <a:off x="413657" y="609600"/>
            <a:ext cx="11274139" cy="639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20BF2-FEA9-F9D8-8868-CF742DC148FB}"/>
              </a:ext>
            </a:extLst>
          </p:cNvPr>
          <p:cNvSpPr txBox="1"/>
          <p:nvPr/>
        </p:nvSpPr>
        <p:spPr>
          <a:xfrm>
            <a:off x="533400" y="649383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Seasonal Differencing</a:t>
            </a:r>
          </a:p>
        </p:txBody>
      </p:sp>
    </p:spTree>
    <p:extLst>
      <p:ext uri="{BB962C8B-B14F-4D97-AF65-F5344CB8AC3E}">
        <p14:creationId xmlns:p14="http://schemas.microsoft.com/office/powerpoint/2010/main" val="221961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76CEA65-9442-FD22-FE2F-4BF24419E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2566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BC7B834-E48B-D8BF-F29A-F5E84FD86F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247055"/>
                  </p:ext>
                </p:extLst>
              </p:nvPr>
            </p:nvGraphicFramePr>
            <p:xfrm>
              <a:off x="1861457" y="1406247"/>
              <a:ext cx="8469085" cy="4506190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2567191">
                      <a:extLst>
                        <a:ext uri="{9D8B030D-6E8A-4147-A177-3AD203B41FA5}">
                          <a16:colId xmlns:a16="http://schemas.microsoft.com/office/drawing/2014/main" val="2216272364"/>
                        </a:ext>
                      </a:extLst>
                    </a:gridCol>
                    <a:gridCol w="2487197">
                      <a:extLst>
                        <a:ext uri="{9D8B030D-6E8A-4147-A177-3AD203B41FA5}">
                          <a16:colId xmlns:a16="http://schemas.microsoft.com/office/drawing/2014/main" val="2902717314"/>
                        </a:ext>
                      </a:extLst>
                    </a:gridCol>
                    <a:gridCol w="1778985">
                      <a:extLst>
                        <a:ext uri="{9D8B030D-6E8A-4147-A177-3AD203B41FA5}">
                          <a16:colId xmlns:a16="http://schemas.microsoft.com/office/drawing/2014/main" val="1197803506"/>
                        </a:ext>
                      </a:extLst>
                    </a:gridCol>
                    <a:gridCol w="1635712">
                      <a:extLst>
                        <a:ext uri="{9D8B030D-6E8A-4147-A177-3AD203B41FA5}">
                          <a16:colId xmlns:a16="http://schemas.microsoft.com/office/drawing/2014/main" val="2399242824"/>
                        </a:ext>
                      </a:extLst>
                    </a:gridCol>
                  </a:tblGrid>
                  <a:tr h="795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Model Description</a:t>
                          </a:r>
                          <a:endParaRPr lang="en-GB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Training set 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Test set MAE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113258"/>
                      </a:ext>
                    </a:extLst>
                  </a:tr>
                  <a:tr h="795963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 </a:t>
                          </a:r>
                          <a:r>
                            <a:rPr lang="en-GB" sz="1800" kern="1200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Model deduce from the ACF/PACF plots.</a:t>
                          </a:r>
                          <a:endParaRPr lang="en-GB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ARIMA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(1,0,4)(0,1,3)</m:t>
                                  </m:r>
                                </m:e>
                                <m:sub>
                                  <m:r>
                                    <a:rPr lang="en-GB" sz="1800" i="1" kern="1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13.28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15.40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1410745"/>
                      </a:ext>
                    </a:extLst>
                  </a:tr>
                  <a:tr h="497854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</a:t>
                          </a:r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 Auto ARIMA Model</a:t>
                          </a:r>
                          <a:endParaRPr lang="en-GB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ARIMA (5,11) with drift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16.18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22.47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9598264"/>
                      </a:ext>
                    </a:extLst>
                  </a:tr>
                  <a:tr h="1137092"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3.ARIMA with sinusoidal components as external regressors.</a:t>
                          </a:r>
                          <a:endParaRPr lang="en-GB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ARIMA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(1,0,4)(0,1,3)</m:t>
                                  </m:r>
                                </m:e>
                                <m:sub>
                                  <m:r>
                                    <a:rPr lang="en-GB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16.80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4171381"/>
                      </a:ext>
                    </a:extLst>
                  </a:tr>
                  <a:tr h="1137092"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4.ARIMA with Italian holidays as external regressors.</a:t>
                          </a:r>
                          <a:endParaRPr lang="en-GB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ARIMA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(1,0,4)(0,1,3)</m:t>
                                  </m:r>
                                </m:e>
                                <m:sub>
                                  <m:r>
                                    <a:rPr lang="en-GB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en-GB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20.71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17.04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2847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BC7B834-E48B-D8BF-F29A-F5E84FD86F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247055"/>
                  </p:ext>
                </p:extLst>
              </p:nvPr>
            </p:nvGraphicFramePr>
            <p:xfrm>
              <a:off x="1861457" y="1406247"/>
              <a:ext cx="8469085" cy="4506190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2567191">
                      <a:extLst>
                        <a:ext uri="{9D8B030D-6E8A-4147-A177-3AD203B41FA5}">
                          <a16:colId xmlns:a16="http://schemas.microsoft.com/office/drawing/2014/main" val="2216272364"/>
                        </a:ext>
                      </a:extLst>
                    </a:gridCol>
                    <a:gridCol w="2487197">
                      <a:extLst>
                        <a:ext uri="{9D8B030D-6E8A-4147-A177-3AD203B41FA5}">
                          <a16:colId xmlns:a16="http://schemas.microsoft.com/office/drawing/2014/main" val="2902717314"/>
                        </a:ext>
                      </a:extLst>
                    </a:gridCol>
                    <a:gridCol w="1778985">
                      <a:extLst>
                        <a:ext uri="{9D8B030D-6E8A-4147-A177-3AD203B41FA5}">
                          <a16:colId xmlns:a16="http://schemas.microsoft.com/office/drawing/2014/main" val="1197803506"/>
                        </a:ext>
                      </a:extLst>
                    </a:gridCol>
                    <a:gridCol w="1635712">
                      <a:extLst>
                        <a:ext uri="{9D8B030D-6E8A-4147-A177-3AD203B41FA5}">
                          <a16:colId xmlns:a16="http://schemas.microsoft.com/office/drawing/2014/main" val="2399242824"/>
                        </a:ext>
                      </a:extLst>
                    </a:gridCol>
                  </a:tblGrid>
                  <a:tr h="795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Model Description</a:t>
                          </a:r>
                          <a:endParaRPr lang="en-GB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Training set MAE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Test set MAE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113258"/>
                      </a:ext>
                    </a:extLst>
                  </a:tr>
                  <a:tr h="795963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1. </a:t>
                          </a:r>
                          <a:r>
                            <a:rPr lang="en-GB" sz="1800" kern="1200" dirty="0">
                              <a:solidFill>
                                <a:srgbClr val="FF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Model deduce from the ACF/PACF plots.</a:t>
                          </a:r>
                          <a:endParaRPr lang="en-GB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178" t="-105385" r="-137653" b="-3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13.28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15.40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141074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2.</a:t>
                          </a:r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 Auto ARIMA Model</a:t>
                          </a:r>
                          <a:endParaRPr lang="en-GB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ARIMA (5,11) with drift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16.18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22.47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9598264"/>
                      </a:ext>
                    </a:extLst>
                  </a:tr>
                  <a:tr h="1137092"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3.ARIMA with sinusoidal components as external regressors.</a:t>
                          </a:r>
                          <a:endParaRPr lang="en-GB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178" t="-200538" r="-13765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16.80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4171381"/>
                      </a:ext>
                    </a:extLst>
                  </a:tr>
                  <a:tr h="1137092">
                    <a:tc>
                      <a:txBody>
                        <a:bodyPr/>
                        <a:lstStyle/>
                        <a:p>
                          <a:r>
                            <a:rPr lang="en-GB" sz="1800" kern="1200" dirty="0">
                              <a:solidFill>
                                <a:schemeClr val="tx1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4.ARIMA with Italian holidays as external regressors.</a:t>
                          </a:r>
                          <a:endParaRPr lang="en-GB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178" t="-298930" r="-137653" b="-1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20.71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17.04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12847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C8E0208-E068-CD81-B6AC-09F28C4793CB}"/>
              </a:ext>
            </a:extLst>
          </p:cNvPr>
          <p:cNvSpPr txBox="1"/>
          <p:nvPr/>
        </p:nvSpPr>
        <p:spPr>
          <a:xfrm>
            <a:off x="609601" y="745508"/>
            <a:ext cx="806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Summarizing the model performance for ARIMA models.</a:t>
            </a:r>
          </a:p>
        </p:txBody>
      </p:sp>
    </p:spTree>
    <p:extLst>
      <p:ext uri="{BB962C8B-B14F-4D97-AF65-F5344CB8AC3E}">
        <p14:creationId xmlns:p14="http://schemas.microsoft.com/office/powerpoint/2010/main" val="12710302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739</TotalTime>
  <Words>864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Britannic Bold</vt:lpstr>
      <vt:lpstr>Cambria</vt:lpstr>
      <vt:lpstr>Cambria Math</vt:lpstr>
      <vt:lpstr>Gill Sans MT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i.pitiyage@campus.unimib.it</dc:creator>
  <cp:lastModifiedBy>i.pitiyage@campus.unimib.it</cp:lastModifiedBy>
  <cp:revision>7</cp:revision>
  <dcterms:created xsi:type="dcterms:W3CDTF">2024-08-31T23:25:21Z</dcterms:created>
  <dcterms:modified xsi:type="dcterms:W3CDTF">2024-09-18T18:17:39Z</dcterms:modified>
</cp:coreProperties>
</file>