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2"/>
    <p:sldId id="263" r:id="rId3"/>
    <p:sldId id="279" r:id="rId4"/>
    <p:sldId id="265" r:id="rId5"/>
    <p:sldId id="303" r:id="rId6"/>
    <p:sldId id="268" r:id="rId7"/>
    <p:sldId id="302" r:id="rId8"/>
    <p:sldId id="304" r:id="rId9"/>
    <p:sldId id="305" r:id="rId10"/>
    <p:sldId id="306" r:id="rId11"/>
    <p:sldId id="281" r:id="rId12"/>
    <p:sldId id="272" r:id="rId13"/>
    <p:sldId id="301" r:id="rId14"/>
    <p:sldId id="300" r:id="rId15"/>
    <p:sldId id="267" r:id="rId16"/>
    <p:sldId id="270" r:id="rId17"/>
    <p:sldId id="271" r:id="rId18"/>
    <p:sldId id="299" r:id="rId19"/>
    <p:sldId id="283" r:id="rId20"/>
    <p:sldId id="28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2511"/>
    <a:srgbClr val="8C13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5" autoAdjust="0"/>
    <p:restoredTop sz="94660"/>
  </p:normalViewPr>
  <p:slideViewPr>
    <p:cSldViewPr snapToGrid="0" showGuides="1">
      <p:cViewPr varScale="1">
        <p:scale>
          <a:sx n="69" d="100"/>
          <a:sy n="69" d="100"/>
        </p:scale>
        <p:origin x="156" y="32"/>
      </p:cViewPr>
      <p:guideLst>
        <p:guide orient="horz" pos="214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Flying impression design ——飞印象设计是一家专业的广告设计制作工作室，专注于平面、OFFICE、摄影等业务，工作室成立于2016年，拥有高水平的设计团队，已经立足于市场，今后将输出更多精致作品。"/>
          <p:cNvSpPr>
            <a:spLocks noGrp="1"/>
          </p:cNvSpPr>
          <p:nvPr>
            <p:ph type="pic" sz="quarter" idx="10"/>
          </p:nvPr>
        </p:nvSpPr>
        <p:spPr>
          <a:xfrm>
            <a:off x="0" y="0"/>
            <a:ext cx="6096000" cy="6858000"/>
          </a:xfrm>
          <a:custGeom>
            <a:avLst/>
            <a:gdLst>
              <a:gd name="connsiteX0" fmla="*/ 0 w 6096000"/>
              <a:gd name="connsiteY0" fmla="*/ 0 h 6858000"/>
              <a:gd name="connsiteX1" fmla="*/ 3581199 w 6096000"/>
              <a:gd name="connsiteY1" fmla="*/ 0 h 6858000"/>
              <a:gd name="connsiteX2" fmla="*/ 6096000 w 6096000"/>
              <a:gd name="connsiteY2" fmla="*/ 2514801 h 6858000"/>
              <a:gd name="connsiteX3" fmla="*/ 6096000 w 6096000"/>
              <a:gd name="connsiteY3" fmla="*/ 2602383 h 6858000"/>
              <a:gd name="connsiteX4" fmla="*/ 1840383 w 6096000"/>
              <a:gd name="connsiteY4" fmla="*/ 6858000 h 6858000"/>
              <a:gd name="connsiteX5" fmla="*/ 0 w 6096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3581199" y="0"/>
                </a:lnTo>
                <a:lnTo>
                  <a:pt x="6096000" y="2514801"/>
                </a:lnTo>
                <a:lnTo>
                  <a:pt x="6096000" y="2602383"/>
                </a:lnTo>
                <a:lnTo>
                  <a:pt x="1840383" y="6858000"/>
                </a:lnTo>
                <a:lnTo>
                  <a:pt x="0" y="6858000"/>
                </a:lnTo>
                <a:close/>
              </a:path>
            </a:pathLst>
          </a:custGeom>
          <a:pattFill prst="pct5">
            <a:fgClr>
              <a:srgbClr val="DE2511"/>
            </a:fgClr>
            <a:bgClr>
              <a:schemeClr val="bg1"/>
            </a:bgClr>
          </a:pattFill>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4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4D05C20-129F-4C75-B6C8-9FEE15FC235D}" type="datetimeFigureOut">
              <a:rPr lang="zh-CN" altLang="en-US" smtClean="0"/>
              <a:t>2023/11/9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E37445-AA7B-4996-AF1E-B981E5FC33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5" name="Flying impression design ——飞印象设计是一家专业的广告设计制作工作室，专注于平面、OFFICE、摄影等业务，工作室成立于2016年，拥有高水平的设计团队，已经立足于市场，今后将输出更多精致作品。"/>
          <p:cNvSpPr>
            <a:spLocks noGrp="1"/>
          </p:cNvSpPr>
          <p:nvPr>
            <p:ph type="pic" sz="quarter" idx="10"/>
          </p:nvPr>
        </p:nvSpPr>
        <p:spPr>
          <a:xfrm>
            <a:off x="9332685" y="569685"/>
            <a:ext cx="2859314" cy="5718628"/>
          </a:xfrm>
          <a:custGeom>
            <a:avLst/>
            <a:gdLst>
              <a:gd name="connsiteX0" fmla="*/ 2859314 w 2859314"/>
              <a:gd name="connsiteY0" fmla="*/ 0 h 5718628"/>
              <a:gd name="connsiteX1" fmla="*/ 2859314 w 2859314"/>
              <a:gd name="connsiteY1" fmla="*/ 5718628 h 5718628"/>
              <a:gd name="connsiteX2" fmla="*/ 0 w 2859314"/>
              <a:gd name="connsiteY2" fmla="*/ 2859314 h 5718628"/>
            </a:gdLst>
            <a:ahLst/>
            <a:cxnLst>
              <a:cxn ang="0">
                <a:pos x="connsiteX0" y="connsiteY0"/>
              </a:cxn>
              <a:cxn ang="0">
                <a:pos x="connsiteX1" y="connsiteY1"/>
              </a:cxn>
              <a:cxn ang="0">
                <a:pos x="connsiteX2" y="connsiteY2"/>
              </a:cxn>
            </a:cxnLst>
            <a:rect l="l" t="t" r="r" b="b"/>
            <a:pathLst>
              <a:path w="2859314" h="5718628">
                <a:moveTo>
                  <a:pt x="2859314" y="0"/>
                </a:moveTo>
                <a:lnTo>
                  <a:pt x="2859314" y="5718628"/>
                </a:lnTo>
                <a:lnTo>
                  <a:pt x="0" y="2859314"/>
                </a:lnTo>
                <a:close/>
              </a:path>
            </a:pathLst>
          </a:custGeom>
          <a:pattFill prst="pct5">
            <a:fgClr>
              <a:srgbClr val="DE2511"/>
            </a:fgClr>
            <a:bgClr>
              <a:schemeClr val="bg1"/>
            </a:bgClr>
          </a:pattFill>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Flying impression design ——飞印象设计是一家专业的广告设计制作工作室，专注于平面、OFFICE、摄影等业务，工作室成立于2016年，拥有高水平的设计团队，已经立足于市场，今后将输出更多精致作品。"/>
          <p:cNvSpPr>
            <a:spLocks noGrp="1"/>
          </p:cNvSpPr>
          <p:nvPr>
            <p:ph type="pic" sz="quarter" idx="10"/>
          </p:nvPr>
        </p:nvSpPr>
        <p:spPr>
          <a:xfrm>
            <a:off x="0" y="2410511"/>
            <a:ext cx="5549154" cy="3093071"/>
          </a:xfrm>
          <a:custGeom>
            <a:avLst/>
            <a:gdLst>
              <a:gd name="connsiteX0" fmla="*/ 0 w 5549154"/>
              <a:gd name="connsiteY0" fmla="*/ 0 h 3093071"/>
              <a:gd name="connsiteX1" fmla="*/ 5549154 w 5549154"/>
              <a:gd name="connsiteY1" fmla="*/ 0 h 3093071"/>
              <a:gd name="connsiteX2" fmla="*/ 5549154 w 5549154"/>
              <a:gd name="connsiteY2" fmla="*/ 3093071 h 3093071"/>
              <a:gd name="connsiteX3" fmla="*/ 0 w 5549154"/>
              <a:gd name="connsiteY3" fmla="*/ 3093071 h 3093071"/>
            </a:gdLst>
            <a:ahLst/>
            <a:cxnLst>
              <a:cxn ang="0">
                <a:pos x="connsiteX0" y="connsiteY0"/>
              </a:cxn>
              <a:cxn ang="0">
                <a:pos x="connsiteX1" y="connsiteY1"/>
              </a:cxn>
              <a:cxn ang="0">
                <a:pos x="connsiteX2" y="connsiteY2"/>
              </a:cxn>
              <a:cxn ang="0">
                <a:pos x="connsiteX3" y="connsiteY3"/>
              </a:cxn>
            </a:cxnLst>
            <a:rect l="l" t="t" r="r" b="b"/>
            <a:pathLst>
              <a:path w="5549154" h="3093071">
                <a:moveTo>
                  <a:pt x="0" y="0"/>
                </a:moveTo>
                <a:lnTo>
                  <a:pt x="5549154" y="0"/>
                </a:lnTo>
                <a:lnTo>
                  <a:pt x="5549154" y="3093071"/>
                </a:lnTo>
                <a:lnTo>
                  <a:pt x="0" y="3093071"/>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5" name="Flying impression design ——飞印象设计是一家专业的广告设计制作工作室，专注于平面、OFFICE、摄影等业务，工作室成立于2016年，拥有高水平的设计团队，已经立足于市场，今后将输出更多精致作品。"/>
          <p:cNvSpPr>
            <a:spLocks noGrp="1"/>
          </p:cNvSpPr>
          <p:nvPr>
            <p:ph type="pic" sz="quarter" idx="10"/>
          </p:nvPr>
        </p:nvSpPr>
        <p:spPr>
          <a:xfrm>
            <a:off x="7531100" y="2080904"/>
            <a:ext cx="3595996" cy="3595996"/>
          </a:xfrm>
          <a:custGeom>
            <a:avLst/>
            <a:gdLst>
              <a:gd name="connsiteX0" fmla="*/ 1797998 w 3595996"/>
              <a:gd name="connsiteY0" fmla="*/ 0 h 3595996"/>
              <a:gd name="connsiteX1" fmla="*/ 3595996 w 3595996"/>
              <a:gd name="connsiteY1" fmla="*/ 1797998 h 3595996"/>
              <a:gd name="connsiteX2" fmla="*/ 1797998 w 3595996"/>
              <a:gd name="connsiteY2" fmla="*/ 3595996 h 3595996"/>
              <a:gd name="connsiteX3" fmla="*/ 0 w 3595996"/>
              <a:gd name="connsiteY3" fmla="*/ 1797998 h 3595996"/>
              <a:gd name="connsiteX4" fmla="*/ 1797998 w 3595996"/>
              <a:gd name="connsiteY4" fmla="*/ 0 h 3595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996" h="3595996">
                <a:moveTo>
                  <a:pt x="1797998" y="0"/>
                </a:moveTo>
                <a:cubicBezTo>
                  <a:pt x="2791005" y="0"/>
                  <a:pt x="3595996" y="804991"/>
                  <a:pt x="3595996" y="1797998"/>
                </a:cubicBezTo>
                <a:cubicBezTo>
                  <a:pt x="3595996" y="2791005"/>
                  <a:pt x="2791005" y="3595996"/>
                  <a:pt x="1797998" y="3595996"/>
                </a:cubicBezTo>
                <a:cubicBezTo>
                  <a:pt x="804991" y="3595996"/>
                  <a:pt x="0" y="2791005"/>
                  <a:pt x="0" y="1797998"/>
                </a:cubicBezTo>
                <a:cubicBezTo>
                  <a:pt x="0" y="804991"/>
                  <a:pt x="804991" y="0"/>
                  <a:pt x="1797998" y="0"/>
                </a:cubicBezTo>
                <a:close/>
              </a:path>
            </a:pathLst>
          </a:custGeom>
          <a:pattFill prst="pct5">
            <a:fgClr>
              <a:srgbClr val="DE2511"/>
            </a:fgClr>
            <a:bgClr>
              <a:schemeClr val="bg1"/>
            </a:bgClr>
          </a:pattFill>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1" name="Flying impression design ——飞印象设计是一家专业的广告设计制作工作室，专注于平面、OFFICE、摄影等业务，工作室成立于2016年，拥有高水平的设计团队，已经立足于市场，今后将输出更多精致作品。"/>
          <p:cNvSpPr>
            <a:spLocks noGrp="1"/>
          </p:cNvSpPr>
          <p:nvPr>
            <p:ph type="pic" sz="quarter" idx="10"/>
          </p:nvPr>
        </p:nvSpPr>
        <p:spPr>
          <a:xfrm>
            <a:off x="1359567" y="2222500"/>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a:pattFill prst="pct5">
            <a:fgClr>
              <a:srgbClr val="DE2511"/>
            </a:fgClr>
            <a:bgClr>
              <a:schemeClr val="bg1"/>
            </a:bgClr>
          </a:pattFill>
        </p:spPr>
        <p:txBody>
          <a:bodyPr wrap="square">
            <a:noAutofit/>
          </a:bodyPr>
          <a:lstStyle/>
          <a:p>
            <a:endParaRPr lang="zh-CN" altLang="en-US" dirty="0"/>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a:spLocks noGrp="1"/>
          </p:cNvSpPr>
          <p:nvPr>
            <p:ph type="pic" sz="quarter" idx="11"/>
          </p:nvPr>
        </p:nvSpPr>
        <p:spPr>
          <a:xfrm>
            <a:off x="5181600" y="2222500"/>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a:pattFill prst="pct5">
            <a:fgClr>
              <a:srgbClr val="DE2511"/>
            </a:fgClr>
            <a:bgClr>
              <a:schemeClr val="bg1"/>
            </a:bgClr>
          </a:pattFill>
        </p:spPr>
        <p:txBody>
          <a:bodyPr wrap="square">
            <a:noAutofit/>
          </a:bodyPr>
          <a:lstStyle/>
          <a:p>
            <a:endParaRPr lang="zh-CN" altLang="en-US" dirty="0"/>
          </a:p>
        </p:txBody>
      </p:sp>
      <p:sp>
        <p:nvSpPr>
          <p:cNvPr id="9" name="图片占位符 8"/>
          <p:cNvSpPr>
            <a:spLocks noGrp="1"/>
          </p:cNvSpPr>
          <p:nvPr>
            <p:ph type="pic" sz="quarter" idx="12"/>
          </p:nvPr>
        </p:nvSpPr>
        <p:spPr>
          <a:xfrm>
            <a:off x="9003633" y="2222500"/>
            <a:ext cx="1828800" cy="182880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0"/>
                </a:lnTo>
                <a:lnTo>
                  <a:pt x="1828800" y="1828800"/>
                </a:lnTo>
                <a:lnTo>
                  <a:pt x="0" y="1828800"/>
                </a:lnTo>
                <a:close/>
              </a:path>
            </a:pathLst>
          </a:custGeom>
          <a:pattFill prst="pct5">
            <a:fgClr>
              <a:srgbClr val="DE2511"/>
            </a:fgClr>
            <a:bgClr>
              <a:schemeClr val="bg1"/>
            </a:bgClr>
          </a:pattFill>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9FDD175-54C2-4952-B74C-311845E9B37D}" type="datetimeFigureOut">
              <a:rPr lang="zh-CN" altLang="en-US" smtClean="0"/>
              <a:t>2023/11/9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1EBE17-DD67-45B4-BC84-A81DD4A5B2F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FB206A-531D-445F-8876-C326C05B06F7}" type="datetimeFigureOut">
              <a:rPr lang="zh-CN" altLang="en-US" smtClean="0"/>
              <a:t>2023/11/9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646E3-7DEC-4ACC-94F8-6FE93FF17E0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Flying impression design ——飞印象设计是一家专业的广告设计制作工作室，专注于平面、OFFICE、摄影等业务，工作室成立于2016年，拥有高水平的设计团队，已经立足于市场，今后将输出更多精致作品。"/>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47553" t="1125" r="-47553" b="-1125"/>
          <a:stretch/>
        </p:blipFill>
        <p:spPr>
          <a:xfrm>
            <a:off x="-1439694" y="0"/>
            <a:ext cx="10963723" cy="6858000"/>
          </a:xfrm>
        </p:spPr>
      </p:pic>
      <p:sp>
        <p:nvSpPr>
          <p:cNvPr id="14" name="Flying impression design ——飞印象设计是一家专业的广告设计制作工作室，专注于平面、OFFICE、摄影等业务，工作室成立于2016年，拥有高水平的设计团队，已经立足于市场，今后将输出更多精致作品。"/>
          <p:cNvSpPr/>
          <p:nvPr/>
        </p:nvSpPr>
        <p:spPr>
          <a:xfrm>
            <a:off x="-691048" y="0"/>
            <a:ext cx="7999263" cy="6858002"/>
          </a:xfrm>
          <a:custGeom>
            <a:avLst/>
            <a:gdLst>
              <a:gd name="connsiteX0" fmla="*/ 1740820 w 7999263"/>
              <a:gd name="connsiteY0" fmla="*/ 0 h 6858002"/>
              <a:gd name="connsiteX1" fmla="*/ 5440670 w 7999263"/>
              <a:gd name="connsiteY1" fmla="*/ 0 h 6858002"/>
              <a:gd name="connsiteX2" fmla="*/ 7999263 w 7999263"/>
              <a:gd name="connsiteY2" fmla="*/ 2558593 h 6858002"/>
              <a:gd name="connsiteX3" fmla="*/ 3699852 w 7999263"/>
              <a:gd name="connsiteY3" fmla="*/ 6858002 h 6858002"/>
              <a:gd name="connsiteX4" fmla="*/ 0 w 7999263"/>
              <a:gd name="connsiteY4" fmla="*/ 6858002 h 6858002"/>
              <a:gd name="connsiteX5" fmla="*/ 4299412 w 7999263"/>
              <a:gd name="connsiteY5" fmla="*/ 2558593 h 6858002"/>
              <a:gd name="connsiteX6" fmla="*/ 1740820 w 7999263"/>
              <a:gd name="connsiteY6"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99263" h="6858002">
                <a:moveTo>
                  <a:pt x="1740820" y="0"/>
                </a:moveTo>
                <a:lnTo>
                  <a:pt x="5440670" y="0"/>
                </a:lnTo>
                <a:lnTo>
                  <a:pt x="7999263" y="2558593"/>
                </a:lnTo>
                <a:lnTo>
                  <a:pt x="3699852" y="6858002"/>
                </a:lnTo>
                <a:lnTo>
                  <a:pt x="0" y="6858002"/>
                </a:lnTo>
                <a:lnTo>
                  <a:pt x="4299412" y="2558593"/>
                </a:lnTo>
                <a:lnTo>
                  <a:pt x="1740820" y="0"/>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p:nvPr/>
        </p:nvSpPr>
        <p:spPr>
          <a:xfrm>
            <a:off x="-691048" y="2563569"/>
            <a:ext cx="6144362" cy="4294433"/>
          </a:xfrm>
          <a:custGeom>
            <a:avLst/>
            <a:gdLst>
              <a:gd name="connsiteX0" fmla="*/ 3425035 w 4900446"/>
              <a:gd name="connsiteY0" fmla="*/ 0 h 3425032"/>
              <a:gd name="connsiteX1" fmla="*/ 4900446 w 4900446"/>
              <a:gd name="connsiteY1" fmla="*/ 1475411 h 3425032"/>
              <a:gd name="connsiteX2" fmla="*/ 2950823 w 4900446"/>
              <a:gd name="connsiteY2" fmla="*/ 3425032 h 3425032"/>
              <a:gd name="connsiteX3" fmla="*/ 0 w 4900446"/>
              <a:gd name="connsiteY3" fmla="*/ 3425032 h 3425032"/>
              <a:gd name="connsiteX4" fmla="*/ 3425035 w 4900446"/>
              <a:gd name="connsiteY4" fmla="*/ 0 h 3425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0446" h="3425032">
                <a:moveTo>
                  <a:pt x="3425035" y="0"/>
                </a:moveTo>
                <a:lnTo>
                  <a:pt x="4900446" y="1475411"/>
                </a:lnTo>
                <a:lnTo>
                  <a:pt x="2950823" y="3425032"/>
                </a:lnTo>
                <a:lnTo>
                  <a:pt x="0" y="3425032"/>
                </a:lnTo>
                <a:lnTo>
                  <a:pt x="3425035" y="0"/>
                </a:lnTo>
                <a:close/>
              </a:path>
            </a:pathLst>
          </a:custGeom>
          <a:gradFill>
            <a:gsLst>
              <a:gs pos="0">
                <a:srgbClr val="8C1302"/>
              </a:gs>
              <a:gs pos="100000">
                <a:srgbClr val="DE251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740400" y="3198495"/>
            <a:ext cx="5733415" cy="1660525"/>
          </a:xfrm>
          <a:prstGeom prst="rect">
            <a:avLst/>
          </a:prstGeom>
          <a:noFill/>
        </p:spPr>
        <p:txBody>
          <a:bodyPr wrap="square" rtlCol="0">
            <a:spAutoFit/>
          </a:bodyPr>
          <a:lstStyle/>
          <a:p>
            <a:pPr algn="r"/>
            <a:r>
              <a:rPr lang="en-GB" altLang="en-US" sz="48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rPr>
              <a:t>CYBER BULLING </a:t>
            </a:r>
            <a:endParaRPr lang="en-GB" altLang="en-US" sz="40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endParaRPr>
          </a:p>
          <a:p>
            <a:pPr algn="r"/>
            <a:r>
              <a:rPr lang="en-GB" altLang="en-US" sz="54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rPr>
              <a:t>DETECTION</a:t>
            </a: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p:nvPr/>
        </p:nvSpPr>
        <p:spPr>
          <a:xfrm>
            <a:off x="9944099" y="0"/>
            <a:ext cx="2227104" cy="1113552"/>
          </a:xfrm>
          <a:custGeom>
            <a:avLst/>
            <a:gdLst>
              <a:gd name="connsiteX0" fmla="*/ 0 w 2227104"/>
              <a:gd name="connsiteY0" fmla="*/ 0 h 1113552"/>
              <a:gd name="connsiteX1" fmla="*/ 2227104 w 2227104"/>
              <a:gd name="connsiteY1" fmla="*/ 0 h 1113552"/>
              <a:gd name="connsiteX2" fmla="*/ 1113552 w 2227104"/>
              <a:gd name="connsiteY2" fmla="*/ 1113552 h 1113552"/>
            </a:gdLst>
            <a:ahLst/>
            <a:cxnLst>
              <a:cxn ang="0">
                <a:pos x="connsiteX0" y="connsiteY0"/>
              </a:cxn>
              <a:cxn ang="0">
                <a:pos x="connsiteX1" y="connsiteY1"/>
              </a:cxn>
              <a:cxn ang="0">
                <a:pos x="connsiteX2" y="connsiteY2"/>
              </a:cxn>
            </a:cxnLst>
            <a:rect l="l" t="t" r="r" b="b"/>
            <a:pathLst>
              <a:path w="2227104" h="1113552">
                <a:moveTo>
                  <a:pt x="0" y="0"/>
                </a:moveTo>
                <a:lnTo>
                  <a:pt x="2227104" y="0"/>
                </a:lnTo>
                <a:lnTo>
                  <a:pt x="1113552" y="11135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06016" y="1017817"/>
            <a:ext cx="5122814" cy="6816634"/>
          </a:xfrm>
          <a:custGeom>
            <a:avLst/>
            <a:gdLst>
              <a:gd name="connsiteX0" fmla="*/ 0 w 5122814"/>
              <a:gd name="connsiteY0" fmla="*/ 5122823 h 6816634"/>
              <a:gd name="connsiteX1" fmla="*/ 4068716 w 5122814"/>
              <a:gd name="connsiteY1" fmla="*/ 1054100 h 6816634"/>
              <a:gd name="connsiteX2" fmla="*/ 5122814 w 5122814"/>
              <a:gd name="connsiteY2" fmla="*/ 0 h 6816634"/>
              <a:gd name="connsiteX3" fmla="*/ 5122814 w 5122814"/>
              <a:gd name="connsiteY3" fmla="*/ 1054100 h 6816634"/>
              <a:gd name="connsiteX4" fmla="*/ 5122814 w 5122814"/>
              <a:gd name="connsiteY4" fmla="*/ 3387632 h 6816634"/>
              <a:gd name="connsiteX5" fmla="*/ 1693812 w 5122814"/>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4" h="6816634">
                <a:moveTo>
                  <a:pt x="0" y="5122823"/>
                </a:moveTo>
                <a:lnTo>
                  <a:pt x="4068716" y="1054100"/>
                </a:lnTo>
                <a:lnTo>
                  <a:pt x="5122814" y="0"/>
                </a:lnTo>
                <a:lnTo>
                  <a:pt x="5122814" y="1054100"/>
                </a:lnTo>
                <a:lnTo>
                  <a:pt x="5122814" y="3387632"/>
                </a:lnTo>
                <a:lnTo>
                  <a:pt x="1693812"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86106" y="2466108"/>
            <a:ext cx="4429240" cy="4117666"/>
          </a:xfrm>
          <a:prstGeom prst="rect">
            <a:avLst/>
          </a:prstGeom>
          <a:noFill/>
        </p:spPr>
        <p:txBody>
          <a:bodyPr wrap="square" rtlCol="0">
            <a:spAutoFit/>
          </a:bodyPr>
          <a:lstStyle/>
          <a:p>
            <a:pPr marL="171450" indent="-171450" algn="just">
              <a:lnSpc>
                <a:spcPct val="145000"/>
              </a:lnSpc>
              <a:buFont typeface="Arial" panose="020B0604020202020204" pitchFamily="34" charset="0"/>
              <a:buChar char="•"/>
            </a:pPr>
            <a:r>
              <a:rPr lang="en-GB" sz="1400" dirty="0"/>
              <a:t>This approach relies on probabilistic calculations to determine the likelihood of a given text belonging to specific classes, such as "cyberbullying" or "non-cyberbullying." Naive Bayes assumes that features are conditionally independent, simplifying the computation of probabilities. Despite this simplification, Naive Bayes models are effective, simple to implement, and computationally efficient. They excel at handling large datasets with high dimensionality. Proper feature extraction, </a:t>
            </a:r>
            <a:r>
              <a:rPr lang="en-GB" sz="1400" dirty="0" err="1"/>
              <a:t>preprocessing</a:t>
            </a:r>
            <a:r>
              <a:rPr lang="en-GB" sz="1400" dirty="0"/>
              <a:t>, and dataset curation are key to maximizing the performance of Naive Bayes classifiers in cyberbullying detection.</a:t>
            </a:r>
            <a:endPar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407795" y="1457325"/>
            <a:ext cx="6814366" cy="707886"/>
          </a:xfrm>
          <a:prstGeom prst="rect">
            <a:avLst/>
          </a:prstGeom>
          <a:noFill/>
        </p:spPr>
        <p:txBody>
          <a:bodyPr wrap="none" rtlCol="0">
            <a:spAutoFit/>
          </a:bodyPr>
          <a:lstStyle/>
          <a:p>
            <a:r>
              <a:rPr lang="en-GB" altLang="de-DE" sz="4000" b="1" dirty="0" smtClean="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rPr>
              <a:t>Naïve based classification</a:t>
            </a:r>
            <a:endParaRPr lang="en-GB" altLang="de-DE" sz="40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06017" y="-717370"/>
            <a:ext cx="5122812" cy="6816634"/>
          </a:xfrm>
          <a:custGeom>
            <a:avLst/>
            <a:gdLst>
              <a:gd name="connsiteX0" fmla="*/ 0 w 5122812"/>
              <a:gd name="connsiteY0" fmla="*/ 3387636 h 6816634"/>
              <a:gd name="connsiteX1" fmla="*/ 0 w 5122812"/>
              <a:gd name="connsiteY1" fmla="*/ 1054100 h 6816634"/>
              <a:gd name="connsiteX2" fmla="*/ 0 w 5122812"/>
              <a:gd name="connsiteY2" fmla="*/ 0 h 6816634"/>
              <a:gd name="connsiteX3" fmla="*/ 1054098 w 5122812"/>
              <a:gd name="connsiteY3" fmla="*/ 1054100 h 6816634"/>
              <a:gd name="connsiteX4" fmla="*/ 5122812 w 5122812"/>
              <a:gd name="connsiteY4" fmla="*/ 5122821 h 6816634"/>
              <a:gd name="connsiteX5" fmla="*/ 3428998 w 5122812"/>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2" h="6816634">
                <a:moveTo>
                  <a:pt x="0" y="3387636"/>
                </a:moveTo>
                <a:lnTo>
                  <a:pt x="0" y="1054100"/>
                </a:lnTo>
                <a:lnTo>
                  <a:pt x="0" y="0"/>
                </a:lnTo>
                <a:lnTo>
                  <a:pt x="1054098" y="1054100"/>
                </a:lnTo>
                <a:lnTo>
                  <a:pt x="5122812" y="5122821"/>
                </a:lnTo>
                <a:lnTo>
                  <a:pt x="3428998"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lying impression design ——飞印象设计是一家专业的广告设计制作工作室，专注于平面、OFFICE、摄影等业务，工作室成立于2016年，拥有高水平的设计团队，已经立足于市场，今后将输出更多精致作品。"/>
          <p:cNvSpPr/>
          <p:nvPr/>
        </p:nvSpPr>
        <p:spPr>
          <a:xfrm>
            <a:off x="56051" y="0"/>
            <a:ext cx="1351835" cy="675918"/>
          </a:xfrm>
          <a:custGeom>
            <a:avLst/>
            <a:gdLst>
              <a:gd name="connsiteX0" fmla="*/ 0 w 2227104"/>
              <a:gd name="connsiteY0" fmla="*/ 0 h 1113552"/>
              <a:gd name="connsiteX1" fmla="*/ 2227104 w 2227104"/>
              <a:gd name="connsiteY1" fmla="*/ 0 h 1113552"/>
              <a:gd name="connsiteX2" fmla="*/ 1113552 w 2227104"/>
              <a:gd name="connsiteY2" fmla="*/ 1113552 h 1113552"/>
            </a:gdLst>
            <a:ahLst/>
            <a:cxnLst>
              <a:cxn ang="0">
                <a:pos x="connsiteX0" y="connsiteY0"/>
              </a:cxn>
              <a:cxn ang="0">
                <a:pos x="connsiteX1" y="connsiteY1"/>
              </a:cxn>
              <a:cxn ang="0">
                <a:pos x="connsiteX2" y="connsiteY2"/>
              </a:cxn>
            </a:cxnLst>
            <a:rect l="l" t="t" r="r" b="b"/>
            <a:pathLst>
              <a:path w="2227104" h="1113552">
                <a:moveTo>
                  <a:pt x="0" y="0"/>
                </a:moveTo>
                <a:lnTo>
                  <a:pt x="2227104" y="0"/>
                </a:lnTo>
                <a:lnTo>
                  <a:pt x="1113552" y="11135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353" y="2838648"/>
            <a:ext cx="5415829" cy="2821107"/>
          </a:xfrm>
          <a:prstGeom prst="rect">
            <a:avLst/>
          </a:prstGeom>
        </p:spPr>
      </p:pic>
    </p:spTree>
    <p:extLst>
      <p:ext uri="{BB962C8B-B14F-4D97-AF65-F5344CB8AC3E}">
        <p14:creationId xmlns:p14="http://schemas.microsoft.com/office/powerpoint/2010/main" val="180702005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173631" y="1049567"/>
            <a:ext cx="5122814" cy="6816634"/>
          </a:xfrm>
          <a:custGeom>
            <a:avLst/>
            <a:gdLst>
              <a:gd name="connsiteX0" fmla="*/ 0 w 5122814"/>
              <a:gd name="connsiteY0" fmla="*/ 5122823 h 6816634"/>
              <a:gd name="connsiteX1" fmla="*/ 4068716 w 5122814"/>
              <a:gd name="connsiteY1" fmla="*/ 1054100 h 6816634"/>
              <a:gd name="connsiteX2" fmla="*/ 5122814 w 5122814"/>
              <a:gd name="connsiteY2" fmla="*/ 0 h 6816634"/>
              <a:gd name="connsiteX3" fmla="*/ 5122814 w 5122814"/>
              <a:gd name="connsiteY3" fmla="*/ 1054100 h 6816634"/>
              <a:gd name="connsiteX4" fmla="*/ 5122814 w 5122814"/>
              <a:gd name="connsiteY4" fmla="*/ 3387632 h 6816634"/>
              <a:gd name="connsiteX5" fmla="*/ 1693812 w 5122814"/>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4" h="6816634">
                <a:moveTo>
                  <a:pt x="0" y="5122823"/>
                </a:moveTo>
                <a:lnTo>
                  <a:pt x="4068716" y="1054100"/>
                </a:lnTo>
                <a:lnTo>
                  <a:pt x="5122814" y="0"/>
                </a:lnTo>
                <a:lnTo>
                  <a:pt x="5122814" y="1054100"/>
                </a:lnTo>
                <a:lnTo>
                  <a:pt x="5122814" y="3387632"/>
                </a:lnTo>
                <a:lnTo>
                  <a:pt x="1693812"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210435" y="182880"/>
            <a:ext cx="5006340" cy="706755"/>
          </a:xfrm>
          <a:prstGeom prst="rect">
            <a:avLst/>
          </a:prstGeom>
          <a:noFill/>
        </p:spPr>
        <p:txBody>
          <a:bodyPr wrap="none" rtlCol="0">
            <a:spAutoFit/>
          </a:bodyPr>
          <a:lstStyle/>
          <a:p>
            <a:r>
              <a:rPr lang="en-GB" altLang="de-DE" sz="40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rPr>
              <a:t>Flow of the project</a:t>
            </a:r>
          </a:p>
        </p:txBody>
      </p:sp>
      <p:sp>
        <p:nvSpPr>
          <p:cNvPr id="16"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173632" y="-685620"/>
            <a:ext cx="5122812" cy="6816634"/>
          </a:xfrm>
          <a:custGeom>
            <a:avLst/>
            <a:gdLst>
              <a:gd name="connsiteX0" fmla="*/ 0 w 5122812"/>
              <a:gd name="connsiteY0" fmla="*/ 3387636 h 6816634"/>
              <a:gd name="connsiteX1" fmla="*/ 0 w 5122812"/>
              <a:gd name="connsiteY1" fmla="*/ 1054100 h 6816634"/>
              <a:gd name="connsiteX2" fmla="*/ 0 w 5122812"/>
              <a:gd name="connsiteY2" fmla="*/ 0 h 6816634"/>
              <a:gd name="connsiteX3" fmla="*/ 1054098 w 5122812"/>
              <a:gd name="connsiteY3" fmla="*/ 1054100 h 6816634"/>
              <a:gd name="connsiteX4" fmla="*/ 5122812 w 5122812"/>
              <a:gd name="connsiteY4" fmla="*/ 5122821 h 6816634"/>
              <a:gd name="connsiteX5" fmla="*/ 3428998 w 5122812"/>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2" h="6816634">
                <a:moveTo>
                  <a:pt x="0" y="3387636"/>
                </a:moveTo>
                <a:lnTo>
                  <a:pt x="0" y="1054100"/>
                </a:lnTo>
                <a:lnTo>
                  <a:pt x="0" y="0"/>
                </a:lnTo>
                <a:lnTo>
                  <a:pt x="1054098" y="1054100"/>
                </a:lnTo>
                <a:lnTo>
                  <a:pt x="5122812" y="5122821"/>
                </a:lnTo>
                <a:lnTo>
                  <a:pt x="3428998"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p:nvPr/>
        </p:nvSpPr>
        <p:spPr>
          <a:xfrm>
            <a:off x="56051" y="0"/>
            <a:ext cx="1351835" cy="675918"/>
          </a:xfrm>
          <a:custGeom>
            <a:avLst/>
            <a:gdLst>
              <a:gd name="connsiteX0" fmla="*/ 0 w 2227104"/>
              <a:gd name="connsiteY0" fmla="*/ 0 h 1113552"/>
              <a:gd name="connsiteX1" fmla="*/ 2227104 w 2227104"/>
              <a:gd name="connsiteY1" fmla="*/ 0 h 1113552"/>
              <a:gd name="connsiteX2" fmla="*/ 1113552 w 2227104"/>
              <a:gd name="connsiteY2" fmla="*/ 1113552 h 1113552"/>
            </a:gdLst>
            <a:ahLst/>
            <a:cxnLst>
              <a:cxn ang="0">
                <a:pos x="connsiteX0" y="connsiteY0"/>
              </a:cxn>
              <a:cxn ang="0">
                <a:pos x="connsiteX1" y="connsiteY1"/>
              </a:cxn>
              <a:cxn ang="0">
                <a:pos x="connsiteX2" y="connsiteY2"/>
              </a:cxn>
            </a:cxnLst>
            <a:rect l="l" t="t" r="r" b="b"/>
            <a:pathLst>
              <a:path w="2227104" h="1113552">
                <a:moveTo>
                  <a:pt x="0" y="0"/>
                </a:moveTo>
                <a:lnTo>
                  <a:pt x="2227104" y="0"/>
                </a:lnTo>
                <a:lnTo>
                  <a:pt x="1113552" y="11135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2"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89885" y="1024890"/>
            <a:ext cx="2530475" cy="58331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356421"/>
            <a:ext cx="4547934" cy="792109"/>
          </a:xfrm>
          <a:custGeom>
            <a:avLst/>
            <a:gdLst>
              <a:gd name="connsiteX0" fmla="*/ 3825076 w 4547934"/>
              <a:gd name="connsiteY0" fmla="*/ 0 h 792109"/>
              <a:gd name="connsiteX1" fmla="*/ 4252413 w 4547934"/>
              <a:gd name="connsiteY1" fmla="*/ 0 h 792109"/>
              <a:gd name="connsiteX2" fmla="*/ 4547934 w 4547934"/>
              <a:gd name="connsiteY2" fmla="*/ 295521 h 792109"/>
              <a:gd name="connsiteX3" fmla="*/ 4051347 w 4547934"/>
              <a:gd name="connsiteY3" fmla="*/ 792108 h 792109"/>
              <a:gd name="connsiteX4" fmla="*/ 3938334 w 4547934"/>
              <a:gd name="connsiteY4" fmla="*/ 792108 h 792109"/>
              <a:gd name="connsiteX5" fmla="*/ 3938334 w 4547934"/>
              <a:gd name="connsiteY5" fmla="*/ 792109 h 792109"/>
              <a:gd name="connsiteX6" fmla="*/ 0 w 4547934"/>
              <a:gd name="connsiteY6" fmla="*/ 792109 h 792109"/>
              <a:gd name="connsiteX7" fmla="*/ 0 w 4547934"/>
              <a:gd name="connsiteY7" fmla="*/ 1 h 792109"/>
              <a:gd name="connsiteX8" fmla="*/ 3825077 w 4547934"/>
              <a:gd name="connsiteY8" fmla="*/ 1 h 792109"/>
              <a:gd name="connsiteX9" fmla="*/ 3825076 w 4547934"/>
              <a:gd name="connsiteY9" fmla="*/ 0 h 79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7934" h="792109">
                <a:moveTo>
                  <a:pt x="3825076" y="0"/>
                </a:moveTo>
                <a:lnTo>
                  <a:pt x="4252413" y="0"/>
                </a:lnTo>
                <a:lnTo>
                  <a:pt x="4547934" y="295521"/>
                </a:lnTo>
                <a:lnTo>
                  <a:pt x="4051347" y="792108"/>
                </a:lnTo>
                <a:lnTo>
                  <a:pt x="3938334" y="792108"/>
                </a:lnTo>
                <a:lnTo>
                  <a:pt x="3938334" y="792109"/>
                </a:lnTo>
                <a:lnTo>
                  <a:pt x="0" y="792109"/>
                </a:lnTo>
                <a:lnTo>
                  <a:pt x="0" y="1"/>
                </a:lnTo>
                <a:lnTo>
                  <a:pt x="3825077" y="1"/>
                </a:lnTo>
                <a:lnTo>
                  <a:pt x="3825076" y="0"/>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lying impression design ——飞印象设计是一家专业的广告设计制作工作室，专注于平面、OFFICE、摄影等业务，工作室成立于2016年，拥有高水平的设计团队，已经立足于市场，今后将输出更多精致作品。"/>
          <p:cNvSpPr/>
          <p:nvPr/>
        </p:nvSpPr>
        <p:spPr>
          <a:xfrm>
            <a:off x="4816221" y="356420"/>
            <a:ext cx="7375778" cy="792110"/>
          </a:xfrm>
          <a:custGeom>
            <a:avLst/>
            <a:gdLst>
              <a:gd name="connsiteX0" fmla="*/ 2445003 w 7375778"/>
              <a:gd name="connsiteY0" fmla="*/ 0 h 792110"/>
              <a:gd name="connsiteX1" fmla="*/ 2930778 w 7375778"/>
              <a:gd name="connsiteY1" fmla="*/ 0 h 792110"/>
              <a:gd name="connsiteX2" fmla="*/ 6931278 w 7375778"/>
              <a:gd name="connsiteY2" fmla="*/ 0 h 792110"/>
              <a:gd name="connsiteX3" fmla="*/ 6931278 w 7375778"/>
              <a:gd name="connsiteY3" fmla="*/ 1 h 792110"/>
              <a:gd name="connsiteX4" fmla="*/ 7375778 w 7375778"/>
              <a:gd name="connsiteY4" fmla="*/ 1 h 792110"/>
              <a:gd name="connsiteX5" fmla="*/ 7375778 w 7375778"/>
              <a:gd name="connsiteY5" fmla="*/ 792109 h 792110"/>
              <a:gd name="connsiteX6" fmla="*/ 6884987 w 7375778"/>
              <a:gd name="connsiteY6" fmla="*/ 792109 h 792110"/>
              <a:gd name="connsiteX7" fmla="*/ 6884987 w 7375778"/>
              <a:gd name="connsiteY7" fmla="*/ 792108 h 792110"/>
              <a:gd name="connsiteX8" fmla="*/ 2930778 w 7375778"/>
              <a:gd name="connsiteY8" fmla="*/ 792108 h 792110"/>
              <a:gd name="connsiteX9" fmla="*/ 2445003 w 7375778"/>
              <a:gd name="connsiteY9" fmla="*/ 792108 h 792110"/>
              <a:gd name="connsiteX10" fmla="*/ 2445003 w 7375778"/>
              <a:gd name="connsiteY10" fmla="*/ 792109 h 792110"/>
              <a:gd name="connsiteX11" fmla="*/ 722857 w 7375778"/>
              <a:gd name="connsiteY11" fmla="*/ 792109 h 792110"/>
              <a:gd name="connsiteX12" fmla="*/ 722858 w 7375778"/>
              <a:gd name="connsiteY12" fmla="*/ 792110 h 792110"/>
              <a:gd name="connsiteX13" fmla="*/ 295521 w 7375778"/>
              <a:gd name="connsiteY13" fmla="*/ 792110 h 792110"/>
              <a:gd name="connsiteX14" fmla="*/ 0 w 7375778"/>
              <a:gd name="connsiteY14" fmla="*/ 496589 h 792110"/>
              <a:gd name="connsiteX15" fmla="*/ 496587 w 7375778"/>
              <a:gd name="connsiteY15" fmla="*/ 2 h 792110"/>
              <a:gd name="connsiteX16" fmla="*/ 609600 w 7375778"/>
              <a:gd name="connsiteY16" fmla="*/ 2 h 792110"/>
              <a:gd name="connsiteX17" fmla="*/ 609600 w 7375778"/>
              <a:gd name="connsiteY17" fmla="*/ 1 h 792110"/>
              <a:gd name="connsiteX18" fmla="*/ 2445003 w 7375778"/>
              <a:gd name="connsiteY18" fmla="*/ 1 h 79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75778" h="792110">
                <a:moveTo>
                  <a:pt x="2445003" y="0"/>
                </a:moveTo>
                <a:lnTo>
                  <a:pt x="2930778" y="0"/>
                </a:lnTo>
                <a:lnTo>
                  <a:pt x="6931278" y="0"/>
                </a:lnTo>
                <a:lnTo>
                  <a:pt x="6931278" y="1"/>
                </a:lnTo>
                <a:lnTo>
                  <a:pt x="7375778" y="1"/>
                </a:lnTo>
                <a:lnTo>
                  <a:pt x="7375778" y="792109"/>
                </a:lnTo>
                <a:lnTo>
                  <a:pt x="6884987" y="792109"/>
                </a:lnTo>
                <a:lnTo>
                  <a:pt x="6884987" y="792108"/>
                </a:lnTo>
                <a:lnTo>
                  <a:pt x="2930778" y="792108"/>
                </a:lnTo>
                <a:lnTo>
                  <a:pt x="2445003" y="792108"/>
                </a:lnTo>
                <a:lnTo>
                  <a:pt x="2445003" y="792109"/>
                </a:lnTo>
                <a:lnTo>
                  <a:pt x="722857" y="792109"/>
                </a:lnTo>
                <a:lnTo>
                  <a:pt x="722858" y="792110"/>
                </a:lnTo>
                <a:lnTo>
                  <a:pt x="295521" y="792110"/>
                </a:lnTo>
                <a:lnTo>
                  <a:pt x="0" y="496589"/>
                </a:lnTo>
                <a:lnTo>
                  <a:pt x="496587" y="2"/>
                </a:lnTo>
                <a:lnTo>
                  <a:pt x="609600" y="2"/>
                </a:lnTo>
                <a:lnTo>
                  <a:pt x="609600" y="1"/>
                </a:lnTo>
                <a:lnTo>
                  <a:pt x="244500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8424411" y="2550305"/>
            <a:ext cx="308279" cy="1012563"/>
          </a:xfrm>
          <a:custGeom>
            <a:avLst/>
            <a:gdLst>
              <a:gd name="connsiteX0" fmla="*/ 422203 w 422203"/>
              <a:gd name="connsiteY0" fmla="*/ 0 h 1386761"/>
              <a:gd name="connsiteX1" fmla="*/ 336879 w 422203"/>
              <a:gd name="connsiteY1" fmla="*/ 147924 h 1386761"/>
              <a:gd name="connsiteX2" fmla="*/ 148007 w 422203"/>
              <a:gd name="connsiteY2" fmla="*/ 818277 h 1386761"/>
              <a:gd name="connsiteX3" fmla="*/ 247632 w 422203"/>
              <a:gd name="connsiteY3" fmla="*/ 1289807 h 1386761"/>
              <a:gd name="connsiteX4" fmla="*/ 295623 w 422203"/>
              <a:gd name="connsiteY4" fmla="*/ 1386761 h 1386761"/>
              <a:gd name="connsiteX5" fmla="*/ 221232 w 422203"/>
              <a:gd name="connsiteY5" fmla="*/ 1326907 h 1386761"/>
              <a:gd name="connsiteX6" fmla="*/ 0 w 422203"/>
              <a:gd name="connsiteY6" fmla="*/ 825479 h 1386761"/>
              <a:gd name="connsiteX7" fmla="*/ 341065 w 422203"/>
              <a:gd name="connsiteY7" fmla="*/ 104677 h 1386761"/>
              <a:gd name="connsiteX8" fmla="*/ 422203 w 422203"/>
              <a:gd name="connsiteY8" fmla="*/ 0 h 138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203" h="1386761">
                <a:moveTo>
                  <a:pt x="422203" y="0"/>
                </a:moveTo>
                <a:lnTo>
                  <a:pt x="336879" y="147924"/>
                </a:lnTo>
                <a:cubicBezTo>
                  <a:pt x="222726" y="363350"/>
                  <a:pt x="148007" y="585833"/>
                  <a:pt x="148007" y="818277"/>
                </a:cubicBezTo>
                <a:cubicBezTo>
                  <a:pt x="148007" y="977668"/>
                  <a:pt x="181216" y="1137058"/>
                  <a:pt x="247632" y="1289807"/>
                </a:cubicBezTo>
                <a:lnTo>
                  <a:pt x="295623" y="1386761"/>
                </a:lnTo>
                <a:lnTo>
                  <a:pt x="221232" y="1326907"/>
                </a:lnTo>
                <a:cubicBezTo>
                  <a:pt x="73744" y="1179428"/>
                  <a:pt x="0" y="1002454"/>
                  <a:pt x="0" y="825479"/>
                </a:cubicBezTo>
                <a:cubicBezTo>
                  <a:pt x="0" y="567392"/>
                  <a:pt x="165924" y="331426"/>
                  <a:pt x="341065" y="104677"/>
                </a:cubicBezTo>
                <a:lnTo>
                  <a:pt x="42220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7285973" y="4109248"/>
            <a:ext cx="308279" cy="1012563"/>
          </a:xfrm>
          <a:custGeom>
            <a:avLst/>
            <a:gdLst>
              <a:gd name="connsiteX0" fmla="*/ 422203 w 422203"/>
              <a:gd name="connsiteY0" fmla="*/ 0 h 1386761"/>
              <a:gd name="connsiteX1" fmla="*/ 336879 w 422203"/>
              <a:gd name="connsiteY1" fmla="*/ 147924 h 1386761"/>
              <a:gd name="connsiteX2" fmla="*/ 148007 w 422203"/>
              <a:gd name="connsiteY2" fmla="*/ 818277 h 1386761"/>
              <a:gd name="connsiteX3" fmla="*/ 247632 w 422203"/>
              <a:gd name="connsiteY3" fmla="*/ 1289807 h 1386761"/>
              <a:gd name="connsiteX4" fmla="*/ 295623 w 422203"/>
              <a:gd name="connsiteY4" fmla="*/ 1386761 h 1386761"/>
              <a:gd name="connsiteX5" fmla="*/ 221232 w 422203"/>
              <a:gd name="connsiteY5" fmla="*/ 1326907 h 1386761"/>
              <a:gd name="connsiteX6" fmla="*/ 0 w 422203"/>
              <a:gd name="connsiteY6" fmla="*/ 825479 h 1386761"/>
              <a:gd name="connsiteX7" fmla="*/ 341065 w 422203"/>
              <a:gd name="connsiteY7" fmla="*/ 104677 h 1386761"/>
              <a:gd name="connsiteX8" fmla="*/ 422203 w 422203"/>
              <a:gd name="connsiteY8" fmla="*/ 0 h 138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203" h="1386761">
                <a:moveTo>
                  <a:pt x="422203" y="0"/>
                </a:moveTo>
                <a:lnTo>
                  <a:pt x="336879" y="147924"/>
                </a:lnTo>
                <a:cubicBezTo>
                  <a:pt x="222726" y="363350"/>
                  <a:pt x="148007" y="585833"/>
                  <a:pt x="148007" y="818277"/>
                </a:cubicBezTo>
                <a:cubicBezTo>
                  <a:pt x="148007" y="977668"/>
                  <a:pt x="181216" y="1137058"/>
                  <a:pt x="247632" y="1289807"/>
                </a:cubicBezTo>
                <a:lnTo>
                  <a:pt x="295623" y="1386761"/>
                </a:lnTo>
                <a:lnTo>
                  <a:pt x="221232" y="1326907"/>
                </a:lnTo>
                <a:cubicBezTo>
                  <a:pt x="73744" y="1179428"/>
                  <a:pt x="0" y="1002454"/>
                  <a:pt x="0" y="825479"/>
                </a:cubicBezTo>
                <a:cubicBezTo>
                  <a:pt x="0" y="567392"/>
                  <a:pt x="165924" y="331426"/>
                  <a:pt x="341065" y="104677"/>
                </a:cubicBezTo>
                <a:lnTo>
                  <a:pt x="42220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22"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9562849" y="4109248"/>
            <a:ext cx="308279" cy="1012563"/>
          </a:xfrm>
          <a:custGeom>
            <a:avLst/>
            <a:gdLst>
              <a:gd name="connsiteX0" fmla="*/ 422203 w 422203"/>
              <a:gd name="connsiteY0" fmla="*/ 0 h 1386761"/>
              <a:gd name="connsiteX1" fmla="*/ 336879 w 422203"/>
              <a:gd name="connsiteY1" fmla="*/ 147924 h 1386761"/>
              <a:gd name="connsiteX2" fmla="*/ 148007 w 422203"/>
              <a:gd name="connsiteY2" fmla="*/ 818277 h 1386761"/>
              <a:gd name="connsiteX3" fmla="*/ 247632 w 422203"/>
              <a:gd name="connsiteY3" fmla="*/ 1289807 h 1386761"/>
              <a:gd name="connsiteX4" fmla="*/ 295623 w 422203"/>
              <a:gd name="connsiteY4" fmla="*/ 1386761 h 1386761"/>
              <a:gd name="connsiteX5" fmla="*/ 221232 w 422203"/>
              <a:gd name="connsiteY5" fmla="*/ 1326907 h 1386761"/>
              <a:gd name="connsiteX6" fmla="*/ 0 w 422203"/>
              <a:gd name="connsiteY6" fmla="*/ 825479 h 1386761"/>
              <a:gd name="connsiteX7" fmla="*/ 341065 w 422203"/>
              <a:gd name="connsiteY7" fmla="*/ 104677 h 1386761"/>
              <a:gd name="connsiteX8" fmla="*/ 422203 w 422203"/>
              <a:gd name="connsiteY8" fmla="*/ 0 h 138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203" h="1386761">
                <a:moveTo>
                  <a:pt x="422203" y="0"/>
                </a:moveTo>
                <a:lnTo>
                  <a:pt x="336879" y="147924"/>
                </a:lnTo>
                <a:cubicBezTo>
                  <a:pt x="222726" y="363350"/>
                  <a:pt x="148007" y="585833"/>
                  <a:pt x="148007" y="818277"/>
                </a:cubicBezTo>
                <a:cubicBezTo>
                  <a:pt x="148007" y="977668"/>
                  <a:pt x="181216" y="1137058"/>
                  <a:pt x="247632" y="1289807"/>
                </a:cubicBezTo>
                <a:lnTo>
                  <a:pt x="295623" y="1386761"/>
                </a:lnTo>
                <a:lnTo>
                  <a:pt x="221232" y="1326907"/>
                </a:lnTo>
                <a:cubicBezTo>
                  <a:pt x="73744" y="1179428"/>
                  <a:pt x="0" y="1002454"/>
                  <a:pt x="0" y="825479"/>
                </a:cubicBezTo>
                <a:cubicBezTo>
                  <a:pt x="0" y="567392"/>
                  <a:pt x="165924" y="331426"/>
                  <a:pt x="341065" y="104677"/>
                </a:cubicBezTo>
                <a:lnTo>
                  <a:pt x="42220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2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72357" y="1384329"/>
            <a:ext cx="4043864" cy="583565"/>
          </a:xfrm>
          <a:prstGeom prst="rect">
            <a:avLst/>
          </a:prstGeom>
          <a:noFill/>
        </p:spPr>
        <p:txBody>
          <a:bodyPr wrap="square" rtlCol="0">
            <a:spAutoFit/>
          </a:bodyPr>
          <a:lstStyle/>
          <a:p>
            <a:r>
              <a:rPr lang="en-GB" altLang="zh-CN" sz="3200"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rPr>
              <a:t>Web Scraping</a:t>
            </a:r>
          </a:p>
        </p:txBody>
      </p:sp>
      <p:sp>
        <p:nvSpPr>
          <p:cNvPr id="2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679248" y="1807862"/>
            <a:ext cx="5383212" cy="4772025"/>
          </a:xfrm>
          <a:prstGeom prst="rect">
            <a:avLst/>
          </a:prstGeom>
          <a:noFill/>
        </p:spPr>
        <p:txBody>
          <a:bodyPr wrap="square" rtlCol="0">
            <a:spAutoFit/>
          </a:bodyPr>
          <a:lstStyle/>
          <a:p>
            <a:pPr>
              <a:lnSpc>
                <a:spcPct val="145000"/>
              </a:lnSpc>
            </a:pPr>
            <a:endParaRPr lang="en-US" altLang="zh-CN" sz="1050" dirty="0">
              <a:latin typeface="Microsoft YaHei" panose="020B0503020204020204" pitchFamily="34" charset="-122"/>
              <a:ea typeface="Microsoft YaHei" panose="020B0503020204020204" pitchFamily="34" charset="-122"/>
            </a:endParaRPr>
          </a:p>
          <a:p>
            <a:pPr>
              <a:lnSpc>
                <a:spcPct val="145000"/>
              </a:lnSpc>
            </a:pPr>
            <a:r>
              <a:rPr lang="en-US" altLang="zh-CN" sz="1050" dirty="0">
                <a:latin typeface="Microsoft YaHei" panose="020B0503020204020204" pitchFamily="34" charset="-122"/>
                <a:ea typeface="Microsoft YaHei" panose="020B0503020204020204" pitchFamily="34" charset="-122"/>
              </a:rPr>
              <a:t>import googleapiclient.discovery</a:t>
            </a:r>
          </a:p>
          <a:p>
            <a:pPr>
              <a:lnSpc>
                <a:spcPct val="145000"/>
              </a:lnSpc>
            </a:pPr>
            <a:r>
              <a:rPr lang="en-US" altLang="zh-CN" sz="1050" dirty="0">
                <a:latin typeface="Microsoft YaHei" panose="020B0503020204020204" pitchFamily="34" charset="-122"/>
                <a:ea typeface="Microsoft YaHei" panose="020B0503020204020204" pitchFamily="34" charset="-122"/>
              </a:rPr>
              <a:t>import googleapiclient.errors</a:t>
            </a:r>
          </a:p>
          <a:p>
            <a:pPr>
              <a:lnSpc>
                <a:spcPct val="145000"/>
              </a:lnSpc>
            </a:pPr>
            <a:endParaRPr lang="en-US" altLang="zh-CN" sz="1050" dirty="0">
              <a:latin typeface="Microsoft YaHei" panose="020B0503020204020204" pitchFamily="34" charset="-122"/>
              <a:ea typeface="Microsoft YaHei" panose="020B0503020204020204" pitchFamily="34" charset="-122"/>
            </a:endParaRPr>
          </a:p>
          <a:p>
            <a:pPr>
              <a:lnSpc>
                <a:spcPct val="145000"/>
              </a:lnSpc>
            </a:pPr>
            <a:r>
              <a:rPr lang="en-US" altLang="zh-CN" sz="1050" dirty="0">
                <a:latin typeface="Microsoft YaHei" panose="020B0503020204020204" pitchFamily="34" charset="-122"/>
                <a:ea typeface="Microsoft YaHei" panose="020B0503020204020204" pitchFamily="34" charset="-122"/>
              </a:rPr>
              <a:t>api_service_name = "youtube"</a:t>
            </a:r>
          </a:p>
          <a:p>
            <a:pPr>
              <a:lnSpc>
                <a:spcPct val="145000"/>
              </a:lnSpc>
            </a:pPr>
            <a:r>
              <a:rPr lang="en-US" altLang="zh-CN" sz="1050" dirty="0">
                <a:latin typeface="Microsoft YaHei" panose="020B0503020204020204" pitchFamily="34" charset="-122"/>
                <a:ea typeface="Microsoft YaHei" panose="020B0503020204020204" pitchFamily="34" charset="-122"/>
              </a:rPr>
              <a:t>api_version = "v3"</a:t>
            </a:r>
          </a:p>
          <a:p>
            <a:pPr>
              <a:lnSpc>
                <a:spcPct val="145000"/>
              </a:lnSpc>
            </a:pPr>
            <a:r>
              <a:rPr lang="en-US" altLang="zh-CN" sz="1050" dirty="0">
                <a:latin typeface="Microsoft YaHei" panose="020B0503020204020204" pitchFamily="34" charset="-122"/>
                <a:ea typeface="Microsoft YaHei" panose="020B0503020204020204" pitchFamily="34" charset="-122"/>
              </a:rPr>
              <a:t>DEVELOPER_KEY = ""</a:t>
            </a:r>
          </a:p>
          <a:p>
            <a:pPr>
              <a:lnSpc>
                <a:spcPct val="145000"/>
              </a:lnSpc>
            </a:pPr>
            <a:endParaRPr lang="en-US" altLang="zh-CN" sz="1050" dirty="0">
              <a:latin typeface="Microsoft YaHei" panose="020B0503020204020204" pitchFamily="34" charset="-122"/>
              <a:ea typeface="Microsoft YaHei" panose="020B0503020204020204" pitchFamily="34" charset="-122"/>
            </a:endParaRPr>
          </a:p>
          <a:p>
            <a:pPr>
              <a:lnSpc>
                <a:spcPct val="145000"/>
              </a:lnSpc>
            </a:pPr>
            <a:r>
              <a:rPr lang="en-US" altLang="zh-CN" sz="1050" dirty="0">
                <a:latin typeface="Microsoft YaHei" panose="020B0503020204020204" pitchFamily="34" charset="-122"/>
                <a:ea typeface="Microsoft YaHei" panose="020B0503020204020204" pitchFamily="34" charset="-122"/>
              </a:rPr>
              <a:t>youtube = googleapiclient.discovery.build(</a:t>
            </a:r>
          </a:p>
          <a:p>
            <a:pPr>
              <a:lnSpc>
                <a:spcPct val="145000"/>
              </a:lnSpc>
            </a:pPr>
            <a:r>
              <a:rPr lang="en-US" altLang="zh-CN" sz="1050" dirty="0">
                <a:latin typeface="Microsoft YaHei" panose="020B0503020204020204" pitchFamily="34" charset="-122"/>
                <a:ea typeface="Microsoft YaHei" panose="020B0503020204020204" pitchFamily="34" charset="-122"/>
              </a:rPr>
              <a:t>    api_service_name, api_version, developerKey=DEVELOPER_KEY)</a:t>
            </a:r>
          </a:p>
          <a:p>
            <a:pPr>
              <a:lnSpc>
                <a:spcPct val="145000"/>
              </a:lnSpc>
            </a:pPr>
            <a:endParaRPr lang="en-US" altLang="zh-CN" sz="1050" dirty="0">
              <a:latin typeface="Microsoft YaHei" panose="020B0503020204020204" pitchFamily="34" charset="-122"/>
              <a:ea typeface="Microsoft YaHei" panose="020B0503020204020204" pitchFamily="34" charset="-122"/>
            </a:endParaRPr>
          </a:p>
          <a:p>
            <a:pPr>
              <a:lnSpc>
                <a:spcPct val="145000"/>
              </a:lnSpc>
            </a:pPr>
            <a:r>
              <a:rPr lang="en-US" altLang="zh-CN" sz="1050" dirty="0">
                <a:latin typeface="Microsoft YaHei" panose="020B0503020204020204" pitchFamily="34" charset="-122"/>
                <a:ea typeface="Microsoft YaHei" panose="020B0503020204020204" pitchFamily="34" charset="-122"/>
              </a:rPr>
              <a:t>request = youtube.commentThreads().list(</a:t>
            </a:r>
          </a:p>
          <a:p>
            <a:pPr>
              <a:lnSpc>
                <a:spcPct val="145000"/>
              </a:lnSpc>
            </a:pPr>
            <a:r>
              <a:rPr lang="en-US" altLang="zh-CN" sz="1050" dirty="0">
                <a:latin typeface="Microsoft YaHei" panose="020B0503020204020204" pitchFamily="34" charset="-122"/>
                <a:ea typeface="Microsoft YaHei" panose="020B0503020204020204" pitchFamily="34" charset="-122"/>
              </a:rPr>
              <a:t>    part="snippet",</a:t>
            </a:r>
          </a:p>
          <a:p>
            <a:pPr>
              <a:lnSpc>
                <a:spcPct val="145000"/>
              </a:lnSpc>
            </a:pPr>
            <a:r>
              <a:rPr lang="en-US" altLang="zh-CN" sz="1050" dirty="0">
                <a:latin typeface="Microsoft YaHei" panose="020B0503020204020204" pitchFamily="34" charset="-122"/>
                <a:ea typeface="Microsoft YaHei" panose="020B0503020204020204" pitchFamily="34" charset="-122"/>
              </a:rPr>
              <a:t>    videoId="WNrB1Q9Rry0",</a:t>
            </a:r>
          </a:p>
          <a:p>
            <a:pPr>
              <a:lnSpc>
                <a:spcPct val="145000"/>
              </a:lnSpc>
            </a:pPr>
            <a:r>
              <a:rPr lang="en-US" altLang="zh-CN" sz="1050" dirty="0">
                <a:latin typeface="Microsoft YaHei" panose="020B0503020204020204" pitchFamily="34" charset="-122"/>
                <a:ea typeface="Microsoft YaHei" panose="020B0503020204020204" pitchFamily="34" charset="-122"/>
              </a:rPr>
              <a:t>    maxResults=100</a:t>
            </a:r>
          </a:p>
          <a:p>
            <a:pPr>
              <a:lnSpc>
                <a:spcPct val="145000"/>
              </a:lnSpc>
            </a:pPr>
            <a:r>
              <a:rPr lang="en-US" altLang="zh-CN" sz="1050" dirty="0">
                <a:latin typeface="Microsoft YaHei" panose="020B0503020204020204" pitchFamily="34" charset="-122"/>
                <a:ea typeface="Microsoft YaHei" panose="020B0503020204020204" pitchFamily="34" charset="-122"/>
              </a:rPr>
              <a:t>)</a:t>
            </a:r>
          </a:p>
          <a:p>
            <a:pPr>
              <a:lnSpc>
                <a:spcPct val="145000"/>
              </a:lnSpc>
            </a:pPr>
            <a:r>
              <a:rPr lang="en-US" altLang="zh-CN" sz="1050" dirty="0">
                <a:latin typeface="Microsoft YaHei" panose="020B0503020204020204" pitchFamily="34" charset="-122"/>
                <a:ea typeface="Microsoft YaHei" panose="020B0503020204020204" pitchFamily="34" charset="-122"/>
              </a:rPr>
              <a:t>response = request.execute()</a:t>
            </a:r>
          </a:p>
          <a:p>
            <a:pPr>
              <a:lnSpc>
                <a:spcPct val="145000"/>
              </a:lnSpc>
            </a:pPr>
            <a:endParaRPr lang="en-US" altLang="zh-CN" sz="1050" dirty="0">
              <a:latin typeface="Microsoft YaHei" panose="020B0503020204020204" pitchFamily="34" charset="-122"/>
              <a:ea typeface="Microsoft YaHei" panose="020B0503020204020204" pitchFamily="34" charset="-122"/>
            </a:endParaRPr>
          </a:p>
          <a:p>
            <a:pPr>
              <a:lnSpc>
                <a:spcPct val="145000"/>
              </a:lnSpc>
            </a:pPr>
            <a:r>
              <a:rPr lang="en-US" altLang="zh-CN" sz="1050" dirty="0">
                <a:latin typeface="Microsoft YaHei" panose="020B0503020204020204" pitchFamily="34" charset="-122"/>
                <a:ea typeface="Microsoft YaHei" panose="020B0503020204020204" pitchFamily="34" charset="-122"/>
              </a:rPr>
              <a:t>for item in response['items']:</a:t>
            </a:r>
          </a:p>
          <a:p>
            <a:pPr>
              <a:lnSpc>
                <a:spcPct val="145000"/>
              </a:lnSpc>
            </a:pPr>
            <a:r>
              <a:rPr lang="en-US" altLang="zh-CN" sz="1050" dirty="0">
                <a:latin typeface="Microsoft YaHei" panose="020B0503020204020204" pitchFamily="34" charset="-122"/>
                <a:ea typeface="Microsoft YaHei" panose="020B0503020204020204" pitchFamily="34" charset="-122"/>
              </a:rPr>
              <a:t>    print(item['snippet']['topLevelComment']['snippet']['textDisplay'])</a:t>
            </a:r>
          </a:p>
        </p:txBody>
      </p:sp>
      <p:sp>
        <p:nvSpPr>
          <p:cNvPr id="2"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967105" y="2550160"/>
            <a:ext cx="4681855" cy="2943225"/>
          </a:xfrm>
          <a:prstGeom prst="rect">
            <a:avLst/>
          </a:prstGeom>
          <a:noFill/>
        </p:spPr>
        <p:txBody>
          <a:bodyPr wrap="square" rtlCol="0">
            <a:spAutoFit/>
          </a:bodyPr>
          <a:lstStyle/>
          <a:p>
            <a:pPr>
              <a:lnSpc>
                <a:spcPct val="145000"/>
              </a:lnSpc>
            </a:pPr>
            <a:r>
              <a:rPr lang="en-US" altLang="zh-CN" sz="1600" dirty="0" smtClean="0">
                <a:latin typeface="Microsoft YaHei" panose="020B0503020204020204" pitchFamily="34" charset="-122"/>
                <a:ea typeface="Microsoft YaHei" panose="020B0503020204020204" pitchFamily="34" charset="-122"/>
              </a:rPr>
              <a:t>	Web </a:t>
            </a:r>
            <a:r>
              <a:rPr lang="en-US" altLang="zh-CN" sz="1600" dirty="0">
                <a:latin typeface="Microsoft YaHei" panose="020B0503020204020204" pitchFamily="34" charset="-122"/>
                <a:ea typeface="Microsoft YaHei" panose="020B0503020204020204" pitchFamily="34" charset="-122"/>
              </a:rPr>
              <a:t>scraping YouTube comments is an automated technique for gathering text data from the comment sections of YouTube videos. It's valuable for research, sentiment analysis, and content insights. Adherence to YouTube's terms of service and ethical guidelines is crucial to ensure responsible and legal data extraction.</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356421"/>
            <a:ext cx="4547934" cy="792109"/>
          </a:xfrm>
          <a:custGeom>
            <a:avLst/>
            <a:gdLst>
              <a:gd name="connsiteX0" fmla="*/ 3825076 w 4547934"/>
              <a:gd name="connsiteY0" fmla="*/ 0 h 792109"/>
              <a:gd name="connsiteX1" fmla="*/ 4252413 w 4547934"/>
              <a:gd name="connsiteY1" fmla="*/ 0 h 792109"/>
              <a:gd name="connsiteX2" fmla="*/ 4547934 w 4547934"/>
              <a:gd name="connsiteY2" fmla="*/ 295521 h 792109"/>
              <a:gd name="connsiteX3" fmla="*/ 4051347 w 4547934"/>
              <a:gd name="connsiteY3" fmla="*/ 792108 h 792109"/>
              <a:gd name="connsiteX4" fmla="*/ 3938334 w 4547934"/>
              <a:gd name="connsiteY4" fmla="*/ 792108 h 792109"/>
              <a:gd name="connsiteX5" fmla="*/ 3938334 w 4547934"/>
              <a:gd name="connsiteY5" fmla="*/ 792109 h 792109"/>
              <a:gd name="connsiteX6" fmla="*/ 0 w 4547934"/>
              <a:gd name="connsiteY6" fmla="*/ 792109 h 792109"/>
              <a:gd name="connsiteX7" fmla="*/ 0 w 4547934"/>
              <a:gd name="connsiteY7" fmla="*/ 1 h 792109"/>
              <a:gd name="connsiteX8" fmla="*/ 3825077 w 4547934"/>
              <a:gd name="connsiteY8" fmla="*/ 1 h 792109"/>
              <a:gd name="connsiteX9" fmla="*/ 3825076 w 4547934"/>
              <a:gd name="connsiteY9" fmla="*/ 0 h 79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7934" h="792109">
                <a:moveTo>
                  <a:pt x="3825076" y="0"/>
                </a:moveTo>
                <a:lnTo>
                  <a:pt x="4252413" y="0"/>
                </a:lnTo>
                <a:lnTo>
                  <a:pt x="4547934" y="295521"/>
                </a:lnTo>
                <a:lnTo>
                  <a:pt x="4051347" y="792108"/>
                </a:lnTo>
                <a:lnTo>
                  <a:pt x="3938334" y="792108"/>
                </a:lnTo>
                <a:lnTo>
                  <a:pt x="3938334" y="792109"/>
                </a:lnTo>
                <a:lnTo>
                  <a:pt x="0" y="792109"/>
                </a:lnTo>
                <a:lnTo>
                  <a:pt x="0" y="1"/>
                </a:lnTo>
                <a:lnTo>
                  <a:pt x="3825077" y="1"/>
                </a:lnTo>
                <a:lnTo>
                  <a:pt x="3825076" y="0"/>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lying impression design ——飞印象设计是一家专业的广告设计制作工作室，专注于平面、OFFICE、摄影等业务，工作室成立于2016年，拥有高水平的设计团队，已经立足于市场，今后将输出更多精致作品。"/>
          <p:cNvSpPr/>
          <p:nvPr/>
        </p:nvSpPr>
        <p:spPr>
          <a:xfrm>
            <a:off x="4816221" y="356420"/>
            <a:ext cx="7375778" cy="792110"/>
          </a:xfrm>
          <a:custGeom>
            <a:avLst/>
            <a:gdLst>
              <a:gd name="connsiteX0" fmla="*/ 2445003 w 7375778"/>
              <a:gd name="connsiteY0" fmla="*/ 0 h 792110"/>
              <a:gd name="connsiteX1" fmla="*/ 2930778 w 7375778"/>
              <a:gd name="connsiteY1" fmla="*/ 0 h 792110"/>
              <a:gd name="connsiteX2" fmla="*/ 6931278 w 7375778"/>
              <a:gd name="connsiteY2" fmla="*/ 0 h 792110"/>
              <a:gd name="connsiteX3" fmla="*/ 6931278 w 7375778"/>
              <a:gd name="connsiteY3" fmla="*/ 1 h 792110"/>
              <a:gd name="connsiteX4" fmla="*/ 7375778 w 7375778"/>
              <a:gd name="connsiteY4" fmla="*/ 1 h 792110"/>
              <a:gd name="connsiteX5" fmla="*/ 7375778 w 7375778"/>
              <a:gd name="connsiteY5" fmla="*/ 792109 h 792110"/>
              <a:gd name="connsiteX6" fmla="*/ 6884987 w 7375778"/>
              <a:gd name="connsiteY6" fmla="*/ 792109 h 792110"/>
              <a:gd name="connsiteX7" fmla="*/ 6884987 w 7375778"/>
              <a:gd name="connsiteY7" fmla="*/ 792108 h 792110"/>
              <a:gd name="connsiteX8" fmla="*/ 2930778 w 7375778"/>
              <a:gd name="connsiteY8" fmla="*/ 792108 h 792110"/>
              <a:gd name="connsiteX9" fmla="*/ 2445003 w 7375778"/>
              <a:gd name="connsiteY9" fmla="*/ 792108 h 792110"/>
              <a:gd name="connsiteX10" fmla="*/ 2445003 w 7375778"/>
              <a:gd name="connsiteY10" fmla="*/ 792109 h 792110"/>
              <a:gd name="connsiteX11" fmla="*/ 722857 w 7375778"/>
              <a:gd name="connsiteY11" fmla="*/ 792109 h 792110"/>
              <a:gd name="connsiteX12" fmla="*/ 722858 w 7375778"/>
              <a:gd name="connsiteY12" fmla="*/ 792110 h 792110"/>
              <a:gd name="connsiteX13" fmla="*/ 295521 w 7375778"/>
              <a:gd name="connsiteY13" fmla="*/ 792110 h 792110"/>
              <a:gd name="connsiteX14" fmla="*/ 0 w 7375778"/>
              <a:gd name="connsiteY14" fmla="*/ 496589 h 792110"/>
              <a:gd name="connsiteX15" fmla="*/ 496587 w 7375778"/>
              <a:gd name="connsiteY15" fmla="*/ 2 h 792110"/>
              <a:gd name="connsiteX16" fmla="*/ 609600 w 7375778"/>
              <a:gd name="connsiteY16" fmla="*/ 2 h 792110"/>
              <a:gd name="connsiteX17" fmla="*/ 609600 w 7375778"/>
              <a:gd name="connsiteY17" fmla="*/ 1 h 792110"/>
              <a:gd name="connsiteX18" fmla="*/ 2445003 w 7375778"/>
              <a:gd name="connsiteY18" fmla="*/ 1 h 79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75778" h="792110">
                <a:moveTo>
                  <a:pt x="2445003" y="0"/>
                </a:moveTo>
                <a:lnTo>
                  <a:pt x="2930778" y="0"/>
                </a:lnTo>
                <a:lnTo>
                  <a:pt x="6931278" y="0"/>
                </a:lnTo>
                <a:lnTo>
                  <a:pt x="6931278" y="1"/>
                </a:lnTo>
                <a:lnTo>
                  <a:pt x="7375778" y="1"/>
                </a:lnTo>
                <a:lnTo>
                  <a:pt x="7375778" y="792109"/>
                </a:lnTo>
                <a:lnTo>
                  <a:pt x="6884987" y="792109"/>
                </a:lnTo>
                <a:lnTo>
                  <a:pt x="6884987" y="792108"/>
                </a:lnTo>
                <a:lnTo>
                  <a:pt x="2930778" y="792108"/>
                </a:lnTo>
                <a:lnTo>
                  <a:pt x="2445003" y="792108"/>
                </a:lnTo>
                <a:lnTo>
                  <a:pt x="2445003" y="792109"/>
                </a:lnTo>
                <a:lnTo>
                  <a:pt x="722857" y="792109"/>
                </a:lnTo>
                <a:lnTo>
                  <a:pt x="722858" y="792110"/>
                </a:lnTo>
                <a:lnTo>
                  <a:pt x="295521" y="792110"/>
                </a:lnTo>
                <a:lnTo>
                  <a:pt x="0" y="496589"/>
                </a:lnTo>
                <a:lnTo>
                  <a:pt x="496587" y="2"/>
                </a:lnTo>
                <a:lnTo>
                  <a:pt x="609600" y="2"/>
                </a:lnTo>
                <a:lnTo>
                  <a:pt x="609600" y="1"/>
                </a:lnTo>
                <a:lnTo>
                  <a:pt x="244500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8424411" y="2550305"/>
            <a:ext cx="308279" cy="1012563"/>
          </a:xfrm>
          <a:custGeom>
            <a:avLst/>
            <a:gdLst>
              <a:gd name="connsiteX0" fmla="*/ 422203 w 422203"/>
              <a:gd name="connsiteY0" fmla="*/ 0 h 1386761"/>
              <a:gd name="connsiteX1" fmla="*/ 336879 w 422203"/>
              <a:gd name="connsiteY1" fmla="*/ 147924 h 1386761"/>
              <a:gd name="connsiteX2" fmla="*/ 148007 w 422203"/>
              <a:gd name="connsiteY2" fmla="*/ 818277 h 1386761"/>
              <a:gd name="connsiteX3" fmla="*/ 247632 w 422203"/>
              <a:gd name="connsiteY3" fmla="*/ 1289807 h 1386761"/>
              <a:gd name="connsiteX4" fmla="*/ 295623 w 422203"/>
              <a:gd name="connsiteY4" fmla="*/ 1386761 h 1386761"/>
              <a:gd name="connsiteX5" fmla="*/ 221232 w 422203"/>
              <a:gd name="connsiteY5" fmla="*/ 1326907 h 1386761"/>
              <a:gd name="connsiteX6" fmla="*/ 0 w 422203"/>
              <a:gd name="connsiteY6" fmla="*/ 825479 h 1386761"/>
              <a:gd name="connsiteX7" fmla="*/ 341065 w 422203"/>
              <a:gd name="connsiteY7" fmla="*/ 104677 h 1386761"/>
              <a:gd name="connsiteX8" fmla="*/ 422203 w 422203"/>
              <a:gd name="connsiteY8" fmla="*/ 0 h 138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203" h="1386761">
                <a:moveTo>
                  <a:pt x="422203" y="0"/>
                </a:moveTo>
                <a:lnTo>
                  <a:pt x="336879" y="147924"/>
                </a:lnTo>
                <a:cubicBezTo>
                  <a:pt x="222726" y="363350"/>
                  <a:pt x="148007" y="585833"/>
                  <a:pt x="148007" y="818277"/>
                </a:cubicBezTo>
                <a:cubicBezTo>
                  <a:pt x="148007" y="977668"/>
                  <a:pt x="181216" y="1137058"/>
                  <a:pt x="247632" y="1289807"/>
                </a:cubicBezTo>
                <a:lnTo>
                  <a:pt x="295623" y="1386761"/>
                </a:lnTo>
                <a:lnTo>
                  <a:pt x="221232" y="1326907"/>
                </a:lnTo>
                <a:cubicBezTo>
                  <a:pt x="73744" y="1179428"/>
                  <a:pt x="0" y="1002454"/>
                  <a:pt x="0" y="825479"/>
                </a:cubicBezTo>
                <a:cubicBezTo>
                  <a:pt x="0" y="567392"/>
                  <a:pt x="165924" y="331426"/>
                  <a:pt x="341065" y="104677"/>
                </a:cubicBezTo>
                <a:lnTo>
                  <a:pt x="42220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5"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7285973" y="4109248"/>
            <a:ext cx="308279" cy="1012563"/>
          </a:xfrm>
          <a:custGeom>
            <a:avLst/>
            <a:gdLst>
              <a:gd name="connsiteX0" fmla="*/ 422203 w 422203"/>
              <a:gd name="connsiteY0" fmla="*/ 0 h 1386761"/>
              <a:gd name="connsiteX1" fmla="*/ 336879 w 422203"/>
              <a:gd name="connsiteY1" fmla="*/ 147924 h 1386761"/>
              <a:gd name="connsiteX2" fmla="*/ 148007 w 422203"/>
              <a:gd name="connsiteY2" fmla="*/ 818277 h 1386761"/>
              <a:gd name="connsiteX3" fmla="*/ 247632 w 422203"/>
              <a:gd name="connsiteY3" fmla="*/ 1289807 h 1386761"/>
              <a:gd name="connsiteX4" fmla="*/ 295623 w 422203"/>
              <a:gd name="connsiteY4" fmla="*/ 1386761 h 1386761"/>
              <a:gd name="connsiteX5" fmla="*/ 221232 w 422203"/>
              <a:gd name="connsiteY5" fmla="*/ 1326907 h 1386761"/>
              <a:gd name="connsiteX6" fmla="*/ 0 w 422203"/>
              <a:gd name="connsiteY6" fmla="*/ 825479 h 1386761"/>
              <a:gd name="connsiteX7" fmla="*/ 341065 w 422203"/>
              <a:gd name="connsiteY7" fmla="*/ 104677 h 1386761"/>
              <a:gd name="connsiteX8" fmla="*/ 422203 w 422203"/>
              <a:gd name="connsiteY8" fmla="*/ 0 h 138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203" h="1386761">
                <a:moveTo>
                  <a:pt x="422203" y="0"/>
                </a:moveTo>
                <a:lnTo>
                  <a:pt x="336879" y="147924"/>
                </a:lnTo>
                <a:cubicBezTo>
                  <a:pt x="222726" y="363350"/>
                  <a:pt x="148007" y="585833"/>
                  <a:pt x="148007" y="818277"/>
                </a:cubicBezTo>
                <a:cubicBezTo>
                  <a:pt x="148007" y="977668"/>
                  <a:pt x="181216" y="1137058"/>
                  <a:pt x="247632" y="1289807"/>
                </a:cubicBezTo>
                <a:lnTo>
                  <a:pt x="295623" y="1386761"/>
                </a:lnTo>
                <a:lnTo>
                  <a:pt x="221232" y="1326907"/>
                </a:lnTo>
                <a:cubicBezTo>
                  <a:pt x="73744" y="1179428"/>
                  <a:pt x="0" y="1002454"/>
                  <a:pt x="0" y="825479"/>
                </a:cubicBezTo>
                <a:cubicBezTo>
                  <a:pt x="0" y="567392"/>
                  <a:pt x="165924" y="331426"/>
                  <a:pt x="341065" y="104677"/>
                </a:cubicBezTo>
                <a:lnTo>
                  <a:pt x="42220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9562849" y="4109248"/>
            <a:ext cx="308279" cy="1012563"/>
          </a:xfrm>
          <a:custGeom>
            <a:avLst/>
            <a:gdLst>
              <a:gd name="connsiteX0" fmla="*/ 422203 w 422203"/>
              <a:gd name="connsiteY0" fmla="*/ 0 h 1386761"/>
              <a:gd name="connsiteX1" fmla="*/ 336879 w 422203"/>
              <a:gd name="connsiteY1" fmla="*/ 147924 h 1386761"/>
              <a:gd name="connsiteX2" fmla="*/ 148007 w 422203"/>
              <a:gd name="connsiteY2" fmla="*/ 818277 h 1386761"/>
              <a:gd name="connsiteX3" fmla="*/ 247632 w 422203"/>
              <a:gd name="connsiteY3" fmla="*/ 1289807 h 1386761"/>
              <a:gd name="connsiteX4" fmla="*/ 295623 w 422203"/>
              <a:gd name="connsiteY4" fmla="*/ 1386761 h 1386761"/>
              <a:gd name="connsiteX5" fmla="*/ 221232 w 422203"/>
              <a:gd name="connsiteY5" fmla="*/ 1326907 h 1386761"/>
              <a:gd name="connsiteX6" fmla="*/ 0 w 422203"/>
              <a:gd name="connsiteY6" fmla="*/ 825479 h 1386761"/>
              <a:gd name="connsiteX7" fmla="*/ 341065 w 422203"/>
              <a:gd name="connsiteY7" fmla="*/ 104677 h 1386761"/>
              <a:gd name="connsiteX8" fmla="*/ 422203 w 422203"/>
              <a:gd name="connsiteY8" fmla="*/ 0 h 138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2203" h="1386761">
                <a:moveTo>
                  <a:pt x="422203" y="0"/>
                </a:moveTo>
                <a:lnTo>
                  <a:pt x="336879" y="147924"/>
                </a:lnTo>
                <a:cubicBezTo>
                  <a:pt x="222726" y="363350"/>
                  <a:pt x="148007" y="585833"/>
                  <a:pt x="148007" y="818277"/>
                </a:cubicBezTo>
                <a:cubicBezTo>
                  <a:pt x="148007" y="977668"/>
                  <a:pt x="181216" y="1137058"/>
                  <a:pt x="247632" y="1289807"/>
                </a:cubicBezTo>
                <a:lnTo>
                  <a:pt x="295623" y="1386761"/>
                </a:lnTo>
                <a:lnTo>
                  <a:pt x="221232" y="1326907"/>
                </a:lnTo>
                <a:cubicBezTo>
                  <a:pt x="73744" y="1179428"/>
                  <a:pt x="0" y="1002454"/>
                  <a:pt x="0" y="825479"/>
                </a:cubicBezTo>
                <a:cubicBezTo>
                  <a:pt x="0" y="567392"/>
                  <a:pt x="165924" y="331426"/>
                  <a:pt x="341065" y="104677"/>
                </a:cubicBezTo>
                <a:lnTo>
                  <a:pt x="42220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173798" y="1419791"/>
            <a:ext cx="4043864" cy="583565"/>
          </a:xfrm>
          <a:prstGeom prst="rect">
            <a:avLst/>
          </a:prstGeom>
          <a:noFill/>
        </p:spPr>
        <p:txBody>
          <a:bodyPr wrap="square" rtlCol="0">
            <a:spAutoFit/>
          </a:bodyPr>
          <a:lstStyle/>
          <a:p>
            <a:r>
              <a:rPr lang="en-GB" altLang="zh-CN" sz="3200" dirty="0" smtClean="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rPr>
              <a:t>Pre Processing</a:t>
            </a:r>
            <a:endParaRPr lang="en-GB" altLang="zh-CN" sz="3200"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967105" y="2550160"/>
            <a:ext cx="4681855" cy="1520416"/>
          </a:xfrm>
          <a:prstGeom prst="rect">
            <a:avLst/>
          </a:prstGeom>
          <a:noFill/>
        </p:spPr>
        <p:txBody>
          <a:bodyPr wrap="square" rtlCol="0">
            <a:spAutoFit/>
          </a:bodyPr>
          <a:lstStyle/>
          <a:p>
            <a:pPr>
              <a:lnSpc>
                <a:spcPct val="145000"/>
              </a:lnSpc>
            </a:pPr>
            <a:r>
              <a:rPr lang="en-US" altLang="zh-CN" sz="1600" dirty="0" smtClean="0">
                <a:latin typeface="Microsoft YaHei" panose="020B0503020204020204" pitchFamily="34" charset="-122"/>
                <a:ea typeface="Microsoft YaHei" panose="020B0503020204020204" pitchFamily="34" charset="-122"/>
              </a:rPr>
              <a:t>	The </a:t>
            </a:r>
            <a:r>
              <a:rPr lang="en-US" altLang="zh-CN" sz="1600" dirty="0" smtClean="0">
                <a:latin typeface="Microsoft YaHei" panose="020B0503020204020204" pitchFamily="34" charset="-122"/>
                <a:ea typeface="Microsoft YaHei" panose="020B0503020204020204" pitchFamily="34" charset="-122"/>
              </a:rPr>
              <a:t>comments which were collected from </a:t>
            </a:r>
            <a:r>
              <a:rPr lang="en-US" altLang="zh-CN" sz="1600" dirty="0" err="1" smtClean="0">
                <a:latin typeface="Microsoft YaHei" panose="020B0503020204020204" pitchFamily="34" charset="-122"/>
                <a:ea typeface="Microsoft YaHei" panose="020B0503020204020204" pitchFamily="34" charset="-122"/>
              </a:rPr>
              <a:t>youtube</a:t>
            </a:r>
            <a:r>
              <a:rPr lang="en-US" altLang="zh-CN" sz="1600" dirty="0" smtClean="0">
                <a:latin typeface="Microsoft YaHei" panose="020B0503020204020204" pitchFamily="34" charset="-122"/>
                <a:ea typeface="Microsoft YaHei" panose="020B0503020204020204" pitchFamily="34" charset="-122"/>
              </a:rPr>
              <a:t> had preprocessed using excel formula and extracted the exact </a:t>
            </a:r>
            <a:r>
              <a:rPr lang="en-US" altLang="zh-CN" sz="1600" dirty="0" err="1" smtClean="0">
                <a:latin typeface="Microsoft YaHei" panose="020B0503020204020204" pitchFamily="34" charset="-122"/>
                <a:ea typeface="Microsoft YaHei" panose="020B0503020204020204" pitchFamily="34" charset="-122"/>
              </a:rPr>
              <a:t>telugu</a:t>
            </a:r>
            <a:r>
              <a:rPr lang="en-US" altLang="zh-CN" sz="1600" dirty="0" smtClean="0">
                <a:latin typeface="Microsoft YaHei" panose="020B0503020204020204" pitchFamily="34" charset="-122"/>
                <a:ea typeface="Microsoft YaHei" panose="020B0503020204020204" pitchFamily="34" charset="-122"/>
              </a:rPr>
              <a:t> comments from the actual comment.</a:t>
            </a:r>
            <a:endParaRPr lang="en-US" altLang="zh-CN" sz="1600" dirty="0">
              <a:latin typeface="Microsoft YaHei" panose="020B0503020204020204" pitchFamily="34" charset="-122"/>
              <a:ea typeface="Microsoft YaHei" panose="020B0503020204020204" pitchFamily="34" charset="-122"/>
            </a:endParaRPr>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967105" y="4606453"/>
            <a:ext cx="10993986" cy="449354"/>
          </a:xfrm>
          <a:prstGeom prst="rect">
            <a:avLst/>
          </a:prstGeom>
          <a:noFill/>
        </p:spPr>
        <p:txBody>
          <a:bodyPr wrap="square" rtlCol="0">
            <a:spAutoFit/>
          </a:bodyPr>
          <a:lstStyle/>
          <a:p>
            <a:pPr>
              <a:lnSpc>
                <a:spcPct val="145000"/>
              </a:lnSpc>
            </a:pPr>
            <a:r>
              <a:rPr lang="en-US" altLang="zh-CN" sz="1600" dirty="0" smtClean="0">
                <a:latin typeface="Microsoft YaHei" panose="020B0503020204020204" pitchFamily="34" charset="-122"/>
                <a:ea typeface="Microsoft YaHei" panose="020B0503020204020204" pitchFamily="34" charset="-122"/>
              </a:rPr>
              <a:t>Before : </a:t>
            </a:r>
            <a:r>
              <a:rPr lang="da-DK" sz="1600" dirty="0"/>
              <a:t>2023-10-17T16:00:13.751Z "Waiting ikkada" "3" "@archanaacchu9215" "true" "true" "false" "false" "" "false" ""</a:t>
            </a:r>
            <a:endParaRPr lang="en-US" altLang="zh-CN" sz="1600" dirty="0">
              <a:latin typeface="Microsoft YaHei" panose="020B0503020204020204" pitchFamily="34" charset="-122"/>
              <a:ea typeface="Microsoft YaHei" panose="020B0503020204020204" pitchFamily="34" charset="-122"/>
            </a:endParaRPr>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967105" y="5154493"/>
            <a:ext cx="10993986" cy="448008"/>
          </a:xfrm>
          <a:prstGeom prst="rect">
            <a:avLst/>
          </a:prstGeom>
          <a:noFill/>
        </p:spPr>
        <p:txBody>
          <a:bodyPr wrap="square" rtlCol="0">
            <a:spAutoFit/>
          </a:bodyPr>
          <a:lstStyle/>
          <a:p>
            <a:pPr>
              <a:lnSpc>
                <a:spcPct val="145000"/>
              </a:lnSpc>
            </a:pPr>
            <a:r>
              <a:rPr lang="en-US" altLang="zh-CN" sz="1600" dirty="0" smtClean="0">
                <a:latin typeface="Microsoft YaHei" panose="020B0503020204020204" pitchFamily="34" charset="-122"/>
                <a:ea typeface="Microsoft YaHei" panose="020B0503020204020204" pitchFamily="34" charset="-122"/>
              </a:rPr>
              <a:t>After : </a:t>
            </a:r>
            <a:r>
              <a:rPr lang="te-IN" sz="1600" dirty="0"/>
              <a:t>వెయిటింగ్ ఇక్కాడా</a:t>
            </a:r>
            <a:endParaRPr lang="en-US" altLang="zh-CN" sz="1600" dirty="0">
              <a:latin typeface="Microsoft YaHei" panose="020B0503020204020204" pitchFamily="34" charset="-122"/>
              <a:ea typeface="Microsoft YaHei" panose="020B0503020204020204" pitchFamily="34" charset="-122"/>
            </a:endParaRPr>
          </a:p>
        </p:txBody>
      </p:sp>
      <p:sp>
        <p:nvSpPr>
          <p:cNvPr id="12" name="Rectangle 11"/>
          <p:cNvSpPr/>
          <p:nvPr/>
        </p:nvSpPr>
        <p:spPr>
          <a:xfrm>
            <a:off x="6706951" y="1822783"/>
            <a:ext cx="1392882" cy="369332"/>
          </a:xfrm>
          <a:prstGeom prst="rect">
            <a:avLst/>
          </a:prstGeom>
        </p:spPr>
        <p:txBody>
          <a:bodyPr wrap="none">
            <a:spAutoFit/>
          </a:bodyPr>
          <a:lstStyle/>
          <a:p>
            <a:r>
              <a:rPr lang="en-GB" altLang="zh-CN" dirty="0" smtClean="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rPr>
              <a:t>Formulas : </a:t>
            </a:r>
            <a:endParaRPr lang="en-GB" altLang="zh-CN"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endParaRPr>
          </a:p>
        </p:txBody>
      </p:sp>
      <p:sp>
        <p:nvSpPr>
          <p:cNvPr id="1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658000" y="2564245"/>
            <a:ext cx="4681855" cy="1520416"/>
          </a:xfrm>
          <a:prstGeom prst="rect">
            <a:avLst/>
          </a:prstGeom>
          <a:noFill/>
        </p:spPr>
        <p:txBody>
          <a:bodyPr wrap="square" rtlCol="0">
            <a:spAutoFit/>
          </a:bodyPr>
          <a:lstStyle/>
          <a:p>
            <a:pPr>
              <a:lnSpc>
                <a:spcPct val="145000"/>
              </a:lnSpc>
            </a:pPr>
            <a:r>
              <a:rPr lang="en-GB" sz="1600" dirty="0" smtClean="0"/>
              <a:t>=</a:t>
            </a:r>
            <a:r>
              <a:rPr lang="en-GB" sz="1600" dirty="0"/>
              <a:t>=GOOGLETRANSLATE(D4,"en","te</a:t>
            </a:r>
            <a:r>
              <a:rPr lang="en-GB" sz="1600" dirty="0" smtClean="0"/>
              <a:t>")</a:t>
            </a:r>
          </a:p>
          <a:p>
            <a:pPr>
              <a:lnSpc>
                <a:spcPct val="145000"/>
              </a:lnSpc>
            </a:pPr>
            <a:endParaRPr lang="en-GB" sz="1600" dirty="0" smtClean="0"/>
          </a:p>
          <a:p>
            <a:pPr>
              <a:lnSpc>
                <a:spcPct val="145000"/>
              </a:lnSpc>
            </a:pPr>
            <a:r>
              <a:rPr lang="en-GB" sz="1600" dirty="0" smtClean="0"/>
              <a:t>=</a:t>
            </a:r>
            <a:r>
              <a:rPr lang="en-GB" sz="1600" dirty="0"/>
              <a:t>MID(F1,FIND("""",F1)+1,FIND("""",F1,FIND("""",F1)+1)-FIND("""",F1)-1)</a:t>
            </a:r>
            <a:endParaRPr lang="en-US" altLang="zh-CN" sz="1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2105432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Screenshot (200)"/>
          <p:cNvPicPr>
            <a:picLocks noGrp="1" noChangeAspect="1"/>
          </p:cNvPicPr>
          <p:nvPr>
            <p:ph type="pic" sz="quarter" idx="10"/>
          </p:nvPr>
        </p:nvPicPr>
        <p:blipFill>
          <a:blip r:embed="rId2"/>
          <a:srcRect l="29719" t="35852" r="20333" b="15389"/>
          <a:stretch>
            <a:fillRect/>
          </a:stretch>
        </p:blipFill>
        <p:spPr>
          <a:xfrm>
            <a:off x="1983740" y="685800"/>
            <a:ext cx="8725535" cy="47910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356421"/>
            <a:ext cx="4547934" cy="792109"/>
          </a:xfrm>
          <a:custGeom>
            <a:avLst/>
            <a:gdLst>
              <a:gd name="connsiteX0" fmla="*/ 3825076 w 4547934"/>
              <a:gd name="connsiteY0" fmla="*/ 0 h 792109"/>
              <a:gd name="connsiteX1" fmla="*/ 4252413 w 4547934"/>
              <a:gd name="connsiteY1" fmla="*/ 0 h 792109"/>
              <a:gd name="connsiteX2" fmla="*/ 4547934 w 4547934"/>
              <a:gd name="connsiteY2" fmla="*/ 295521 h 792109"/>
              <a:gd name="connsiteX3" fmla="*/ 4051347 w 4547934"/>
              <a:gd name="connsiteY3" fmla="*/ 792108 h 792109"/>
              <a:gd name="connsiteX4" fmla="*/ 3938334 w 4547934"/>
              <a:gd name="connsiteY4" fmla="*/ 792108 h 792109"/>
              <a:gd name="connsiteX5" fmla="*/ 3938334 w 4547934"/>
              <a:gd name="connsiteY5" fmla="*/ 792109 h 792109"/>
              <a:gd name="connsiteX6" fmla="*/ 0 w 4547934"/>
              <a:gd name="connsiteY6" fmla="*/ 792109 h 792109"/>
              <a:gd name="connsiteX7" fmla="*/ 0 w 4547934"/>
              <a:gd name="connsiteY7" fmla="*/ 1 h 792109"/>
              <a:gd name="connsiteX8" fmla="*/ 3825077 w 4547934"/>
              <a:gd name="connsiteY8" fmla="*/ 1 h 792109"/>
              <a:gd name="connsiteX9" fmla="*/ 3825076 w 4547934"/>
              <a:gd name="connsiteY9" fmla="*/ 0 h 79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7934" h="792109">
                <a:moveTo>
                  <a:pt x="3825076" y="0"/>
                </a:moveTo>
                <a:lnTo>
                  <a:pt x="4252413" y="0"/>
                </a:lnTo>
                <a:lnTo>
                  <a:pt x="4547934" y="295521"/>
                </a:lnTo>
                <a:lnTo>
                  <a:pt x="4051347" y="792108"/>
                </a:lnTo>
                <a:lnTo>
                  <a:pt x="3938334" y="792108"/>
                </a:lnTo>
                <a:lnTo>
                  <a:pt x="3938334" y="792109"/>
                </a:lnTo>
                <a:lnTo>
                  <a:pt x="0" y="792109"/>
                </a:lnTo>
                <a:lnTo>
                  <a:pt x="0" y="1"/>
                </a:lnTo>
                <a:lnTo>
                  <a:pt x="3825077" y="1"/>
                </a:lnTo>
                <a:lnTo>
                  <a:pt x="3825076" y="0"/>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12788" y="525747"/>
            <a:ext cx="3835146" cy="491490"/>
          </a:xfrm>
          <a:prstGeom prst="rect">
            <a:avLst/>
          </a:prstGeom>
          <a:noFill/>
          <a:ln>
            <a:noFill/>
          </a:ln>
        </p:spPr>
        <p:txBody>
          <a:bodyPr wrap="square" rtlCol="0">
            <a:spAutoFit/>
          </a:bodyPr>
          <a:lstStyle/>
          <a:p>
            <a:pPr>
              <a:lnSpc>
                <a:spcPct val="130000"/>
              </a:lnSpc>
            </a:pPr>
            <a:r>
              <a:rPr lang="en-GB" altLang="en-US" sz="2000" dirty="0">
                <a:solidFill>
                  <a:schemeClr val="bg1"/>
                </a:solidFill>
                <a:latin typeface="Microsoft YaHei" panose="020B0503020204020204" pitchFamily="34" charset="-122"/>
                <a:ea typeface="Microsoft YaHei" panose="020B0503020204020204" pitchFamily="34" charset="-122"/>
                <a:cs typeface="文泉驿微米黑" panose="020B0606030804020204" pitchFamily="34" charset="-122"/>
              </a:rPr>
              <a:t>REQUIREMENTS</a:t>
            </a:r>
          </a:p>
        </p:txBody>
      </p:sp>
      <p:sp>
        <p:nvSpPr>
          <p:cNvPr id="37" name="Flying impression design ——飞印象设计是一家专业的广告设计制作工作室，专注于平面、OFFICE、摄影等业务，工作室成立于2016年，拥有高水平的设计团队，已经立足于市场，今后将输出更多精致作品。"/>
          <p:cNvSpPr/>
          <p:nvPr/>
        </p:nvSpPr>
        <p:spPr>
          <a:xfrm>
            <a:off x="4816221" y="356420"/>
            <a:ext cx="7375778" cy="792110"/>
          </a:xfrm>
          <a:custGeom>
            <a:avLst/>
            <a:gdLst>
              <a:gd name="connsiteX0" fmla="*/ 2445003 w 7375778"/>
              <a:gd name="connsiteY0" fmla="*/ 0 h 792110"/>
              <a:gd name="connsiteX1" fmla="*/ 2930778 w 7375778"/>
              <a:gd name="connsiteY1" fmla="*/ 0 h 792110"/>
              <a:gd name="connsiteX2" fmla="*/ 6931278 w 7375778"/>
              <a:gd name="connsiteY2" fmla="*/ 0 h 792110"/>
              <a:gd name="connsiteX3" fmla="*/ 6931278 w 7375778"/>
              <a:gd name="connsiteY3" fmla="*/ 1 h 792110"/>
              <a:gd name="connsiteX4" fmla="*/ 7375778 w 7375778"/>
              <a:gd name="connsiteY4" fmla="*/ 1 h 792110"/>
              <a:gd name="connsiteX5" fmla="*/ 7375778 w 7375778"/>
              <a:gd name="connsiteY5" fmla="*/ 792109 h 792110"/>
              <a:gd name="connsiteX6" fmla="*/ 6884987 w 7375778"/>
              <a:gd name="connsiteY6" fmla="*/ 792109 h 792110"/>
              <a:gd name="connsiteX7" fmla="*/ 6884987 w 7375778"/>
              <a:gd name="connsiteY7" fmla="*/ 792108 h 792110"/>
              <a:gd name="connsiteX8" fmla="*/ 2930778 w 7375778"/>
              <a:gd name="connsiteY8" fmla="*/ 792108 h 792110"/>
              <a:gd name="connsiteX9" fmla="*/ 2445003 w 7375778"/>
              <a:gd name="connsiteY9" fmla="*/ 792108 h 792110"/>
              <a:gd name="connsiteX10" fmla="*/ 2445003 w 7375778"/>
              <a:gd name="connsiteY10" fmla="*/ 792109 h 792110"/>
              <a:gd name="connsiteX11" fmla="*/ 722857 w 7375778"/>
              <a:gd name="connsiteY11" fmla="*/ 792109 h 792110"/>
              <a:gd name="connsiteX12" fmla="*/ 722858 w 7375778"/>
              <a:gd name="connsiteY12" fmla="*/ 792110 h 792110"/>
              <a:gd name="connsiteX13" fmla="*/ 295521 w 7375778"/>
              <a:gd name="connsiteY13" fmla="*/ 792110 h 792110"/>
              <a:gd name="connsiteX14" fmla="*/ 0 w 7375778"/>
              <a:gd name="connsiteY14" fmla="*/ 496589 h 792110"/>
              <a:gd name="connsiteX15" fmla="*/ 496587 w 7375778"/>
              <a:gd name="connsiteY15" fmla="*/ 2 h 792110"/>
              <a:gd name="connsiteX16" fmla="*/ 609600 w 7375778"/>
              <a:gd name="connsiteY16" fmla="*/ 2 h 792110"/>
              <a:gd name="connsiteX17" fmla="*/ 609600 w 7375778"/>
              <a:gd name="connsiteY17" fmla="*/ 1 h 792110"/>
              <a:gd name="connsiteX18" fmla="*/ 2445003 w 7375778"/>
              <a:gd name="connsiteY18" fmla="*/ 1 h 79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75778" h="792110">
                <a:moveTo>
                  <a:pt x="2445003" y="0"/>
                </a:moveTo>
                <a:lnTo>
                  <a:pt x="2930778" y="0"/>
                </a:lnTo>
                <a:lnTo>
                  <a:pt x="6931278" y="0"/>
                </a:lnTo>
                <a:lnTo>
                  <a:pt x="6931278" y="1"/>
                </a:lnTo>
                <a:lnTo>
                  <a:pt x="7375778" y="1"/>
                </a:lnTo>
                <a:lnTo>
                  <a:pt x="7375778" y="792109"/>
                </a:lnTo>
                <a:lnTo>
                  <a:pt x="6884987" y="792109"/>
                </a:lnTo>
                <a:lnTo>
                  <a:pt x="6884987" y="792108"/>
                </a:lnTo>
                <a:lnTo>
                  <a:pt x="2930778" y="792108"/>
                </a:lnTo>
                <a:lnTo>
                  <a:pt x="2445003" y="792108"/>
                </a:lnTo>
                <a:lnTo>
                  <a:pt x="2445003" y="792109"/>
                </a:lnTo>
                <a:lnTo>
                  <a:pt x="722857" y="792109"/>
                </a:lnTo>
                <a:lnTo>
                  <a:pt x="722858" y="792110"/>
                </a:lnTo>
                <a:lnTo>
                  <a:pt x="295521" y="792110"/>
                </a:lnTo>
                <a:lnTo>
                  <a:pt x="0" y="496589"/>
                </a:lnTo>
                <a:lnTo>
                  <a:pt x="496587" y="2"/>
                </a:lnTo>
                <a:lnTo>
                  <a:pt x="609600" y="2"/>
                </a:lnTo>
                <a:lnTo>
                  <a:pt x="609600" y="1"/>
                </a:lnTo>
                <a:lnTo>
                  <a:pt x="244500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3018652" y="1693385"/>
            <a:ext cx="1797898" cy="1447800"/>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7" y="0"/>
                  <a:pt x="637" y="0"/>
                  <a:pt x="637" y="0"/>
                </a:cubicBezTo>
                <a:cubicBezTo>
                  <a:pt x="638" y="0"/>
                  <a:pt x="638" y="0"/>
                  <a:pt x="638" y="0"/>
                </a:cubicBezTo>
                <a:cubicBezTo>
                  <a:pt x="789" y="0"/>
                  <a:pt x="911" y="122"/>
                  <a:pt x="911" y="273"/>
                </a:cubicBezTo>
                <a:cubicBezTo>
                  <a:pt x="911" y="424"/>
                  <a:pt x="913" y="735"/>
                  <a:pt x="913" y="735"/>
                </a:cubicBezTo>
                <a:cubicBezTo>
                  <a:pt x="913" y="735"/>
                  <a:pt x="844" y="582"/>
                  <a:pt x="677" y="557"/>
                </a:cubicBezTo>
                <a:cubicBezTo>
                  <a:pt x="655" y="554"/>
                  <a:pt x="275" y="550"/>
                  <a:pt x="275" y="550"/>
                </a:cubicBezTo>
                <a:cubicBezTo>
                  <a:pt x="123" y="550"/>
                  <a:pt x="0" y="427"/>
                  <a:pt x="0" y="275"/>
                </a:cubicBezTo>
                <a:cubicBezTo>
                  <a:pt x="0" y="123"/>
                  <a:pt x="123" y="0"/>
                  <a:pt x="275" y="0"/>
                </a:cubicBezTo>
                <a:close/>
              </a:path>
            </a:pathLst>
          </a:custGeom>
          <a:gradFill>
            <a:gsLst>
              <a:gs pos="0">
                <a:srgbClr val="8C1302"/>
              </a:gs>
              <a:gs pos="100000">
                <a:srgbClr val="DE2511"/>
              </a:gs>
            </a:gsLst>
            <a:lin ang="0" scaled="0"/>
          </a:gradFill>
          <a:ln>
            <a:noFill/>
          </a:ln>
        </p:spPr>
        <p:txBody>
          <a:bodyPr vert="horz" wrap="square" lIns="91440" tIns="45720" rIns="91440" bIns="45720" numCol="1" anchor="t" anchorCtr="0" compatLnSpc="1"/>
          <a:lstStyle/>
          <a:p>
            <a:endParaRPr lang="en-US"/>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3018652" y="3817460"/>
            <a:ext cx="1797898" cy="1447800"/>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7" y="0"/>
                  <a:pt x="637" y="0"/>
                  <a:pt x="637" y="0"/>
                </a:cubicBezTo>
                <a:cubicBezTo>
                  <a:pt x="638" y="0"/>
                  <a:pt x="638" y="0"/>
                  <a:pt x="638" y="0"/>
                </a:cubicBezTo>
                <a:cubicBezTo>
                  <a:pt x="789" y="0"/>
                  <a:pt x="911" y="122"/>
                  <a:pt x="911" y="273"/>
                </a:cubicBezTo>
                <a:cubicBezTo>
                  <a:pt x="911" y="424"/>
                  <a:pt x="913" y="735"/>
                  <a:pt x="913" y="735"/>
                </a:cubicBezTo>
                <a:cubicBezTo>
                  <a:pt x="913" y="735"/>
                  <a:pt x="844" y="582"/>
                  <a:pt x="677" y="557"/>
                </a:cubicBezTo>
                <a:cubicBezTo>
                  <a:pt x="655" y="554"/>
                  <a:pt x="275" y="550"/>
                  <a:pt x="275" y="550"/>
                </a:cubicBezTo>
                <a:cubicBezTo>
                  <a:pt x="123" y="550"/>
                  <a:pt x="0" y="427"/>
                  <a:pt x="0" y="275"/>
                </a:cubicBezTo>
                <a:cubicBezTo>
                  <a:pt x="0" y="123"/>
                  <a:pt x="123" y="0"/>
                  <a:pt x="275" y="0"/>
                </a:cubicBezTo>
                <a:close/>
              </a:path>
            </a:pathLst>
          </a:custGeom>
          <a:gradFill>
            <a:gsLst>
              <a:gs pos="0">
                <a:srgbClr val="8C1302"/>
              </a:gs>
              <a:gs pos="100000">
                <a:srgbClr val="DE2511"/>
              </a:gs>
            </a:gsLst>
            <a:lin ang="0" scaled="0"/>
          </a:gradFill>
          <a:ln>
            <a:noFill/>
          </a:ln>
        </p:spPr>
        <p:txBody>
          <a:bodyPr vert="horz" wrap="square" lIns="91440" tIns="45720" rIns="91440" bIns="45720" numCol="1" anchor="t" anchorCtr="0" compatLnSpc="1"/>
          <a:lstStyle/>
          <a:p>
            <a:endParaRPr lang="en-US"/>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flipH="1">
            <a:off x="6828082" y="1558765"/>
            <a:ext cx="1797898" cy="1447800"/>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7" y="0"/>
                  <a:pt x="637" y="0"/>
                  <a:pt x="637" y="0"/>
                </a:cubicBezTo>
                <a:cubicBezTo>
                  <a:pt x="638" y="0"/>
                  <a:pt x="638" y="0"/>
                  <a:pt x="638" y="0"/>
                </a:cubicBezTo>
                <a:cubicBezTo>
                  <a:pt x="789" y="0"/>
                  <a:pt x="911" y="122"/>
                  <a:pt x="911" y="273"/>
                </a:cubicBezTo>
                <a:cubicBezTo>
                  <a:pt x="911" y="424"/>
                  <a:pt x="913" y="735"/>
                  <a:pt x="913" y="735"/>
                </a:cubicBezTo>
                <a:cubicBezTo>
                  <a:pt x="913" y="735"/>
                  <a:pt x="844" y="582"/>
                  <a:pt x="677" y="557"/>
                </a:cubicBezTo>
                <a:cubicBezTo>
                  <a:pt x="655" y="554"/>
                  <a:pt x="275" y="550"/>
                  <a:pt x="275" y="550"/>
                </a:cubicBezTo>
                <a:cubicBezTo>
                  <a:pt x="123" y="550"/>
                  <a:pt x="0" y="427"/>
                  <a:pt x="0" y="275"/>
                </a:cubicBezTo>
                <a:cubicBezTo>
                  <a:pt x="0" y="123"/>
                  <a:pt x="123" y="0"/>
                  <a:pt x="275" y="0"/>
                </a:cubicBezTo>
                <a:close/>
              </a:path>
            </a:pathLst>
          </a:custGeom>
          <a:gradFill>
            <a:gsLst>
              <a:gs pos="0">
                <a:srgbClr val="8C1302"/>
              </a:gs>
              <a:gs pos="100000">
                <a:srgbClr val="DE2511"/>
              </a:gs>
            </a:gsLst>
            <a:lin ang="0" scaled="0"/>
          </a:gradFill>
          <a:ln>
            <a:noFill/>
          </a:ln>
        </p:spPr>
        <p:txBody>
          <a:bodyPr vert="horz" wrap="square" lIns="91440" tIns="45720" rIns="91440" bIns="45720" numCol="1" anchor="t" anchorCtr="0" compatLnSpc="1"/>
          <a:lstStyle/>
          <a:p>
            <a:endParaRPr lang="en-GB" altLang="en-US"/>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flipH="1">
            <a:off x="6828082" y="3825715"/>
            <a:ext cx="1797898" cy="1447800"/>
          </a:xfrm>
          <a:custGeom>
            <a:avLst/>
            <a:gdLst>
              <a:gd name="T0" fmla="*/ 275 w 913"/>
              <a:gd name="T1" fmla="*/ 0 h 735"/>
              <a:gd name="T2" fmla="*/ 636 w 913"/>
              <a:gd name="T3" fmla="*/ 0 h 735"/>
              <a:gd name="T4" fmla="*/ 637 w 913"/>
              <a:gd name="T5" fmla="*/ 0 h 735"/>
              <a:gd name="T6" fmla="*/ 638 w 913"/>
              <a:gd name="T7" fmla="*/ 0 h 735"/>
              <a:gd name="T8" fmla="*/ 911 w 913"/>
              <a:gd name="T9" fmla="*/ 273 h 735"/>
              <a:gd name="T10" fmla="*/ 913 w 913"/>
              <a:gd name="T11" fmla="*/ 735 h 735"/>
              <a:gd name="T12" fmla="*/ 677 w 913"/>
              <a:gd name="T13" fmla="*/ 557 h 735"/>
              <a:gd name="T14" fmla="*/ 275 w 913"/>
              <a:gd name="T15" fmla="*/ 550 h 735"/>
              <a:gd name="T16" fmla="*/ 0 w 913"/>
              <a:gd name="T17" fmla="*/ 275 h 735"/>
              <a:gd name="T18" fmla="*/ 275 w 913"/>
              <a:gd name="T1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3" h="735">
                <a:moveTo>
                  <a:pt x="275" y="0"/>
                </a:moveTo>
                <a:cubicBezTo>
                  <a:pt x="636" y="0"/>
                  <a:pt x="636" y="0"/>
                  <a:pt x="636" y="0"/>
                </a:cubicBezTo>
                <a:cubicBezTo>
                  <a:pt x="637" y="0"/>
                  <a:pt x="637" y="0"/>
                  <a:pt x="637" y="0"/>
                </a:cubicBezTo>
                <a:cubicBezTo>
                  <a:pt x="638" y="0"/>
                  <a:pt x="638" y="0"/>
                  <a:pt x="638" y="0"/>
                </a:cubicBezTo>
                <a:cubicBezTo>
                  <a:pt x="789" y="0"/>
                  <a:pt x="911" y="122"/>
                  <a:pt x="911" y="273"/>
                </a:cubicBezTo>
                <a:cubicBezTo>
                  <a:pt x="911" y="424"/>
                  <a:pt x="913" y="735"/>
                  <a:pt x="913" y="735"/>
                </a:cubicBezTo>
                <a:cubicBezTo>
                  <a:pt x="913" y="735"/>
                  <a:pt x="844" y="582"/>
                  <a:pt x="677" y="557"/>
                </a:cubicBezTo>
                <a:cubicBezTo>
                  <a:pt x="655" y="554"/>
                  <a:pt x="275" y="550"/>
                  <a:pt x="275" y="550"/>
                </a:cubicBezTo>
                <a:cubicBezTo>
                  <a:pt x="123" y="550"/>
                  <a:pt x="0" y="427"/>
                  <a:pt x="0" y="275"/>
                </a:cubicBezTo>
                <a:cubicBezTo>
                  <a:pt x="0" y="123"/>
                  <a:pt x="123" y="0"/>
                  <a:pt x="275" y="0"/>
                </a:cubicBezTo>
                <a:close/>
              </a:path>
            </a:pathLst>
          </a:custGeom>
          <a:gradFill>
            <a:gsLst>
              <a:gs pos="0">
                <a:srgbClr val="8C1302"/>
              </a:gs>
              <a:gs pos="100000">
                <a:srgbClr val="DE2511"/>
              </a:gs>
            </a:gsLst>
            <a:lin ang="0" scaled="0"/>
          </a:gradFill>
          <a:ln>
            <a:noFill/>
          </a:ln>
        </p:spPr>
        <p:txBody>
          <a:bodyPr vert="horz" wrap="square" lIns="91440" tIns="45720" rIns="91440" bIns="45720" numCol="1" anchor="t" anchorCtr="0" compatLnSpc="1"/>
          <a:lstStyle/>
          <a:p>
            <a:endParaRPr lang="en-US"/>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571115" y="1986280"/>
            <a:ext cx="2143760" cy="583565"/>
          </a:xfrm>
          <a:prstGeom prst="rect">
            <a:avLst/>
          </a:prstGeom>
          <a:noFill/>
        </p:spPr>
        <p:txBody>
          <a:bodyPr wrap="square" rtlCol="0">
            <a:spAutoFit/>
          </a:bodyPr>
          <a:lstStyle/>
          <a:p>
            <a:pPr algn="r"/>
            <a:r>
              <a:rPr lang="en-GB" altLang="en-US" sz="1600" dirty="0">
                <a:latin typeface="Microsoft YaHei" panose="020B0503020204020204" pitchFamily="34" charset="-122"/>
                <a:ea typeface="Microsoft YaHei" panose="020B0503020204020204" pitchFamily="34" charset="-122"/>
                <a:cs typeface="+mn-ea"/>
                <a:sym typeface="+mn-lt"/>
              </a:rPr>
              <a:t>Functional Requirements</a:t>
            </a:r>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346075" y="2466340"/>
            <a:ext cx="2940685" cy="1652270"/>
          </a:xfrm>
          <a:prstGeom prst="rect">
            <a:avLst/>
          </a:prstGeom>
          <a:noFill/>
        </p:spPr>
        <p:txBody>
          <a:bodyPr wrap="square" rtlCol="0">
            <a:spAutoFit/>
          </a:bodyPr>
          <a:lstStyle/>
          <a:p>
            <a:pPr marL="171450" indent="-171450" algn="l">
              <a:lnSpc>
                <a:spcPct val="145000"/>
              </a:lnSpc>
              <a:buFont typeface="Arial" panose="020B0604020202020204" pitchFamily="34" charset="0"/>
              <a:buChar char="•"/>
            </a:pPr>
            <a:r>
              <a:rPr lang="en-US" altLang="zh-CN" sz="1400" dirty="0">
                <a:latin typeface="Microsoft YaHei" panose="020B0503020204020204" pitchFamily="34" charset="-122"/>
                <a:ea typeface="Microsoft YaHei" panose="020B0503020204020204" pitchFamily="34" charset="-122"/>
                <a:cs typeface="+mn-ea"/>
                <a:sym typeface="+mn-lt"/>
              </a:rPr>
              <a:t>A Machine learning model tha</a:t>
            </a:r>
            <a:r>
              <a:rPr lang="en-GB" altLang="en-US" sz="1400" dirty="0">
                <a:latin typeface="Microsoft YaHei" panose="020B0503020204020204" pitchFamily="34" charset="-122"/>
                <a:ea typeface="Microsoft YaHei" panose="020B0503020204020204" pitchFamily="34" charset="-122"/>
                <a:cs typeface="+mn-ea"/>
                <a:sym typeface="+mn-lt"/>
              </a:rPr>
              <a:t>t </a:t>
            </a:r>
            <a:r>
              <a:rPr lang="en-US" altLang="zh-CN" sz="1400" dirty="0">
                <a:latin typeface="Microsoft YaHei" panose="020B0503020204020204" pitchFamily="34" charset="-122"/>
                <a:ea typeface="Microsoft YaHei" panose="020B0503020204020204" pitchFamily="34" charset="-122"/>
                <a:cs typeface="+mn-ea"/>
                <a:sym typeface="+mn-lt"/>
              </a:rPr>
              <a:t>detects bullying text efficiently.</a:t>
            </a:r>
          </a:p>
          <a:p>
            <a:pPr marL="171450" indent="-171450" algn="l">
              <a:lnSpc>
                <a:spcPct val="145000"/>
              </a:lnSpc>
              <a:buFont typeface="Arial" panose="020B0604020202020204" pitchFamily="34" charset="0"/>
              <a:buChar char="•"/>
            </a:pPr>
            <a:r>
              <a:rPr lang="en-US" altLang="zh-CN" sz="1400" dirty="0">
                <a:latin typeface="Microsoft YaHei" panose="020B0503020204020204" pitchFamily="34" charset="-122"/>
                <a:ea typeface="Microsoft YaHei" panose="020B0503020204020204" pitchFamily="34" charset="-122"/>
                <a:cs typeface="+mn-ea"/>
                <a:sym typeface="+mn-lt"/>
              </a:rPr>
              <a:t>A model to pre-process the dataset.</a:t>
            </a:r>
          </a:p>
        </p:txBody>
      </p:sp>
      <p:sp>
        <p:nvSpPr>
          <p:cNvPr id="12"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828155" y="1882775"/>
            <a:ext cx="1958340" cy="583565"/>
          </a:xfrm>
          <a:prstGeom prst="rect">
            <a:avLst/>
          </a:prstGeom>
          <a:noFill/>
        </p:spPr>
        <p:txBody>
          <a:bodyPr wrap="square" rtlCol="0">
            <a:spAutoFit/>
          </a:bodyPr>
          <a:lstStyle/>
          <a:p>
            <a:r>
              <a:rPr lang="en-GB" altLang="en-US" sz="1600" dirty="0">
                <a:latin typeface="Microsoft YaHei" panose="020B0503020204020204" pitchFamily="34" charset="-122"/>
                <a:ea typeface="Microsoft YaHei" panose="020B0503020204020204" pitchFamily="34" charset="-122"/>
                <a:cs typeface="+mn-ea"/>
                <a:sym typeface="+mn-lt"/>
              </a:rPr>
              <a:t>Non - functional Requirements</a:t>
            </a:r>
          </a:p>
        </p:txBody>
      </p:sp>
      <p:sp>
        <p:nvSpPr>
          <p:cNvPr id="1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150645" y="2569956"/>
            <a:ext cx="2940582" cy="715645"/>
          </a:xfrm>
          <a:prstGeom prst="rect">
            <a:avLst/>
          </a:prstGeom>
          <a:noFill/>
        </p:spPr>
        <p:txBody>
          <a:bodyPr wrap="square" rtlCol="0">
            <a:spAutoFit/>
          </a:bodyPr>
          <a:lstStyle/>
          <a:p>
            <a:pPr marL="171450" indent="-171450">
              <a:lnSpc>
                <a:spcPct val="145000"/>
              </a:lnSpc>
              <a:buFont typeface="Arial" panose="020B0604020202020204" pitchFamily="34" charset="0"/>
              <a:buChar char="•"/>
            </a:pPr>
            <a:r>
              <a:rPr lang="en-US" altLang="zh-CN" sz="1400" dirty="0">
                <a:latin typeface="Microsoft YaHei" panose="020B0503020204020204" pitchFamily="34" charset="-122"/>
                <a:ea typeface="Microsoft YaHei" panose="020B0503020204020204" pitchFamily="34" charset="-122"/>
                <a:cs typeface="+mn-ea"/>
                <a:sym typeface="+mn-lt"/>
              </a:rPr>
              <a:t>Response time. </a:t>
            </a:r>
          </a:p>
          <a:p>
            <a:pPr marL="171450" indent="-171450">
              <a:lnSpc>
                <a:spcPct val="145000"/>
              </a:lnSpc>
              <a:buFont typeface="Arial" panose="020B0604020202020204" pitchFamily="34" charset="0"/>
              <a:buChar char="•"/>
            </a:pPr>
            <a:r>
              <a:rPr lang="en-US" altLang="zh-CN" sz="1400" dirty="0">
                <a:latin typeface="Microsoft YaHei" panose="020B0503020204020204" pitchFamily="34" charset="-122"/>
                <a:ea typeface="Microsoft YaHei" panose="020B0503020204020204" pitchFamily="34" charset="-122"/>
                <a:cs typeface="+mn-ea"/>
                <a:sym typeface="+mn-lt"/>
              </a:rPr>
              <a:t>Maintainability</a:t>
            </a: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470424" y="4118565"/>
            <a:ext cx="2147512" cy="583565"/>
          </a:xfrm>
          <a:prstGeom prst="rect">
            <a:avLst/>
          </a:prstGeom>
          <a:noFill/>
        </p:spPr>
        <p:txBody>
          <a:bodyPr wrap="square" rtlCol="0">
            <a:spAutoFit/>
          </a:bodyPr>
          <a:lstStyle/>
          <a:p>
            <a:pPr algn="r"/>
            <a:r>
              <a:rPr lang="en-GB" altLang="en-US" sz="1600" dirty="0">
                <a:latin typeface="Microsoft YaHei" panose="020B0503020204020204" pitchFamily="34" charset="-122"/>
                <a:ea typeface="Microsoft YaHei" panose="020B0503020204020204" pitchFamily="34" charset="-122"/>
                <a:cs typeface="+mn-ea"/>
                <a:sym typeface="+mn-lt"/>
              </a:rPr>
              <a:t>Hardware   Requirements</a:t>
            </a: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23838" y="4972739"/>
            <a:ext cx="4813198" cy="1652270"/>
          </a:xfrm>
          <a:prstGeom prst="rect">
            <a:avLst/>
          </a:prstGeom>
          <a:noFill/>
        </p:spPr>
        <p:txBody>
          <a:bodyPr wrap="square" rtlCol="0">
            <a:spAutoFit/>
          </a:bodyPr>
          <a:lstStyle/>
          <a:p>
            <a:pPr marL="171450" indent="-171450" algn="l">
              <a:lnSpc>
                <a:spcPct val="145000"/>
              </a:lnSpc>
              <a:buFont typeface="Arial" panose="020B0604020202020204" pitchFamily="34" charset="0"/>
              <a:buChar char="•"/>
            </a:pPr>
            <a:r>
              <a:rPr lang="en-GB" sz="1400" dirty="0">
                <a:latin typeface="Microsoft YaHei" panose="020B0503020204020204" pitchFamily="34" charset="-122"/>
                <a:ea typeface="Microsoft YaHei" panose="020B0503020204020204" pitchFamily="34" charset="-122"/>
                <a:cs typeface="+mn-ea"/>
                <a:sym typeface="+mn-lt"/>
              </a:rPr>
              <a:t>Processor: 64-bit, quad-core, 2.5 GHz minimum</a:t>
            </a:r>
          </a:p>
          <a:p>
            <a:pPr indent="0" algn="l">
              <a:lnSpc>
                <a:spcPct val="145000"/>
              </a:lnSpc>
              <a:buFont typeface="Arial" panose="020B0604020202020204" pitchFamily="34" charset="0"/>
              <a:buNone/>
            </a:pPr>
            <a:r>
              <a:rPr lang="en-GB" sz="1400" dirty="0">
                <a:latin typeface="Microsoft YaHei" panose="020B0503020204020204" pitchFamily="34" charset="-122"/>
                <a:ea typeface="Microsoft YaHei" panose="020B0503020204020204" pitchFamily="34" charset="-122"/>
                <a:cs typeface="+mn-ea"/>
                <a:sym typeface="+mn-lt"/>
              </a:rPr>
              <a:t>    per core</a:t>
            </a:r>
          </a:p>
          <a:p>
            <a:pPr marL="171450" indent="-171450" algn="l">
              <a:lnSpc>
                <a:spcPct val="145000"/>
              </a:lnSpc>
              <a:buFont typeface="Arial" panose="020B0604020202020204" pitchFamily="34" charset="0"/>
              <a:buChar char="•"/>
            </a:pPr>
            <a:r>
              <a:rPr lang="en-GB" sz="1400" dirty="0">
                <a:latin typeface="Microsoft YaHei" panose="020B0503020204020204" pitchFamily="34" charset="-122"/>
                <a:ea typeface="Microsoft YaHei" panose="020B0503020204020204" pitchFamily="34" charset="-122"/>
                <a:cs typeface="+mn-ea"/>
                <a:sym typeface="+mn-lt"/>
              </a:rPr>
              <a:t>RAM: 4 GB or more.</a:t>
            </a:r>
          </a:p>
          <a:p>
            <a:pPr marL="171450" indent="-171450" algn="l">
              <a:lnSpc>
                <a:spcPct val="145000"/>
              </a:lnSpc>
              <a:buFont typeface="Arial" panose="020B0604020202020204" pitchFamily="34" charset="0"/>
              <a:buChar char="•"/>
            </a:pPr>
            <a:r>
              <a:rPr lang="en-GB" sz="1400" dirty="0">
                <a:latin typeface="Microsoft YaHei" panose="020B0503020204020204" pitchFamily="34" charset="-122"/>
                <a:ea typeface="Microsoft YaHei" panose="020B0503020204020204" pitchFamily="34" charset="-122"/>
                <a:cs typeface="+mn-ea"/>
                <a:sym typeface="+mn-lt"/>
              </a:rPr>
              <a:t>HDD: 20 GB of available space or more.</a:t>
            </a:r>
          </a:p>
          <a:p>
            <a:pPr marL="171450" indent="-171450" algn="l">
              <a:lnSpc>
                <a:spcPct val="145000"/>
              </a:lnSpc>
              <a:buFont typeface="Arial" panose="020B0604020202020204" pitchFamily="34" charset="0"/>
              <a:buChar char="•"/>
            </a:pPr>
            <a:r>
              <a:rPr lang="en-GB" sz="1400" dirty="0">
                <a:latin typeface="Microsoft YaHei" panose="020B0503020204020204" pitchFamily="34" charset="-122"/>
                <a:ea typeface="Microsoft YaHei" panose="020B0503020204020204" pitchFamily="34" charset="-122"/>
                <a:cs typeface="+mn-ea"/>
                <a:sym typeface="+mn-lt"/>
              </a:rPr>
              <a:t>Keyboard: A standard keyboard.</a:t>
            </a:r>
          </a:p>
        </p:txBody>
      </p:sp>
      <p:sp>
        <p:nvSpPr>
          <p:cNvPr id="2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976529" y="4123010"/>
            <a:ext cx="2147512" cy="583565"/>
          </a:xfrm>
          <a:prstGeom prst="rect">
            <a:avLst/>
          </a:prstGeom>
          <a:noFill/>
        </p:spPr>
        <p:txBody>
          <a:bodyPr wrap="square" rtlCol="0">
            <a:spAutoFit/>
          </a:bodyPr>
          <a:lstStyle/>
          <a:p>
            <a:r>
              <a:rPr lang="en-GB" altLang="en-US" sz="1600" dirty="0">
                <a:latin typeface="Microsoft YaHei" panose="020B0503020204020204" pitchFamily="34" charset="-122"/>
                <a:ea typeface="Microsoft YaHei" panose="020B0503020204020204" pitchFamily="34" charset="-122"/>
                <a:cs typeface="+mn-ea"/>
                <a:sym typeface="+mn-lt"/>
              </a:rPr>
              <a:t>Software requirements</a:t>
            </a:r>
          </a:p>
        </p:txBody>
      </p:sp>
      <p:sp>
        <p:nvSpPr>
          <p:cNvPr id="2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229384" y="4814624"/>
            <a:ext cx="4813198" cy="2122889"/>
          </a:xfrm>
          <a:prstGeom prst="rect">
            <a:avLst/>
          </a:prstGeom>
          <a:noFill/>
        </p:spPr>
        <p:txBody>
          <a:bodyPr wrap="square" rtlCol="0">
            <a:spAutoFit/>
          </a:bodyPr>
          <a:lstStyle/>
          <a:p>
            <a:pPr marL="171450" indent="-171450">
              <a:lnSpc>
                <a:spcPct val="145000"/>
              </a:lnSpc>
              <a:buFont typeface="Arial" panose="020B0604020202020204" pitchFamily="34" charset="0"/>
              <a:buChar char="•"/>
            </a:pPr>
            <a:r>
              <a:rPr lang="en-GB" altLang="en-US" sz="1400" dirty="0">
                <a:latin typeface="Microsoft YaHei" panose="020B0503020204020204" pitchFamily="34" charset="-122"/>
                <a:ea typeface="Microsoft YaHei" panose="020B0503020204020204" pitchFamily="34" charset="-122"/>
                <a:cs typeface="+mn-ea"/>
                <a:sym typeface="+mn-lt"/>
              </a:rPr>
              <a:t>python </a:t>
            </a:r>
          </a:p>
          <a:p>
            <a:pPr marL="171450" indent="-171450">
              <a:lnSpc>
                <a:spcPct val="145000"/>
              </a:lnSpc>
              <a:buFont typeface="Arial" panose="020B0604020202020204" pitchFamily="34" charset="0"/>
              <a:buChar char="•"/>
            </a:pPr>
            <a:r>
              <a:rPr lang="en-GB" altLang="en-US" sz="1400" dirty="0">
                <a:latin typeface="Microsoft YaHei" panose="020B0503020204020204" pitchFamily="34" charset="-122"/>
                <a:ea typeface="Microsoft YaHei" panose="020B0503020204020204" pitchFamily="34" charset="-122"/>
                <a:cs typeface="+mn-ea"/>
                <a:sym typeface="+mn-lt"/>
              </a:rPr>
              <a:t>numpy</a:t>
            </a:r>
          </a:p>
          <a:p>
            <a:pPr marL="171450" indent="-171450">
              <a:lnSpc>
                <a:spcPct val="145000"/>
              </a:lnSpc>
              <a:buFont typeface="Arial" panose="020B0604020202020204" pitchFamily="34" charset="0"/>
              <a:buChar char="•"/>
            </a:pPr>
            <a:r>
              <a:rPr lang="en-GB" altLang="en-US" sz="1400" dirty="0">
                <a:latin typeface="Microsoft YaHei" panose="020B0503020204020204" pitchFamily="34" charset="-122"/>
                <a:ea typeface="Microsoft YaHei" panose="020B0503020204020204" pitchFamily="34" charset="-122"/>
                <a:cs typeface="+mn-ea"/>
                <a:sym typeface="+mn-lt"/>
              </a:rPr>
              <a:t>sk-learn</a:t>
            </a:r>
          </a:p>
          <a:p>
            <a:pPr marL="171450" indent="-171450">
              <a:lnSpc>
                <a:spcPct val="145000"/>
              </a:lnSpc>
              <a:buFont typeface="Arial" panose="020B0604020202020204" pitchFamily="34" charset="0"/>
              <a:buChar char="•"/>
            </a:pPr>
            <a:r>
              <a:rPr lang="en-GB" altLang="en-US" sz="1400" dirty="0">
                <a:latin typeface="Microsoft YaHei" panose="020B0503020204020204" pitchFamily="34" charset="-122"/>
                <a:ea typeface="Microsoft YaHei" panose="020B0503020204020204" pitchFamily="34" charset="-122"/>
                <a:cs typeface="+mn-ea"/>
                <a:sym typeface="+mn-lt"/>
              </a:rPr>
              <a:t>pandas</a:t>
            </a:r>
          </a:p>
          <a:p>
            <a:pPr marL="171450" indent="-171450">
              <a:lnSpc>
                <a:spcPct val="145000"/>
              </a:lnSpc>
              <a:buFont typeface="Arial" panose="020B0604020202020204" pitchFamily="34" charset="0"/>
              <a:buChar char="•"/>
            </a:pPr>
            <a:r>
              <a:rPr lang="en-GB" altLang="en-US" sz="1400" dirty="0" smtClean="0">
                <a:latin typeface="Microsoft YaHei" panose="020B0503020204020204" pitchFamily="34" charset="-122"/>
                <a:ea typeface="Microsoft YaHei" panose="020B0503020204020204" pitchFamily="34" charset="-122"/>
                <a:cs typeface="+mn-ea"/>
                <a:sym typeface="+mn-lt"/>
              </a:rPr>
              <a:t>re</a:t>
            </a:r>
            <a:endParaRPr lang="en-GB" altLang="en-US" sz="1400" dirty="0">
              <a:latin typeface="Microsoft YaHei" panose="020B0503020204020204" pitchFamily="34" charset="-122"/>
              <a:ea typeface="Microsoft YaHei" panose="020B0503020204020204" pitchFamily="34" charset="-122"/>
              <a:cs typeface="+mn-ea"/>
              <a:sym typeface="+mn-lt"/>
            </a:endParaRPr>
          </a:p>
          <a:p>
            <a:pPr marL="171450" indent="-171450">
              <a:lnSpc>
                <a:spcPct val="145000"/>
              </a:lnSpc>
              <a:buFont typeface="Arial" panose="020B0604020202020204" pitchFamily="34" charset="0"/>
              <a:buChar char="•"/>
            </a:pPr>
            <a:endParaRPr lang="en-GB" altLang="en-US" sz="1050" dirty="0">
              <a:latin typeface="Microsoft YaHei" panose="020B0503020204020204" pitchFamily="34" charset="-122"/>
              <a:ea typeface="Microsoft YaHei" panose="020B0503020204020204" pitchFamily="34" charset="-122"/>
              <a:cs typeface="+mn-ea"/>
              <a:sym typeface="+mn-lt"/>
            </a:endParaRPr>
          </a:p>
          <a:p>
            <a:pPr marL="171450" indent="-171450">
              <a:lnSpc>
                <a:spcPct val="145000"/>
              </a:lnSpc>
              <a:buFont typeface="Arial" panose="020B0604020202020204" pitchFamily="34" charset="0"/>
              <a:buChar char="•"/>
            </a:pPr>
            <a:endParaRPr lang="en-GB" altLang="en-US" sz="1050" dirty="0">
              <a:latin typeface="Microsoft YaHei" panose="020B0503020204020204" pitchFamily="34" charset="-122"/>
              <a:ea typeface="Microsoft YaHei"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356421"/>
            <a:ext cx="4547934" cy="792109"/>
          </a:xfrm>
          <a:custGeom>
            <a:avLst/>
            <a:gdLst>
              <a:gd name="connsiteX0" fmla="*/ 3825076 w 4547934"/>
              <a:gd name="connsiteY0" fmla="*/ 0 h 792109"/>
              <a:gd name="connsiteX1" fmla="*/ 4252413 w 4547934"/>
              <a:gd name="connsiteY1" fmla="*/ 0 h 792109"/>
              <a:gd name="connsiteX2" fmla="*/ 4547934 w 4547934"/>
              <a:gd name="connsiteY2" fmla="*/ 295521 h 792109"/>
              <a:gd name="connsiteX3" fmla="*/ 4051347 w 4547934"/>
              <a:gd name="connsiteY3" fmla="*/ 792108 h 792109"/>
              <a:gd name="connsiteX4" fmla="*/ 3938334 w 4547934"/>
              <a:gd name="connsiteY4" fmla="*/ 792108 h 792109"/>
              <a:gd name="connsiteX5" fmla="*/ 3938334 w 4547934"/>
              <a:gd name="connsiteY5" fmla="*/ 792109 h 792109"/>
              <a:gd name="connsiteX6" fmla="*/ 0 w 4547934"/>
              <a:gd name="connsiteY6" fmla="*/ 792109 h 792109"/>
              <a:gd name="connsiteX7" fmla="*/ 0 w 4547934"/>
              <a:gd name="connsiteY7" fmla="*/ 1 h 792109"/>
              <a:gd name="connsiteX8" fmla="*/ 3825077 w 4547934"/>
              <a:gd name="connsiteY8" fmla="*/ 1 h 792109"/>
              <a:gd name="connsiteX9" fmla="*/ 3825076 w 4547934"/>
              <a:gd name="connsiteY9" fmla="*/ 0 h 79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7934" h="792109">
                <a:moveTo>
                  <a:pt x="3825076" y="0"/>
                </a:moveTo>
                <a:lnTo>
                  <a:pt x="4252413" y="0"/>
                </a:lnTo>
                <a:lnTo>
                  <a:pt x="4547934" y="295521"/>
                </a:lnTo>
                <a:lnTo>
                  <a:pt x="4051347" y="792108"/>
                </a:lnTo>
                <a:lnTo>
                  <a:pt x="3938334" y="792108"/>
                </a:lnTo>
                <a:lnTo>
                  <a:pt x="3938334" y="792109"/>
                </a:lnTo>
                <a:lnTo>
                  <a:pt x="0" y="792109"/>
                </a:lnTo>
                <a:lnTo>
                  <a:pt x="0" y="1"/>
                </a:lnTo>
                <a:lnTo>
                  <a:pt x="3825077" y="1"/>
                </a:lnTo>
                <a:lnTo>
                  <a:pt x="3825076" y="0"/>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12788" y="525747"/>
            <a:ext cx="3835146" cy="491490"/>
          </a:xfrm>
          <a:prstGeom prst="rect">
            <a:avLst/>
          </a:prstGeom>
          <a:noFill/>
          <a:ln>
            <a:noFill/>
          </a:ln>
        </p:spPr>
        <p:txBody>
          <a:bodyPr wrap="square" rtlCol="0">
            <a:spAutoFit/>
          </a:bodyPr>
          <a:lstStyle/>
          <a:p>
            <a:pPr>
              <a:lnSpc>
                <a:spcPct val="130000"/>
              </a:lnSpc>
            </a:pPr>
            <a:r>
              <a:rPr lang="en-GB" altLang="zh-CN" sz="2000" dirty="0">
                <a:solidFill>
                  <a:schemeClr val="bg1"/>
                </a:solidFill>
                <a:latin typeface="Microsoft YaHei" panose="020B0503020204020204" pitchFamily="34" charset="-122"/>
                <a:ea typeface="Microsoft YaHei" panose="020B0503020204020204" pitchFamily="34" charset="-122"/>
                <a:cs typeface="文泉驿微米黑" panose="020B0606030804020204" pitchFamily="34" charset="-122"/>
              </a:rPr>
              <a:t>APPLICATIONS</a:t>
            </a:r>
          </a:p>
        </p:txBody>
      </p:sp>
      <p:sp>
        <p:nvSpPr>
          <p:cNvPr id="37" name="Flying impression design ——飞印象设计是一家专业的广告设计制作工作室，专注于平面、OFFICE、摄影等业务，工作室成立于2016年，拥有高水平的设计团队，已经立足于市场，今后将输出更多精致作品。"/>
          <p:cNvSpPr/>
          <p:nvPr/>
        </p:nvSpPr>
        <p:spPr>
          <a:xfrm>
            <a:off x="4816221" y="356420"/>
            <a:ext cx="7375778" cy="792110"/>
          </a:xfrm>
          <a:custGeom>
            <a:avLst/>
            <a:gdLst>
              <a:gd name="connsiteX0" fmla="*/ 2445003 w 7375778"/>
              <a:gd name="connsiteY0" fmla="*/ 0 h 792110"/>
              <a:gd name="connsiteX1" fmla="*/ 2930778 w 7375778"/>
              <a:gd name="connsiteY1" fmla="*/ 0 h 792110"/>
              <a:gd name="connsiteX2" fmla="*/ 6931278 w 7375778"/>
              <a:gd name="connsiteY2" fmla="*/ 0 h 792110"/>
              <a:gd name="connsiteX3" fmla="*/ 6931278 w 7375778"/>
              <a:gd name="connsiteY3" fmla="*/ 1 h 792110"/>
              <a:gd name="connsiteX4" fmla="*/ 7375778 w 7375778"/>
              <a:gd name="connsiteY4" fmla="*/ 1 h 792110"/>
              <a:gd name="connsiteX5" fmla="*/ 7375778 w 7375778"/>
              <a:gd name="connsiteY5" fmla="*/ 792109 h 792110"/>
              <a:gd name="connsiteX6" fmla="*/ 6884987 w 7375778"/>
              <a:gd name="connsiteY6" fmla="*/ 792109 h 792110"/>
              <a:gd name="connsiteX7" fmla="*/ 6884987 w 7375778"/>
              <a:gd name="connsiteY7" fmla="*/ 792108 h 792110"/>
              <a:gd name="connsiteX8" fmla="*/ 2930778 w 7375778"/>
              <a:gd name="connsiteY8" fmla="*/ 792108 h 792110"/>
              <a:gd name="connsiteX9" fmla="*/ 2445003 w 7375778"/>
              <a:gd name="connsiteY9" fmla="*/ 792108 h 792110"/>
              <a:gd name="connsiteX10" fmla="*/ 2445003 w 7375778"/>
              <a:gd name="connsiteY10" fmla="*/ 792109 h 792110"/>
              <a:gd name="connsiteX11" fmla="*/ 722857 w 7375778"/>
              <a:gd name="connsiteY11" fmla="*/ 792109 h 792110"/>
              <a:gd name="connsiteX12" fmla="*/ 722858 w 7375778"/>
              <a:gd name="connsiteY12" fmla="*/ 792110 h 792110"/>
              <a:gd name="connsiteX13" fmla="*/ 295521 w 7375778"/>
              <a:gd name="connsiteY13" fmla="*/ 792110 h 792110"/>
              <a:gd name="connsiteX14" fmla="*/ 0 w 7375778"/>
              <a:gd name="connsiteY14" fmla="*/ 496589 h 792110"/>
              <a:gd name="connsiteX15" fmla="*/ 496587 w 7375778"/>
              <a:gd name="connsiteY15" fmla="*/ 2 h 792110"/>
              <a:gd name="connsiteX16" fmla="*/ 609600 w 7375778"/>
              <a:gd name="connsiteY16" fmla="*/ 2 h 792110"/>
              <a:gd name="connsiteX17" fmla="*/ 609600 w 7375778"/>
              <a:gd name="connsiteY17" fmla="*/ 1 h 792110"/>
              <a:gd name="connsiteX18" fmla="*/ 2445003 w 7375778"/>
              <a:gd name="connsiteY18" fmla="*/ 1 h 79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75778" h="792110">
                <a:moveTo>
                  <a:pt x="2445003" y="0"/>
                </a:moveTo>
                <a:lnTo>
                  <a:pt x="2930778" y="0"/>
                </a:lnTo>
                <a:lnTo>
                  <a:pt x="6931278" y="0"/>
                </a:lnTo>
                <a:lnTo>
                  <a:pt x="6931278" y="1"/>
                </a:lnTo>
                <a:lnTo>
                  <a:pt x="7375778" y="1"/>
                </a:lnTo>
                <a:lnTo>
                  <a:pt x="7375778" y="792109"/>
                </a:lnTo>
                <a:lnTo>
                  <a:pt x="6884987" y="792109"/>
                </a:lnTo>
                <a:lnTo>
                  <a:pt x="6884987" y="792108"/>
                </a:lnTo>
                <a:lnTo>
                  <a:pt x="2930778" y="792108"/>
                </a:lnTo>
                <a:lnTo>
                  <a:pt x="2445003" y="792108"/>
                </a:lnTo>
                <a:lnTo>
                  <a:pt x="2445003" y="792109"/>
                </a:lnTo>
                <a:lnTo>
                  <a:pt x="722857" y="792109"/>
                </a:lnTo>
                <a:lnTo>
                  <a:pt x="722858" y="792110"/>
                </a:lnTo>
                <a:lnTo>
                  <a:pt x="295521" y="792110"/>
                </a:lnTo>
                <a:lnTo>
                  <a:pt x="0" y="496589"/>
                </a:lnTo>
                <a:lnTo>
                  <a:pt x="496587" y="2"/>
                </a:lnTo>
                <a:lnTo>
                  <a:pt x="609600" y="2"/>
                </a:lnTo>
                <a:lnTo>
                  <a:pt x="609600" y="1"/>
                </a:lnTo>
                <a:lnTo>
                  <a:pt x="244500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63600" y="2252980"/>
            <a:ext cx="6346825" cy="3656330"/>
          </a:xfrm>
          <a:prstGeom prst="rect">
            <a:avLst/>
          </a:prstGeom>
          <a:noFill/>
        </p:spPr>
        <p:txBody>
          <a:bodyPr wrap="square" rtlCol="0">
            <a:spAutoFit/>
          </a:bodyPr>
          <a:lstStyle/>
          <a:p>
            <a:pPr marL="171450" indent="-171450" algn="just">
              <a:lnSpc>
                <a:spcPct val="145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cs typeface="文泉驿微米黑" panose="020B0606030804020204" pitchFamily="34" charset="-122"/>
              </a:rPr>
              <a:t>This can be used in the Social media Platforms for filtering bullying comments.</a:t>
            </a:r>
          </a:p>
          <a:p>
            <a:pPr marL="171450" indent="-171450" algn="just">
              <a:lnSpc>
                <a:spcPct val="145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cs typeface="文泉驿微米黑" panose="020B0606030804020204" pitchFamily="34" charset="-122"/>
              </a:rPr>
              <a:t>This system can be used social applications to identify users</a:t>
            </a:r>
            <a:r>
              <a:rPr lang="en-GB" altLang="en-US" sz="1600" dirty="0">
                <a:latin typeface="Microsoft YaHei" panose="020B0503020204020204" pitchFamily="34" charset="-122"/>
                <a:ea typeface="Microsoft YaHei" panose="020B0503020204020204" pitchFamily="34" charset="-122"/>
                <a:cs typeface="文泉驿微米黑" panose="020B0606030804020204" pitchFamily="34" charset="-122"/>
              </a:rPr>
              <a:t> </a:t>
            </a:r>
            <a:r>
              <a:rPr lang="en-US" altLang="zh-CN" sz="1600" dirty="0">
                <a:latin typeface="Microsoft YaHei" panose="020B0503020204020204" pitchFamily="34" charset="-122"/>
                <a:ea typeface="Microsoft YaHei" panose="020B0503020204020204" pitchFamily="34" charset="-122"/>
                <a:cs typeface="文泉驿微米黑" panose="020B0606030804020204" pitchFamily="34" charset="-122"/>
              </a:rPr>
              <a:t>who</a:t>
            </a:r>
          </a:p>
          <a:p>
            <a:pPr indent="0" algn="just">
              <a:lnSpc>
                <a:spcPct val="145000"/>
              </a:lnSpc>
              <a:buFont typeface="Arial" panose="020B0604020202020204" pitchFamily="34" charset="0"/>
              <a:buNone/>
            </a:pPr>
            <a:r>
              <a:rPr lang="en-GB" altLang="en-US" sz="1600" dirty="0">
                <a:latin typeface="Microsoft YaHei" panose="020B0503020204020204" pitchFamily="34" charset="-122"/>
                <a:ea typeface="Microsoft YaHei" panose="020B0503020204020204" pitchFamily="34" charset="-122"/>
                <a:cs typeface="文泉驿微米黑" panose="020B0606030804020204" pitchFamily="34" charset="-122"/>
              </a:rPr>
              <a:t>    </a:t>
            </a:r>
            <a:r>
              <a:rPr lang="en-US" altLang="zh-CN" sz="1600" dirty="0">
                <a:latin typeface="Microsoft YaHei" panose="020B0503020204020204" pitchFamily="34" charset="-122"/>
                <a:ea typeface="Microsoft YaHei" panose="020B0503020204020204" pitchFamily="34" charset="-122"/>
                <a:cs typeface="文泉驿微米黑" panose="020B0606030804020204" pitchFamily="34" charset="-122"/>
              </a:rPr>
              <a:t>are bullying others and block them or take actions on them.</a:t>
            </a:r>
          </a:p>
          <a:p>
            <a:pPr marL="171450" indent="-171450" algn="just">
              <a:lnSpc>
                <a:spcPct val="145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cs typeface="文泉驿微米黑" panose="020B0606030804020204" pitchFamily="34" charset="-122"/>
              </a:rPr>
              <a:t>We can use this system on kids platforms to keep them safe from cyberbullying.</a:t>
            </a:r>
          </a:p>
          <a:p>
            <a:pPr marL="171450" indent="-171450" algn="just">
              <a:lnSpc>
                <a:spcPct val="145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cs typeface="文泉驿微米黑" panose="020B0606030804020204" pitchFamily="34" charset="-122"/>
              </a:rPr>
              <a:t> Helping parents ensure their children's online safety by monitoring and reporting cyberbullying incidents on their devices.</a:t>
            </a:r>
          </a:p>
        </p:txBody>
      </p:sp>
      <p:pic>
        <p:nvPicPr>
          <p:cNvPr id="12" name="Flying impression design ——飞印象设计是一家专业的广告设计制作工作室，专注于平面、OFFICE、摄影等业务，工作室成立于2016年，拥有高水平的设计团队，已经立足于市场，今后将输出更多精致作品。"/>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7541260" y="2080904"/>
            <a:ext cx="3595996" cy="3595996"/>
          </a:xfrm>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356421"/>
            <a:ext cx="4547934" cy="792109"/>
          </a:xfrm>
          <a:custGeom>
            <a:avLst/>
            <a:gdLst>
              <a:gd name="connsiteX0" fmla="*/ 3825076 w 4547934"/>
              <a:gd name="connsiteY0" fmla="*/ 0 h 792109"/>
              <a:gd name="connsiteX1" fmla="*/ 4252413 w 4547934"/>
              <a:gd name="connsiteY1" fmla="*/ 0 h 792109"/>
              <a:gd name="connsiteX2" fmla="*/ 4547934 w 4547934"/>
              <a:gd name="connsiteY2" fmla="*/ 295521 h 792109"/>
              <a:gd name="connsiteX3" fmla="*/ 4051347 w 4547934"/>
              <a:gd name="connsiteY3" fmla="*/ 792108 h 792109"/>
              <a:gd name="connsiteX4" fmla="*/ 3938334 w 4547934"/>
              <a:gd name="connsiteY4" fmla="*/ 792108 h 792109"/>
              <a:gd name="connsiteX5" fmla="*/ 3938334 w 4547934"/>
              <a:gd name="connsiteY5" fmla="*/ 792109 h 792109"/>
              <a:gd name="connsiteX6" fmla="*/ 0 w 4547934"/>
              <a:gd name="connsiteY6" fmla="*/ 792109 h 792109"/>
              <a:gd name="connsiteX7" fmla="*/ 0 w 4547934"/>
              <a:gd name="connsiteY7" fmla="*/ 1 h 792109"/>
              <a:gd name="connsiteX8" fmla="*/ 3825077 w 4547934"/>
              <a:gd name="connsiteY8" fmla="*/ 1 h 792109"/>
              <a:gd name="connsiteX9" fmla="*/ 3825076 w 4547934"/>
              <a:gd name="connsiteY9" fmla="*/ 0 h 79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7934" h="792109">
                <a:moveTo>
                  <a:pt x="3825076" y="0"/>
                </a:moveTo>
                <a:lnTo>
                  <a:pt x="4252413" y="0"/>
                </a:lnTo>
                <a:lnTo>
                  <a:pt x="4547934" y="295521"/>
                </a:lnTo>
                <a:lnTo>
                  <a:pt x="4051347" y="792108"/>
                </a:lnTo>
                <a:lnTo>
                  <a:pt x="3938334" y="792108"/>
                </a:lnTo>
                <a:lnTo>
                  <a:pt x="3938334" y="792109"/>
                </a:lnTo>
                <a:lnTo>
                  <a:pt x="0" y="792109"/>
                </a:lnTo>
                <a:lnTo>
                  <a:pt x="0" y="1"/>
                </a:lnTo>
                <a:lnTo>
                  <a:pt x="3825077" y="1"/>
                </a:lnTo>
                <a:lnTo>
                  <a:pt x="3825076" y="0"/>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12788" y="525747"/>
            <a:ext cx="3835146" cy="453457"/>
          </a:xfrm>
          <a:prstGeom prst="rect">
            <a:avLst/>
          </a:prstGeom>
          <a:noFill/>
          <a:ln>
            <a:noFill/>
          </a:ln>
        </p:spPr>
        <p:txBody>
          <a:bodyPr wrap="square" rtlCol="0">
            <a:spAutoFit/>
          </a:bodyPr>
          <a:lstStyle/>
          <a:p>
            <a:pPr>
              <a:lnSpc>
                <a:spcPct val="130000"/>
              </a:lnSpc>
            </a:pPr>
            <a:r>
              <a:rPr lang="en-US" altLang="zh-CN" sz="2000" dirty="0" smtClean="0">
                <a:solidFill>
                  <a:schemeClr val="bg1"/>
                </a:solidFill>
                <a:latin typeface="Microsoft YaHei" panose="020B0503020204020204" pitchFamily="34" charset="-122"/>
                <a:ea typeface="Microsoft YaHei" panose="020B0503020204020204" pitchFamily="34" charset="-122"/>
                <a:cs typeface="文泉驿微米黑" panose="020B0606030804020204" pitchFamily="34" charset="-122"/>
              </a:rPr>
              <a:t>Pros &amp;</a:t>
            </a:r>
            <a:r>
              <a:rPr lang="en-US" altLang="zh-CN" sz="2000" dirty="0">
                <a:solidFill>
                  <a:schemeClr val="bg1"/>
                </a:solidFill>
                <a:latin typeface="Microsoft YaHei" panose="020B0503020204020204" pitchFamily="34" charset="-122"/>
                <a:ea typeface="Microsoft YaHei" panose="020B0503020204020204" pitchFamily="34" charset="-122"/>
                <a:cs typeface="文泉驿微米黑" panose="020B0606030804020204" pitchFamily="34" charset="-122"/>
              </a:rPr>
              <a:t> </a:t>
            </a:r>
            <a:r>
              <a:rPr lang="en-US" altLang="zh-CN" sz="2000" dirty="0" smtClean="0">
                <a:solidFill>
                  <a:schemeClr val="bg1"/>
                </a:solidFill>
                <a:latin typeface="Microsoft YaHei" panose="020B0503020204020204" pitchFamily="34" charset="-122"/>
                <a:ea typeface="Microsoft YaHei" panose="020B0503020204020204" pitchFamily="34" charset="-122"/>
                <a:cs typeface="文泉驿微米黑" panose="020B0606030804020204" pitchFamily="34" charset="-122"/>
              </a:rPr>
              <a:t>cons</a:t>
            </a:r>
            <a:endParaRPr lang="zh-CN" altLang="en-US" sz="2000" dirty="0">
              <a:solidFill>
                <a:schemeClr val="bg1"/>
              </a:solidFill>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37" name="Flying impression design ——飞印象设计是一家专业的广告设计制作工作室，专注于平面、OFFICE、摄影等业务，工作室成立于2016年，拥有高水平的设计团队，已经立足于市场，今后将输出更多精致作品。"/>
          <p:cNvSpPr/>
          <p:nvPr/>
        </p:nvSpPr>
        <p:spPr>
          <a:xfrm>
            <a:off x="4816221" y="356420"/>
            <a:ext cx="7375778" cy="792110"/>
          </a:xfrm>
          <a:custGeom>
            <a:avLst/>
            <a:gdLst>
              <a:gd name="connsiteX0" fmla="*/ 2445003 w 7375778"/>
              <a:gd name="connsiteY0" fmla="*/ 0 h 792110"/>
              <a:gd name="connsiteX1" fmla="*/ 2930778 w 7375778"/>
              <a:gd name="connsiteY1" fmla="*/ 0 h 792110"/>
              <a:gd name="connsiteX2" fmla="*/ 6931278 w 7375778"/>
              <a:gd name="connsiteY2" fmla="*/ 0 h 792110"/>
              <a:gd name="connsiteX3" fmla="*/ 6931278 w 7375778"/>
              <a:gd name="connsiteY3" fmla="*/ 1 h 792110"/>
              <a:gd name="connsiteX4" fmla="*/ 7375778 w 7375778"/>
              <a:gd name="connsiteY4" fmla="*/ 1 h 792110"/>
              <a:gd name="connsiteX5" fmla="*/ 7375778 w 7375778"/>
              <a:gd name="connsiteY5" fmla="*/ 792109 h 792110"/>
              <a:gd name="connsiteX6" fmla="*/ 6884987 w 7375778"/>
              <a:gd name="connsiteY6" fmla="*/ 792109 h 792110"/>
              <a:gd name="connsiteX7" fmla="*/ 6884987 w 7375778"/>
              <a:gd name="connsiteY7" fmla="*/ 792108 h 792110"/>
              <a:gd name="connsiteX8" fmla="*/ 2930778 w 7375778"/>
              <a:gd name="connsiteY8" fmla="*/ 792108 h 792110"/>
              <a:gd name="connsiteX9" fmla="*/ 2445003 w 7375778"/>
              <a:gd name="connsiteY9" fmla="*/ 792108 h 792110"/>
              <a:gd name="connsiteX10" fmla="*/ 2445003 w 7375778"/>
              <a:gd name="connsiteY10" fmla="*/ 792109 h 792110"/>
              <a:gd name="connsiteX11" fmla="*/ 722857 w 7375778"/>
              <a:gd name="connsiteY11" fmla="*/ 792109 h 792110"/>
              <a:gd name="connsiteX12" fmla="*/ 722858 w 7375778"/>
              <a:gd name="connsiteY12" fmla="*/ 792110 h 792110"/>
              <a:gd name="connsiteX13" fmla="*/ 295521 w 7375778"/>
              <a:gd name="connsiteY13" fmla="*/ 792110 h 792110"/>
              <a:gd name="connsiteX14" fmla="*/ 0 w 7375778"/>
              <a:gd name="connsiteY14" fmla="*/ 496589 h 792110"/>
              <a:gd name="connsiteX15" fmla="*/ 496587 w 7375778"/>
              <a:gd name="connsiteY15" fmla="*/ 2 h 792110"/>
              <a:gd name="connsiteX16" fmla="*/ 609600 w 7375778"/>
              <a:gd name="connsiteY16" fmla="*/ 2 h 792110"/>
              <a:gd name="connsiteX17" fmla="*/ 609600 w 7375778"/>
              <a:gd name="connsiteY17" fmla="*/ 1 h 792110"/>
              <a:gd name="connsiteX18" fmla="*/ 2445003 w 7375778"/>
              <a:gd name="connsiteY18" fmla="*/ 1 h 79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75778" h="792110">
                <a:moveTo>
                  <a:pt x="2445003" y="0"/>
                </a:moveTo>
                <a:lnTo>
                  <a:pt x="2930778" y="0"/>
                </a:lnTo>
                <a:lnTo>
                  <a:pt x="6931278" y="0"/>
                </a:lnTo>
                <a:lnTo>
                  <a:pt x="6931278" y="1"/>
                </a:lnTo>
                <a:lnTo>
                  <a:pt x="7375778" y="1"/>
                </a:lnTo>
                <a:lnTo>
                  <a:pt x="7375778" y="792109"/>
                </a:lnTo>
                <a:lnTo>
                  <a:pt x="6884987" y="792109"/>
                </a:lnTo>
                <a:lnTo>
                  <a:pt x="6884987" y="792108"/>
                </a:lnTo>
                <a:lnTo>
                  <a:pt x="2930778" y="792108"/>
                </a:lnTo>
                <a:lnTo>
                  <a:pt x="2445003" y="792108"/>
                </a:lnTo>
                <a:lnTo>
                  <a:pt x="2445003" y="792109"/>
                </a:lnTo>
                <a:lnTo>
                  <a:pt x="722857" y="792109"/>
                </a:lnTo>
                <a:lnTo>
                  <a:pt x="722858" y="792110"/>
                </a:lnTo>
                <a:lnTo>
                  <a:pt x="295521" y="792110"/>
                </a:lnTo>
                <a:lnTo>
                  <a:pt x="0" y="496589"/>
                </a:lnTo>
                <a:lnTo>
                  <a:pt x="496587" y="2"/>
                </a:lnTo>
                <a:lnTo>
                  <a:pt x="609600" y="2"/>
                </a:lnTo>
                <a:lnTo>
                  <a:pt x="609600" y="1"/>
                </a:lnTo>
                <a:lnTo>
                  <a:pt x="244500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127875" y="2777490"/>
            <a:ext cx="4577715" cy="3656330"/>
          </a:xfrm>
          <a:prstGeom prst="rect">
            <a:avLst/>
          </a:prstGeom>
          <a:noFill/>
        </p:spPr>
        <p:txBody>
          <a:bodyPr wrap="square" rtlCol="0">
            <a:spAutoFit/>
          </a:bodyPr>
          <a:lstStyle/>
          <a:p>
            <a:pPr marL="171450" indent="-171450" algn="just">
              <a:lnSpc>
                <a:spcPct val="145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rPr>
              <a:t>By using this model we can predict whether the given text is bullying text or not. But predictions may not be accurate.</a:t>
            </a:r>
          </a:p>
          <a:p>
            <a:pPr marL="171450" indent="-171450" algn="just">
              <a:lnSpc>
                <a:spcPct val="145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rPr>
              <a:t>The text may be viewed from different perspectives, so it is difficult to predict accurately.</a:t>
            </a:r>
          </a:p>
          <a:p>
            <a:pPr marL="171450" indent="-171450" algn="just">
              <a:lnSpc>
                <a:spcPct val="145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rPr>
              <a:t>For example Two friends use those bullying words in a sarcastic way, but our model predicts those texts as bullying texts. This is a major limitation.</a:t>
            </a:r>
          </a:p>
        </p:txBody>
      </p:sp>
      <p:sp>
        <p:nvSpPr>
          <p:cNvPr id="17" name="Flying impression design ——飞印象设计是一家专业的广告设计制作工作室，专注于平面、OFFICE、摄影等业务，工作室成立于2016年，拥有高水平的设计团队，已经立足于市场，今后将输出更多精致作品。"/>
          <p:cNvSpPr/>
          <p:nvPr/>
        </p:nvSpPr>
        <p:spPr>
          <a:xfrm>
            <a:off x="1075499" y="4603103"/>
            <a:ext cx="276136" cy="465976"/>
          </a:xfrm>
          <a:custGeom>
            <a:avLst/>
            <a:gdLst/>
            <a:ahLst/>
            <a:cxnLst>
              <a:cxn ang="0">
                <a:pos x="wd2" y="hd2"/>
              </a:cxn>
              <a:cxn ang="5400000">
                <a:pos x="wd2" y="hd2"/>
              </a:cxn>
              <a:cxn ang="10800000">
                <a:pos x="wd2" y="hd2"/>
              </a:cxn>
              <a:cxn ang="16200000">
                <a:pos x="wd2" y="hd2"/>
              </a:cxn>
            </a:cxnLst>
            <a:rect l="0" t="0" r="r" b="b"/>
            <a:pathLst>
              <a:path w="21600" h="21600" extrusionOk="0">
                <a:moveTo>
                  <a:pt x="18900" y="3200"/>
                </a:moveTo>
                <a:lnTo>
                  <a:pt x="2700" y="3200"/>
                </a:lnTo>
                <a:lnTo>
                  <a:pt x="2700" y="2000"/>
                </a:lnTo>
                <a:cubicBezTo>
                  <a:pt x="2700" y="1752"/>
                  <a:pt x="2956" y="1600"/>
                  <a:pt x="3375" y="1600"/>
                </a:cubicBezTo>
                <a:lnTo>
                  <a:pt x="18225" y="1600"/>
                </a:lnTo>
                <a:cubicBezTo>
                  <a:pt x="18644" y="1600"/>
                  <a:pt x="18900" y="1752"/>
                  <a:pt x="18900" y="2000"/>
                </a:cubicBezTo>
                <a:cubicBezTo>
                  <a:pt x="18900" y="2000"/>
                  <a:pt x="18900" y="3200"/>
                  <a:pt x="18900" y="3200"/>
                </a:cubicBezTo>
                <a:close/>
                <a:moveTo>
                  <a:pt x="18900" y="15200"/>
                </a:moveTo>
                <a:lnTo>
                  <a:pt x="2700" y="15200"/>
                </a:lnTo>
                <a:lnTo>
                  <a:pt x="2700" y="4800"/>
                </a:lnTo>
                <a:lnTo>
                  <a:pt x="18900" y="4800"/>
                </a:lnTo>
                <a:cubicBezTo>
                  <a:pt x="18900" y="4800"/>
                  <a:pt x="18900" y="15200"/>
                  <a:pt x="18900" y="15200"/>
                </a:cubicBezTo>
                <a:close/>
                <a:moveTo>
                  <a:pt x="18900" y="19600"/>
                </a:moveTo>
                <a:cubicBezTo>
                  <a:pt x="18900" y="19848"/>
                  <a:pt x="18644" y="20000"/>
                  <a:pt x="18225" y="20000"/>
                </a:cubicBezTo>
                <a:lnTo>
                  <a:pt x="3375" y="20000"/>
                </a:lnTo>
                <a:cubicBezTo>
                  <a:pt x="2956" y="20000"/>
                  <a:pt x="2700" y="19848"/>
                  <a:pt x="2700" y="19600"/>
                </a:cubicBezTo>
                <a:lnTo>
                  <a:pt x="2700" y="16800"/>
                </a:lnTo>
                <a:lnTo>
                  <a:pt x="18900" y="16800"/>
                </a:lnTo>
                <a:cubicBezTo>
                  <a:pt x="18900" y="16800"/>
                  <a:pt x="18900" y="19600"/>
                  <a:pt x="18900" y="19600"/>
                </a:cubicBezTo>
                <a:close/>
                <a:moveTo>
                  <a:pt x="18225" y="0"/>
                </a:moveTo>
                <a:lnTo>
                  <a:pt x="3375" y="0"/>
                </a:lnTo>
                <a:cubicBezTo>
                  <a:pt x="1464" y="0"/>
                  <a:pt x="0" y="868"/>
                  <a:pt x="0" y="2000"/>
                </a:cubicBezTo>
                <a:lnTo>
                  <a:pt x="0" y="19600"/>
                </a:lnTo>
                <a:cubicBezTo>
                  <a:pt x="0" y="20732"/>
                  <a:pt x="1464" y="21600"/>
                  <a:pt x="3375" y="21600"/>
                </a:cubicBezTo>
                <a:lnTo>
                  <a:pt x="18225" y="21600"/>
                </a:lnTo>
                <a:cubicBezTo>
                  <a:pt x="20136" y="21600"/>
                  <a:pt x="21600" y="20732"/>
                  <a:pt x="21600" y="19600"/>
                </a:cubicBezTo>
                <a:lnTo>
                  <a:pt x="21600" y="2000"/>
                </a:lnTo>
                <a:cubicBezTo>
                  <a:pt x="21600" y="868"/>
                  <a:pt x="20136" y="0"/>
                  <a:pt x="18225" y="0"/>
                </a:cubicBezTo>
                <a:close/>
                <a:moveTo>
                  <a:pt x="10800" y="19200"/>
                </a:moveTo>
                <a:cubicBezTo>
                  <a:pt x="11546" y="19200"/>
                  <a:pt x="12150" y="18842"/>
                  <a:pt x="12150" y="18400"/>
                </a:cubicBezTo>
                <a:cubicBezTo>
                  <a:pt x="12150" y="17958"/>
                  <a:pt x="11546" y="17600"/>
                  <a:pt x="10800" y="17600"/>
                </a:cubicBezTo>
                <a:cubicBezTo>
                  <a:pt x="10054" y="17600"/>
                  <a:pt x="9450" y="17958"/>
                  <a:pt x="9450" y="18400"/>
                </a:cubicBezTo>
                <a:cubicBezTo>
                  <a:pt x="9450" y="18842"/>
                  <a:pt x="10054" y="19200"/>
                  <a:pt x="10800" y="19200"/>
                </a:cubicBezTo>
                <a:close/>
              </a:path>
            </a:pathLst>
          </a:custGeom>
          <a:solidFill>
            <a:schemeClr val="bg1"/>
          </a:solidFill>
          <a:ln w="12700">
            <a:miter lim="400000"/>
          </a:ln>
        </p:spPr>
        <p:txBody>
          <a:bodyPr lIns="35719" tIns="35719" rIns="35719" bIns="35719" anchor="ctr"/>
          <a:lstStyle/>
          <a:p>
            <a:pPr defTabSz="228600">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524953" y="1895477"/>
            <a:ext cx="2209800" cy="460375"/>
          </a:xfrm>
          <a:prstGeom prst="rect">
            <a:avLst/>
          </a:prstGeom>
          <a:noFill/>
        </p:spPr>
        <p:txBody>
          <a:bodyPr wrap="none" rtlCol="0">
            <a:spAutoFit/>
          </a:bodyPr>
          <a:lstStyle/>
          <a:p>
            <a:r>
              <a:rPr lang="en-GB" altLang="en-US" sz="2400"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rPr>
              <a:t>ADVANTAGES</a:t>
            </a:r>
          </a:p>
        </p:txBody>
      </p:sp>
      <p:sp>
        <p:nvSpPr>
          <p:cNvPr id="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210233" y="1992632"/>
            <a:ext cx="2707640" cy="460375"/>
          </a:xfrm>
          <a:prstGeom prst="rect">
            <a:avLst/>
          </a:prstGeom>
          <a:noFill/>
        </p:spPr>
        <p:txBody>
          <a:bodyPr wrap="none" rtlCol="0">
            <a:spAutoFit/>
          </a:bodyPr>
          <a:lstStyle/>
          <a:p>
            <a:r>
              <a:rPr lang="en-GB" altLang="en-US" sz="2400"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rPr>
              <a:t>DISADVANTAGES</a:t>
            </a:r>
          </a:p>
        </p:txBody>
      </p:sp>
      <p:sp>
        <p:nvSpPr>
          <p:cNvPr id="1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958850" y="3139440"/>
            <a:ext cx="4932680" cy="2230120"/>
          </a:xfrm>
          <a:prstGeom prst="rect">
            <a:avLst/>
          </a:prstGeom>
          <a:noFill/>
        </p:spPr>
        <p:txBody>
          <a:bodyPr wrap="square" rtlCol="0">
            <a:spAutoFit/>
          </a:bodyPr>
          <a:lstStyle/>
          <a:p>
            <a:pPr marL="171450" indent="-171450" algn="just">
              <a:lnSpc>
                <a:spcPct val="145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rPr>
              <a:t>Can identify the bullying words.</a:t>
            </a:r>
          </a:p>
          <a:p>
            <a:pPr marL="171450" indent="-171450" algn="just">
              <a:lnSpc>
                <a:spcPct val="145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rPr>
              <a:t>Helps to maintain social media bullying free.</a:t>
            </a:r>
          </a:p>
          <a:p>
            <a:pPr marL="171450" indent="-171450" algn="just">
              <a:lnSpc>
                <a:spcPct val="145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rPr>
              <a:t>Useful to avoid negativity among people.</a:t>
            </a:r>
          </a:p>
          <a:p>
            <a:pPr marL="171450" indent="-171450" algn="just">
              <a:lnSpc>
                <a:spcPct val="145000"/>
              </a:lnSpc>
              <a:buFont typeface="Arial" panose="020B0604020202020204" pitchFamily="34" charset="0"/>
              <a:buChar char="•"/>
            </a:pPr>
            <a:r>
              <a:rPr lang="en-US" altLang="zh-CN" sz="1600" dirty="0">
                <a:latin typeface="Microsoft YaHei" panose="020B0503020204020204" pitchFamily="34" charset="-122"/>
                <a:ea typeface="Microsoft YaHei" panose="020B0503020204020204" pitchFamily="34" charset="-122"/>
              </a:rPr>
              <a:t>Raise awareness and educate users about cyberbullying prevention, fostering a culture of respect.</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06016" y="1017817"/>
            <a:ext cx="5122814" cy="6816634"/>
          </a:xfrm>
          <a:custGeom>
            <a:avLst/>
            <a:gdLst>
              <a:gd name="connsiteX0" fmla="*/ 0 w 5122814"/>
              <a:gd name="connsiteY0" fmla="*/ 5122823 h 6816634"/>
              <a:gd name="connsiteX1" fmla="*/ 4068716 w 5122814"/>
              <a:gd name="connsiteY1" fmla="*/ 1054100 h 6816634"/>
              <a:gd name="connsiteX2" fmla="*/ 5122814 w 5122814"/>
              <a:gd name="connsiteY2" fmla="*/ 0 h 6816634"/>
              <a:gd name="connsiteX3" fmla="*/ 5122814 w 5122814"/>
              <a:gd name="connsiteY3" fmla="*/ 1054100 h 6816634"/>
              <a:gd name="connsiteX4" fmla="*/ 5122814 w 5122814"/>
              <a:gd name="connsiteY4" fmla="*/ 3387632 h 6816634"/>
              <a:gd name="connsiteX5" fmla="*/ 1693812 w 5122814"/>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4" h="6816634">
                <a:moveTo>
                  <a:pt x="0" y="5122823"/>
                </a:moveTo>
                <a:lnTo>
                  <a:pt x="4068716" y="1054100"/>
                </a:lnTo>
                <a:lnTo>
                  <a:pt x="5122814" y="0"/>
                </a:lnTo>
                <a:lnTo>
                  <a:pt x="5122814" y="1054100"/>
                </a:lnTo>
                <a:lnTo>
                  <a:pt x="5122814" y="3387632"/>
                </a:lnTo>
                <a:lnTo>
                  <a:pt x="1693812"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86105" y="2433320"/>
            <a:ext cx="6160135" cy="2589530"/>
          </a:xfrm>
          <a:prstGeom prst="rect">
            <a:avLst/>
          </a:prstGeom>
          <a:noFill/>
        </p:spPr>
        <p:txBody>
          <a:bodyPr wrap="square" rtlCol="0">
            <a:spAutoFit/>
          </a:bodyPr>
          <a:lstStyle/>
          <a:p>
            <a:pPr marL="171450" indent="-171450" algn="just">
              <a:lnSpc>
                <a:spcPct val="145000"/>
              </a:lnSpc>
              <a:buFont typeface="Arial" panose="020B0604020202020204" pitchFamily="34" charset="0"/>
              <a:buChar char="•"/>
            </a:pPr>
            <a:r>
              <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rPr>
              <a:t>In particular, cyberbullying has become more common and has begun to raise significantly. Also, usage of social media is rapidly increasing. So, there is a need for automatic cyberbullying detection features on social media platforms. This model predicts whether the given input is a cyberbullying text or not. But it can be improved with advanced algorithms and methods to overcome the limitations and can be used on different platforms as a filter or a mechanism to detect and take measures to reduce cyberbullying on the internet.</a:t>
            </a:r>
          </a:p>
        </p:txBody>
      </p:sp>
      <p:sp>
        <p:nvSpPr>
          <p:cNvPr id="2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91606" y="1364962"/>
            <a:ext cx="3691890" cy="706755"/>
          </a:xfrm>
          <a:prstGeom prst="rect">
            <a:avLst/>
          </a:prstGeom>
          <a:noFill/>
        </p:spPr>
        <p:txBody>
          <a:bodyPr wrap="none" rtlCol="0">
            <a:spAutoFit/>
          </a:bodyPr>
          <a:lstStyle/>
          <a:p>
            <a:r>
              <a:rPr lang="en-GB" altLang="de-DE" sz="40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rPr>
              <a:t>CONCLUSION</a:t>
            </a:r>
          </a:p>
        </p:txBody>
      </p:sp>
      <p:sp>
        <p:nvSpPr>
          <p:cNvPr id="16"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06017" y="-717370"/>
            <a:ext cx="5122812" cy="6816634"/>
          </a:xfrm>
          <a:custGeom>
            <a:avLst/>
            <a:gdLst>
              <a:gd name="connsiteX0" fmla="*/ 0 w 5122812"/>
              <a:gd name="connsiteY0" fmla="*/ 3387636 h 6816634"/>
              <a:gd name="connsiteX1" fmla="*/ 0 w 5122812"/>
              <a:gd name="connsiteY1" fmla="*/ 1054100 h 6816634"/>
              <a:gd name="connsiteX2" fmla="*/ 0 w 5122812"/>
              <a:gd name="connsiteY2" fmla="*/ 0 h 6816634"/>
              <a:gd name="connsiteX3" fmla="*/ 1054098 w 5122812"/>
              <a:gd name="connsiteY3" fmla="*/ 1054100 h 6816634"/>
              <a:gd name="connsiteX4" fmla="*/ 5122812 w 5122812"/>
              <a:gd name="connsiteY4" fmla="*/ 5122821 h 6816634"/>
              <a:gd name="connsiteX5" fmla="*/ 3428998 w 5122812"/>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2" h="6816634">
                <a:moveTo>
                  <a:pt x="0" y="3387636"/>
                </a:moveTo>
                <a:lnTo>
                  <a:pt x="0" y="1054100"/>
                </a:lnTo>
                <a:lnTo>
                  <a:pt x="0" y="0"/>
                </a:lnTo>
                <a:lnTo>
                  <a:pt x="1054098" y="1054100"/>
                </a:lnTo>
                <a:lnTo>
                  <a:pt x="5122812" y="5122821"/>
                </a:lnTo>
                <a:lnTo>
                  <a:pt x="3428998"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p:nvPr/>
        </p:nvSpPr>
        <p:spPr>
          <a:xfrm>
            <a:off x="56051" y="0"/>
            <a:ext cx="1351835" cy="675918"/>
          </a:xfrm>
          <a:custGeom>
            <a:avLst/>
            <a:gdLst>
              <a:gd name="connsiteX0" fmla="*/ 0 w 2227104"/>
              <a:gd name="connsiteY0" fmla="*/ 0 h 1113552"/>
              <a:gd name="connsiteX1" fmla="*/ 2227104 w 2227104"/>
              <a:gd name="connsiteY1" fmla="*/ 0 h 1113552"/>
              <a:gd name="connsiteX2" fmla="*/ 1113552 w 2227104"/>
              <a:gd name="connsiteY2" fmla="*/ 1113552 h 1113552"/>
            </a:gdLst>
            <a:ahLst/>
            <a:cxnLst>
              <a:cxn ang="0">
                <a:pos x="connsiteX0" y="connsiteY0"/>
              </a:cxn>
              <a:cxn ang="0">
                <a:pos x="connsiteX1" y="connsiteY1"/>
              </a:cxn>
              <a:cxn ang="0">
                <a:pos x="connsiteX2" y="connsiteY2"/>
              </a:cxn>
            </a:cxnLst>
            <a:rect l="l" t="t" r="r" b="b"/>
            <a:pathLst>
              <a:path w="2227104" h="1113552">
                <a:moveTo>
                  <a:pt x="0" y="0"/>
                </a:moveTo>
                <a:lnTo>
                  <a:pt x="2227104" y="0"/>
                </a:lnTo>
                <a:lnTo>
                  <a:pt x="1113552" y="11135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06016" y="1017817"/>
            <a:ext cx="5122814" cy="6816634"/>
          </a:xfrm>
          <a:custGeom>
            <a:avLst/>
            <a:gdLst>
              <a:gd name="connsiteX0" fmla="*/ 0 w 5122814"/>
              <a:gd name="connsiteY0" fmla="*/ 5122823 h 6816634"/>
              <a:gd name="connsiteX1" fmla="*/ 4068716 w 5122814"/>
              <a:gd name="connsiteY1" fmla="*/ 1054100 h 6816634"/>
              <a:gd name="connsiteX2" fmla="*/ 5122814 w 5122814"/>
              <a:gd name="connsiteY2" fmla="*/ 0 h 6816634"/>
              <a:gd name="connsiteX3" fmla="*/ 5122814 w 5122814"/>
              <a:gd name="connsiteY3" fmla="*/ 1054100 h 6816634"/>
              <a:gd name="connsiteX4" fmla="*/ 5122814 w 5122814"/>
              <a:gd name="connsiteY4" fmla="*/ 3387632 h 6816634"/>
              <a:gd name="connsiteX5" fmla="*/ 1693812 w 5122814"/>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4" h="6816634">
                <a:moveTo>
                  <a:pt x="0" y="5122823"/>
                </a:moveTo>
                <a:lnTo>
                  <a:pt x="4068716" y="1054100"/>
                </a:lnTo>
                <a:lnTo>
                  <a:pt x="5122814" y="0"/>
                </a:lnTo>
                <a:lnTo>
                  <a:pt x="5122814" y="1054100"/>
                </a:lnTo>
                <a:lnTo>
                  <a:pt x="5122814" y="3387632"/>
                </a:lnTo>
                <a:lnTo>
                  <a:pt x="1693812"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32130" y="1204595"/>
            <a:ext cx="6160135" cy="5400040"/>
          </a:xfrm>
          <a:prstGeom prst="rect">
            <a:avLst/>
          </a:prstGeom>
          <a:noFill/>
        </p:spPr>
        <p:txBody>
          <a:bodyPr wrap="square" rtlCol="0">
            <a:spAutoFit/>
          </a:bodyPr>
          <a:lstStyle/>
          <a:p>
            <a:pPr marL="171450" indent="-171450" algn="just">
              <a:lnSpc>
                <a:spcPct val="145000"/>
              </a:lnSpc>
              <a:buFont typeface="Arial" panose="020B0604020202020204" pitchFamily="34" charset="0"/>
              <a:buChar char="•"/>
            </a:pPr>
            <a:r>
              <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rPr>
              <a:t>Md Manowarul Islam; Md Ashraf Uddin; Linta Islam; Arnisha Akter; Selina Sharmin; Uzzal Kumar Acharjee , “Cyberbullying Detection on Social Networks Using Machine Learning Approaches”; 2020 IEEE Asia-Pacific Conference on Computer Science and Data Engineering (CSDE), 16-18 December 2020.</a:t>
            </a:r>
          </a:p>
          <a:p>
            <a:pPr marL="171450" indent="-171450" algn="just">
              <a:lnSpc>
                <a:spcPct val="145000"/>
              </a:lnSpc>
              <a:buFont typeface="Arial" panose="020B0604020202020204" pitchFamily="34" charset="0"/>
              <a:buChar char="•"/>
            </a:pPr>
            <a:endPar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endParaRPr>
          </a:p>
          <a:p>
            <a:pPr marL="171450" indent="-171450" algn="just">
              <a:lnSpc>
                <a:spcPct val="145000"/>
              </a:lnSpc>
              <a:buFont typeface="Arial" panose="020B0604020202020204" pitchFamily="34" charset="0"/>
              <a:buChar char="•"/>
            </a:pPr>
            <a:r>
              <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rPr>
              <a:t>Rohith Gandhi, “Naive Bayes Classifier”; Towards Data Science, May 5, 2018.</a:t>
            </a:r>
          </a:p>
          <a:p>
            <a:pPr marL="171450" indent="-171450" algn="just">
              <a:lnSpc>
                <a:spcPct val="145000"/>
              </a:lnSpc>
              <a:buFont typeface="Arial" panose="020B0604020202020204" pitchFamily="34" charset="0"/>
              <a:buChar char="•"/>
            </a:pPr>
            <a:endPar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endParaRPr>
          </a:p>
          <a:p>
            <a:pPr marL="171450" indent="-171450" algn="just">
              <a:lnSpc>
                <a:spcPct val="145000"/>
              </a:lnSpc>
              <a:buFont typeface="Arial" panose="020B0604020202020204" pitchFamily="34" charset="0"/>
              <a:buChar char="•"/>
            </a:pPr>
            <a:r>
              <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rPr>
              <a:t>Joe Tran, “Random Forest Classifier in Python”; Towards Data Science, May 2, 2020.</a:t>
            </a:r>
          </a:p>
          <a:p>
            <a:pPr marL="171450" indent="-171450" algn="just">
              <a:lnSpc>
                <a:spcPct val="145000"/>
              </a:lnSpc>
              <a:buFont typeface="Arial" panose="020B0604020202020204" pitchFamily="34" charset="0"/>
              <a:buChar char="•"/>
            </a:pPr>
            <a:endPar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endParaRPr>
          </a:p>
          <a:p>
            <a:pPr marL="171450" indent="-171450" algn="just">
              <a:lnSpc>
                <a:spcPct val="145000"/>
              </a:lnSpc>
              <a:buFont typeface="Arial" panose="020B0604020202020204" pitchFamily="34" charset="0"/>
              <a:buChar char="•"/>
            </a:pPr>
            <a:r>
              <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rPr>
              <a:t>Nikolai Liubimov, “Introducing Label Studio, a swiss army knife of data labeling”; Towards Data Science, Jan 28, 2020.</a:t>
            </a:r>
          </a:p>
          <a:p>
            <a:pPr marL="171450" indent="-171450" algn="just">
              <a:lnSpc>
                <a:spcPct val="145000"/>
              </a:lnSpc>
              <a:buFont typeface="Arial" panose="020B0604020202020204" pitchFamily="34" charset="0"/>
              <a:buChar char="•"/>
            </a:pPr>
            <a:endPar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endParaRPr>
          </a:p>
          <a:p>
            <a:pPr marL="171450" indent="-171450" algn="just">
              <a:lnSpc>
                <a:spcPct val="145000"/>
              </a:lnSpc>
              <a:buFont typeface="Arial" panose="020B0604020202020204" pitchFamily="34" charset="0"/>
              <a:buChar char="•"/>
            </a:pPr>
            <a:r>
              <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rPr>
              <a:t>Priyanka Dave, “How To Scrap YouTube Comments?”; Analytics Vidhya, Mar 27, 2021.</a:t>
            </a:r>
          </a:p>
        </p:txBody>
      </p:sp>
      <p:sp>
        <p:nvSpPr>
          <p:cNvPr id="2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407795" y="400685"/>
            <a:ext cx="3415665" cy="706755"/>
          </a:xfrm>
          <a:prstGeom prst="rect">
            <a:avLst/>
          </a:prstGeom>
          <a:noFill/>
        </p:spPr>
        <p:txBody>
          <a:bodyPr wrap="none" rtlCol="0">
            <a:spAutoFit/>
          </a:bodyPr>
          <a:lstStyle/>
          <a:p>
            <a:r>
              <a:rPr lang="en-GB" altLang="de-DE" sz="40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rPr>
              <a:t>REFERENCES</a:t>
            </a:r>
          </a:p>
        </p:txBody>
      </p:sp>
      <p:sp>
        <p:nvSpPr>
          <p:cNvPr id="16"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06017" y="-717370"/>
            <a:ext cx="5122812" cy="6816634"/>
          </a:xfrm>
          <a:custGeom>
            <a:avLst/>
            <a:gdLst>
              <a:gd name="connsiteX0" fmla="*/ 0 w 5122812"/>
              <a:gd name="connsiteY0" fmla="*/ 3387636 h 6816634"/>
              <a:gd name="connsiteX1" fmla="*/ 0 w 5122812"/>
              <a:gd name="connsiteY1" fmla="*/ 1054100 h 6816634"/>
              <a:gd name="connsiteX2" fmla="*/ 0 w 5122812"/>
              <a:gd name="connsiteY2" fmla="*/ 0 h 6816634"/>
              <a:gd name="connsiteX3" fmla="*/ 1054098 w 5122812"/>
              <a:gd name="connsiteY3" fmla="*/ 1054100 h 6816634"/>
              <a:gd name="connsiteX4" fmla="*/ 5122812 w 5122812"/>
              <a:gd name="connsiteY4" fmla="*/ 5122821 h 6816634"/>
              <a:gd name="connsiteX5" fmla="*/ 3428998 w 5122812"/>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2" h="6816634">
                <a:moveTo>
                  <a:pt x="0" y="3387636"/>
                </a:moveTo>
                <a:lnTo>
                  <a:pt x="0" y="1054100"/>
                </a:lnTo>
                <a:lnTo>
                  <a:pt x="0" y="0"/>
                </a:lnTo>
                <a:lnTo>
                  <a:pt x="1054098" y="1054100"/>
                </a:lnTo>
                <a:lnTo>
                  <a:pt x="5122812" y="5122821"/>
                </a:lnTo>
                <a:lnTo>
                  <a:pt x="3428998"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p:nvPr/>
        </p:nvSpPr>
        <p:spPr>
          <a:xfrm>
            <a:off x="56051" y="0"/>
            <a:ext cx="1351835" cy="675918"/>
          </a:xfrm>
          <a:custGeom>
            <a:avLst/>
            <a:gdLst>
              <a:gd name="connsiteX0" fmla="*/ 0 w 2227104"/>
              <a:gd name="connsiteY0" fmla="*/ 0 h 1113552"/>
              <a:gd name="connsiteX1" fmla="*/ 2227104 w 2227104"/>
              <a:gd name="connsiteY1" fmla="*/ 0 h 1113552"/>
              <a:gd name="connsiteX2" fmla="*/ 1113552 w 2227104"/>
              <a:gd name="connsiteY2" fmla="*/ 1113552 h 1113552"/>
            </a:gdLst>
            <a:ahLst/>
            <a:cxnLst>
              <a:cxn ang="0">
                <a:pos x="connsiteX0" y="connsiteY0"/>
              </a:cxn>
              <a:cxn ang="0">
                <a:pos x="connsiteX1" y="connsiteY1"/>
              </a:cxn>
              <a:cxn ang="0">
                <a:pos x="connsiteX2" y="connsiteY2"/>
              </a:cxn>
            </a:cxnLst>
            <a:rect l="l" t="t" r="r" b="b"/>
            <a:pathLst>
              <a:path w="2227104" h="1113552">
                <a:moveTo>
                  <a:pt x="0" y="0"/>
                </a:moveTo>
                <a:lnTo>
                  <a:pt x="2227104" y="0"/>
                </a:lnTo>
                <a:lnTo>
                  <a:pt x="1113552" y="11135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ying impression design ——飞印象设计是一家专业的广告设计制作工作室，专注于平面、OFFICE、摄影等业务，工作室成立于2016年，拥有高水平的设计团队，已经立足于市场，今后将输出更多精致作品。"/>
          <p:cNvSpPr/>
          <p:nvPr/>
        </p:nvSpPr>
        <p:spPr>
          <a:xfrm>
            <a:off x="3893331" y="565831"/>
            <a:ext cx="4405338" cy="866324"/>
          </a:xfrm>
          <a:custGeom>
            <a:avLst/>
            <a:gdLst>
              <a:gd name="connsiteX0" fmla="*/ 3305083 w 4027941"/>
              <a:gd name="connsiteY0" fmla="*/ 0 h 792109"/>
              <a:gd name="connsiteX1" fmla="*/ 3732420 w 4027941"/>
              <a:gd name="connsiteY1" fmla="*/ 0 h 792109"/>
              <a:gd name="connsiteX2" fmla="*/ 4027941 w 4027941"/>
              <a:gd name="connsiteY2" fmla="*/ 295521 h 792109"/>
              <a:gd name="connsiteX3" fmla="*/ 3531355 w 4027941"/>
              <a:gd name="connsiteY3" fmla="*/ 792107 h 792109"/>
              <a:gd name="connsiteX4" fmla="*/ 2930778 w 4027941"/>
              <a:gd name="connsiteY4" fmla="*/ 792107 h 792109"/>
              <a:gd name="connsiteX5" fmla="*/ 2445003 w 4027941"/>
              <a:gd name="connsiteY5" fmla="*/ 792107 h 792109"/>
              <a:gd name="connsiteX6" fmla="*/ 2445003 w 4027941"/>
              <a:gd name="connsiteY6" fmla="*/ 792108 h 792109"/>
              <a:gd name="connsiteX7" fmla="*/ 722857 w 4027941"/>
              <a:gd name="connsiteY7" fmla="*/ 792108 h 792109"/>
              <a:gd name="connsiteX8" fmla="*/ 722858 w 4027941"/>
              <a:gd name="connsiteY8" fmla="*/ 792109 h 792109"/>
              <a:gd name="connsiteX9" fmla="*/ 295521 w 4027941"/>
              <a:gd name="connsiteY9" fmla="*/ 792109 h 792109"/>
              <a:gd name="connsiteX10" fmla="*/ 0 w 4027941"/>
              <a:gd name="connsiteY10" fmla="*/ 496588 h 792109"/>
              <a:gd name="connsiteX11" fmla="*/ 496587 w 4027941"/>
              <a:gd name="connsiteY11" fmla="*/ 1 h 792109"/>
              <a:gd name="connsiteX12" fmla="*/ 609600 w 4027941"/>
              <a:gd name="connsiteY12" fmla="*/ 1 h 792109"/>
              <a:gd name="connsiteX13" fmla="*/ 3305084 w 4027941"/>
              <a:gd name="connsiteY13" fmla="*/ 1 h 79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27941" h="792109">
                <a:moveTo>
                  <a:pt x="3305083" y="0"/>
                </a:moveTo>
                <a:lnTo>
                  <a:pt x="3732420" y="0"/>
                </a:lnTo>
                <a:lnTo>
                  <a:pt x="4027941" y="295521"/>
                </a:lnTo>
                <a:lnTo>
                  <a:pt x="3531355" y="792107"/>
                </a:lnTo>
                <a:lnTo>
                  <a:pt x="2930778" y="792107"/>
                </a:lnTo>
                <a:lnTo>
                  <a:pt x="2445003" y="792107"/>
                </a:lnTo>
                <a:lnTo>
                  <a:pt x="2445003" y="792108"/>
                </a:lnTo>
                <a:lnTo>
                  <a:pt x="722857" y="792108"/>
                </a:lnTo>
                <a:lnTo>
                  <a:pt x="722858" y="792109"/>
                </a:lnTo>
                <a:lnTo>
                  <a:pt x="295521" y="792109"/>
                </a:lnTo>
                <a:lnTo>
                  <a:pt x="0" y="496588"/>
                </a:lnTo>
                <a:lnTo>
                  <a:pt x="496587" y="1"/>
                </a:lnTo>
                <a:lnTo>
                  <a:pt x="609600" y="1"/>
                </a:lnTo>
                <a:lnTo>
                  <a:pt x="3305084" y="1"/>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106353" y="768161"/>
            <a:ext cx="1979295" cy="460375"/>
          </a:xfrm>
          <a:prstGeom prst="rect">
            <a:avLst/>
          </a:prstGeom>
          <a:noFill/>
        </p:spPr>
        <p:txBody>
          <a:bodyPr wrap="none" rtlCol="0">
            <a:spAutoFit/>
          </a:bodyPr>
          <a:lstStyle/>
          <a:p>
            <a:pPr algn="ctr"/>
            <a:r>
              <a:rPr lang="de-DE" altLang="zh-CN" sz="2400" b="1" dirty="0">
                <a:solidFill>
                  <a:schemeClr val="bg1"/>
                </a:solidFill>
                <a:latin typeface="Microsoft YaHei" panose="020B0503020204020204" pitchFamily="34" charset="-122"/>
                <a:ea typeface="Microsoft YaHei" panose="020B0503020204020204" pitchFamily="34" charset="-122"/>
                <a:cs typeface="文泉驿微米黑" panose="020B0606030804020204" pitchFamily="34" charset="-122"/>
              </a:rPr>
              <a:t>CONTENTS </a:t>
            </a:r>
          </a:p>
        </p:txBody>
      </p:sp>
      <p:grpSp>
        <p:nvGrpSpPr>
          <p:cNvPr id="73" name="Flying impression design ——飞印象设计是一家专业的广告设计制作工作室，专注于平面、OFFICE、摄影等业务，工作室成立于2016年，拥有高水平的设计团队，已经立足于市场，今后将输出更多精致作品。"/>
          <p:cNvGrpSpPr/>
          <p:nvPr/>
        </p:nvGrpSpPr>
        <p:grpSpPr>
          <a:xfrm>
            <a:off x="1715973" y="1944370"/>
            <a:ext cx="1040466" cy="774288"/>
            <a:chOff x="1402909" y="2045249"/>
            <a:chExt cx="1842382" cy="1371052"/>
          </a:xfrm>
        </p:grpSpPr>
        <p:sp>
          <p:nvSpPr>
            <p:cNvPr id="72"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04524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alpha val="13000"/>
                  </a:srgbClr>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solidFill>
                <a:latin typeface="Microsoft YaHei" panose="020B0503020204020204" pitchFamily="34" charset="-122"/>
                <a:ea typeface="Microsoft YaHei" panose="020B0503020204020204" pitchFamily="34" charset="-122"/>
              </a:endParaRPr>
            </a:p>
          </p:txBody>
        </p:sp>
        <p:sp>
          <p:nvSpPr>
            <p:cNvPr id="71"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21796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Microsoft YaHei" panose="020B0503020204020204" pitchFamily="34" charset="-122"/>
                  <a:ea typeface="Microsoft YaHei" panose="020B0503020204020204" pitchFamily="34" charset="-122"/>
                </a:rPr>
                <a:t>1.</a:t>
              </a:r>
            </a:p>
          </p:txBody>
        </p:sp>
      </p:grpSp>
      <p:sp>
        <p:nvSpPr>
          <p:cNvPr id="7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926587" y="1963730"/>
            <a:ext cx="1416050" cy="368300"/>
          </a:xfrm>
          <a:prstGeom prst="rect">
            <a:avLst/>
          </a:prstGeom>
          <a:noFill/>
        </p:spPr>
        <p:txBody>
          <a:bodyPr wrap="none" rtlCol="0">
            <a:spAutoFit/>
          </a:bodyPr>
          <a:lstStyle/>
          <a:p>
            <a:r>
              <a:rPr lang="en-GB" altLang="de-DE" b="1" dirty="0">
                <a:latin typeface="Microsoft YaHei" panose="020B0503020204020204" pitchFamily="34" charset="-122"/>
                <a:ea typeface="Microsoft YaHei" panose="020B0503020204020204" pitchFamily="34" charset="-122"/>
              </a:rPr>
              <a:t>ABSTRACT</a:t>
            </a:r>
          </a:p>
        </p:txBody>
      </p:sp>
      <p:sp>
        <p:nvSpPr>
          <p:cNvPr id="7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116690" y="1963537"/>
            <a:ext cx="2052320" cy="368300"/>
          </a:xfrm>
          <a:prstGeom prst="rect">
            <a:avLst/>
          </a:prstGeom>
          <a:noFill/>
        </p:spPr>
        <p:txBody>
          <a:bodyPr wrap="none" rtlCol="0">
            <a:spAutoFit/>
          </a:bodyPr>
          <a:lstStyle/>
          <a:p>
            <a:r>
              <a:rPr lang="en-GB" altLang="de-DE" b="1" dirty="0">
                <a:latin typeface="Microsoft YaHei" panose="020B0503020204020204" pitchFamily="34" charset="-122"/>
                <a:ea typeface="Microsoft YaHei" panose="020B0503020204020204" pitchFamily="34" charset="-122"/>
              </a:rPr>
              <a:t>INTRODUCTION</a:t>
            </a:r>
          </a:p>
        </p:txBody>
      </p:sp>
      <p:sp>
        <p:nvSpPr>
          <p:cNvPr id="8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926587" y="3332592"/>
            <a:ext cx="1386840" cy="368300"/>
          </a:xfrm>
          <a:prstGeom prst="rect">
            <a:avLst/>
          </a:prstGeom>
          <a:noFill/>
        </p:spPr>
        <p:txBody>
          <a:bodyPr wrap="none" rtlCol="0">
            <a:spAutoFit/>
          </a:bodyPr>
          <a:lstStyle/>
          <a:p>
            <a:r>
              <a:rPr lang="en-GB" altLang="de-DE" b="1" dirty="0">
                <a:latin typeface="Microsoft YaHei" panose="020B0503020204020204" pitchFamily="34" charset="-122"/>
                <a:ea typeface="Microsoft YaHei" panose="020B0503020204020204" pitchFamily="34" charset="-122"/>
              </a:rPr>
              <a:t>METHODS</a:t>
            </a:r>
          </a:p>
        </p:txBody>
      </p:sp>
      <p:sp>
        <p:nvSpPr>
          <p:cNvPr id="8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116690" y="3332399"/>
            <a:ext cx="2868295" cy="368300"/>
          </a:xfrm>
          <a:prstGeom prst="rect">
            <a:avLst/>
          </a:prstGeom>
          <a:noFill/>
        </p:spPr>
        <p:txBody>
          <a:bodyPr wrap="none" rtlCol="0">
            <a:spAutoFit/>
          </a:bodyPr>
          <a:lstStyle/>
          <a:p>
            <a:r>
              <a:rPr lang="en-GB" altLang="de-DE" b="1" dirty="0">
                <a:latin typeface="Microsoft YaHei" panose="020B0503020204020204" pitchFamily="34" charset="-122"/>
                <a:ea typeface="Microsoft YaHei" panose="020B0503020204020204" pitchFamily="34" charset="-122"/>
              </a:rPr>
              <a:t>FLOW OF THE PROJECT</a:t>
            </a:r>
          </a:p>
        </p:txBody>
      </p:sp>
      <p:grpSp>
        <p:nvGrpSpPr>
          <p:cNvPr id="86" name="Flying impression design ——飞印象设计是一家专业的广告设计制作工作室，专注于平面、OFFICE、摄影等业务，工作室成立于2016年，拥有高水平的设计团队，已经立足于市场，今后将输出更多精致作品。"/>
          <p:cNvGrpSpPr/>
          <p:nvPr/>
        </p:nvGrpSpPr>
        <p:grpSpPr>
          <a:xfrm>
            <a:off x="6906076" y="1944370"/>
            <a:ext cx="1040466" cy="774288"/>
            <a:chOff x="1402909" y="2045249"/>
            <a:chExt cx="1842382" cy="1371052"/>
          </a:xfrm>
        </p:grpSpPr>
        <p:sp>
          <p:nvSpPr>
            <p:cNvPr id="87"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04524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alpha val="13000"/>
                  </a:srgbClr>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solidFill>
                <a:latin typeface="Microsoft YaHei" panose="020B0503020204020204" pitchFamily="34" charset="-122"/>
                <a:ea typeface="Microsoft YaHei" panose="020B0503020204020204" pitchFamily="34" charset="-122"/>
              </a:endParaRPr>
            </a:p>
          </p:txBody>
        </p:sp>
        <p:sp>
          <p:nvSpPr>
            <p:cNvPr id="88"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21796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Microsoft YaHei" panose="020B0503020204020204" pitchFamily="34" charset="-122"/>
                  <a:ea typeface="Microsoft YaHei" panose="020B0503020204020204" pitchFamily="34" charset="-122"/>
                </a:rPr>
                <a:t>2.</a:t>
              </a:r>
            </a:p>
          </p:txBody>
        </p:sp>
      </p:grpSp>
      <p:grpSp>
        <p:nvGrpSpPr>
          <p:cNvPr id="89" name="Flying impression design ——飞印象设计是一家专业的广告设计制作工作室，专注于平面、OFFICE、摄影等业务，工作室成立于2016年，拥有高水平的设计团队，已经立足于市场，今后将输出更多精致作品。"/>
          <p:cNvGrpSpPr/>
          <p:nvPr/>
        </p:nvGrpSpPr>
        <p:grpSpPr>
          <a:xfrm>
            <a:off x="1715973" y="3314780"/>
            <a:ext cx="1040466" cy="774288"/>
            <a:chOff x="1402909" y="2045249"/>
            <a:chExt cx="1842382" cy="1371052"/>
          </a:xfrm>
        </p:grpSpPr>
        <p:sp>
          <p:nvSpPr>
            <p:cNvPr id="90"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04524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alpha val="13000"/>
                  </a:srgbClr>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solidFill>
                <a:latin typeface="Microsoft YaHei" panose="020B0503020204020204" pitchFamily="34" charset="-122"/>
                <a:ea typeface="Microsoft YaHei" panose="020B0503020204020204" pitchFamily="34" charset="-122"/>
              </a:endParaRPr>
            </a:p>
          </p:txBody>
        </p:sp>
        <p:sp>
          <p:nvSpPr>
            <p:cNvPr id="91"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21796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Microsoft YaHei" panose="020B0503020204020204" pitchFamily="34" charset="-122"/>
                  <a:ea typeface="Microsoft YaHei" panose="020B0503020204020204" pitchFamily="34" charset="-122"/>
                </a:rPr>
                <a:t>3.</a:t>
              </a:r>
            </a:p>
          </p:txBody>
        </p:sp>
      </p:grpSp>
      <p:grpSp>
        <p:nvGrpSpPr>
          <p:cNvPr id="92" name="Flying impression design ——飞印象设计是一家专业的广告设计制作工作室，专注于平面、OFFICE、摄影等业务，工作室成立于2016年，拥有高水平的设计团队，已经立足于市场，今后将输出更多精致作品。"/>
          <p:cNvGrpSpPr/>
          <p:nvPr/>
        </p:nvGrpSpPr>
        <p:grpSpPr>
          <a:xfrm>
            <a:off x="6906076" y="3314587"/>
            <a:ext cx="1040466" cy="774288"/>
            <a:chOff x="1402909" y="2045249"/>
            <a:chExt cx="1842382" cy="1371052"/>
          </a:xfrm>
        </p:grpSpPr>
        <p:sp>
          <p:nvSpPr>
            <p:cNvPr id="93"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04524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alpha val="13000"/>
                  </a:srgbClr>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solidFill>
                <a:latin typeface="Microsoft YaHei" panose="020B0503020204020204" pitchFamily="34" charset="-122"/>
                <a:ea typeface="Microsoft YaHei" panose="020B0503020204020204" pitchFamily="34" charset="-122"/>
              </a:endParaRPr>
            </a:p>
          </p:txBody>
        </p:sp>
        <p:sp>
          <p:nvSpPr>
            <p:cNvPr id="94"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21796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bg1"/>
                  </a:solidFill>
                  <a:latin typeface="Microsoft YaHei" panose="020B0503020204020204" pitchFamily="34" charset="-122"/>
                  <a:ea typeface="Microsoft YaHei" panose="020B0503020204020204" pitchFamily="34" charset="-122"/>
                </a:rPr>
                <a:t>4.</a:t>
              </a:r>
            </a:p>
          </p:txBody>
        </p:sp>
      </p:grpSp>
      <p:grpSp>
        <p:nvGrpSpPr>
          <p:cNvPr id="2" name="Flying impression design ——飞印象设计是一家专业的广告设计制作工作室，专注于平面、OFFICE、摄影等业务，工作室成立于2016年，拥有高水平的设计团队，已经立足于市场，今后将输出更多精致作品。"/>
          <p:cNvGrpSpPr/>
          <p:nvPr/>
        </p:nvGrpSpPr>
        <p:grpSpPr>
          <a:xfrm>
            <a:off x="1644218" y="4577715"/>
            <a:ext cx="1040466" cy="774288"/>
            <a:chOff x="1402909" y="2045249"/>
            <a:chExt cx="1842382" cy="1371052"/>
          </a:xfrm>
        </p:grpSpPr>
        <p:sp>
          <p:nvSpPr>
            <p:cNvPr id="3"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04524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alpha val="13000"/>
                  </a:srgbClr>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solidFill>
                <a:latin typeface="Microsoft YaHei" panose="020B0503020204020204" pitchFamily="34" charset="-122"/>
                <a:ea typeface="Microsoft YaHei" panose="020B0503020204020204" pitchFamily="34" charset="-122"/>
              </a:endParaRPr>
            </a:p>
          </p:txBody>
        </p:sp>
        <p:sp>
          <p:nvSpPr>
            <p:cNvPr id="4"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21796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1400" b="1" dirty="0">
                  <a:solidFill>
                    <a:schemeClr val="bg1"/>
                  </a:solidFill>
                  <a:latin typeface="Microsoft YaHei" panose="020B0503020204020204" pitchFamily="34" charset="-122"/>
                  <a:ea typeface="Microsoft YaHei" panose="020B0503020204020204" pitchFamily="34" charset="-122"/>
                </a:rPr>
                <a:t>5</a:t>
              </a:r>
              <a:r>
                <a:rPr lang="en-US" altLang="zh-CN" sz="1400" b="1" dirty="0">
                  <a:solidFill>
                    <a:schemeClr val="bg1"/>
                  </a:solidFill>
                  <a:latin typeface="Microsoft YaHei" panose="020B0503020204020204" pitchFamily="34" charset="-122"/>
                  <a:ea typeface="Microsoft YaHei" panose="020B0503020204020204" pitchFamily="34" charset="-122"/>
                </a:rPr>
                <a:t>.</a:t>
              </a:r>
            </a:p>
          </p:txBody>
        </p:sp>
      </p:grpSp>
      <p:sp>
        <p:nvSpPr>
          <p:cNvPr id="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854832" y="4597075"/>
            <a:ext cx="2044700" cy="645160"/>
          </a:xfrm>
          <a:prstGeom prst="rect">
            <a:avLst/>
          </a:prstGeom>
          <a:noFill/>
        </p:spPr>
        <p:txBody>
          <a:bodyPr wrap="none" rtlCol="0">
            <a:spAutoFit/>
          </a:bodyPr>
          <a:lstStyle/>
          <a:p>
            <a:pPr algn="l"/>
            <a:r>
              <a:rPr lang="en-GB" altLang="de-DE" b="1" dirty="0">
                <a:latin typeface="Microsoft YaHei" panose="020B0503020204020204" pitchFamily="34" charset="-122"/>
                <a:ea typeface="Microsoft YaHei" panose="020B0503020204020204" pitchFamily="34" charset="-122"/>
                <a:sym typeface="+mn-ea"/>
              </a:rPr>
              <a:t>REQUIREMENTS</a:t>
            </a:r>
            <a:endParaRPr lang="en-GB" altLang="de-DE" b="1" dirty="0">
              <a:latin typeface="Microsoft YaHei" panose="020B0503020204020204" pitchFamily="34" charset="-122"/>
              <a:ea typeface="Microsoft YaHei" panose="020B0503020204020204" pitchFamily="34" charset="-122"/>
            </a:endParaRPr>
          </a:p>
          <a:p>
            <a:endParaRPr lang="en-GB" altLang="de-DE" b="1" dirty="0">
              <a:latin typeface="Microsoft YaHei" panose="020B0503020204020204" pitchFamily="34" charset="-122"/>
              <a:ea typeface="Microsoft YaHei" panose="020B0503020204020204" pitchFamily="34" charset="-122"/>
            </a:endParaRPr>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044935" y="4596882"/>
            <a:ext cx="1904365" cy="368300"/>
          </a:xfrm>
          <a:prstGeom prst="rect">
            <a:avLst/>
          </a:prstGeom>
          <a:noFill/>
        </p:spPr>
        <p:txBody>
          <a:bodyPr wrap="none" rtlCol="0">
            <a:spAutoFit/>
          </a:bodyPr>
          <a:lstStyle/>
          <a:p>
            <a:r>
              <a:rPr lang="en-GB" altLang="de-DE" b="1" dirty="0">
                <a:latin typeface="Microsoft YaHei" panose="020B0503020204020204" pitchFamily="34" charset="-122"/>
                <a:ea typeface="Microsoft YaHei" panose="020B0503020204020204" pitchFamily="34" charset="-122"/>
              </a:rPr>
              <a:t>APPLICATIONS</a:t>
            </a:r>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854832" y="5935457"/>
            <a:ext cx="1684020" cy="368300"/>
          </a:xfrm>
          <a:prstGeom prst="rect">
            <a:avLst/>
          </a:prstGeom>
          <a:noFill/>
        </p:spPr>
        <p:txBody>
          <a:bodyPr wrap="none" rtlCol="0">
            <a:spAutoFit/>
          </a:bodyPr>
          <a:lstStyle/>
          <a:p>
            <a:r>
              <a:rPr lang="en-GB" altLang="de-DE" b="1" dirty="0">
                <a:latin typeface="Microsoft YaHei" panose="020B0503020204020204" pitchFamily="34" charset="-122"/>
                <a:ea typeface="Microsoft YaHei" panose="020B0503020204020204" pitchFamily="34" charset="-122"/>
              </a:rPr>
              <a:t>CONCLUSON</a:t>
            </a: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044935" y="5935264"/>
            <a:ext cx="1637665" cy="368300"/>
          </a:xfrm>
          <a:prstGeom prst="rect">
            <a:avLst/>
          </a:prstGeom>
          <a:noFill/>
        </p:spPr>
        <p:txBody>
          <a:bodyPr wrap="none" rtlCol="0">
            <a:spAutoFit/>
          </a:bodyPr>
          <a:lstStyle/>
          <a:p>
            <a:r>
              <a:rPr lang="en-GB" altLang="de-DE" b="1" dirty="0">
                <a:latin typeface="Microsoft YaHei" panose="020B0503020204020204" pitchFamily="34" charset="-122"/>
                <a:ea typeface="Microsoft YaHei" panose="020B0503020204020204" pitchFamily="34" charset="-122"/>
              </a:rPr>
              <a:t>REFERENCES</a:t>
            </a:r>
          </a:p>
        </p:txBody>
      </p:sp>
      <p:grpSp>
        <p:nvGrpSpPr>
          <p:cNvPr id="9" name="Flying impression design ——飞印象设计是一家专业的广告设计制作工作室，专注于平面、OFFICE、摄影等业务，工作室成立于2016年，拥有高水平的设计团队，已经立足于市场，今后将输出更多精致作品。"/>
          <p:cNvGrpSpPr/>
          <p:nvPr/>
        </p:nvGrpSpPr>
        <p:grpSpPr>
          <a:xfrm>
            <a:off x="6834321" y="4577715"/>
            <a:ext cx="1040466" cy="774288"/>
            <a:chOff x="1402909" y="2045249"/>
            <a:chExt cx="1842382" cy="1371052"/>
          </a:xfrm>
        </p:grpSpPr>
        <p:sp>
          <p:nvSpPr>
            <p:cNvPr id="10"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04524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alpha val="13000"/>
                  </a:srgbClr>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solidFill>
                <a:latin typeface="Microsoft YaHei" panose="020B0503020204020204" pitchFamily="34" charset="-122"/>
                <a:ea typeface="Microsoft YaHei" panose="020B0503020204020204" pitchFamily="34" charset="-122"/>
              </a:endParaRPr>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21796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1400" b="1" dirty="0">
                  <a:solidFill>
                    <a:schemeClr val="bg1"/>
                  </a:solidFill>
                  <a:latin typeface="Microsoft YaHei" panose="020B0503020204020204" pitchFamily="34" charset="-122"/>
                  <a:ea typeface="Microsoft YaHei" panose="020B0503020204020204" pitchFamily="34" charset="-122"/>
                </a:rPr>
                <a:t>6</a:t>
              </a:r>
              <a:r>
                <a:rPr lang="en-US" altLang="zh-CN" sz="1400" b="1" dirty="0">
                  <a:solidFill>
                    <a:schemeClr val="bg1"/>
                  </a:solidFill>
                  <a:latin typeface="Microsoft YaHei" panose="020B0503020204020204" pitchFamily="34" charset="-122"/>
                  <a:ea typeface="Microsoft YaHei" panose="020B0503020204020204" pitchFamily="34" charset="-122"/>
                </a:rPr>
                <a:t>.</a:t>
              </a:r>
            </a:p>
          </p:txBody>
        </p:sp>
      </p:grpSp>
      <p:grpSp>
        <p:nvGrpSpPr>
          <p:cNvPr id="12" name="Flying impression design ——飞印象设计是一家专业的广告设计制作工作室，专注于平面、OFFICE、摄影等业务，工作室成立于2016年，拥有高水平的设计团队，已经立足于市场，今后将输出更多精致作品。"/>
          <p:cNvGrpSpPr/>
          <p:nvPr/>
        </p:nvGrpSpPr>
        <p:grpSpPr>
          <a:xfrm>
            <a:off x="1644218" y="5917645"/>
            <a:ext cx="1040466" cy="774288"/>
            <a:chOff x="1402909" y="2045249"/>
            <a:chExt cx="1842382" cy="1371052"/>
          </a:xfrm>
        </p:grpSpPr>
        <p:sp>
          <p:nvSpPr>
            <p:cNvPr id="13"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04524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alpha val="13000"/>
                  </a:srgbClr>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solidFill>
                <a:latin typeface="Microsoft YaHei" panose="020B0503020204020204" pitchFamily="34" charset="-122"/>
                <a:ea typeface="Microsoft YaHei" panose="020B0503020204020204" pitchFamily="34" charset="-122"/>
              </a:endParaRPr>
            </a:p>
          </p:txBody>
        </p:sp>
        <p:sp>
          <p:nvSpPr>
            <p:cNvPr id="14"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21796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1400" b="1" dirty="0">
                  <a:solidFill>
                    <a:schemeClr val="bg1"/>
                  </a:solidFill>
                  <a:latin typeface="Microsoft YaHei" panose="020B0503020204020204" pitchFamily="34" charset="-122"/>
                  <a:ea typeface="Microsoft YaHei" panose="020B0503020204020204" pitchFamily="34" charset="-122"/>
                </a:rPr>
                <a:t>7</a:t>
              </a:r>
              <a:r>
                <a:rPr lang="en-US" altLang="zh-CN" sz="1400" b="1" dirty="0">
                  <a:solidFill>
                    <a:schemeClr val="bg1"/>
                  </a:solidFill>
                  <a:latin typeface="Microsoft YaHei" panose="020B0503020204020204" pitchFamily="34" charset="-122"/>
                  <a:ea typeface="Microsoft YaHei" panose="020B0503020204020204" pitchFamily="34" charset="-122"/>
                </a:rPr>
                <a:t>.</a:t>
              </a:r>
            </a:p>
          </p:txBody>
        </p:sp>
      </p:grpSp>
      <p:grpSp>
        <p:nvGrpSpPr>
          <p:cNvPr id="15" name="Flying impression design ——飞印象设计是一家专业的广告设计制作工作室，专注于平面、OFFICE、摄影等业务，工作室成立于2016年，拥有高水平的设计团队，已经立足于市场，今后将输出更多精致作品。"/>
          <p:cNvGrpSpPr/>
          <p:nvPr/>
        </p:nvGrpSpPr>
        <p:grpSpPr>
          <a:xfrm>
            <a:off x="6834321" y="5917452"/>
            <a:ext cx="1040466" cy="774288"/>
            <a:chOff x="1402909" y="2045249"/>
            <a:chExt cx="1842382" cy="1371052"/>
          </a:xfrm>
        </p:grpSpPr>
        <p:sp>
          <p:nvSpPr>
            <p:cNvPr id="16"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04524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alpha val="13000"/>
                  </a:srgbClr>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b="1">
                <a:solidFill>
                  <a:schemeClr val="bg1"/>
                </a:solidFill>
                <a:latin typeface="Microsoft YaHei" panose="020B0503020204020204" pitchFamily="34" charset="-122"/>
                <a:ea typeface="Microsoft YaHei" panose="020B0503020204020204" pitchFamily="34" charset="-122"/>
              </a:endParaRPr>
            </a:p>
          </p:txBody>
        </p:sp>
        <p:sp>
          <p:nvSpPr>
            <p:cNvPr id="17" name="Flying impression design ——飞印象设计是一家专业的广告设计制作工作室，专注于平面、OFFICE、摄影等业务，工作室成立于2016年，拥有高水平的设计团队，已经立足于市场，今后将输出更多精致作品。"/>
            <p:cNvSpPr/>
            <p:nvPr/>
          </p:nvSpPr>
          <p:spPr>
            <a:xfrm>
              <a:off x="1402909" y="2217969"/>
              <a:ext cx="1842382" cy="1198332"/>
            </a:xfrm>
            <a:custGeom>
              <a:avLst/>
              <a:gdLst>
                <a:gd name="connsiteX0" fmla="*/ 691369 w 1331938"/>
                <a:gd name="connsiteY0" fmla="*/ 0 h 866325"/>
                <a:gd name="connsiteX1" fmla="*/ 1008728 w 1331938"/>
                <a:gd name="connsiteY1" fmla="*/ 0 h 866325"/>
                <a:gd name="connsiteX2" fmla="*/ 1331938 w 1331938"/>
                <a:gd name="connsiteY2" fmla="*/ 323209 h 866325"/>
                <a:gd name="connsiteX3" fmla="*/ 788825 w 1331938"/>
                <a:gd name="connsiteY3" fmla="*/ 866322 h 866325"/>
                <a:gd name="connsiteX4" fmla="*/ 691369 w 1331938"/>
                <a:gd name="connsiteY4" fmla="*/ 866322 h 866325"/>
                <a:gd name="connsiteX5" fmla="*/ 691369 w 1331938"/>
                <a:gd name="connsiteY5" fmla="*/ 866325 h 866325"/>
                <a:gd name="connsiteX6" fmla="*/ 323210 w 1331938"/>
                <a:gd name="connsiteY6" fmla="*/ 866325 h 866325"/>
                <a:gd name="connsiteX7" fmla="*/ 0 w 1331938"/>
                <a:gd name="connsiteY7" fmla="*/ 543116 h 866325"/>
                <a:gd name="connsiteX8" fmla="*/ 543115 w 1331938"/>
                <a:gd name="connsiteY8" fmla="*/ 2 h 866325"/>
                <a:gd name="connsiteX9" fmla="*/ 666717 w 1331938"/>
                <a:gd name="connsiteY9" fmla="*/ 2 h 866325"/>
                <a:gd name="connsiteX10" fmla="*/ 691369 w 1331938"/>
                <a:gd name="connsiteY10" fmla="*/ 2 h 86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1938" h="866325">
                  <a:moveTo>
                    <a:pt x="691369" y="0"/>
                  </a:moveTo>
                  <a:lnTo>
                    <a:pt x="1008728" y="0"/>
                  </a:lnTo>
                  <a:lnTo>
                    <a:pt x="1331938" y="323209"/>
                  </a:lnTo>
                  <a:lnTo>
                    <a:pt x="788825" y="866322"/>
                  </a:lnTo>
                  <a:lnTo>
                    <a:pt x="691369" y="866322"/>
                  </a:lnTo>
                  <a:lnTo>
                    <a:pt x="691369" y="866325"/>
                  </a:lnTo>
                  <a:lnTo>
                    <a:pt x="323210" y="866325"/>
                  </a:lnTo>
                  <a:lnTo>
                    <a:pt x="0" y="543116"/>
                  </a:lnTo>
                  <a:lnTo>
                    <a:pt x="543115" y="2"/>
                  </a:lnTo>
                  <a:lnTo>
                    <a:pt x="666717" y="2"/>
                  </a:lnTo>
                  <a:lnTo>
                    <a:pt x="691369" y="2"/>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1400" b="1" dirty="0">
                  <a:solidFill>
                    <a:schemeClr val="bg1"/>
                  </a:solidFill>
                  <a:latin typeface="Microsoft YaHei" panose="020B0503020204020204" pitchFamily="34" charset="-122"/>
                  <a:ea typeface="Microsoft YaHei" panose="020B0503020204020204" pitchFamily="34" charset="-122"/>
                </a:rPr>
                <a:t>8</a:t>
              </a:r>
              <a:r>
                <a:rPr lang="en-US" altLang="zh-CN" sz="1400" b="1" dirty="0">
                  <a:solidFill>
                    <a:schemeClr val="bg1"/>
                  </a:solidFill>
                  <a:latin typeface="Microsoft YaHei" panose="020B0503020204020204" pitchFamily="34" charset="-122"/>
                  <a:ea typeface="Microsoft YaHei" panose="020B0503020204020204" pitchFamily="34" charset="-122"/>
                </a:rPr>
                <a:t>.</a:t>
              </a:r>
            </a:p>
          </p:txBody>
        </p:sp>
      </p:gr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lying impression design ——飞印象设计是一家专业的广告设计制作工作室，专注于平面、OFFICE、摄影等业务，工作室成立于2016年，拥有高水平的设计团队，已经立足于市场，今后将输出更多精致作品。"/>
          <p:cNvSpPr/>
          <p:nvPr/>
        </p:nvSpPr>
        <p:spPr>
          <a:xfrm>
            <a:off x="-2469683" y="0"/>
            <a:ext cx="7999263" cy="6858002"/>
          </a:xfrm>
          <a:custGeom>
            <a:avLst/>
            <a:gdLst>
              <a:gd name="connsiteX0" fmla="*/ 1740820 w 7999263"/>
              <a:gd name="connsiteY0" fmla="*/ 0 h 6858002"/>
              <a:gd name="connsiteX1" fmla="*/ 5440670 w 7999263"/>
              <a:gd name="connsiteY1" fmla="*/ 0 h 6858002"/>
              <a:gd name="connsiteX2" fmla="*/ 7999263 w 7999263"/>
              <a:gd name="connsiteY2" fmla="*/ 2558593 h 6858002"/>
              <a:gd name="connsiteX3" fmla="*/ 3699852 w 7999263"/>
              <a:gd name="connsiteY3" fmla="*/ 6858002 h 6858002"/>
              <a:gd name="connsiteX4" fmla="*/ 0 w 7999263"/>
              <a:gd name="connsiteY4" fmla="*/ 6858002 h 6858002"/>
              <a:gd name="connsiteX5" fmla="*/ 4299412 w 7999263"/>
              <a:gd name="connsiteY5" fmla="*/ 2558593 h 6858002"/>
              <a:gd name="connsiteX6" fmla="*/ 1740820 w 7999263"/>
              <a:gd name="connsiteY6" fmla="*/ 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99263" h="6858002">
                <a:moveTo>
                  <a:pt x="1740820" y="0"/>
                </a:moveTo>
                <a:lnTo>
                  <a:pt x="5440670" y="0"/>
                </a:lnTo>
                <a:lnTo>
                  <a:pt x="7999263" y="2558593"/>
                </a:lnTo>
                <a:lnTo>
                  <a:pt x="3699852" y="6858002"/>
                </a:lnTo>
                <a:lnTo>
                  <a:pt x="0" y="6858002"/>
                </a:lnTo>
                <a:lnTo>
                  <a:pt x="4299412" y="2558593"/>
                </a:lnTo>
                <a:lnTo>
                  <a:pt x="1740820" y="0"/>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p:nvPr/>
        </p:nvSpPr>
        <p:spPr>
          <a:xfrm>
            <a:off x="-2469683" y="2563569"/>
            <a:ext cx="6144362" cy="4294433"/>
          </a:xfrm>
          <a:custGeom>
            <a:avLst/>
            <a:gdLst>
              <a:gd name="connsiteX0" fmla="*/ 3425035 w 4900446"/>
              <a:gd name="connsiteY0" fmla="*/ 0 h 3425032"/>
              <a:gd name="connsiteX1" fmla="*/ 4900446 w 4900446"/>
              <a:gd name="connsiteY1" fmla="*/ 1475411 h 3425032"/>
              <a:gd name="connsiteX2" fmla="*/ 2950823 w 4900446"/>
              <a:gd name="connsiteY2" fmla="*/ 3425032 h 3425032"/>
              <a:gd name="connsiteX3" fmla="*/ 0 w 4900446"/>
              <a:gd name="connsiteY3" fmla="*/ 3425032 h 3425032"/>
              <a:gd name="connsiteX4" fmla="*/ 3425035 w 4900446"/>
              <a:gd name="connsiteY4" fmla="*/ 0 h 3425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0446" h="3425032">
                <a:moveTo>
                  <a:pt x="3425035" y="0"/>
                </a:moveTo>
                <a:lnTo>
                  <a:pt x="4900446" y="1475411"/>
                </a:lnTo>
                <a:lnTo>
                  <a:pt x="2950823" y="3425032"/>
                </a:lnTo>
                <a:lnTo>
                  <a:pt x="0" y="3425032"/>
                </a:lnTo>
                <a:lnTo>
                  <a:pt x="3425035" y="0"/>
                </a:lnTo>
                <a:close/>
              </a:path>
            </a:pathLst>
          </a:custGeom>
          <a:gradFill>
            <a:gsLst>
              <a:gs pos="0">
                <a:srgbClr val="8C1302"/>
              </a:gs>
              <a:gs pos="100000">
                <a:srgbClr val="DE251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340860" y="2767965"/>
            <a:ext cx="7285355" cy="2306955"/>
          </a:xfrm>
          <a:prstGeom prst="rect">
            <a:avLst/>
          </a:prstGeom>
          <a:noFill/>
        </p:spPr>
        <p:txBody>
          <a:bodyPr wrap="square" rtlCol="0">
            <a:spAutoFit/>
          </a:bodyPr>
          <a:lstStyle/>
          <a:p>
            <a:pPr lvl="0" algn="r"/>
            <a:r>
              <a:rPr lang="en-US" altLang="zh-CN" sz="72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rPr>
              <a:t>THANK</a:t>
            </a:r>
            <a:r>
              <a:rPr lang="en-GB" altLang="en-US" sz="72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rPr>
              <a:t> YOU</a:t>
            </a:r>
            <a:r>
              <a:rPr lang="en-US" altLang="zh-CN" sz="72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rPr>
              <a:t> </a:t>
            </a:r>
          </a:p>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7200" b="1" i="0" u="none" strike="noStrike" kern="1200" cap="none" spc="0" normalizeH="0" baseline="0" noProof="0" dirty="0">
              <a:ln>
                <a:noFill/>
              </a:ln>
              <a:gradFill>
                <a:gsLst>
                  <a:gs pos="0">
                    <a:srgbClr val="8C1302"/>
                  </a:gs>
                  <a:gs pos="100000">
                    <a:srgbClr val="DE2511"/>
                  </a:gs>
                </a:gsLst>
                <a:lin ang="0" scaled="0"/>
              </a:gradFill>
              <a:effectLst/>
              <a:uLnTx/>
              <a:uFillTx/>
              <a:latin typeface="Microsoft YaHei" panose="020B0503020204020204" pitchFamily="34" charset="-122"/>
              <a:ea typeface="Microsoft YaHei" panose="020B0503020204020204" pitchFamily="34" charset="-122"/>
              <a:cs typeface="+mn-cs"/>
            </a:endParaRPr>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p:nvPr/>
        </p:nvSpPr>
        <p:spPr>
          <a:xfrm>
            <a:off x="9944099" y="0"/>
            <a:ext cx="2227104" cy="1113552"/>
          </a:xfrm>
          <a:custGeom>
            <a:avLst/>
            <a:gdLst>
              <a:gd name="connsiteX0" fmla="*/ 0 w 2227104"/>
              <a:gd name="connsiteY0" fmla="*/ 0 h 1113552"/>
              <a:gd name="connsiteX1" fmla="*/ 2227104 w 2227104"/>
              <a:gd name="connsiteY1" fmla="*/ 0 h 1113552"/>
              <a:gd name="connsiteX2" fmla="*/ 1113552 w 2227104"/>
              <a:gd name="connsiteY2" fmla="*/ 1113552 h 1113552"/>
            </a:gdLst>
            <a:ahLst/>
            <a:cxnLst>
              <a:cxn ang="0">
                <a:pos x="connsiteX0" y="connsiteY0"/>
              </a:cxn>
              <a:cxn ang="0">
                <a:pos x="connsiteX1" y="connsiteY1"/>
              </a:cxn>
              <a:cxn ang="0">
                <a:pos x="connsiteX2" y="connsiteY2"/>
              </a:cxn>
            </a:cxnLst>
            <a:rect l="l" t="t" r="r" b="b"/>
            <a:pathLst>
              <a:path w="2227104" h="1113552">
                <a:moveTo>
                  <a:pt x="0" y="0"/>
                </a:moveTo>
                <a:lnTo>
                  <a:pt x="2227104" y="0"/>
                </a:lnTo>
                <a:lnTo>
                  <a:pt x="1113552" y="11135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055521" y="1039407"/>
            <a:ext cx="5122814" cy="6816634"/>
          </a:xfrm>
          <a:custGeom>
            <a:avLst/>
            <a:gdLst>
              <a:gd name="connsiteX0" fmla="*/ 0 w 5122814"/>
              <a:gd name="connsiteY0" fmla="*/ 5122823 h 6816634"/>
              <a:gd name="connsiteX1" fmla="*/ 4068716 w 5122814"/>
              <a:gd name="connsiteY1" fmla="*/ 1054100 h 6816634"/>
              <a:gd name="connsiteX2" fmla="*/ 5122814 w 5122814"/>
              <a:gd name="connsiteY2" fmla="*/ 0 h 6816634"/>
              <a:gd name="connsiteX3" fmla="*/ 5122814 w 5122814"/>
              <a:gd name="connsiteY3" fmla="*/ 1054100 h 6816634"/>
              <a:gd name="connsiteX4" fmla="*/ 5122814 w 5122814"/>
              <a:gd name="connsiteY4" fmla="*/ 3387632 h 6816634"/>
              <a:gd name="connsiteX5" fmla="*/ 1693812 w 5122814"/>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4" h="6816634">
                <a:moveTo>
                  <a:pt x="0" y="5122823"/>
                </a:moveTo>
                <a:lnTo>
                  <a:pt x="4068716" y="1054100"/>
                </a:lnTo>
                <a:lnTo>
                  <a:pt x="5122814" y="0"/>
                </a:lnTo>
                <a:lnTo>
                  <a:pt x="5122814" y="1054100"/>
                </a:lnTo>
                <a:lnTo>
                  <a:pt x="5122814" y="3387632"/>
                </a:lnTo>
                <a:lnTo>
                  <a:pt x="1693812"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39140" y="2717800"/>
            <a:ext cx="6404610" cy="2234458"/>
          </a:xfrm>
          <a:prstGeom prst="rect">
            <a:avLst/>
          </a:prstGeom>
          <a:noFill/>
        </p:spPr>
        <p:txBody>
          <a:bodyPr wrap="square" rtlCol="0">
            <a:spAutoFit/>
          </a:bodyPr>
          <a:lstStyle/>
          <a:p>
            <a:pPr algn="just">
              <a:lnSpc>
                <a:spcPct val="145000"/>
              </a:lnSpc>
            </a:pPr>
            <a:r>
              <a:rPr lang="en-US" altLang="zh-CN" sz="1600" dirty="0" smtClean="0">
                <a:latin typeface="Microsoft YaHei" panose="020B0503020204020204" pitchFamily="34" charset="-122"/>
                <a:ea typeface="Microsoft YaHei" panose="020B0503020204020204" pitchFamily="34" charset="-122"/>
                <a:cs typeface="文泉驿微米黑" panose="020B0606030804020204" pitchFamily="34" charset="-122"/>
              </a:rPr>
              <a:t>	The </a:t>
            </a:r>
            <a:r>
              <a:rPr lang="en-US" altLang="zh-CN" sz="1600" dirty="0">
                <a:latin typeface="Microsoft YaHei" panose="020B0503020204020204" pitchFamily="34" charset="-122"/>
                <a:ea typeface="Microsoft YaHei" panose="020B0503020204020204" pitchFamily="34" charset="-122"/>
                <a:cs typeface="文泉驿微米黑" panose="020B0606030804020204" pitchFamily="34" charset="-122"/>
              </a:rPr>
              <a:t>rise of social media has led to both positive and negative impacts, with a significant focus on combating cyberbullying, a serious issue, particularly affecting women's mental health. This project aims to utilize natural language processing and machine learning to detect online abusive messages.</a:t>
            </a:r>
          </a:p>
        </p:txBody>
      </p:sp>
      <p:sp>
        <p:nvSpPr>
          <p:cNvPr id="2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52780" y="2011045"/>
            <a:ext cx="2924175" cy="706755"/>
          </a:xfrm>
          <a:prstGeom prst="rect">
            <a:avLst/>
          </a:prstGeom>
          <a:noFill/>
        </p:spPr>
        <p:txBody>
          <a:bodyPr wrap="none" rtlCol="0">
            <a:spAutoFit/>
          </a:bodyPr>
          <a:lstStyle/>
          <a:p>
            <a:r>
              <a:rPr lang="en-GB" sz="40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rPr>
              <a:t>ABSTRACT</a:t>
            </a:r>
          </a:p>
        </p:txBody>
      </p:sp>
      <p:sp>
        <p:nvSpPr>
          <p:cNvPr id="16"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130452" y="-758645"/>
            <a:ext cx="5122812" cy="6816634"/>
          </a:xfrm>
          <a:custGeom>
            <a:avLst/>
            <a:gdLst>
              <a:gd name="connsiteX0" fmla="*/ 0 w 5122812"/>
              <a:gd name="connsiteY0" fmla="*/ 3387636 h 6816634"/>
              <a:gd name="connsiteX1" fmla="*/ 0 w 5122812"/>
              <a:gd name="connsiteY1" fmla="*/ 1054100 h 6816634"/>
              <a:gd name="connsiteX2" fmla="*/ 0 w 5122812"/>
              <a:gd name="connsiteY2" fmla="*/ 0 h 6816634"/>
              <a:gd name="connsiteX3" fmla="*/ 1054098 w 5122812"/>
              <a:gd name="connsiteY3" fmla="*/ 1054100 h 6816634"/>
              <a:gd name="connsiteX4" fmla="*/ 5122812 w 5122812"/>
              <a:gd name="connsiteY4" fmla="*/ 5122821 h 6816634"/>
              <a:gd name="connsiteX5" fmla="*/ 3428998 w 5122812"/>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2" h="6816634">
                <a:moveTo>
                  <a:pt x="0" y="3387636"/>
                </a:moveTo>
                <a:lnTo>
                  <a:pt x="0" y="1054100"/>
                </a:lnTo>
                <a:lnTo>
                  <a:pt x="0" y="0"/>
                </a:lnTo>
                <a:lnTo>
                  <a:pt x="1054098" y="1054100"/>
                </a:lnTo>
                <a:lnTo>
                  <a:pt x="5122812" y="5122821"/>
                </a:lnTo>
                <a:lnTo>
                  <a:pt x="3428998"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lying impression design ——飞印象设计是一家专业的广告设计制作工作室，专注于平面、OFFICE、摄影等业务，工作室成立于2016年，拥有高水平的设计团队，已经立足于市场，今后将输出更多精致作品。"/>
          <p:cNvSpPr/>
          <p:nvPr/>
        </p:nvSpPr>
        <p:spPr>
          <a:xfrm>
            <a:off x="56051" y="0"/>
            <a:ext cx="1351835" cy="675918"/>
          </a:xfrm>
          <a:custGeom>
            <a:avLst/>
            <a:gdLst>
              <a:gd name="connsiteX0" fmla="*/ 0 w 2227104"/>
              <a:gd name="connsiteY0" fmla="*/ 0 h 1113552"/>
              <a:gd name="connsiteX1" fmla="*/ 2227104 w 2227104"/>
              <a:gd name="connsiteY1" fmla="*/ 0 h 1113552"/>
              <a:gd name="connsiteX2" fmla="*/ 1113552 w 2227104"/>
              <a:gd name="connsiteY2" fmla="*/ 1113552 h 1113552"/>
            </a:gdLst>
            <a:ahLst/>
            <a:cxnLst>
              <a:cxn ang="0">
                <a:pos x="connsiteX0" y="connsiteY0"/>
              </a:cxn>
              <a:cxn ang="0">
                <a:pos x="connsiteX1" y="connsiteY1"/>
              </a:cxn>
              <a:cxn ang="0">
                <a:pos x="connsiteX2" y="connsiteY2"/>
              </a:cxn>
            </a:cxnLst>
            <a:rect l="l" t="t" r="r" b="b"/>
            <a:pathLst>
              <a:path w="2227104" h="1113552">
                <a:moveTo>
                  <a:pt x="0" y="0"/>
                </a:moveTo>
                <a:lnTo>
                  <a:pt x="2227104" y="0"/>
                </a:lnTo>
                <a:lnTo>
                  <a:pt x="1113552" y="11135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2211303"/>
            <a:ext cx="11496675" cy="862885"/>
          </a:xfrm>
          <a:prstGeom prst="rect">
            <a:avLst/>
          </a:prstGeom>
          <a:gradFill>
            <a:gsLst>
              <a:gs pos="0">
                <a:srgbClr val="8C1302">
                  <a:alpha val="13000"/>
                </a:srgbClr>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356421"/>
            <a:ext cx="4547934" cy="792109"/>
          </a:xfrm>
          <a:custGeom>
            <a:avLst/>
            <a:gdLst>
              <a:gd name="connsiteX0" fmla="*/ 3825076 w 4547934"/>
              <a:gd name="connsiteY0" fmla="*/ 0 h 792109"/>
              <a:gd name="connsiteX1" fmla="*/ 4252413 w 4547934"/>
              <a:gd name="connsiteY1" fmla="*/ 0 h 792109"/>
              <a:gd name="connsiteX2" fmla="*/ 4547934 w 4547934"/>
              <a:gd name="connsiteY2" fmla="*/ 295521 h 792109"/>
              <a:gd name="connsiteX3" fmla="*/ 4051347 w 4547934"/>
              <a:gd name="connsiteY3" fmla="*/ 792108 h 792109"/>
              <a:gd name="connsiteX4" fmla="*/ 3938334 w 4547934"/>
              <a:gd name="connsiteY4" fmla="*/ 792108 h 792109"/>
              <a:gd name="connsiteX5" fmla="*/ 3938334 w 4547934"/>
              <a:gd name="connsiteY5" fmla="*/ 792109 h 792109"/>
              <a:gd name="connsiteX6" fmla="*/ 0 w 4547934"/>
              <a:gd name="connsiteY6" fmla="*/ 792109 h 792109"/>
              <a:gd name="connsiteX7" fmla="*/ 0 w 4547934"/>
              <a:gd name="connsiteY7" fmla="*/ 1 h 792109"/>
              <a:gd name="connsiteX8" fmla="*/ 3825077 w 4547934"/>
              <a:gd name="connsiteY8" fmla="*/ 1 h 792109"/>
              <a:gd name="connsiteX9" fmla="*/ 3825076 w 4547934"/>
              <a:gd name="connsiteY9" fmla="*/ 0 h 79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7934" h="792109">
                <a:moveTo>
                  <a:pt x="3825076" y="0"/>
                </a:moveTo>
                <a:lnTo>
                  <a:pt x="4252413" y="0"/>
                </a:lnTo>
                <a:lnTo>
                  <a:pt x="4547934" y="295521"/>
                </a:lnTo>
                <a:lnTo>
                  <a:pt x="4051347" y="792108"/>
                </a:lnTo>
                <a:lnTo>
                  <a:pt x="3938334" y="792108"/>
                </a:lnTo>
                <a:lnTo>
                  <a:pt x="3938334" y="792109"/>
                </a:lnTo>
                <a:lnTo>
                  <a:pt x="0" y="792109"/>
                </a:lnTo>
                <a:lnTo>
                  <a:pt x="0" y="1"/>
                </a:lnTo>
                <a:lnTo>
                  <a:pt x="3825077" y="1"/>
                </a:lnTo>
                <a:lnTo>
                  <a:pt x="3825076" y="0"/>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12788" y="525747"/>
            <a:ext cx="3835146" cy="491490"/>
          </a:xfrm>
          <a:prstGeom prst="rect">
            <a:avLst/>
          </a:prstGeom>
          <a:noFill/>
          <a:ln>
            <a:noFill/>
          </a:ln>
        </p:spPr>
        <p:txBody>
          <a:bodyPr wrap="square" rtlCol="0">
            <a:spAutoFit/>
          </a:bodyPr>
          <a:lstStyle/>
          <a:p>
            <a:pPr>
              <a:lnSpc>
                <a:spcPct val="130000"/>
              </a:lnSpc>
            </a:pPr>
            <a:r>
              <a:rPr lang="en-GB" altLang="en-US" sz="2000" dirty="0">
                <a:solidFill>
                  <a:schemeClr val="bg1"/>
                </a:solidFill>
                <a:latin typeface="Microsoft YaHei" panose="020B0503020204020204" pitchFamily="34" charset="-122"/>
                <a:ea typeface="Microsoft YaHei" panose="020B0503020204020204" pitchFamily="34" charset="-122"/>
                <a:cs typeface="文泉驿微米黑" panose="020B0606030804020204" pitchFamily="34" charset="-122"/>
              </a:rPr>
              <a:t>INTRODUCTION</a:t>
            </a:r>
          </a:p>
        </p:txBody>
      </p:sp>
      <p:sp>
        <p:nvSpPr>
          <p:cNvPr id="37" name="Flying impression design ——飞印象设计是一家专业的广告设计制作工作室，专注于平面、OFFICE、摄影等业务，工作室成立于2016年，拥有高水平的设计团队，已经立足于市场，今后将输出更多精致作品。"/>
          <p:cNvSpPr/>
          <p:nvPr/>
        </p:nvSpPr>
        <p:spPr>
          <a:xfrm>
            <a:off x="4816221" y="356420"/>
            <a:ext cx="7375778" cy="792110"/>
          </a:xfrm>
          <a:custGeom>
            <a:avLst/>
            <a:gdLst>
              <a:gd name="connsiteX0" fmla="*/ 2445003 w 7375778"/>
              <a:gd name="connsiteY0" fmla="*/ 0 h 792110"/>
              <a:gd name="connsiteX1" fmla="*/ 2930778 w 7375778"/>
              <a:gd name="connsiteY1" fmla="*/ 0 h 792110"/>
              <a:gd name="connsiteX2" fmla="*/ 6931278 w 7375778"/>
              <a:gd name="connsiteY2" fmla="*/ 0 h 792110"/>
              <a:gd name="connsiteX3" fmla="*/ 6931278 w 7375778"/>
              <a:gd name="connsiteY3" fmla="*/ 1 h 792110"/>
              <a:gd name="connsiteX4" fmla="*/ 7375778 w 7375778"/>
              <a:gd name="connsiteY4" fmla="*/ 1 h 792110"/>
              <a:gd name="connsiteX5" fmla="*/ 7375778 w 7375778"/>
              <a:gd name="connsiteY5" fmla="*/ 792109 h 792110"/>
              <a:gd name="connsiteX6" fmla="*/ 6884987 w 7375778"/>
              <a:gd name="connsiteY6" fmla="*/ 792109 h 792110"/>
              <a:gd name="connsiteX7" fmla="*/ 6884987 w 7375778"/>
              <a:gd name="connsiteY7" fmla="*/ 792108 h 792110"/>
              <a:gd name="connsiteX8" fmla="*/ 2930778 w 7375778"/>
              <a:gd name="connsiteY8" fmla="*/ 792108 h 792110"/>
              <a:gd name="connsiteX9" fmla="*/ 2445003 w 7375778"/>
              <a:gd name="connsiteY9" fmla="*/ 792108 h 792110"/>
              <a:gd name="connsiteX10" fmla="*/ 2445003 w 7375778"/>
              <a:gd name="connsiteY10" fmla="*/ 792109 h 792110"/>
              <a:gd name="connsiteX11" fmla="*/ 722857 w 7375778"/>
              <a:gd name="connsiteY11" fmla="*/ 792109 h 792110"/>
              <a:gd name="connsiteX12" fmla="*/ 722858 w 7375778"/>
              <a:gd name="connsiteY12" fmla="*/ 792110 h 792110"/>
              <a:gd name="connsiteX13" fmla="*/ 295521 w 7375778"/>
              <a:gd name="connsiteY13" fmla="*/ 792110 h 792110"/>
              <a:gd name="connsiteX14" fmla="*/ 0 w 7375778"/>
              <a:gd name="connsiteY14" fmla="*/ 496589 h 792110"/>
              <a:gd name="connsiteX15" fmla="*/ 496587 w 7375778"/>
              <a:gd name="connsiteY15" fmla="*/ 2 h 792110"/>
              <a:gd name="connsiteX16" fmla="*/ 609600 w 7375778"/>
              <a:gd name="connsiteY16" fmla="*/ 2 h 792110"/>
              <a:gd name="connsiteX17" fmla="*/ 609600 w 7375778"/>
              <a:gd name="connsiteY17" fmla="*/ 1 h 792110"/>
              <a:gd name="connsiteX18" fmla="*/ 2445003 w 7375778"/>
              <a:gd name="connsiteY18" fmla="*/ 1 h 79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75778" h="792110">
                <a:moveTo>
                  <a:pt x="2445003" y="0"/>
                </a:moveTo>
                <a:lnTo>
                  <a:pt x="2930778" y="0"/>
                </a:lnTo>
                <a:lnTo>
                  <a:pt x="6931278" y="0"/>
                </a:lnTo>
                <a:lnTo>
                  <a:pt x="6931278" y="1"/>
                </a:lnTo>
                <a:lnTo>
                  <a:pt x="7375778" y="1"/>
                </a:lnTo>
                <a:lnTo>
                  <a:pt x="7375778" y="792109"/>
                </a:lnTo>
                <a:lnTo>
                  <a:pt x="6884987" y="792109"/>
                </a:lnTo>
                <a:lnTo>
                  <a:pt x="6884987" y="792108"/>
                </a:lnTo>
                <a:lnTo>
                  <a:pt x="2930778" y="792108"/>
                </a:lnTo>
                <a:lnTo>
                  <a:pt x="2445003" y="792108"/>
                </a:lnTo>
                <a:lnTo>
                  <a:pt x="2445003" y="792109"/>
                </a:lnTo>
                <a:lnTo>
                  <a:pt x="722857" y="792109"/>
                </a:lnTo>
                <a:lnTo>
                  <a:pt x="722858" y="792110"/>
                </a:lnTo>
                <a:lnTo>
                  <a:pt x="295521" y="792110"/>
                </a:lnTo>
                <a:lnTo>
                  <a:pt x="0" y="496589"/>
                </a:lnTo>
                <a:lnTo>
                  <a:pt x="496587" y="2"/>
                </a:lnTo>
                <a:lnTo>
                  <a:pt x="609600" y="2"/>
                </a:lnTo>
                <a:lnTo>
                  <a:pt x="609600" y="1"/>
                </a:lnTo>
                <a:lnTo>
                  <a:pt x="244500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nvSpPr>
        <p:spPr>
          <a:xfrm>
            <a:off x="5549154" y="2410511"/>
            <a:ext cx="5947521" cy="3093071"/>
          </a:xfrm>
          <a:prstGeom prst="rect">
            <a:avLst/>
          </a:pr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bg1"/>
              </a:solidFill>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805454" y="1750939"/>
            <a:ext cx="3437255" cy="460375"/>
          </a:xfrm>
          <a:prstGeom prst="rect">
            <a:avLst/>
          </a:prstGeom>
          <a:noFill/>
        </p:spPr>
        <p:txBody>
          <a:bodyPr wrap="none" rtlCol="0">
            <a:spAutoFit/>
          </a:bodyPr>
          <a:lstStyle/>
          <a:p>
            <a:r>
              <a:rPr lang="en-GB" altLang="en-US" sz="2400" dirty="0">
                <a:solidFill>
                  <a:schemeClr val="tx1"/>
                </a:solidFill>
                <a:latin typeface="Microsoft YaHei" panose="020B0503020204020204" pitchFamily="34" charset="-122"/>
                <a:ea typeface="Microsoft YaHei" panose="020B0503020204020204" pitchFamily="34" charset="-122"/>
              </a:rPr>
              <a:t>BULLYING DETECTION</a:t>
            </a:r>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808980" y="2506345"/>
            <a:ext cx="5427980" cy="2901315"/>
          </a:xfrm>
          <a:prstGeom prst="rect">
            <a:avLst/>
          </a:prstGeom>
          <a:noFill/>
        </p:spPr>
        <p:txBody>
          <a:bodyPr wrap="square" rtlCol="0">
            <a:spAutoFit/>
          </a:bodyPr>
          <a:lstStyle/>
          <a:p>
            <a:pPr algn="just">
              <a:lnSpc>
                <a:spcPct val="145000"/>
              </a:lnSpc>
            </a:pPr>
            <a:r>
              <a:rPr lang="en-US" altLang="zh-CN" sz="1400" dirty="0" smtClean="0">
                <a:solidFill>
                  <a:schemeClr val="bg1"/>
                </a:solidFill>
                <a:latin typeface="Microsoft YaHei" panose="020B0503020204020204" pitchFamily="34" charset="-122"/>
                <a:ea typeface="Microsoft YaHei" panose="020B0503020204020204" pitchFamily="34" charset="-122"/>
              </a:rPr>
              <a:t>	Cyber </a:t>
            </a:r>
            <a:r>
              <a:rPr lang="en-US" altLang="zh-CN" sz="1400" dirty="0">
                <a:solidFill>
                  <a:schemeClr val="bg1"/>
                </a:solidFill>
                <a:latin typeface="Microsoft YaHei" panose="020B0503020204020204" pitchFamily="34" charset="-122"/>
                <a:ea typeface="Microsoft YaHei" panose="020B0503020204020204" pitchFamily="34" charset="-122"/>
              </a:rPr>
              <a:t>bullying is the use of technology as a medium to bully someone. Although it has been an issue for many years, the recognition of its impact on young people has recently increased. Social networking sites provide a fertile medium for </a:t>
            </a:r>
            <a:r>
              <a:rPr lang="en-US" altLang="zh-CN" sz="1400" dirty="0" smtClean="0">
                <a:solidFill>
                  <a:schemeClr val="bg1"/>
                </a:solidFill>
                <a:latin typeface="Microsoft YaHei" panose="020B0503020204020204" pitchFamily="34" charset="-122"/>
                <a:ea typeface="Microsoft YaHei" panose="020B0503020204020204" pitchFamily="34" charset="-122"/>
              </a:rPr>
              <a:t>bullies, teens </a:t>
            </a:r>
            <a:r>
              <a:rPr lang="en-US" altLang="zh-CN" sz="1400" dirty="0">
                <a:solidFill>
                  <a:schemeClr val="bg1"/>
                </a:solidFill>
                <a:latin typeface="Microsoft YaHei" panose="020B0503020204020204" pitchFamily="34" charset="-122"/>
                <a:ea typeface="Microsoft YaHei" panose="020B0503020204020204" pitchFamily="34" charset="-122"/>
              </a:rPr>
              <a:t>and young adults who use these sites are vulnerable to attacks. Through machine learning, we can detect language patterns used by bullies and their victims, and develop rules to automatically detect cyber bullying content.</a:t>
            </a:r>
          </a:p>
        </p:txBody>
      </p:sp>
      <p:pic>
        <p:nvPicPr>
          <p:cNvPr id="11" name="Flying impression design ——飞印象设计是一家专业的广告设计制作工作室，专注于平面、OFFICE、摄影等业务，工作室成立于2016年，拥有高水平的设计团队，已经立足于市场，今后将输出更多精致作品。"/>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2211302"/>
            <a:ext cx="5549154" cy="3292279"/>
          </a:xfrm>
        </p:spPr>
      </p:pic>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06016" y="1017817"/>
            <a:ext cx="5122814" cy="6816634"/>
          </a:xfrm>
          <a:custGeom>
            <a:avLst/>
            <a:gdLst>
              <a:gd name="connsiteX0" fmla="*/ 0 w 5122814"/>
              <a:gd name="connsiteY0" fmla="*/ 5122823 h 6816634"/>
              <a:gd name="connsiteX1" fmla="*/ 4068716 w 5122814"/>
              <a:gd name="connsiteY1" fmla="*/ 1054100 h 6816634"/>
              <a:gd name="connsiteX2" fmla="*/ 5122814 w 5122814"/>
              <a:gd name="connsiteY2" fmla="*/ 0 h 6816634"/>
              <a:gd name="connsiteX3" fmla="*/ 5122814 w 5122814"/>
              <a:gd name="connsiteY3" fmla="*/ 1054100 h 6816634"/>
              <a:gd name="connsiteX4" fmla="*/ 5122814 w 5122814"/>
              <a:gd name="connsiteY4" fmla="*/ 3387632 h 6816634"/>
              <a:gd name="connsiteX5" fmla="*/ 1693812 w 5122814"/>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4" h="6816634">
                <a:moveTo>
                  <a:pt x="0" y="5122823"/>
                </a:moveTo>
                <a:lnTo>
                  <a:pt x="4068716" y="1054100"/>
                </a:lnTo>
                <a:lnTo>
                  <a:pt x="5122814" y="0"/>
                </a:lnTo>
                <a:lnTo>
                  <a:pt x="5122814" y="1054100"/>
                </a:lnTo>
                <a:lnTo>
                  <a:pt x="5122814" y="3387632"/>
                </a:lnTo>
                <a:lnTo>
                  <a:pt x="1693812"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86105" y="2433320"/>
            <a:ext cx="6160135" cy="3841052"/>
          </a:xfrm>
          <a:prstGeom prst="rect">
            <a:avLst/>
          </a:prstGeom>
          <a:noFill/>
        </p:spPr>
        <p:txBody>
          <a:bodyPr wrap="square" rtlCol="0">
            <a:spAutoFit/>
          </a:bodyPr>
          <a:lstStyle/>
          <a:p>
            <a:pPr marL="171450" indent="-171450" algn="just">
              <a:lnSpc>
                <a:spcPct val="145000"/>
              </a:lnSpc>
              <a:buFont typeface="Arial" panose="020B0604020202020204" pitchFamily="34" charset="0"/>
              <a:buChar char="•"/>
            </a:pPr>
            <a:r>
              <a:rPr lang="en-GB" altLang="zh-CN" sz="1400" dirty="0">
                <a:solidFill>
                  <a:srgbClr val="FF0000"/>
                </a:solidFill>
                <a:latin typeface="Microsoft YaHei" panose="020B0503020204020204" pitchFamily="34" charset="-122"/>
                <a:ea typeface="Microsoft YaHei" panose="020B0503020204020204" pitchFamily="34" charset="-122"/>
                <a:cs typeface="文泉驿微米黑" panose="020B0606030804020204" pitchFamily="34" charset="-122"/>
              </a:rPr>
              <a:t>Multilevel classification</a:t>
            </a:r>
            <a:r>
              <a:rPr lang="en-GB" altLang="zh-CN" sz="1400" dirty="0">
                <a:latin typeface="Microsoft YaHei" panose="020B0503020204020204" pitchFamily="34" charset="-122"/>
                <a:ea typeface="Microsoft YaHei" panose="020B0503020204020204" pitchFamily="34" charset="-122"/>
                <a:cs typeface="文泉驿微米黑" panose="020B0606030804020204" pitchFamily="34" charset="-122"/>
              </a:rPr>
              <a:t> is a technique used in cyberbullying detection to categorize different types or levels of cyberbullying behaviors or content. It allows for a more nuanced understanding of cyberbullying incidents, which can be essential for developing effective countermeasures</a:t>
            </a:r>
            <a:r>
              <a:rPr lang="en-GB" altLang="zh-CN" sz="1400" dirty="0" smtClean="0">
                <a:latin typeface="Microsoft YaHei" panose="020B0503020204020204" pitchFamily="34" charset="-122"/>
                <a:ea typeface="Microsoft YaHei" panose="020B0503020204020204" pitchFamily="34" charset="-122"/>
                <a:cs typeface="文泉驿微米黑" panose="020B0606030804020204" pitchFamily="34" charset="-122"/>
              </a:rPr>
              <a:t>.</a:t>
            </a:r>
          </a:p>
          <a:p>
            <a:pPr marL="171450" indent="-171450" algn="just">
              <a:lnSpc>
                <a:spcPct val="145000"/>
              </a:lnSpc>
              <a:buFont typeface="Arial" panose="020B0604020202020204" pitchFamily="34" charset="0"/>
              <a:buChar char="•"/>
            </a:pPr>
            <a:r>
              <a:rPr lang="en-GB" altLang="zh-CN" sz="1400" dirty="0">
                <a:latin typeface="Microsoft YaHei" panose="020B0503020204020204" pitchFamily="34" charset="-122"/>
                <a:ea typeface="Microsoft YaHei" panose="020B0503020204020204" pitchFamily="34" charset="-122"/>
                <a:cs typeface="文泉驿微米黑" panose="020B0606030804020204" pitchFamily="34" charset="-122"/>
              </a:rPr>
              <a:t>Implement a multilevel classification system, which typically involves a hierarchy of classifiers. Each classifier is responsible for identifying a specific type or level of cyberbullying. For example, the first classifier may determine the broad category of cyberbullying (e.g., "harassment" or "hate speech"), while subsequent classifiers can further narrow down the specific level of severity (e.g., "mild" or "severe").</a:t>
            </a:r>
            <a:endPar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5"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06017" y="-717370"/>
            <a:ext cx="5122812" cy="6816634"/>
          </a:xfrm>
          <a:custGeom>
            <a:avLst/>
            <a:gdLst>
              <a:gd name="connsiteX0" fmla="*/ 0 w 5122812"/>
              <a:gd name="connsiteY0" fmla="*/ 3387636 h 6816634"/>
              <a:gd name="connsiteX1" fmla="*/ 0 w 5122812"/>
              <a:gd name="connsiteY1" fmla="*/ 1054100 h 6816634"/>
              <a:gd name="connsiteX2" fmla="*/ 0 w 5122812"/>
              <a:gd name="connsiteY2" fmla="*/ 0 h 6816634"/>
              <a:gd name="connsiteX3" fmla="*/ 1054098 w 5122812"/>
              <a:gd name="connsiteY3" fmla="*/ 1054100 h 6816634"/>
              <a:gd name="connsiteX4" fmla="*/ 5122812 w 5122812"/>
              <a:gd name="connsiteY4" fmla="*/ 5122821 h 6816634"/>
              <a:gd name="connsiteX5" fmla="*/ 3428998 w 5122812"/>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2" h="6816634">
                <a:moveTo>
                  <a:pt x="0" y="3387636"/>
                </a:moveTo>
                <a:lnTo>
                  <a:pt x="0" y="1054100"/>
                </a:lnTo>
                <a:lnTo>
                  <a:pt x="0" y="0"/>
                </a:lnTo>
                <a:lnTo>
                  <a:pt x="1054098" y="1054100"/>
                </a:lnTo>
                <a:lnTo>
                  <a:pt x="5122812" y="5122821"/>
                </a:lnTo>
                <a:lnTo>
                  <a:pt x="3428998"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a:xfrm>
            <a:off x="56051" y="0"/>
            <a:ext cx="1351835" cy="675918"/>
          </a:xfrm>
          <a:custGeom>
            <a:avLst/>
            <a:gdLst>
              <a:gd name="connsiteX0" fmla="*/ 0 w 2227104"/>
              <a:gd name="connsiteY0" fmla="*/ 0 h 1113552"/>
              <a:gd name="connsiteX1" fmla="*/ 2227104 w 2227104"/>
              <a:gd name="connsiteY1" fmla="*/ 0 h 1113552"/>
              <a:gd name="connsiteX2" fmla="*/ 1113552 w 2227104"/>
              <a:gd name="connsiteY2" fmla="*/ 1113552 h 1113552"/>
            </a:gdLst>
            <a:ahLst/>
            <a:cxnLst>
              <a:cxn ang="0">
                <a:pos x="connsiteX0" y="connsiteY0"/>
              </a:cxn>
              <a:cxn ang="0">
                <a:pos x="connsiteX1" y="connsiteY1"/>
              </a:cxn>
              <a:cxn ang="0">
                <a:pos x="connsiteX2" y="connsiteY2"/>
              </a:cxn>
            </a:cxnLst>
            <a:rect l="l" t="t" r="r" b="b"/>
            <a:pathLst>
              <a:path w="2227104" h="1113552">
                <a:moveTo>
                  <a:pt x="0" y="0"/>
                </a:moveTo>
                <a:lnTo>
                  <a:pt x="2227104" y="0"/>
                </a:lnTo>
                <a:lnTo>
                  <a:pt x="1113552" y="11135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09250" y="1215362"/>
            <a:ext cx="4452566" cy="707886"/>
          </a:xfrm>
          <a:prstGeom prst="rect">
            <a:avLst/>
          </a:prstGeom>
          <a:noFill/>
        </p:spPr>
        <p:txBody>
          <a:bodyPr wrap="none" rtlCol="0">
            <a:spAutoFit/>
          </a:bodyPr>
          <a:lstStyle/>
          <a:p>
            <a:r>
              <a:rPr lang="en-GB" altLang="de-DE" sz="4000" b="1" dirty="0" smtClean="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rPr>
              <a:t>Proposed Model</a:t>
            </a:r>
            <a:endParaRPr lang="en-GB" altLang="de-DE" sz="40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endParaRPr>
          </a:p>
        </p:txBody>
      </p:sp>
    </p:spTree>
    <p:extLst>
      <p:ext uri="{BB962C8B-B14F-4D97-AF65-F5344CB8AC3E}">
        <p14:creationId xmlns:p14="http://schemas.microsoft.com/office/powerpoint/2010/main" val="387175051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ying impression design ——飞印象设计是一家专业的广告设计制作工作室，专注于平面、OFFICE、摄影等业务，工作室成立于2016年，拥有高水平的设计团队，已经立足于市场，今后将输出更多精致作品。"/>
          <p:cNvSpPr/>
          <p:nvPr/>
        </p:nvSpPr>
        <p:spPr>
          <a:xfrm>
            <a:off x="0" y="356421"/>
            <a:ext cx="4547934" cy="792109"/>
          </a:xfrm>
          <a:custGeom>
            <a:avLst/>
            <a:gdLst>
              <a:gd name="connsiteX0" fmla="*/ 3825076 w 4547934"/>
              <a:gd name="connsiteY0" fmla="*/ 0 h 792109"/>
              <a:gd name="connsiteX1" fmla="*/ 4252413 w 4547934"/>
              <a:gd name="connsiteY1" fmla="*/ 0 h 792109"/>
              <a:gd name="connsiteX2" fmla="*/ 4547934 w 4547934"/>
              <a:gd name="connsiteY2" fmla="*/ 295521 h 792109"/>
              <a:gd name="connsiteX3" fmla="*/ 4051347 w 4547934"/>
              <a:gd name="connsiteY3" fmla="*/ 792108 h 792109"/>
              <a:gd name="connsiteX4" fmla="*/ 3938334 w 4547934"/>
              <a:gd name="connsiteY4" fmla="*/ 792108 h 792109"/>
              <a:gd name="connsiteX5" fmla="*/ 3938334 w 4547934"/>
              <a:gd name="connsiteY5" fmla="*/ 792109 h 792109"/>
              <a:gd name="connsiteX6" fmla="*/ 0 w 4547934"/>
              <a:gd name="connsiteY6" fmla="*/ 792109 h 792109"/>
              <a:gd name="connsiteX7" fmla="*/ 0 w 4547934"/>
              <a:gd name="connsiteY7" fmla="*/ 1 h 792109"/>
              <a:gd name="connsiteX8" fmla="*/ 3825077 w 4547934"/>
              <a:gd name="connsiteY8" fmla="*/ 1 h 792109"/>
              <a:gd name="connsiteX9" fmla="*/ 3825076 w 4547934"/>
              <a:gd name="connsiteY9" fmla="*/ 0 h 792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47934" h="792109">
                <a:moveTo>
                  <a:pt x="3825076" y="0"/>
                </a:moveTo>
                <a:lnTo>
                  <a:pt x="4252413" y="0"/>
                </a:lnTo>
                <a:lnTo>
                  <a:pt x="4547934" y="295521"/>
                </a:lnTo>
                <a:lnTo>
                  <a:pt x="4051347" y="792108"/>
                </a:lnTo>
                <a:lnTo>
                  <a:pt x="3938334" y="792108"/>
                </a:lnTo>
                <a:lnTo>
                  <a:pt x="3938334" y="792109"/>
                </a:lnTo>
                <a:lnTo>
                  <a:pt x="0" y="792109"/>
                </a:lnTo>
                <a:lnTo>
                  <a:pt x="0" y="1"/>
                </a:lnTo>
                <a:lnTo>
                  <a:pt x="3825077" y="1"/>
                </a:lnTo>
                <a:lnTo>
                  <a:pt x="3825076" y="0"/>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12788" y="525747"/>
            <a:ext cx="3835146" cy="491490"/>
          </a:xfrm>
          <a:prstGeom prst="rect">
            <a:avLst/>
          </a:prstGeom>
          <a:noFill/>
          <a:ln>
            <a:noFill/>
          </a:ln>
        </p:spPr>
        <p:txBody>
          <a:bodyPr wrap="square" rtlCol="0">
            <a:spAutoFit/>
          </a:bodyPr>
          <a:lstStyle/>
          <a:p>
            <a:pPr>
              <a:lnSpc>
                <a:spcPct val="130000"/>
              </a:lnSpc>
            </a:pPr>
            <a:r>
              <a:rPr lang="en-GB" altLang="zh-CN" sz="2000" dirty="0">
                <a:solidFill>
                  <a:schemeClr val="bg1"/>
                </a:solidFill>
                <a:latin typeface="Microsoft YaHei" panose="020B0503020204020204" pitchFamily="34" charset="-122"/>
                <a:ea typeface="Microsoft YaHei" panose="020B0503020204020204" pitchFamily="34" charset="-122"/>
                <a:cs typeface="文泉驿微米黑" panose="020B0606030804020204" pitchFamily="34" charset="-122"/>
              </a:rPr>
              <a:t>METHODS</a:t>
            </a:r>
          </a:p>
        </p:txBody>
      </p:sp>
      <p:sp>
        <p:nvSpPr>
          <p:cNvPr id="37" name="Flying impression design ——飞印象设计是一家专业的广告设计制作工作室，专注于平面、OFFICE、摄影等业务，工作室成立于2016年，拥有高水平的设计团队，已经立足于市场，今后将输出更多精致作品。"/>
          <p:cNvSpPr/>
          <p:nvPr/>
        </p:nvSpPr>
        <p:spPr>
          <a:xfrm>
            <a:off x="4816221" y="356420"/>
            <a:ext cx="7375778" cy="792110"/>
          </a:xfrm>
          <a:custGeom>
            <a:avLst/>
            <a:gdLst>
              <a:gd name="connsiteX0" fmla="*/ 2445003 w 7375778"/>
              <a:gd name="connsiteY0" fmla="*/ 0 h 792110"/>
              <a:gd name="connsiteX1" fmla="*/ 2930778 w 7375778"/>
              <a:gd name="connsiteY1" fmla="*/ 0 h 792110"/>
              <a:gd name="connsiteX2" fmla="*/ 6931278 w 7375778"/>
              <a:gd name="connsiteY2" fmla="*/ 0 h 792110"/>
              <a:gd name="connsiteX3" fmla="*/ 6931278 w 7375778"/>
              <a:gd name="connsiteY3" fmla="*/ 1 h 792110"/>
              <a:gd name="connsiteX4" fmla="*/ 7375778 w 7375778"/>
              <a:gd name="connsiteY4" fmla="*/ 1 h 792110"/>
              <a:gd name="connsiteX5" fmla="*/ 7375778 w 7375778"/>
              <a:gd name="connsiteY5" fmla="*/ 792109 h 792110"/>
              <a:gd name="connsiteX6" fmla="*/ 6884987 w 7375778"/>
              <a:gd name="connsiteY6" fmla="*/ 792109 h 792110"/>
              <a:gd name="connsiteX7" fmla="*/ 6884987 w 7375778"/>
              <a:gd name="connsiteY7" fmla="*/ 792108 h 792110"/>
              <a:gd name="connsiteX8" fmla="*/ 2930778 w 7375778"/>
              <a:gd name="connsiteY8" fmla="*/ 792108 h 792110"/>
              <a:gd name="connsiteX9" fmla="*/ 2445003 w 7375778"/>
              <a:gd name="connsiteY9" fmla="*/ 792108 h 792110"/>
              <a:gd name="connsiteX10" fmla="*/ 2445003 w 7375778"/>
              <a:gd name="connsiteY10" fmla="*/ 792109 h 792110"/>
              <a:gd name="connsiteX11" fmla="*/ 722857 w 7375778"/>
              <a:gd name="connsiteY11" fmla="*/ 792109 h 792110"/>
              <a:gd name="connsiteX12" fmla="*/ 722858 w 7375778"/>
              <a:gd name="connsiteY12" fmla="*/ 792110 h 792110"/>
              <a:gd name="connsiteX13" fmla="*/ 295521 w 7375778"/>
              <a:gd name="connsiteY13" fmla="*/ 792110 h 792110"/>
              <a:gd name="connsiteX14" fmla="*/ 0 w 7375778"/>
              <a:gd name="connsiteY14" fmla="*/ 496589 h 792110"/>
              <a:gd name="connsiteX15" fmla="*/ 496587 w 7375778"/>
              <a:gd name="connsiteY15" fmla="*/ 2 h 792110"/>
              <a:gd name="connsiteX16" fmla="*/ 609600 w 7375778"/>
              <a:gd name="connsiteY16" fmla="*/ 2 h 792110"/>
              <a:gd name="connsiteX17" fmla="*/ 609600 w 7375778"/>
              <a:gd name="connsiteY17" fmla="*/ 1 h 792110"/>
              <a:gd name="connsiteX18" fmla="*/ 2445003 w 7375778"/>
              <a:gd name="connsiteY18" fmla="*/ 1 h 79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75778" h="792110">
                <a:moveTo>
                  <a:pt x="2445003" y="0"/>
                </a:moveTo>
                <a:lnTo>
                  <a:pt x="2930778" y="0"/>
                </a:lnTo>
                <a:lnTo>
                  <a:pt x="6931278" y="0"/>
                </a:lnTo>
                <a:lnTo>
                  <a:pt x="6931278" y="1"/>
                </a:lnTo>
                <a:lnTo>
                  <a:pt x="7375778" y="1"/>
                </a:lnTo>
                <a:lnTo>
                  <a:pt x="7375778" y="792109"/>
                </a:lnTo>
                <a:lnTo>
                  <a:pt x="6884987" y="792109"/>
                </a:lnTo>
                <a:lnTo>
                  <a:pt x="6884987" y="792108"/>
                </a:lnTo>
                <a:lnTo>
                  <a:pt x="2930778" y="792108"/>
                </a:lnTo>
                <a:lnTo>
                  <a:pt x="2445003" y="792108"/>
                </a:lnTo>
                <a:lnTo>
                  <a:pt x="2445003" y="792109"/>
                </a:lnTo>
                <a:lnTo>
                  <a:pt x="722857" y="792109"/>
                </a:lnTo>
                <a:lnTo>
                  <a:pt x="722858" y="792110"/>
                </a:lnTo>
                <a:lnTo>
                  <a:pt x="295521" y="792110"/>
                </a:lnTo>
                <a:lnTo>
                  <a:pt x="0" y="496589"/>
                </a:lnTo>
                <a:lnTo>
                  <a:pt x="496587" y="2"/>
                </a:lnTo>
                <a:lnTo>
                  <a:pt x="609600" y="2"/>
                </a:lnTo>
                <a:lnTo>
                  <a:pt x="609600" y="1"/>
                </a:lnTo>
                <a:lnTo>
                  <a:pt x="2445003"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lying impression design ——飞印象设计是一家专业的广告设计制作工作室，专注于平面、OFFICE、摄影等业务，工作室成立于2016年，拥有高水平的设计团队，已经立足于市场，今后将输出更多精致作品。"/>
          <p:cNvSpPr/>
          <p:nvPr/>
        </p:nvSpPr>
        <p:spPr>
          <a:xfrm>
            <a:off x="5472619" y="4500959"/>
            <a:ext cx="1423291" cy="2357041"/>
          </a:xfrm>
          <a:custGeom>
            <a:avLst/>
            <a:gdLst>
              <a:gd name="connsiteX0" fmla="*/ 653346 w 1423291"/>
              <a:gd name="connsiteY0" fmla="*/ 865 h 2357041"/>
              <a:gd name="connsiteX1" fmla="*/ 683584 w 1423291"/>
              <a:gd name="connsiteY1" fmla="*/ 9036 h 2357041"/>
              <a:gd name="connsiteX2" fmla="*/ 945657 w 1423291"/>
              <a:gd name="connsiteY2" fmla="*/ 746352 h 2357041"/>
              <a:gd name="connsiteX3" fmla="*/ 1255777 w 1423291"/>
              <a:gd name="connsiteY3" fmla="*/ 479883 h 2357041"/>
              <a:gd name="connsiteX4" fmla="*/ 1421757 w 1423291"/>
              <a:gd name="connsiteY4" fmla="*/ 438490 h 2357041"/>
              <a:gd name="connsiteX5" fmla="*/ 1089797 w 1423291"/>
              <a:gd name="connsiteY5" fmla="*/ 1356901 h 2357041"/>
              <a:gd name="connsiteX6" fmla="*/ 1058625 w 1423291"/>
              <a:gd name="connsiteY6" fmla="*/ 2216486 h 2357041"/>
              <a:gd name="connsiteX7" fmla="*/ 1069656 w 1423291"/>
              <a:gd name="connsiteY7" fmla="*/ 2357041 h 2357041"/>
              <a:gd name="connsiteX8" fmla="*/ 601238 w 1423291"/>
              <a:gd name="connsiteY8" fmla="*/ 2357041 h 2357041"/>
              <a:gd name="connsiteX9" fmla="*/ 607884 w 1423291"/>
              <a:gd name="connsiteY9" fmla="*/ 2247930 h 2357041"/>
              <a:gd name="connsiteX10" fmla="*/ 622433 w 1423291"/>
              <a:gd name="connsiteY10" fmla="*/ 1672524 h 2357041"/>
              <a:gd name="connsiteX11" fmla="*/ 146333 w 1423291"/>
              <a:gd name="connsiteY11" fmla="*/ 999885 h 2357041"/>
              <a:gd name="connsiteX12" fmla="*/ 56792 w 1423291"/>
              <a:gd name="connsiteY12" fmla="*/ 764461 h 2357041"/>
              <a:gd name="connsiteX13" fmla="*/ 353808 w 1423291"/>
              <a:gd name="connsiteY13" fmla="*/ 948143 h 2357041"/>
              <a:gd name="connsiteX14" fmla="*/ 41504 w 1423291"/>
              <a:gd name="connsiteY14" fmla="*/ 523863 h 2357041"/>
              <a:gd name="connsiteX15" fmla="*/ 48056 w 1423291"/>
              <a:gd name="connsiteY15" fmla="*/ 332420 h 2357041"/>
              <a:gd name="connsiteX16" fmla="*/ 432430 w 1423291"/>
              <a:gd name="connsiteY16" fmla="*/ 748939 h 2357041"/>
              <a:gd name="connsiteX17" fmla="*/ 200932 w 1423291"/>
              <a:gd name="connsiteY17" fmla="*/ 128041 h 2357041"/>
              <a:gd name="connsiteX18" fmla="*/ 395303 w 1423291"/>
              <a:gd name="connsiteY18" fmla="*/ 303962 h 2357041"/>
              <a:gd name="connsiteX19" fmla="*/ 657376 w 1423291"/>
              <a:gd name="connsiteY19" fmla="*/ 497993 h 2357041"/>
              <a:gd name="connsiteX20" fmla="*/ 653346 w 1423291"/>
              <a:gd name="connsiteY20" fmla="*/ 865 h 235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23291" h="2357041">
                <a:moveTo>
                  <a:pt x="653346" y="865"/>
                </a:moveTo>
                <a:cubicBezTo>
                  <a:pt x="661574" y="-1515"/>
                  <a:pt x="671572" y="951"/>
                  <a:pt x="683584" y="9036"/>
                </a:cubicBezTo>
                <a:cubicBezTo>
                  <a:pt x="779677" y="71126"/>
                  <a:pt x="814620" y="712720"/>
                  <a:pt x="945657" y="746352"/>
                </a:cubicBezTo>
                <a:cubicBezTo>
                  <a:pt x="1078878" y="779984"/>
                  <a:pt x="1220834" y="573018"/>
                  <a:pt x="1255777" y="479883"/>
                </a:cubicBezTo>
                <a:cubicBezTo>
                  <a:pt x="1290720" y="384162"/>
                  <a:pt x="1402101" y="335007"/>
                  <a:pt x="1421757" y="438490"/>
                </a:cubicBezTo>
                <a:cubicBezTo>
                  <a:pt x="1443596" y="541973"/>
                  <a:pt x="1227386" y="681675"/>
                  <a:pt x="1089797" y="1356901"/>
                </a:cubicBezTo>
                <a:cubicBezTo>
                  <a:pt x="1039021" y="1609140"/>
                  <a:pt x="1038918" y="1922863"/>
                  <a:pt x="1058625" y="2216486"/>
                </a:cubicBezTo>
                <a:lnTo>
                  <a:pt x="1069656" y="2357041"/>
                </a:lnTo>
                <a:lnTo>
                  <a:pt x="601238" y="2357041"/>
                </a:lnTo>
                <a:lnTo>
                  <a:pt x="607884" y="2247930"/>
                </a:lnTo>
                <a:cubicBezTo>
                  <a:pt x="618953" y="2046396"/>
                  <a:pt x="626528" y="1834539"/>
                  <a:pt x="622433" y="1672524"/>
                </a:cubicBezTo>
                <a:cubicBezTo>
                  <a:pt x="611514" y="1240483"/>
                  <a:pt x="281738" y="1113716"/>
                  <a:pt x="146333" y="999885"/>
                </a:cubicBezTo>
                <a:cubicBezTo>
                  <a:pt x="10929" y="886054"/>
                  <a:pt x="-19646" y="759287"/>
                  <a:pt x="56792" y="764461"/>
                </a:cubicBezTo>
                <a:cubicBezTo>
                  <a:pt x="131046" y="769635"/>
                  <a:pt x="338521" y="989537"/>
                  <a:pt x="353808" y="948143"/>
                </a:cubicBezTo>
                <a:cubicBezTo>
                  <a:pt x="369096" y="909337"/>
                  <a:pt x="120126" y="668740"/>
                  <a:pt x="41504" y="523863"/>
                </a:cubicBezTo>
                <a:cubicBezTo>
                  <a:pt x="-39302" y="381574"/>
                  <a:pt x="17481" y="345355"/>
                  <a:pt x="48056" y="332420"/>
                </a:cubicBezTo>
                <a:cubicBezTo>
                  <a:pt x="80815" y="319485"/>
                  <a:pt x="414959" y="774810"/>
                  <a:pt x="432430" y="748939"/>
                </a:cubicBezTo>
                <a:cubicBezTo>
                  <a:pt x="452086" y="720481"/>
                  <a:pt x="187828" y="172022"/>
                  <a:pt x="200932" y="128041"/>
                </a:cubicBezTo>
                <a:cubicBezTo>
                  <a:pt x="211852" y="84061"/>
                  <a:pt x="279554" y="-3899"/>
                  <a:pt x="395303" y="303962"/>
                </a:cubicBezTo>
                <a:cubicBezTo>
                  <a:pt x="511052" y="611824"/>
                  <a:pt x="694503" y="754113"/>
                  <a:pt x="657376" y="497993"/>
                </a:cubicBezTo>
                <a:cubicBezTo>
                  <a:pt x="624890" y="271623"/>
                  <a:pt x="595748" y="17524"/>
                  <a:pt x="653346" y="865"/>
                </a:cubicBez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rot="17548444">
            <a:off x="3748482" y="4142431"/>
            <a:ext cx="1120182" cy="1734600"/>
          </a:xfrm>
          <a:custGeom>
            <a:avLst/>
            <a:gdLst>
              <a:gd name="connsiteX0" fmla="*/ 1764025 w 1849436"/>
              <a:gd name="connsiteY0" fmla="*/ 1202939 h 2863852"/>
              <a:gd name="connsiteX1" fmla="*/ 1849436 w 1849436"/>
              <a:gd name="connsiteY1" fmla="*/ 1614718 h 2863852"/>
              <a:gd name="connsiteX2" fmla="*/ 1050459 w 1849436"/>
              <a:gd name="connsiteY2" fmla="*/ 2555093 h 2863852"/>
              <a:gd name="connsiteX3" fmla="*/ 994568 w 1849436"/>
              <a:gd name="connsiteY3" fmla="*/ 2562654 h 2863852"/>
              <a:gd name="connsiteX4" fmla="*/ 994568 w 1849436"/>
              <a:gd name="connsiteY4" fmla="*/ 2573136 h 2863852"/>
              <a:gd name="connsiteX5" fmla="*/ 994568 w 1849436"/>
              <a:gd name="connsiteY5" fmla="*/ 2793963 h 2863852"/>
              <a:gd name="connsiteX6" fmla="*/ 921906 w 1849436"/>
              <a:gd name="connsiteY6" fmla="*/ 2863852 h 2863852"/>
              <a:gd name="connsiteX7" fmla="*/ 853280 w 1849436"/>
              <a:gd name="connsiteY7" fmla="*/ 2793963 h 2863852"/>
              <a:gd name="connsiteX8" fmla="*/ 853280 w 1849436"/>
              <a:gd name="connsiteY8" fmla="*/ 2560335 h 2863852"/>
              <a:gd name="connsiteX9" fmla="*/ 797607 w 1849436"/>
              <a:gd name="connsiteY9" fmla="*/ 2555093 h 2863852"/>
              <a:gd name="connsiteX10" fmla="*/ 0 w 1849436"/>
              <a:gd name="connsiteY10" fmla="*/ 1614718 h 2863852"/>
              <a:gd name="connsiteX11" fmla="*/ 913549 w 1849436"/>
              <a:gd name="connsiteY11" fmla="*/ 10360 h 2863852"/>
              <a:gd name="connsiteX12" fmla="*/ 923924 w 1849436"/>
              <a:gd name="connsiteY12" fmla="*/ 1 h 2863852"/>
              <a:gd name="connsiteX13" fmla="*/ 923925 w 1849436"/>
              <a:gd name="connsiteY13" fmla="*/ 0 h 2863852"/>
              <a:gd name="connsiteX14" fmla="*/ 923925 w 1849436"/>
              <a:gd name="connsiteY14" fmla="*/ 1 h 2863852"/>
              <a:gd name="connsiteX15" fmla="*/ 934318 w 1849436"/>
              <a:gd name="connsiteY15" fmla="*/ 10360 h 2863852"/>
              <a:gd name="connsiteX16" fmla="*/ 1764025 w 1849436"/>
              <a:gd name="connsiteY16" fmla="*/ 1202939 h 286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9436" h="2863852">
                <a:moveTo>
                  <a:pt x="1764025" y="1202939"/>
                </a:moveTo>
                <a:cubicBezTo>
                  <a:pt x="1816898" y="1342349"/>
                  <a:pt x="1849436" y="1482040"/>
                  <a:pt x="1849436" y="1614718"/>
                </a:cubicBezTo>
                <a:cubicBezTo>
                  <a:pt x="1849436" y="2233882"/>
                  <a:pt x="1372219" y="2498591"/>
                  <a:pt x="1050459" y="2555093"/>
                </a:cubicBezTo>
                <a:lnTo>
                  <a:pt x="994568" y="2562654"/>
                </a:lnTo>
                <a:lnTo>
                  <a:pt x="994568" y="2573136"/>
                </a:lnTo>
                <a:cubicBezTo>
                  <a:pt x="994568" y="2604683"/>
                  <a:pt x="994568" y="2667776"/>
                  <a:pt x="994568" y="2793963"/>
                </a:cubicBezTo>
                <a:cubicBezTo>
                  <a:pt x="994568" y="2832790"/>
                  <a:pt x="962273" y="2863851"/>
                  <a:pt x="921906" y="2863852"/>
                </a:cubicBezTo>
                <a:cubicBezTo>
                  <a:pt x="881537" y="2863851"/>
                  <a:pt x="853280" y="2832790"/>
                  <a:pt x="853280" y="2793963"/>
                </a:cubicBezTo>
                <a:lnTo>
                  <a:pt x="853280" y="2560335"/>
                </a:lnTo>
                <a:lnTo>
                  <a:pt x="797607" y="2555093"/>
                </a:lnTo>
                <a:cubicBezTo>
                  <a:pt x="476398" y="2498590"/>
                  <a:pt x="0" y="2233882"/>
                  <a:pt x="0" y="1614718"/>
                </a:cubicBezTo>
                <a:cubicBezTo>
                  <a:pt x="0" y="951329"/>
                  <a:pt x="812043" y="112609"/>
                  <a:pt x="913549" y="10360"/>
                </a:cubicBezTo>
                <a:lnTo>
                  <a:pt x="923924" y="1"/>
                </a:lnTo>
                <a:lnTo>
                  <a:pt x="923925" y="0"/>
                </a:lnTo>
                <a:lnTo>
                  <a:pt x="923925" y="1"/>
                </a:lnTo>
                <a:lnTo>
                  <a:pt x="934318" y="10360"/>
                </a:lnTo>
                <a:cubicBezTo>
                  <a:pt x="1015662" y="92159"/>
                  <a:pt x="1552531" y="645299"/>
                  <a:pt x="1764025" y="1202939"/>
                </a:cubicBezTo>
                <a:close/>
              </a:path>
            </a:pathLst>
          </a:custGeom>
          <a:gradFill>
            <a:gsLst>
              <a:gs pos="0">
                <a:srgbClr val="8C1302"/>
              </a:gs>
              <a:gs pos="100000">
                <a:srgbClr val="DE2511"/>
              </a:gs>
            </a:gsLst>
            <a:lin ang="0" scaled="0"/>
          </a:gradFill>
          <a:ln>
            <a:noFill/>
          </a:ln>
        </p:spPr>
        <p:txBody>
          <a:bodyPr vert="horz" wrap="square" lIns="91440" tIns="45720" rIns="91440" bIns="45720" numCol="1" anchor="t" anchorCtr="0" compatLnSpc="1">
            <a:noAutofit/>
          </a:bodyPr>
          <a:lstStyle/>
          <a:p>
            <a:endParaRPr lang="id-ID"/>
          </a:p>
        </p:txBody>
      </p:sp>
      <p:sp>
        <p:nvSpPr>
          <p:cNvPr id="26"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rot="4051556" flipH="1">
            <a:off x="7370961" y="4142431"/>
            <a:ext cx="1120182" cy="1734602"/>
          </a:xfrm>
          <a:custGeom>
            <a:avLst/>
            <a:gdLst>
              <a:gd name="connsiteX0" fmla="*/ 1764025 w 1849436"/>
              <a:gd name="connsiteY0" fmla="*/ 1202939 h 2863852"/>
              <a:gd name="connsiteX1" fmla="*/ 1849436 w 1849436"/>
              <a:gd name="connsiteY1" fmla="*/ 1614718 h 2863852"/>
              <a:gd name="connsiteX2" fmla="*/ 1050459 w 1849436"/>
              <a:gd name="connsiteY2" fmla="*/ 2555093 h 2863852"/>
              <a:gd name="connsiteX3" fmla="*/ 994568 w 1849436"/>
              <a:gd name="connsiteY3" fmla="*/ 2562654 h 2863852"/>
              <a:gd name="connsiteX4" fmla="*/ 994568 w 1849436"/>
              <a:gd name="connsiteY4" fmla="*/ 2573136 h 2863852"/>
              <a:gd name="connsiteX5" fmla="*/ 994568 w 1849436"/>
              <a:gd name="connsiteY5" fmla="*/ 2793963 h 2863852"/>
              <a:gd name="connsiteX6" fmla="*/ 921906 w 1849436"/>
              <a:gd name="connsiteY6" fmla="*/ 2863852 h 2863852"/>
              <a:gd name="connsiteX7" fmla="*/ 853280 w 1849436"/>
              <a:gd name="connsiteY7" fmla="*/ 2793963 h 2863852"/>
              <a:gd name="connsiteX8" fmla="*/ 853280 w 1849436"/>
              <a:gd name="connsiteY8" fmla="*/ 2560335 h 2863852"/>
              <a:gd name="connsiteX9" fmla="*/ 797607 w 1849436"/>
              <a:gd name="connsiteY9" fmla="*/ 2555093 h 2863852"/>
              <a:gd name="connsiteX10" fmla="*/ 0 w 1849436"/>
              <a:gd name="connsiteY10" fmla="*/ 1614718 h 2863852"/>
              <a:gd name="connsiteX11" fmla="*/ 913549 w 1849436"/>
              <a:gd name="connsiteY11" fmla="*/ 10360 h 2863852"/>
              <a:gd name="connsiteX12" fmla="*/ 923924 w 1849436"/>
              <a:gd name="connsiteY12" fmla="*/ 1 h 2863852"/>
              <a:gd name="connsiteX13" fmla="*/ 923925 w 1849436"/>
              <a:gd name="connsiteY13" fmla="*/ 0 h 2863852"/>
              <a:gd name="connsiteX14" fmla="*/ 923925 w 1849436"/>
              <a:gd name="connsiteY14" fmla="*/ 1 h 2863852"/>
              <a:gd name="connsiteX15" fmla="*/ 934318 w 1849436"/>
              <a:gd name="connsiteY15" fmla="*/ 10360 h 2863852"/>
              <a:gd name="connsiteX16" fmla="*/ 1764025 w 1849436"/>
              <a:gd name="connsiteY16" fmla="*/ 1202939 h 286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9436" h="2863852">
                <a:moveTo>
                  <a:pt x="1764025" y="1202939"/>
                </a:moveTo>
                <a:cubicBezTo>
                  <a:pt x="1816898" y="1342349"/>
                  <a:pt x="1849436" y="1482040"/>
                  <a:pt x="1849436" y="1614718"/>
                </a:cubicBezTo>
                <a:cubicBezTo>
                  <a:pt x="1849436" y="2233882"/>
                  <a:pt x="1372219" y="2498591"/>
                  <a:pt x="1050459" y="2555093"/>
                </a:cubicBezTo>
                <a:lnTo>
                  <a:pt x="994568" y="2562654"/>
                </a:lnTo>
                <a:lnTo>
                  <a:pt x="994568" y="2573136"/>
                </a:lnTo>
                <a:cubicBezTo>
                  <a:pt x="994568" y="2604683"/>
                  <a:pt x="994568" y="2667776"/>
                  <a:pt x="994568" y="2793963"/>
                </a:cubicBezTo>
                <a:cubicBezTo>
                  <a:pt x="994568" y="2832790"/>
                  <a:pt x="962273" y="2863851"/>
                  <a:pt x="921906" y="2863852"/>
                </a:cubicBezTo>
                <a:cubicBezTo>
                  <a:pt x="881537" y="2863851"/>
                  <a:pt x="853280" y="2832790"/>
                  <a:pt x="853280" y="2793963"/>
                </a:cubicBezTo>
                <a:lnTo>
                  <a:pt x="853280" y="2560335"/>
                </a:lnTo>
                <a:lnTo>
                  <a:pt x="797607" y="2555093"/>
                </a:lnTo>
                <a:cubicBezTo>
                  <a:pt x="476398" y="2498590"/>
                  <a:pt x="0" y="2233882"/>
                  <a:pt x="0" y="1614718"/>
                </a:cubicBezTo>
                <a:cubicBezTo>
                  <a:pt x="0" y="951329"/>
                  <a:pt x="812043" y="112609"/>
                  <a:pt x="913549" y="10360"/>
                </a:cubicBezTo>
                <a:lnTo>
                  <a:pt x="923924" y="1"/>
                </a:lnTo>
                <a:lnTo>
                  <a:pt x="923925" y="0"/>
                </a:lnTo>
                <a:lnTo>
                  <a:pt x="923925" y="1"/>
                </a:lnTo>
                <a:lnTo>
                  <a:pt x="934318" y="10360"/>
                </a:lnTo>
                <a:cubicBezTo>
                  <a:pt x="1015662" y="92159"/>
                  <a:pt x="1552531" y="645299"/>
                  <a:pt x="1764025" y="1202939"/>
                </a:cubicBezTo>
                <a:close/>
              </a:path>
            </a:pathLst>
          </a:custGeom>
          <a:gradFill>
            <a:gsLst>
              <a:gs pos="0">
                <a:srgbClr val="8C1302"/>
              </a:gs>
              <a:gs pos="100000">
                <a:srgbClr val="DE2511"/>
              </a:gs>
            </a:gsLst>
            <a:lin ang="0" scaled="0"/>
          </a:gradFill>
          <a:ln>
            <a:noFill/>
          </a:ln>
        </p:spPr>
        <p:txBody>
          <a:bodyPr vert="horz" wrap="square" lIns="91440" tIns="45720" rIns="91440" bIns="45720" numCol="1" anchor="t" anchorCtr="0" compatLnSpc="1">
            <a:noAutofit/>
          </a:bodyPr>
          <a:lstStyle/>
          <a:p>
            <a:endParaRPr lang="id-ID"/>
          </a:p>
        </p:txBody>
      </p:sp>
      <p:sp>
        <p:nvSpPr>
          <p:cNvPr id="25"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rot="18939603">
            <a:off x="4413593" y="3007938"/>
            <a:ext cx="1120182" cy="1734600"/>
          </a:xfrm>
          <a:custGeom>
            <a:avLst/>
            <a:gdLst>
              <a:gd name="connsiteX0" fmla="*/ 1764025 w 1849436"/>
              <a:gd name="connsiteY0" fmla="*/ 1202939 h 2863852"/>
              <a:gd name="connsiteX1" fmla="*/ 1849436 w 1849436"/>
              <a:gd name="connsiteY1" fmla="*/ 1614718 h 2863852"/>
              <a:gd name="connsiteX2" fmla="*/ 1050459 w 1849436"/>
              <a:gd name="connsiteY2" fmla="*/ 2555093 h 2863852"/>
              <a:gd name="connsiteX3" fmla="*/ 994568 w 1849436"/>
              <a:gd name="connsiteY3" fmla="*/ 2562654 h 2863852"/>
              <a:gd name="connsiteX4" fmla="*/ 994568 w 1849436"/>
              <a:gd name="connsiteY4" fmla="*/ 2573136 h 2863852"/>
              <a:gd name="connsiteX5" fmla="*/ 994568 w 1849436"/>
              <a:gd name="connsiteY5" fmla="*/ 2793963 h 2863852"/>
              <a:gd name="connsiteX6" fmla="*/ 921906 w 1849436"/>
              <a:gd name="connsiteY6" fmla="*/ 2863852 h 2863852"/>
              <a:gd name="connsiteX7" fmla="*/ 853280 w 1849436"/>
              <a:gd name="connsiteY7" fmla="*/ 2793963 h 2863852"/>
              <a:gd name="connsiteX8" fmla="*/ 853280 w 1849436"/>
              <a:gd name="connsiteY8" fmla="*/ 2560335 h 2863852"/>
              <a:gd name="connsiteX9" fmla="*/ 797607 w 1849436"/>
              <a:gd name="connsiteY9" fmla="*/ 2555093 h 2863852"/>
              <a:gd name="connsiteX10" fmla="*/ 0 w 1849436"/>
              <a:gd name="connsiteY10" fmla="*/ 1614718 h 2863852"/>
              <a:gd name="connsiteX11" fmla="*/ 913549 w 1849436"/>
              <a:gd name="connsiteY11" fmla="*/ 10360 h 2863852"/>
              <a:gd name="connsiteX12" fmla="*/ 923924 w 1849436"/>
              <a:gd name="connsiteY12" fmla="*/ 1 h 2863852"/>
              <a:gd name="connsiteX13" fmla="*/ 923925 w 1849436"/>
              <a:gd name="connsiteY13" fmla="*/ 0 h 2863852"/>
              <a:gd name="connsiteX14" fmla="*/ 923925 w 1849436"/>
              <a:gd name="connsiteY14" fmla="*/ 1 h 2863852"/>
              <a:gd name="connsiteX15" fmla="*/ 934318 w 1849436"/>
              <a:gd name="connsiteY15" fmla="*/ 10360 h 2863852"/>
              <a:gd name="connsiteX16" fmla="*/ 1764025 w 1849436"/>
              <a:gd name="connsiteY16" fmla="*/ 1202939 h 286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9436" h="2863852">
                <a:moveTo>
                  <a:pt x="1764025" y="1202939"/>
                </a:moveTo>
                <a:cubicBezTo>
                  <a:pt x="1816898" y="1342349"/>
                  <a:pt x="1849436" y="1482040"/>
                  <a:pt x="1849436" y="1614718"/>
                </a:cubicBezTo>
                <a:cubicBezTo>
                  <a:pt x="1849436" y="2233882"/>
                  <a:pt x="1372219" y="2498591"/>
                  <a:pt x="1050459" y="2555093"/>
                </a:cubicBezTo>
                <a:lnTo>
                  <a:pt x="994568" y="2562654"/>
                </a:lnTo>
                <a:lnTo>
                  <a:pt x="994568" y="2573136"/>
                </a:lnTo>
                <a:cubicBezTo>
                  <a:pt x="994568" y="2604683"/>
                  <a:pt x="994568" y="2667776"/>
                  <a:pt x="994568" y="2793963"/>
                </a:cubicBezTo>
                <a:cubicBezTo>
                  <a:pt x="994568" y="2832790"/>
                  <a:pt x="962273" y="2863851"/>
                  <a:pt x="921906" y="2863852"/>
                </a:cubicBezTo>
                <a:cubicBezTo>
                  <a:pt x="881537" y="2863851"/>
                  <a:pt x="853280" y="2832790"/>
                  <a:pt x="853280" y="2793963"/>
                </a:cubicBezTo>
                <a:lnTo>
                  <a:pt x="853280" y="2560335"/>
                </a:lnTo>
                <a:lnTo>
                  <a:pt x="797607" y="2555093"/>
                </a:lnTo>
                <a:cubicBezTo>
                  <a:pt x="476398" y="2498590"/>
                  <a:pt x="0" y="2233882"/>
                  <a:pt x="0" y="1614718"/>
                </a:cubicBezTo>
                <a:cubicBezTo>
                  <a:pt x="0" y="951329"/>
                  <a:pt x="812043" y="112609"/>
                  <a:pt x="913549" y="10360"/>
                </a:cubicBezTo>
                <a:lnTo>
                  <a:pt x="923924" y="1"/>
                </a:lnTo>
                <a:lnTo>
                  <a:pt x="923925" y="0"/>
                </a:lnTo>
                <a:lnTo>
                  <a:pt x="923925" y="1"/>
                </a:lnTo>
                <a:lnTo>
                  <a:pt x="934318" y="10360"/>
                </a:lnTo>
                <a:cubicBezTo>
                  <a:pt x="1015662" y="92159"/>
                  <a:pt x="1552531" y="645299"/>
                  <a:pt x="1764025" y="1202939"/>
                </a:cubicBezTo>
                <a:close/>
              </a:path>
            </a:pathLst>
          </a:custGeom>
          <a:gradFill>
            <a:gsLst>
              <a:gs pos="0">
                <a:srgbClr val="8C1302"/>
              </a:gs>
              <a:gs pos="100000">
                <a:srgbClr val="DE2511"/>
              </a:gs>
            </a:gsLst>
            <a:lin ang="0" scaled="0"/>
          </a:gradFill>
          <a:ln>
            <a:noFill/>
          </a:ln>
        </p:spPr>
        <p:txBody>
          <a:bodyPr vert="horz" wrap="square" lIns="91440" tIns="45720" rIns="91440" bIns="45720" numCol="1" anchor="t" anchorCtr="0" compatLnSpc="1">
            <a:noAutofit/>
          </a:bodyPr>
          <a:lstStyle/>
          <a:p>
            <a:endParaRPr lang="id-ID"/>
          </a:p>
        </p:txBody>
      </p:sp>
      <p:sp>
        <p:nvSpPr>
          <p:cNvPr id="27"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rot="2660397" flipH="1">
            <a:off x="6825228" y="2924752"/>
            <a:ext cx="1120182" cy="1734602"/>
          </a:xfrm>
          <a:custGeom>
            <a:avLst/>
            <a:gdLst>
              <a:gd name="connsiteX0" fmla="*/ 1764025 w 1849436"/>
              <a:gd name="connsiteY0" fmla="*/ 1202939 h 2863852"/>
              <a:gd name="connsiteX1" fmla="*/ 1849436 w 1849436"/>
              <a:gd name="connsiteY1" fmla="*/ 1614718 h 2863852"/>
              <a:gd name="connsiteX2" fmla="*/ 1050459 w 1849436"/>
              <a:gd name="connsiteY2" fmla="*/ 2555093 h 2863852"/>
              <a:gd name="connsiteX3" fmla="*/ 994568 w 1849436"/>
              <a:gd name="connsiteY3" fmla="*/ 2562654 h 2863852"/>
              <a:gd name="connsiteX4" fmla="*/ 994568 w 1849436"/>
              <a:gd name="connsiteY4" fmla="*/ 2573136 h 2863852"/>
              <a:gd name="connsiteX5" fmla="*/ 994568 w 1849436"/>
              <a:gd name="connsiteY5" fmla="*/ 2793963 h 2863852"/>
              <a:gd name="connsiteX6" fmla="*/ 921906 w 1849436"/>
              <a:gd name="connsiteY6" fmla="*/ 2863852 h 2863852"/>
              <a:gd name="connsiteX7" fmla="*/ 853280 w 1849436"/>
              <a:gd name="connsiteY7" fmla="*/ 2793963 h 2863852"/>
              <a:gd name="connsiteX8" fmla="*/ 853280 w 1849436"/>
              <a:gd name="connsiteY8" fmla="*/ 2560335 h 2863852"/>
              <a:gd name="connsiteX9" fmla="*/ 797607 w 1849436"/>
              <a:gd name="connsiteY9" fmla="*/ 2555093 h 2863852"/>
              <a:gd name="connsiteX10" fmla="*/ 0 w 1849436"/>
              <a:gd name="connsiteY10" fmla="*/ 1614718 h 2863852"/>
              <a:gd name="connsiteX11" fmla="*/ 913549 w 1849436"/>
              <a:gd name="connsiteY11" fmla="*/ 10360 h 2863852"/>
              <a:gd name="connsiteX12" fmla="*/ 923924 w 1849436"/>
              <a:gd name="connsiteY12" fmla="*/ 1 h 2863852"/>
              <a:gd name="connsiteX13" fmla="*/ 923925 w 1849436"/>
              <a:gd name="connsiteY13" fmla="*/ 0 h 2863852"/>
              <a:gd name="connsiteX14" fmla="*/ 923925 w 1849436"/>
              <a:gd name="connsiteY14" fmla="*/ 1 h 2863852"/>
              <a:gd name="connsiteX15" fmla="*/ 934318 w 1849436"/>
              <a:gd name="connsiteY15" fmla="*/ 10360 h 2863852"/>
              <a:gd name="connsiteX16" fmla="*/ 1764025 w 1849436"/>
              <a:gd name="connsiteY16" fmla="*/ 1202939 h 286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9436" h="2863852">
                <a:moveTo>
                  <a:pt x="1764025" y="1202939"/>
                </a:moveTo>
                <a:cubicBezTo>
                  <a:pt x="1816898" y="1342349"/>
                  <a:pt x="1849436" y="1482040"/>
                  <a:pt x="1849436" y="1614718"/>
                </a:cubicBezTo>
                <a:cubicBezTo>
                  <a:pt x="1849436" y="2233882"/>
                  <a:pt x="1372219" y="2498591"/>
                  <a:pt x="1050459" y="2555093"/>
                </a:cubicBezTo>
                <a:lnTo>
                  <a:pt x="994568" y="2562654"/>
                </a:lnTo>
                <a:lnTo>
                  <a:pt x="994568" y="2573136"/>
                </a:lnTo>
                <a:cubicBezTo>
                  <a:pt x="994568" y="2604683"/>
                  <a:pt x="994568" y="2667776"/>
                  <a:pt x="994568" y="2793963"/>
                </a:cubicBezTo>
                <a:cubicBezTo>
                  <a:pt x="994568" y="2832790"/>
                  <a:pt x="962273" y="2863851"/>
                  <a:pt x="921906" y="2863852"/>
                </a:cubicBezTo>
                <a:cubicBezTo>
                  <a:pt x="881537" y="2863851"/>
                  <a:pt x="853280" y="2832790"/>
                  <a:pt x="853280" y="2793963"/>
                </a:cubicBezTo>
                <a:lnTo>
                  <a:pt x="853280" y="2560335"/>
                </a:lnTo>
                <a:lnTo>
                  <a:pt x="797607" y="2555093"/>
                </a:lnTo>
                <a:cubicBezTo>
                  <a:pt x="476398" y="2498590"/>
                  <a:pt x="0" y="2233882"/>
                  <a:pt x="0" y="1614718"/>
                </a:cubicBezTo>
                <a:cubicBezTo>
                  <a:pt x="0" y="951329"/>
                  <a:pt x="812043" y="112609"/>
                  <a:pt x="913549" y="10360"/>
                </a:cubicBezTo>
                <a:lnTo>
                  <a:pt x="923924" y="1"/>
                </a:lnTo>
                <a:lnTo>
                  <a:pt x="923925" y="0"/>
                </a:lnTo>
                <a:lnTo>
                  <a:pt x="923925" y="1"/>
                </a:lnTo>
                <a:lnTo>
                  <a:pt x="934318" y="10360"/>
                </a:lnTo>
                <a:cubicBezTo>
                  <a:pt x="1015662" y="92159"/>
                  <a:pt x="1552531" y="645299"/>
                  <a:pt x="1764025" y="1202939"/>
                </a:cubicBezTo>
                <a:close/>
              </a:path>
            </a:pathLst>
          </a:custGeom>
          <a:gradFill>
            <a:gsLst>
              <a:gs pos="0">
                <a:srgbClr val="8C1302"/>
              </a:gs>
              <a:gs pos="100000">
                <a:srgbClr val="DE2511"/>
              </a:gs>
            </a:gsLst>
            <a:lin ang="0" scaled="0"/>
          </a:gradFill>
          <a:ln>
            <a:noFill/>
          </a:ln>
        </p:spPr>
        <p:txBody>
          <a:bodyPr vert="horz" wrap="square" lIns="91440" tIns="45720" rIns="91440" bIns="45720" numCol="1" anchor="t" anchorCtr="0" compatLnSpc="1">
            <a:noAutofit/>
          </a:bodyPr>
          <a:lstStyle/>
          <a:p>
            <a:endParaRPr lang="id-ID"/>
          </a:p>
        </p:txBody>
      </p:sp>
      <p:sp>
        <p:nvSpPr>
          <p:cNvPr id="29"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406400" y="4518660"/>
            <a:ext cx="2995930" cy="368300"/>
          </a:xfrm>
          <a:prstGeom prst="rect">
            <a:avLst/>
          </a:prstGeom>
          <a:noFill/>
        </p:spPr>
        <p:txBody>
          <a:bodyPr wrap="square" rtlCol="0">
            <a:spAutoFit/>
          </a:bodyPr>
          <a:lstStyle/>
          <a:p>
            <a:pPr algn="ctr"/>
            <a:r>
              <a:rPr lang="en-US" altLang="zh-CN"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sym typeface="+mn-ea"/>
              </a:rPr>
              <a:t>Decision Tree Classifier</a:t>
            </a:r>
            <a:endParaRPr lang="en-US" altLang="zh-CN"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30"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31775" y="4888230"/>
            <a:ext cx="3170555" cy="1261110"/>
          </a:xfrm>
          <a:prstGeom prst="rect">
            <a:avLst/>
          </a:prstGeom>
          <a:noFill/>
        </p:spPr>
        <p:txBody>
          <a:bodyPr wrap="square" rtlCol="0">
            <a:spAutoFit/>
          </a:bodyPr>
          <a:lstStyle/>
          <a:p>
            <a:pPr algn="r">
              <a:lnSpc>
                <a:spcPct val="145000"/>
              </a:lnSpc>
            </a:pPr>
            <a:r>
              <a:rPr lang="en-US" altLang="zh-CN" sz="1050" dirty="0">
                <a:latin typeface="Microsoft YaHei" panose="020B0503020204020204" pitchFamily="34" charset="-122"/>
                <a:ea typeface="Microsoft YaHei" panose="020B0503020204020204" pitchFamily="34" charset="-122"/>
                <a:cs typeface="文泉驿微米黑" panose="020B0606030804020204" pitchFamily="34" charset="-122"/>
              </a:rPr>
              <a:t>Decision tree classifiers are vital in cyberbully detection, creating a tree-like structure to analyze text data, determining the presence of offensive content in digital communications, enhancing the fight against cyberbullying.</a:t>
            </a:r>
          </a:p>
        </p:txBody>
      </p:sp>
      <p:sp>
        <p:nvSpPr>
          <p:cNvPr id="31"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631190" y="2356485"/>
            <a:ext cx="3577590" cy="368300"/>
          </a:xfrm>
          <a:prstGeom prst="rect">
            <a:avLst/>
          </a:prstGeom>
          <a:noFill/>
        </p:spPr>
        <p:txBody>
          <a:bodyPr wrap="square" rtlCol="0">
            <a:spAutoFit/>
          </a:bodyPr>
          <a:lstStyle/>
          <a:p>
            <a:pPr algn="ctr"/>
            <a:r>
              <a:rPr lang="en-US" altLang="zh-CN"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sym typeface="+mn-ea"/>
              </a:rPr>
              <a:t>Random Forest Classifier</a:t>
            </a:r>
            <a:endParaRPr lang="en-US" altLang="zh-CN"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32"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156688" y="2863265"/>
            <a:ext cx="2707288" cy="1027430"/>
          </a:xfrm>
          <a:prstGeom prst="rect">
            <a:avLst/>
          </a:prstGeom>
          <a:noFill/>
        </p:spPr>
        <p:txBody>
          <a:bodyPr wrap="square" rtlCol="0">
            <a:spAutoFit/>
          </a:bodyPr>
          <a:lstStyle/>
          <a:p>
            <a:pPr algn="r">
              <a:lnSpc>
                <a:spcPct val="145000"/>
              </a:lnSpc>
            </a:pPr>
            <a:r>
              <a:rPr lang="en-US" altLang="zh-CN" sz="1050" dirty="0">
                <a:latin typeface="Microsoft YaHei" panose="020B0503020204020204" pitchFamily="34" charset="-122"/>
                <a:ea typeface="Microsoft YaHei" panose="020B0503020204020204" pitchFamily="34" charset="-122"/>
                <a:cs typeface="文泉驿微米黑" panose="020B0606030804020204" pitchFamily="34" charset="-122"/>
              </a:rPr>
              <a:t>Random Forest is an ensemble machine learning model that combines multiple decision trees to improve classification and regression accuracy.</a:t>
            </a:r>
          </a:p>
        </p:txBody>
      </p:sp>
      <p:sp>
        <p:nvSpPr>
          <p:cNvPr id="3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7983220" y="2442210"/>
            <a:ext cx="3448050" cy="368300"/>
          </a:xfrm>
          <a:prstGeom prst="rect">
            <a:avLst/>
          </a:prstGeom>
          <a:noFill/>
        </p:spPr>
        <p:txBody>
          <a:bodyPr wrap="square" rtlCol="0">
            <a:spAutoFit/>
          </a:bodyPr>
          <a:lstStyle/>
          <a:p>
            <a:pPr algn="ctr"/>
            <a:r>
              <a:rPr lang="en-US" altLang="zh-CN"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sym typeface="+mn-ea"/>
              </a:rPr>
              <a:t>Support Vector Machine</a:t>
            </a:r>
            <a:endParaRPr lang="en-US" altLang="zh-CN"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3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353425" y="2863215"/>
            <a:ext cx="3463925" cy="1261110"/>
          </a:xfrm>
          <a:prstGeom prst="rect">
            <a:avLst/>
          </a:prstGeom>
          <a:noFill/>
        </p:spPr>
        <p:txBody>
          <a:bodyPr wrap="square" rtlCol="0">
            <a:spAutoFit/>
          </a:bodyPr>
          <a:lstStyle/>
          <a:p>
            <a:pPr algn="l">
              <a:lnSpc>
                <a:spcPct val="145000"/>
              </a:lnSpc>
            </a:pPr>
            <a:r>
              <a:rPr lang="en-US" altLang="zh-CN" sz="1050" dirty="0">
                <a:latin typeface="Microsoft YaHei" panose="020B0503020204020204" pitchFamily="34" charset="-122"/>
                <a:ea typeface="Microsoft YaHei" panose="020B0503020204020204" pitchFamily="34" charset="-122"/>
                <a:cs typeface="文泉驿微米黑" panose="020B0606030804020204" pitchFamily="34" charset="-122"/>
              </a:rPr>
              <a:t>Support Vector Machines (SVM) are employed in cyberbully detection by mapping text data to high-dimensional spaces, separating offensive content from non-offensive, aiding in the identification and prevention of online harassment.</a:t>
            </a:r>
          </a:p>
        </p:txBody>
      </p:sp>
      <p:sp>
        <p:nvSpPr>
          <p:cNvPr id="36"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789670" y="4518660"/>
            <a:ext cx="3027680" cy="368300"/>
          </a:xfrm>
          <a:prstGeom prst="rect">
            <a:avLst/>
          </a:prstGeom>
          <a:noFill/>
        </p:spPr>
        <p:txBody>
          <a:bodyPr wrap="square" rtlCol="0">
            <a:spAutoFit/>
          </a:bodyPr>
          <a:lstStyle/>
          <a:p>
            <a:pPr algn="ctr"/>
            <a:r>
              <a:rPr lang="en-US" altLang="zh-CN"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sym typeface="+mn-ea"/>
              </a:rPr>
              <a:t>Naïve Bayes Classifier</a:t>
            </a:r>
            <a:endParaRPr lang="en-US" altLang="zh-CN"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38"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8789670" y="4888230"/>
            <a:ext cx="3212465" cy="1495425"/>
          </a:xfrm>
          <a:prstGeom prst="rect">
            <a:avLst/>
          </a:prstGeom>
          <a:noFill/>
        </p:spPr>
        <p:txBody>
          <a:bodyPr wrap="square" rtlCol="0">
            <a:spAutoFit/>
          </a:bodyPr>
          <a:lstStyle/>
          <a:p>
            <a:pPr>
              <a:lnSpc>
                <a:spcPct val="145000"/>
              </a:lnSpc>
            </a:pPr>
            <a:r>
              <a:rPr lang="en-US" altLang="zh-CN" sz="1050" dirty="0">
                <a:latin typeface="Microsoft YaHei" panose="020B0503020204020204" pitchFamily="34" charset="-122"/>
                <a:ea typeface="Microsoft YaHei" panose="020B0503020204020204" pitchFamily="34" charset="-122"/>
                <a:cs typeface="文泉驿微米黑" panose="020B0606030804020204" pitchFamily="34" charset="-122"/>
              </a:rPr>
              <a:t>Naive Bayes classifiers are employed in cyberbullying detection to probabilistically classify text data as offensive or non-offensive. They utilize conditional probability and feature independence to identify harmful online content accurately.</a:t>
            </a:r>
          </a:p>
        </p:txBody>
      </p:sp>
      <p:sp>
        <p:nvSpPr>
          <p:cNvPr id="2" name="Flying impression design ——飞印象设计是一家专业的广告设计制作工作室，专注于平面、OFFICE、摄影等业务，工作室成立于2016年，拥有高水平的设计团队，已经立足于市场，今后将输出更多精致作品。"/>
          <p:cNvSpPr/>
          <p:nvPr/>
        </p:nvSpPr>
        <p:spPr bwMode="auto">
          <a:xfrm>
            <a:off x="5618823" y="2356428"/>
            <a:ext cx="1120182" cy="1734600"/>
          </a:xfrm>
          <a:custGeom>
            <a:avLst/>
            <a:gdLst>
              <a:gd name="connsiteX0" fmla="*/ 1764025 w 1849436"/>
              <a:gd name="connsiteY0" fmla="*/ 1202939 h 2863852"/>
              <a:gd name="connsiteX1" fmla="*/ 1849436 w 1849436"/>
              <a:gd name="connsiteY1" fmla="*/ 1614718 h 2863852"/>
              <a:gd name="connsiteX2" fmla="*/ 1050459 w 1849436"/>
              <a:gd name="connsiteY2" fmla="*/ 2555093 h 2863852"/>
              <a:gd name="connsiteX3" fmla="*/ 994568 w 1849436"/>
              <a:gd name="connsiteY3" fmla="*/ 2562654 h 2863852"/>
              <a:gd name="connsiteX4" fmla="*/ 994568 w 1849436"/>
              <a:gd name="connsiteY4" fmla="*/ 2573136 h 2863852"/>
              <a:gd name="connsiteX5" fmla="*/ 994568 w 1849436"/>
              <a:gd name="connsiteY5" fmla="*/ 2793963 h 2863852"/>
              <a:gd name="connsiteX6" fmla="*/ 921906 w 1849436"/>
              <a:gd name="connsiteY6" fmla="*/ 2863852 h 2863852"/>
              <a:gd name="connsiteX7" fmla="*/ 853280 w 1849436"/>
              <a:gd name="connsiteY7" fmla="*/ 2793963 h 2863852"/>
              <a:gd name="connsiteX8" fmla="*/ 853280 w 1849436"/>
              <a:gd name="connsiteY8" fmla="*/ 2560335 h 2863852"/>
              <a:gd name="connsiteX9" fmla="*/ 797607 w 1849436"/>
              <a:gd name="connsiteY9" fmla="*/ 2555093 h 2863852"/>
              <a:gd name="connsiteX10" fmla="*/ 0 w 1849436"/>
              <a:gd name="connsiteY10" fmla="*/ 1614718 h 2863852"/>
              <a:gd name="connsiteX11" fmla="*/ 913549 w 1849436"/>
              <a:gd name="connsiteY11" fmla="*/ 10360 h 2863852"/>
              <a:gd name="connsiteX12" fmla="*/ 923924 w 1849436"/>
              <a:gd name="connsiteY12" fmla="*/ 1 h 2863852"/>
              <a:gd name="connsiteX13" fmla="*/ 923925 w 1849436"/>
              <a:gd name="connsiteY13" fmla="*/ 0 h 2863852"/>
              <a:gd name="connsiteX14" fmla="*/ 923925 w 1849436"/>
              <a:gd name="connsiteY14" fmla="*/ 1 h 2863852"/>
              <a:gd name="connsiteX15" fmla="*/ 934318 w 1849436"/>
              <a:gd name="connsiteY15" fmla="*/ 10360 h 2863852"/>
              <a:gd name="connsiteX16" fmla="*/ 1764025 w 1849436"/>
              <a:gd name="connsiteY16" fmla="*/ 1202939 h 2863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49436" h="2863852">
                <a:moveTo>
                  <a:pt x="1764025" y="1202939"/>
                </a:moveTo>
                <a:cubicBezTo>
                  <a:pt x="1816898" y="1342349"/>
                  <a:pt x="1849436" y="1482040"/>
                  <a:pt x="1849436" y="1614718"/>
                </a:cubicBezTo>
                <a:cubicBezTo>
                  <a:pt x="1849436" y="2233882"/>
                  <a:pt x="1372219" y="2498591"/>
                  <a:pt x="1050459" y="2555093"/>
                </a:cubicBezTo>
                <a:lnTo>
                  <a:pt x="994568" y="2562654"/>
                </a:lnTo>
                <a:lnTo>
                  <a:pt x="994568" y="2573136"/>
                </a:lnTo>
                <a:cubicBezTo>
                  <a:pt x="994568" y="2604683"/>
                  <a:pt x="994568" y="2667776"/>
                  <a:pt x="994568" y="2793963"/>
                </a:cubicBezTo>
                <a:cubicBezTo>
                  <a:pt x="994568" y="2832790"/>
                  <a:pt x="962273" y="2863851"/>
                  <a:pt x="921906" y="2863852"/>
                </a:cubicBezTo>
                <a:cubicBezTo>
                  <a:pt x="881537" y="2863851"/>
                  <a:pt x="853280" y="2832790"/>
                  <a:pt x="853280" y="2793963"/>
                </a:cubicBezTo>
                <a:lnTo>
                  <a:pt x="853280" y="2560335"/>
                </a:lnTo>
                <a:lnTo>
                  <a:pt x="797607" y="2555093"/>
                </a:lnTo>
                <a:cubicBezTo>
                  <a:pt x="476398" y="2498590"/>
                  <a:pt x="0" y="2233882"/>
                  <a:pt x="0" y="1614718"/>
                </a:cubicBezTo>
                <a:cubicBezTo>
                  <a:pt x="0" y="951329"/>
                  <a:pt x="812043" y="112609"/>
                  <a:pt x="913549" y="10360"/>
                </a:cubicBezTo>
                <a:lnTo>
                  <a:pt x="923924" y="1"/>
                </a:lnTo>
                <a:lnTo>
                  <a:pt x="923925" y="0"/>
                </a:lnTo>
                <a:lnTo>
                  <a:pt x="923925" y="1"/>
                </a:lnTo>
                <a:lnTo>
                  <a:pt x="934318" y="10360"/>
                </a:lnTo>
                <a:cubicBezTo>
                  <a:pt x="1015662" y="92159"/>
                  <a:pt x="1552531" y="645299"/>
                  <a:pt x="1764025" y="1202939"/>
                </a:cubicBezTo>
                <a:close/>
              </a:path>
            </a:pathLst>
          </a:custGeom>
          <a:gradFill>
            <a:gsLst>
              <a:gs pos="0">
                <a:srgbClr val="8C1302"/>
              </a:gs>
              <a:gs pos="100000">
                <a:srgbClr val="DE2511"/>
              </a:gs>
            </a:gsLst>
            <a:lin ang="0" scaled="0"/>
          </a:gradFill>
          <a:ln>
            <a:noFill/>
          </a:ln>
        </p:spPr>
        <p:txBody>
          <a:bodyPr vert="horz" wrap="square" lIns="91440" tIns="45720" rIns="91440" bIns="45720" numCol="1" anchor="t" anchorCtr="0" compatLnSpc="1">
            <a:noAutofit/>
          </a:bodyPr>
          <a:lstStyle/>
          <a:p>
            <a:endParaRPr lang="id-ID"/>
          </a:p>
        </p:txBody>
      </p:sp>
      <p:sp>
        <p:nvSpPr>
          <p:cNvPr id="4" name="Text Box 3"/>
          <p:cNvSpPr txBox="1"/>
          <p:nvPr/>
        </p:nvSpPr>
        <p:spPr>
          <a:xfrm>
            <a:off x="4816475" y="1409700"/>
            <a:ext cx="2534285" cy="368300"/>
          </a:xfrm>
          <a:prstGeom prst="rect">
            <a:avLst/>
          </a:prstGeom>
          <a:noFill/>
        </p:spPr>
        <p:txBody>
          <a:bodyPr wrap="none" rtlCol="0" anchor="t">
            <a:spAutoFit/>
          </a:bodyPr>
          <a:lstStyle/>
          <a:p>
            <a:pPr algn="ctr"/>
            <a:r>
              <a:rPr lang="en-US" altLang="zh-CN"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sym typeface="+mn-ea"/>
              </a:rPr>
              <a:t>Multilayer Perceptron</a:t>
            </a:r>
            <a:endParaRPr lang="en-US"/>
          </a:p>
        </p:txBody>
      </p:sp>
      <p:sp>
        <p:nvSpPr>
          <p:cNvPr id="5"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2557145" y="1793875"/>
            <a:ext cx="7775575" cy="559435"/>
          </a:xfrm>
          <a:prstGeom prst="rect">
            <a:avLst/>
          </a:prstGeom>
          <a:noFill/>
        </p:spPr>
        <p:txBody>
          <a:bodyPr wrap="square" rtlCol="0">
            <a:spAutoFit/>
          </a:bodyPr>
          <a:lstStyle/>
          <a:p>
            <a:pPr algn="ctr">
              <a:lnSpc>
                <a:spcPct val="145000"/>
              </a:lnSpc>
            </a:pPr>
            <a:r>
              <a:rPr lang="en-US" altLang="zh-CN" sz="1050" dirty="0">
                <a:latin typeface="Microsoft YaHei" panose="020B0503020204020204" pitchFamily="34" charset="-122"/>
                <a:ea typeface="Microsoft YaHei" panose="020B0503020204020204" pitchFamily="34" charset="-122"/>
                <a:cs typeface="文泉驿微米黑" panose="020B0606030804020204" pitchFamily="34" charset="-122"/>
              </a:rPr>
              <a:t>Multilayer Perceptron, an artificial neural network, processes text data through interconnected layers to classify and identify offensive content in cyberbullying detection.</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06016" y="1017817"/>
            <a:ext cx="5122814" cy="6816634"/>
          </a:xfrm>
          <a:custGeom>
            <a:avLst/>
            <a:gdLst>
              <a:gd name="connsiteX0" fmla="*/ 0 w 5122814"/>
              <a:gd name="connsiteY0" fmla="*/ 5122823 h 6816634"/>
              <a:gd name="connsiteX1" fmla="*/ 4068716 w 5122814"/>
              <a:gd name="connsiteY1" fmla="*/ 1054100 h 6816634"/>
              <a:gd name="connsiteX2" fmla="*/ 5122814 w 5122814"/>
              <a:gd name="connsiteY2" fmla="*/ 0 h 6816634"/>
              <a:gd name="connsiteX3" fmla="*/ 5122814 w 5122814"/>
              <a:gd name="connsiteY3" fmla="*/ 1054100 h 6816634"/>
              <a:gd name="connsiteX4" fmla="*/ 5122814 w 5122814"/>
              <a:gd name="connsiteY4" fmla="*/ 3387632 h 6816634"/>
              <a:gd name="connsiteX5" fmla="*/ 1693812 w 5122814"/>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4" h="6816634">
                <a:moveTo>
                  <a:pt x="0" y="5122823"/>
                </a:moveTo>
                <a:lnTo>
                  <a:pt x="4068716" y="1054100"/>
                </a:lnTo>
                <a:lnTo>
                  <a:pt x="5122814" y="0"/>
                </a:lnTo>
                <a:lnTo>
                  <a:pt x="5122814" y="1054100"/>
                </a:lnTo>
                <a:lnTo>
                  <a:pt x="5122814" y="3387632"/>
                </a:lnTo>
                <a:lnTo>
                  <a:pt x="1693812"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86106" y="2466108"/>
            <a:ext cx="4429240" cy="4153445"/>
          </a:xfrm>
          <a:prstGeom prst="rect">
            <a:avLst/>
          </a:prstGeom>
          <a:noFill/>
        </p:spPr>
        <p:txBody>
          <a:bodyPr wrap="square" rtlCol="0">
            <a:spAutoFit/>
          </a:bodyPr>
          <a:lstStyle/>
          <a:p>
            <a:pPr marL="171450" indent="-171450" algn="just">
              <a:lnSpc>
                <a:spcPct val="145000"/>
              </a:lnSpc>
              <a:buFont typeface="Arial" panose="020B0604020202020204" pitchFamily="34" charset="0"/>
              <a:buChar char="•"/>
            </a:pPr>
            <a:r>
              <a:rPr lang="en-GB" altLang="zh-CN" sz="1400" dirty="0">
                <a:latin typeface="Microsoft YaHei" panose="020B0503020204020204" pitchFamily="34" charset="-122"/>
                <a:ea typeface="Microsoft YaHei" panose="020B0503020204020204" pitchFamily="34" charset="-122"/>
                <a:cs typeface="文泉驿微米黑" panose="020B0606030804020204" pitchFamily="34" charset="-122"/>
              </a:rPr>
              <a:t>the Random Forest classifier operates by constructing a forest of decision trees, each utilizing various features from comments or user profiles. By analyzing these features, the classifier distinguishes between bullying and non-bullying instances. The combined decision of numerous trees helps improve accuracy, while the ensemble approach increases the model's robustness. This makes Random Forest an effective tool for identifying diverse cyberbullying behaviors and enhancing the overall precision and reliability of the detection system.</a:t>
            </a:r>
            <a:endPar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407795" y="1457325"/>
            <a:ext cx="6589368" cy="707886"/>
          </a:xfrm>
          <a:prstGeom prst="rect">
            <a:avLst/>
          </a:prstGeom>
          <a:noFill/>
        </p:spPr>
        <p:txBody>
          <a:bodyPr wrap="none" rtlCol="0">
            <a:spAutoFit/>
          </a:bodyPr>
          <a:lstStyle/>
          <a:p>
            <a:r>
              <a:rPr lang="en-GB" altLang="de-DE" sz="4000" b="1" dirty="0" smtClean="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rPr>
              <a:t>Random Forest Classifier</a:t>
            </a:r>
            <a:endParaRPr lang="en-GB" altLang="de-DE" sz="40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5"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06017" y="-717370"/>
            <a:ext cx="5122812" cy="6816634"/>
          </a:xfrm>
          <a:custGeom>
            <a:avLst/>
            <a:gdLst>
              <a:gd name="connsiteX0" fmla="*/ 0 w 5122812"/>
              <a:gd name="connsiteY0" fmla="*/ 3387636 h 6816634"/>
              <a:gd name="connsiteX1" fmla="*/ 0 w 5122812"/>
              <a:gd name="connsiteY1" fmla="*/ 1054100 h 6816634"/>
              <a:gd name="connsiteX2" fmla="*/ 0 w 5122812"/>
              <a:gd name="connsiteY2" fmla="*/ 0 h 6816634"/>
              <a:gd name="connsiteX3" fmla="*/ 1054098 w 5122812"/>
              <a:gd name="connsiteY3" fmla="*/ 1054100 h 6816634"/>
              <a:gd name="connsiteX4" fmla="*/ 5122812 w 5122812"/>
              <a:gd name="connsiteY4" fmla="*/ 5122821 h 6816634"/>
              <a:gd name="connsiteX5" fmla="*/ 3428998 w 5122812"/>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2" h="6816634">
                <a:moveTo>
                  <a:pt x="0" y="3387636"/>
                </a:moveTo>
                <a:lnTo>
                  <a:pt x="0" y="1054100"/>
                </a:lnTo>
                <a:lnTo>
                  <a:pt x="0" y="0"/>
                </a:lnTo>
                <a:lnTo>
                  <a:pt x="1054098" y="1054100"/>
                </a:lnTo>
                <a:lnTo>
                  <a:pt x="5122812" y="5122821"/>
                </a:lnTo>
                <a:lnTo>
                  <a:pt x="3428998"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a:xfrm>
            <a:off x="56051" y="0"/>
            <a:ext cx="1351835" cy="675918"/>
          </a:xfrm>
          <a:custGeom>
            <a:avLst/>
            <a:gdLst>
              <a:gd name="connsiteX0" fmla="*/ 0 w 2227104"/>
              <a:gd name="connsiteY0" fmla="*/ 0 h 1113552"/>
              <a:gd name="connsiteX1" fmla="*/ 2227104 w 2227104"/>
              <a:gd name="connsiteY1" fmla="*/ 0 h 1113552"/>
              <a:gd name="connsiteX2" fmla="*/ 1113552 w 2227104"/>
              <a:gd name="connsiteY2" fmla="*/ 1113552 h 1113552"/>
            </a:gdLst>
            <a:ahLst/>
            <a:cxnLst>
              <a:cxn ang="0">
                <a:pos x="connsiteX0" y="connsiteY0"/>
              </a:cxn>
              <a:cxn ang="0">
                <a:pos x="connsiteX1" y="connsiteY1"/>
              </a:cxn>
              <a:cxn ang="0">
                <a:pos x="connsiteX2" y="connsiteY2"/>
              </a:cxn>
            </a:cxnLst>
            <a:rect l="l" t="t" r="r" b="b"/>
            <a:pathLst>
              <a:path w="2227104" h="1113552">
                <a:moveTo>
                  <a:pt x="0" y="0"/>
                </a:moveTo>
                <a:lnTo>
                  <a:pt x="2227104" y="0"/>
                </a:lnTo>
                <a:lnTo>
                  <a:pt x="1113552" y="11135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238" y="2823261"/>
            <a:ext cx="5672988" cy="2836494"/>
          </a:xfrm>
          <a:prstGeom prst="rect">
            <a:avLst/>
          </a:prstGeom>
        </p:spPr>
      </p:pic>
    </p:spTree>
    <p:extLst>
      <p:ext uri="{BB962C8B-B14F-4D97-AF65-F5344CB8AC3E}">
        <p14:creationId xmlns:p14="http://schemas.microsoft.com/office/powerpoint/2010/main" val="97638824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06016" y="1017817"/>
            <a:ext cx="5122814" cy="6816634"/>
          </a:xfrm>
          <a:custGeom>
            <a:avLst/>
            <a:gdLst>
              <a:gd name="connsiteX0" fmla="*/ 0 w 5122814"/>
              <a:gd name="connsiteY0" fmla="*/ 5122823 h 6816634"/>
              <a:gd name="connsiteX1" fmla="*/ 4068716 w 5122814"/>
              <a:gd name="connsiteY1" fmla="*/ 1054100 h 6816634"/>
              <a:gd name="connsiteX2" fmla="*/ 5122814 w 5122814"/>
              <a:gd name="connsiteY2" fmla="*/ 0 h 6816634"/>
              <a:gd name="connsiteX3" fmla="*/ 5122814 w 5122814"/>
              <a:gd name="connsiteY3" fmla="*/ 1054100 h 6816634"/>
              <a:gd name="connsiteX4" fmla="*/ 5122814 w 5122814"/>
              <a:gd name="connsiteY4" fmla="*/ 3387632 h 6816634"/>
              <a:gd name="connsiteX5" fmla="*/ 1693812 w 5122814"/>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4" h="6816634">
                <a:moveTo>
                  <a:pt x="0" y="5122823"/>
                </a:moveTo>
                <a:lnTo>
                  <a:pt x="4068716" y="1054100"/>
                </a:lnTo>
                <a:lnTo>
                  <a:pt x="5122814" y="0"/>
                </a:lnTo>
                <a:lnTo>
                  <a:pt x="5122814" y="1054100"/>
                </a:lnTo>
                <a:lnTo>
                  <a:pt x="5122814" y="3387632"/>
                </a:lnTo>
                <a:lnTo>
                  <a:pt x="1693812"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86105" y="2433320"/>
            <a:ext cx="4233545" cy="3841052"/>
          </a:xfrm>
          <a:prstGeom prst="rect">
            <a:avLst/>
          </a:prstGeom>
          <a:noFill/>
        </p:spPr>
        <p:txBody>
          <a:bodyPr wrap="square" rtlCol="0">
            <a:spAutoFit/>
          </a:bodyPr>
          <a:lstStyle/>
          <a:p>
            <a:pPr marL="171450" indent="-171450" algn="just">
              <a:lnSpc>
                <a:spcPct val="145000"/>
              </a:lnSpc>
              <a:buFont typeface="Arial" panose="020B0604020202020204" pitchFamily="34" charset="0"/>
              <a:buChar char="•"/>
            </a:pPr>
            <a:r>
              <a:rPr lang="en-GB" sz="1400" dirty="0"/>
              <a:t>A decision tree for cyberbullying detection is constructed by analyzing text data's features. It recursively divides the data into branches based on the most discriminating features. Leaf nodes provide classification results. When a new comment is evaluated, the tree's structure is traversed, leading to a classification as "bullying" or "non-bullying." Decision trees are interpretable but may struggle with complex patterns. In practice, they can be part of an ensemble method for improved accuracy</a:t>
            </a:r>
            <a:r>
              <a:rPr lang="en-GB" sz="1400" dirty="0" smtClean="0"/>
              <a:t>.</a:t>
            </a:r>
          </a:p>
          <a:p>
            <a:pPr marL="171450" indent="-171450" algn="just">
              <a:lnSpc>
                <a:spcPct val="145000"/>
              </a:lnSpc>
              <a:buFont typeface="Arial" panose="020B0604020202020204" pitchFamily="34" charset="0"/>
              <a:buChar char="•"/>
            </a:pPr>
            <a:endPar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407795" y="1457325"/>
            <a:ext cx="3621569" cy="707886"/>
          </a:xfrm>
          <a:prstGeom prst="rect">
            <a:avLst/>
          </a:prstGeom>
          <a:noFill/>
        </p:spPr>
        <p:txBody>
          <a:bodyPr wrap="none" rtlCol="0">
            <a:spAutoFit/>
          </a:bodyPr>
          <a:lstStyle/>
          <a:p>
            <a:r>
              <a:rPr lang="en-GB" altLang="de-DE" sz="4000" b="1" dirty="0" smtClean="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rPr>
              <a:t>Decision Tree</a:t>
            </a:r>
            <a:endParaRPr lang="en-GB" altLang="de-DE" sz="40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5"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92320" y="-846911"/>
            <a:ext cx="5122812" cy="6816634"/>
          </a:xfrm>
          <a:custGeom>
            <a:avLst/>
            <a:gdLst>
              <a:gd name="connsiteX0" fmla="*/ 0 w 5122812"/>
              <a:gd name="connsiteY0" fmla="*/ 3387636 h 6816634"/>
              <a:gd name="connsiteX1" fmla="*/ 0 w 5122812"/>
              <a:gd name="connsiteY1" fmla="*/ 1054100 h 6816634"/>
              <a:gd name="connsiteX2" fmla="*/ 0 w 5122812"/>
              <a:gd name="connsiteY2" fmla="*/ 0 h 6816634"/>
              <a:gd name="connsiteX3" fmla="*/ 1054098 w 5122812"/>
              <a:gd name="connsiteY3" fmla="*/ 1054100 h 6816634"/>
              <a:gd name="connsiteX4" fmla="*/ 5122812 w 5122812"/>
              <a:gd name="connsiteY4" fmla="*/ 5122821 h 6816634"/>
              <a:gd name="connsiteX5" fmla="*/ 3428998 w 5122812"/>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2" h="6816634">
                <a:moveTo>
                  <a:pt x="0" y="3387636"/>
                </a:moveTo>
                <a:lnTo>
                  <a:pt x="0" y="1054100"/>
                </a:lnTo>
                <a:lnTo>
                  <a:pt x="0" y="0"/>
                </a:lnTo>
                <a:lnTo>
                  <a:pt x="1054098" y="1054100"/>
                </a:lnTo>
                <a:lnTo>
                  <a:pt x="5122812" y="5122821"/>
                </a:lnTo>
                <a:lnTo>
                  <a:pt x="3428998"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a:xfrm>
            <a:off x="56051" y="0"/>
            <a:ext cx="1351835" cy="675918"/>
          </a:xfrm>
          <a:custGeom>
            <a:avLst/>
            <a:gdLst>
              <a:gd name="connsiteX0" fmla="*/ 0 w 2227104"/>
              <a:gd name="connsiteY0" fmla="*/ 0 h 1113552"/>
              <a:gd name="connsiteX1" fmla="*/ 2227104 w 2227104"/>
              <a:gd name="connsiteY1" fmla="*/ 0 h 1113552"/>
              <a:gd name="connsiteX2" fmla="*/ 1113552 w 2227104"/>
              <a:gd name="connsiteY2" fmla="*/ 1113552 h 1113552"/>
            </a:gdLst>
            <a:ahLst/>
            <a:cxnLst>
              <a:cxn ang="0">
                <a:pos x="connsiteX0" y="connsiteY0"/>
              </a:cxn>
              <a:cxn ang="0">
                <a:pos x="connsiteX1" y="connsiteY1"/>
              </a:cxn>
              <a:cxn ang="0">
                <a:pos x="connsiteX2" y="connsiteY2"/>
              </a:cxn>
            </a:cxnLst>
            <a:rect l="l" t="t" r="r" b="b"/>
            <a:pathLst>
              <a:path w="2227104" h="1113552">
                <a:moveTo>
                  <a:pt x="0" y="0"/>
                </a:moveTo>
                <a:lnTo>
                  <a:pt x="2227104" y="0"/>
                </a:lnTo>
                <a:lnTo>
                  <a:pt x="1113552" y="11135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162" y="2314171"/>
            <a:ext cx="5043488" cy="3172229"/>
          </a:xfrm>
          <a:prstGeom prst="rect">
            <a:avLst/>
          </a:prstGeom>
        </p:spPr>
      </p:pic>
    </p:spTree>
    <p:extLst>
      <p:ext uri="{BB962C8B-B14F-4D97-AF65-F5344CB8AC3E}">
        <p14:creationId xmlns:p14="http://schemas.microsoft.com/office/powerpoint/2010/main" val="341961745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06016" y="1017817"/>
            <a:ext cx="5122814" cy="6816634"/>
          </a:xfrm>
          <a:custGeom>
            <a:avLst/>
            <a:gdLst>
              <a:gd name="connsiteX0" fmla="*/ 0 w 5122814"/>
              <a:gd name="connsiteY0" fmla="*/ 5122823 h 6816634"/>
              <a:gd name="connsiteX1" fmla="*/ 4068716 w 5122814"/>
              <a:gd name="connsiteY1" fmla="*/ 1054100 h 6816634"/>
              <a:gd name="connsiteX2" fmla="*/ 5122814 w 5122814"/>
              <a:gd name="connsiteY2" fmla="*/ 0 h 6816634"/>
              <a:gd name="connsiteX3" fmla="*/ 5122814 w 5122814"/>
              <a:gd name="connsiteY3" fmla="*/ 1054100 h 6816634"/>
              <a:gd name="connsiteX4" fmla="*/ 5122814 w 5122814"/>
              <a:gd name="connsiteY4" fmla="*/ 3387632 h 6816634"/>
              <a:gd name="connsiteX5" fmla="*/ 1693812 w 5122814"/>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4" h="6816634">
                <a:moveTo>
                  <a:pt x="0" y="5122823"/>
                </a:moveTo>
                <a:lnTo>
                  <a:pt x="4068716" y="1054100"/>
                </a:lnTo>
                <a:lnTo>
                  <a:pt x="5122814" y="0"/>
                </a:lnTo>
                <a:lnTo>
                  <a:pt x="5122814" y="1054100"/>
                </a:lnTo>
                <a:lnTo>
                  <a:pt x="5122814" y="3387632"/>
                </a:lnTo>
                <a:lnTo>
                  <a:pt x="1693812"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586105" y="2433320"/>
            <a:ext cx="6160135" cy="3528658"/>
          </a:xfrm>
          <a:prstGeom prst="rect">
            <a:avLst/>
          </a:prstGeom>
          <a:noFill/>
        </p:spPr>
        <p:txBody>
          <a:bodyPr wrap="square" rtlCol="0">
            <a:spAutoFit/>
          </a:bodyPr>
          <a:lstStyle/>
          <a:p>
            <a:pPr marL="171450" indent="-171450" algn="just">
              <a:lnSpc>
                <a:spcPct val="145000"/>
              </a:lnSpc>
              <a:buFont typeface="Arial" panose="020B0604020202020204" pitchFamily="34" charset="0"/>
              <a:buChar char="•"/>
            </a:pPr>
            <a:r>
              <a:rPr lang="en-GB" sz="1400" dirty="0"/>
              <a:t>Support Vector Machines (SVMs) are valuable tools in cyberbullying detection. They classify text data as cyberbullying or non-cyberbullying by finding the best </a:t>
            </a:r>
            <a:r>
              <a:rPr lang="en-GB" sz="1400" dirty="0">
                <a:solidFill>
                  <a:srgbClr val="FF0000"/>
                </a:solidFill>
              </a:rPr>
              <a:t>hyperplane</a:t>
            </a:r>
            <a:r>
              <a:rPr lang="en-GB" sz="1400" dirty="0"/>
              <a:t> that maximizes the margin between these classes. This algorithm transforms text features into numerical vectors and can handle high-dimensional </a:t>
            </a:r>
            <a:r>
              <a:rPr lang="en-GB" sz="1400" dirty="0" smtClean="0"/>
              <a:t>spaces.</a:t>
            </a:r>
          </a:p>
          <a:p>
            <a:pPr marL="171450" indent="-171450" algn="just">
              <a:lnSpc>
                <a:spcPct val="145000"/>
              </a:lnSpc>
              <a:buFont typeface="Arial" panose="020B0604020202020204" pitchFamily="34" charset="0"/>
              <a:buChar char="•"/>
            </a:pPr>
            <a:r>
              <a:rPr lang="en-GB" sz="1400" dirty="0" smtClean="0"/>
              <a:t> </a:t>
            </a:r>
            <a:r>
              <a:rPr lang="en-GB" sz="1400" dirty="0"/>
              <a:t>SVMs excel in cases where a clear separation between cyberbullying and non-cyberbullying instances exists. However, selecting the right </a:t>
            </a:r>
            <a:r>
              <a:rPr lang="en-GB" sz="1400" dirty="0">
                <a:solidFill>
                  <a:srgbClr val="FF0000"/>
                </a:solidFill>
              </a:rPr>
              <a:t>kernel function </a:t>
            </a:r>
            <a:r>
              <a:rPr lang="en-GB" sz="1400" dirty="0"/>
              <a:t>and tuning hyperparameters are critical for their performance. Careful handling of imbalanced datasets and an effective choice of features are essential to optimize SVM-based cyberbullying detection systems.</a:t>
            </a:r>
            <a:endParaRPr lang="en-US" altLang="zh-CN" sz="1400" dirty="0">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4" name="Flying impression design ——飞印象设计是一家专业的广告设计制作工作室，专注于平面、OFFICE、摄影等业务，工作室成立于2016年，拥有高水平的设计团队，已经立足于市场，今后将输出更多精致作品。"/>
          <p:cNvSpPr txBox="1"/>
          <p:nvPr/>
        </p:nvSpPr>
        <p:spPr>
          <a:xfrm>
            <a:off x="1407795" y="1457325"/>
            <a:ext cx="6394699" cy="707886"/>
          </a:xfrm>
          <a:prstGeom prst="rect">
            <a:avLst/>
          </a:prstGeom>
          <a:noFill/>
        </p:spPr>
        <p:txBody>
          <a:bodyPr wrap="none" rtlCol="0">
            <a:spAutoFit/>
          </a:bodyPr>
          <a:lstStyle/>
          <a:p>
            <a:r>
              <a:rPr lang="en-GB" altLang="de-DE" sz="4000" b="1" dirty="0" smtClean="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rPr>
              <a:t>Support vector machine</a:t>
            </a:r>
            <a:endParaRPr lang="en-GB" altLang="de-DE" sz="4000" b="1" dirty="0">
              <a:gradFill>
                <a:gsLst>
                  <a:gs pos="0">
                    <a:srgbClr val="8C1302"/>
                  </a:gs>
                  <a:gs pos="100000">
                    <a:srgbClr val="DE2511"/>
                  </a:gs>
                </a:gsLst>
                <a:lin ang="0" scaled="0"/>
              </a:gradFill>
              <a:latin typeface="Microsoft YaHei" panose="020B0503020204020204" pitchFamily="34" charset="-122"/>
              <a:ea typeface="Microsoft YaHei" panose="020B0503020204020204" pitchFamily="34" charset="-122"/>
              <a:cs typeface="文泉驿微米黑" panose="020B0606030804020204" pitchFamily="34" charset="-122"/>
            </a:endParaRPr>
          </a:p>
        </p:txBody>
      </p:sp>
      <p:sp>
        <p:nvSpPr>
          <p:cNvPr id="5" name="Flying impression design ——飞印象设计是一家专业的广告设计制作工作室，专注于平面、OFFICE、摄影等业务，工作室成立于2016年，拥有高水平的设计团队，已经立足于市场，今后将输出更多精致作品。"/>
          <p:cNvSpPr/>
          <p:nvPr/>
        </p:nvSpPr>
        <p:spPr>
          <a:xfrm rot="5400000">
            <a:off x="8206017" y="-717370"/>
            <a:ext cx="5122812" cy="6816634"/>
          </a:xfrm>
          <a:custGeom>
            <a:avLst/>
            <a:gdLst>
              <a:gd name="connsiteX0" fmla="*/ 0 w 5122812"/>
              <a:gd name="connsiteY0" fmla="*/ 3387636 h 6816634"/>
              <a:gd name="connsiteX1" fmla="*/ 0 w 5122812"/>
              <a:gd name="connsiteY1" fmla="*/ 1054100 h 6816634"/>
              <a:gd name="connsiteX2" fmla="*/ 0 w 5122812"/>
              <a:gd name="connsiteY2" fmla="*/ 0 h 6816634"/>
              <a:gd name="connsiteX3" fmla="*/ 1054098 w 5122812"/>
              <a:gd name="connsiteY3" fmla="*/ 1054100 h 6816634"/>
              <a:gd name="connsiteX4" fmla="*/ 5122812 w 5122812"/>
              <a:gd name="connsiteY4" fmla="*/ 5122821 h 6816634"/>
              <a:gd name="connsiteX5" fmla="*/ 3428998 w 5122812"/>
              <a:gd name="connsiteY5" fmla="*/ 6816634 h 681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2812" h="6816634">
                <a:moveTo>
                  <a:pt x="0" y="3387636"/>
                </a:moveTo>
                <a:lnTo>
                  <a:pt x="0" y="1054100"/>
                </a:lnTo>
                <a:lnTo>
                  <a:pt x="0" y="0"/>
                </a:lnTo>
                <a:lnTo>
                  <a:pt x="1054098" y="1054100"/>
                </a:lnTo>
                <a:lnTo>
                  <a:pt x="5122812" y="5122821"/>
                </a:lnTo>
                <a:lnTo>
                  <a:pt x="3428998" y="6816634"/>
                </a:lnTo>
                <a:close/>
              </a:path>
            </a:pathLst>
          </a:custGeom>
          <a:gradFill>
            <a:gsLst>
              <a:gs pos="0">
                <a:srgbClr val="8C1302"/>
              </a:gs>
              <a:gs pos="100000">
                <a:srgbClr val="DE251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a:xfrm>
            <a:off x="56051" y="0"/>
            <a:ext cx="1351835" cy="675918"/>
          </a:xfrm>
          <a:custGeom>
            <a:avLst/>
            <a:gdLst>
              <a:gd name="connsiteX0" fmla="*/ 0 w 2227104"/>
              <a:gd name="connsiteY0" fmla="*/ 0 h 1113552"/>
              <a:gd name="connsiteX1" fmla="*/ 2227104 w 2227104"/>
              <a:gd name="connsiteY1" fmla="*/ 0 h 1113552"/>
              <a:gd name="connsiteX2" fmla="*/ 1113552 w 2227104"/>
              <a:gd name="connsiteY2" fmla="*/ 1113552 h 1113552"/>
            </a:gdLst>
            <a:ahLst/>
            <a:cxnLst>
              <a:cxn ang="0">
                <a:pos x="connsiteX0" y="connsiteY0"/>
              </a:cxn>
              <a:cxn ang="0">
                <a:pos x="connsiteX1" y="connsiteY1"/>
              </a:cxn>
              <a:cxn ang="0">
                <a:pos x="connsiteX2" y="connsiteY2"/>
              </a:cxn>
            </a:cxnLst>
            <a:rect l="l" t="t" r="r" b="b"/>
            <a:pathLst>
              <a:path w="2227104" h="1113552">
                <a:moveTo>
                  <a:pt x="0" y="0"/>
                </a:moveTo>
                <a:lnTo>
                  <a:pt x="2227104" y="0"/>
                </a:lnTo>
                <a:lnTo>
                  <a:pt x="1113552" y="1113552"/>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312" y="2487447"/>
            <a:ext cx="5122141" cy="3172308"/>
          </a:xfrm>
          <a:prstGeom prst="rect">
            <a:avLst/>
          </a:prstGeom>
        </p:spPr>
      </p:pic>
    </p:spTree>
    <p:extLst>
      <p:ext uri="{BB962C8B-B14F-4D97-AF65-F5344CB8AC3E}">
        <p14:creationId xmlns:p14="http://schemas.microsoft.com/office/powerpoint/2010/main" val="202540885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1303</Words>
  <Application>Microsoft Office PowerPoint</Application>
  <PresentationFormat>Widescreen</PresentationFormat>
  <Paragraphs>126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Microsoft YaHei</vt:lpstr>
      <vt:lpstr>Arial</vt:lpstr>
      <vt:lpstr>等线</vt:lpstr>
      <vt:lpstr>等线 Light</vt:lpstr>
      <vt:lpstr>Gautami</vt:lpstr>
      <vt:lpstr>Gill Sans</vt:lpstr>
      <vt:lpstr>文泉驿微米黑</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赵 飞</dc:creator>
  <cp:lastModifiedBy>Murty</cp:lastModifiedBy>
  <cp:revision>46</cp:revision>
  <dcterms:created xsi:type="dcterms:W3CDTF">2019-01-15T11:24:00Z</dcterms:created>
  <dcterms:modified xsi:type="dcterms:W3CDTF">2023-11-09T13:52:43Z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1C83D7F2A8B540B2AAECC2B720232B4A</vt:lpwstr>
  </property>
</Properties>
</file>