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01" r:id="rId4"/>
    <p:sldMasterId id="2147484373" r:id="rId5"/>
    <p:sldMasterId id="2147484387" r:id="rId6"/>
    <p:sldMasterId id="2147484440" r:id="rId7"/>
  </p:sldMasterIdLst>
  <p:notesMasterIdLst>
    <p:notesMasterId r:id="rId16"/>
  </p:notesMasterIdLst>
  <p:handoutMasterIdLst>
    <p:handoutMasterId r:id="rId17"/>
  </p:handoutMasterIdLst>
  <p:sldIdLst>
    <p:sldId id="675" r:id="rId8"/>
    <p:sldId id="749" r:id="rId9"/>
    <p:sldId id="751" r:id="rId10"/>
    <p:sldId id="752" r:id="rId11"/>
    <p:sldId id="753" r:id="rId12"/>
    <p:sldId id="754" r:id="rId13"/>
    <p:sldId id="750" r:id="rId14"/>
    <p:sldId id="755" r:id="rId15"/>
  </p:sldIdLst>
  <p:sldSz cx="12192000" cy="6858000"/>
  <p:notesSz cx="6858000" cy="933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35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  <a:srgbClr val="0078D7"/>
    <a:srgbClr val="4EB1FF"/>
    <a:srgbClr val="F2F8FD"/>
    <a:srgbClr val="FF6600"/>
    <a:srgbClr val="007A37"/>
    <a:srgbClr val="FF9933"/>
    <a:srgbClr val="DAEFC3"/>
    <a:srgbClr val="FF9999"/>
    <a:srgbClr val="A8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EF895-ED2E-4A9F-B6ED-DF2886FA763C}" v="3" dt="2020-01-24T20:33:44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292B2-F443-4406-AF1D-6FCCF7051E0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0E5BE-1D13-46BE-BA31-E459C01FB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7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C14F8-2A55-40C9-87BD-D5E13FBD71F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ABEE-72D2-4711-B507-13A06E43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430C9-2443-4FD6-9162-F44D32FAF9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0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ABEE-72D2-4711-B507-13A06E4388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2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6274974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7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66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0D8C5-8B94-42F7-99D2-EE6C08F638E0}"/>
              </a:ext>
            </a:extLst>
          </p:cNvPr>
          <p:cNvSpPr/>
          <p:nvPr userDrawn="1"/>
        </p:nvSpPr>
        <p:spPr bwMode="auto">
          <a:xfrm>
            <a:off x="0" y="1458686"/>
            <a:ext cx="12192000" cy="5399314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514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3092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795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146304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 sz="40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41772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1463040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 sz="40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96085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1463040"/>
          </a:xfrm>
          <a:prstGeom prst="rect">
            <a:avLst/>
          </a:prstGeom>
          <a:solidFill>
            <a:srgbClr val="001F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 sz="40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734589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8710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00352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71943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5138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46914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100853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 sz="40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27792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61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38103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68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8666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986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0170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3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1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3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3" y="2914177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1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1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3" y="2059075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09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39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3" y="1203973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7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7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3" y="348871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5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1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3" y="6334585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1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49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3" y="5479483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7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7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3" y="4624381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5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5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3" y="3769279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3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3766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1259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265187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18797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45632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24026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1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2982008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9341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987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7571" y="80690"/>
            <a:ext cx="1317744" cy="123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89630" bIns="89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175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4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1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96160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002" r:id="rId2"/>
    <p:sldLayoutId id="2147484368" r:id="rId3"/>
    <p:sldLayoutId id="2147484371" r:id="rId4"/>
    <p:sldLayoutId id="2147484484" r:id="rId5"/>
    <p:sldLayoutId id="2147484486" r:id="rId6"/>
    <p:sldLayoutId id="2147484487" r:id="rId7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7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7" r:id="rId3"/>
    <p:sldLayoutId id="2147484380" r:id="rId4"/>
    <p:sldLayoutId id="2147484382" r:id="rId5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85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  <p:sldLayoutId id="2147484399" r:id="rId12"/>
    <p:sldLayoutId id="2147484400" r:id="rId13"/>
    <p:sldLayoutId id="2147484401" r:id="rId14"/>
    <p:sldLayoutId id="2147484402" r:id="rId15"/>
    <p:sldLayoutId id="2147484404" r:id="rId16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arxiv.org/abs/1810.0480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06.safelinks.protection.outlook.com/?url=https%3A%2F%2Fgithub.com%2FJackXueIndiana%2FDNN-NLP-Text-Classification&amp;data=02%7C01%7CKC.Munnings%40microsoft.com%7C268562727ee24a8fd9d608d7a067f901%7C72f988bf86f141af91ab2d7cd011db47%7C1%7C0%7C637154241159920872&amp;sdata=WTX897dBO%2BHu7FvjzB33eEN977iFq%2BehwwddMbN%2Bn8k%3D&amp;reserved=0" TargetMode="Externa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69302" y="2918854"/>
            <a:ext cx="6274911" cy="1792850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914367">
              <a:defRPr/>
            </a:pPr>
            <a:r>
              <a:rPr lang="en-US" sz="4000" spc="-98" dirty="0"/>
              <a:t>Briefing on Deep Learning for Natural Language Processing</a:t>
            </a:r>
          </a:p>
          <a:p>
            <a:pPr lvl="0" defTabSz="914367">
              <a:defRPr/>
            </a:pPr>
            <a:endParaRPr kumimoji="0" lang="en-US" sz="2400" b="0" i="1" u="none" strike="noStrike" kern="1200" cap="none" spc="-98" normalizeH="0" baseline="0" noProof="0" dirty="0">
              <a:ln w="3175">
                <a:noFill/>
              </a:ln>
              <a:gradFill>
                <a:gsLst>
                  <a:gs pos="130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  <a:p>
            <a:pPr lvl="0" defTabSz="914367">
              <a:defRPr/>
            </a:pPr>
            <a:r>
              <a:rPr kumimoji="0" lang="en-US" sz="2400" b="0" i="1" u="none" strike="noStrike" kern="1200" cap="none" spc="-98" normalizeH="0" baseline="0" noProof="0" dirty="0">
                <a:ln w="3175">
                  <a:noFill/>
                </a:ln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Jack Xue, Ph.D. &amp; MBA</a:t>
            </a:r>
          </a:p>
          <a:p>
            <a:pPr lvl="0" defTabSz="914367">
              <a:defRPr/>
            </a:pPr>
            <a:r>
              <a:rPr kumimoji="0" lang="en-US" sz="2400" b="0" i="1" u="none" strike="noStrike" kern="1200" cap="none" spc="-98" normalizeH="0" baseline="0" noProof="0" dirty="0">
                <a:ln w="3175">
                  <a:noFill/>
                </a:ln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Principal Data and Applied Scientist</a:t>
            </a:r>
          </a:p>
          <a:p>
            <a:pPr lvl="0" defTabSz="914367">
              <a:defRPr/>
            </a:pPr>
            <a:r>
              <a:rPr lang="en-US" sz="2400" i="1" spc="-98" dirty="0">
                <a:latin typeface="Segoe UI Light"/>
              </a:rPr>
              <a:t>January 22, 2020</a:t>
            </a:r>
            <a:endParaRPr kumimoji="0" lang="en-US" sz="1600" b="0" i="1" u="none" strike="noStrike" kern="1200" cap="none" spc="-98" normalizeH="0" baseline="0" noProof="0" dirty="0">
              <a:ln w="3175">
                <a:noFill/>
              </a:ln>
              <a:gradFill>
                <a:gsLst>
                  <a:gs pos="130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3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80" y="300259"/>
            <a:ext cx="11655840" cy="899665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189038"/>
            <a:ext cx="10890250" cy="4547399"/>
          </a:xfrm>
        </p:spPr>
        <p:txBody>
          <a:bodyPr/>
          <a:lstStyle/>
          <a:p>
            <a:pPr marL="1005840" indent="-54864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ata processing</a:t>
            </a:r>
          </a:p>
          <a:p>
            <a:pPr marL="1005840" indent="-54864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Bag of Words (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BoW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1005840" indent="-54864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Word Embedding &amp; Convolutional Neural Network</a:t>
            </a:r>
          </a:p>
          <a:p>
            <a:pPr marL="1005840" indent="-54864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Text Classification</a:t>
            </a:r>
          </a:p>
          <a:p>
            <a:pPr marL="1005840" indent="-54864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Machine Translation &amp; Recurrent Neural Network</a:t>
            </a:r>
          </a:p>
          <a:p>
            <a:pPr marL="1005840" indent="-54864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Bidirectional Encoder Representations from Transformers (BERT)</a:t>
            </a:r>
          </a:p>
          <a:p>
            <a:pPr marL="1005840" indent="-54864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1005840" indent="-548640">
              <a:spcBef>
                <a:spcPts val="6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https://machinelearningmastery.com/about/</a:t>
            </a:r>
            <a:endParaRPr lang="en-US" sz="2400" dirty="0">
              <a:solidFill>
                <a:schemeClr val="bg2"/>
              </a:solidFill>
            </a:endParaRPr>
          </a:p>
          <a:p>
            <a:pPr marL="1005840" indent="-548640">
              <a:spcBef>
                <a:spcPts val="6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https://arxiv.org/abs/1810.04805</a:t>
            </a:r>
            <a:endParaRPr lang="en-US" sz="2400" dirty="0">
              <a:solidFill>
                <a:schemeClr val="bg2"/>
              </a:solidFill>
            </a:endParaRPr>
          </a:p>
          <a:p>
            <a:pPr marL="1005840" indent="-548640">
              <a:spcBef>
                <a:spcPts val="600"/>
              </a:spcBef>
              <a:spcAft>
                <a:spcPts val="300"/>
              </a:spcAft>
            </a:pP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433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E940-EF34-429D-A4BB-B23FF9A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A3710-74B4-4E4D-912C-007A297FEF09}"/>
              </a:ext>
            </a:extLst>
          </p:cNvPr>
          <p:cNvSpPr/>
          <p:nvPr/>
        </p:nvSpPr>
        <p:spPr>
          <a:xfrm>
            <a:off x="461176" y="1254491"/>
            <a:ext cx="8682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NLTK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Scikit</a:t>
            </a:r>
            <a:r>
              <a:rPr lang="en-US" dirty="0">
                <a:solidFill>
                  <a:schemeClr val="bg2"/>
                </a:solidFill>
              </a:rPr>
              <a:t>-Learn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How to convert text to word count vectors with </a:t>
            </a:r>
            <a:r>
              <a:rPr lang="en-US" dirty="0" err="1">
                <a:solidFill>
                  <a:schemeClr val="bg2"/>
                </a:solidFill>
              </a:rPr>
              <a:t>CountVectorizer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 How to convert text to word frequency vectors with </a:t>
            </a:r>
            <a:r>
              <a:rPr lang="en-US" dirty="0" err="1">
                <a:solidFill>
                  <a:schemeClr val="bg2"/>
                </a:solidFill>
              </a:rPr>
              <a:t>TfidfVectorizer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 How to convert text to unique integers with </a:t>
            </a:r>
            <a:r>
              <a:rPr lang="en-US" dirty="0" err="1">
                <a:solidFill>
                  <a:schemeClr val="bg2"/>
                </a:solidFill>
              </a:rPr>
              <a:t>HashingVectorizer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311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A770-5105-48AA-A13E-0B186AF5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A06DC-F3E7-4914-9FC8-6F9D0296D16D}"/>
              </a:ext>
            </a:extLst>
          </p:cNvPr>
          <p:cNvSpPr/>
          <p:nvPr/>
        </p:nvSpPr>
        <p:spPr>
          <a:xfrm>
            <a:off x="421419" y="1254491"/>
            <a:ext cx="87225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1. The Problem with Text</a:t>
            </a:r>
          </a:p>
          <a:p>
            <a:r>
              <a:rPr lang="en-US" dirty="0">
                <a:solidFill>
                  <a:schemeClr val="bg2"/>
                </a:solidFill>
              </a:rPr>
              <a:t>2. What is a Bag-of-Words?</a:t>
            </a:r>
          </a:p>
          <a:p>
            <a:r>
              <a:rPr lang="en-US" dirty="0">
                <a:solidFill>
                  <a:schemeClr val="bg2"/>
                </a:solidFill>
              </a:rPr>
              <a:t>3. Example of the Bag-of-Words Model</a:t>
            </a:r>
          </a:p>
          <a:p>
            <a:r>
              <a:rPr lang="en-US" dirty="0">
                <a:solidFill>
                  <a:schemeClr val="bg2"/>
                </a:solidFill>
              </a:rPr>
              <a:t>4. Managing Vocabulary</a:t>
            </a:r>
          </a:p>
          <a:p>
            <a:r>
              <a:rPr lang="en-US" dirty="0">
                <a:solidFill>
                  <a:schemeClr val="bg2"/>
                </a:solidFill>
              </a:rPr>
              <a:t>5. Scoring Words</a:t>
            </a:r>
          </a:p>
        </p:txBody>
      </p:sp>
    </p:spTree>
    <p:extLst>
      <p:ext uri="{BB962C8B-B14F-4D97-AF65-F5344CB8AC3E}">
        <p14:creationId xmlns:p14="http://schemas.microsoft.com/office/powerpoint/2010/main" val="35696624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97FD-84D3-4D26-8EB0-A3D64317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</a:t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EE5C4-68DD-4889-9325-3CBE72F7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3" y="3222159"/>
            <a:ext cx="4432603" cy="3112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D458F4-A1EF-4C90-AC78-E1D52FF9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33" y="1317755"/>
            <a:ext cx="8239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17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FD75-D565-40DD-ABE5-535DA226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for Text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ACAB6-D963-4F90-9DF2-0AEB490A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684" y="1168353"/>
            <a:ext cx="5096785" cy="2159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62022-BE3C-4D0C-B6D0-FC3792AB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5" y="1168353"/>
            <a:ext cx="3794720" cy="5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27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C9D-2070-4C0C-88ED-BFCA1E8B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Google AI Language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73541-7C4F-4ED2-97C0-EB119848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1" y="1360667"/>
            <a:ext cx="10762557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84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8E5B-99A9-4070-8B86-B645A9C1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3B1A2-4A60-4728-9EA3-E417A1296079}"/>
              </a:ext>
            </a:extLst>
          </p:cNvPr>
          <p:cNvSpPr/>
          <p:nvPr/>
        </p:nvSpPr>
        <p:spPr>
          <a:xfrm>
            <a:off x="635431" y="3105835"/>
            <a:ext cx="11174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https://github.com/JackXueIndiana/DNN-NLP-Text-Classification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686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GXFY15">
  <a:themeElements>
    <a:clrScheme name="Custom 55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78D7"/>
      </a:hlink>
      <a:folHlink>
        <a:srgbClr val="0078D7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2.xml><?xml version="1.0" encoding="utf-8"?>
<a:theme xmlns:a="http://schemas.openxmlformats.org/drawingml/2006/main" name="1_MGXFY15">
  <a:themeElements>
    <a:clrScheme name="Custom 55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78D7"/>
      </a:hlink>
      <a:folHlink>
        <a:srgbClr val="0078D7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EBC_2017">
  <a:themeElements>
    <a:clrScheme name="Custom 2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13B3"/>
      </a:accent2>
      <a:accent3>
        <a:srgbClr val="C6CFCF"/>
      </a:accent3>
      <a:accent4>
        <a:srgbClr val="00A4B3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8D89426A-98D9-452E-82D2-38C97A5E7430}" vid="{43CB4C6F-FCEB-4846-9678-AF1F381D6EF6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59c884c-a10e-406e-8424-587195da6e66" xsi:nil="true"/>
    <SharedWithUsers xmlns="04234131-a17c-4fd0-94bc-bf6274102a2a">
      <UserInfo>
        <DisplayName>Balazs Olcsvary</DisplayName>
        <AccountId>2252</AccountId>
        <AccountType/>
      </UserInfo>
      <UserInfo>
        <DisplayName>Patrick Belland</DisplayName>
        <AccountId>4627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FA1D376B422499EE33DE2EC1E0CDD" ma:contentTypeVersion="11" ma:contentTypeDescription="Create a new document." ma:contentTypeScope="" ma:versionID="4e8c5522ae9a8a4ef1d0613c2538aabd">
  <xsd:schema xmlns:xsd="http://www.w3.org/2001/XMLSchema" xmlns:xs="http://www.w3.org/2001/XMLSchema" xmlns:p="http://schemas.microsoft.com/office/2006/metadata/properties" xmlns:ns2="c59c884c-a10e-406e-8424-587195da6e66" xmlns:ns3="04234131-a17c-4fd0-94bc-bf6274102a2a" targetNamespace="http://schemas.microsoft.com/office/2006/metadata/properties" ma:root="true" ma:fieldsID="e7395f90c92fd3d2d92d825d05b74943" ns2:_="" ns3:_="">
    <xsd:import namespace="c59c884c-a10e-406e-8424-587195da6e66"/>
    <xsd:import namespace="04234131-a17c-4fd0-94bc-bf6274102a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c884c-a10e-406e-8424-587195da6e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34131-a17c-4fd0-94bc-bf6274102a2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B241FD-B865-4ACD-96C9-EDAC184C275F}">
  <ds:schemaRefs>
    <ds:schemaRef ds:uri="http://schemas.microsoft.com/office/2006/metadata/properties"/>
    <ds:schemaRef ds:uri="http://schemas.microsoft.com/office/infopath/2007/PartnerControls"/>
    <ds:schemaRef ds:uri="c59c884c-a10e-406e-8424-587195da6e66"/>
    <ds:schemaRef ds:uri="04234131-a17c-4fd0-94bc-bf6274102a2a"/>
  </ds:schemaRefs>
</ds:datastoreItem>
</file>

<file path=customXml/itemProps2.xml><?xml version="1.0" encoding="utf-8"?>
<ds:datastoreItem xmlns:ds="http://schemas.openxmlformats.org/officeDocument/2006/customXml" ds:itemID="{5ED359C1-C2E5-44C9-BE68-CA394436D2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9c884c-a10e-406e-8424-587195da6e66"/>
    <ds:schemaRef ds:uri="04234131-a17c-4fd0-94bc-bf6274102a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9ABBEE-2966-4637-8A6B-1EE4065782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Data Warehouse</Template>
  <TotalTime>0</TotalTime>
  <Words>169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Semilight</vt:lpstr>
      <vt:lpstr>MGXFY15</vt:lpstr>
      <vt:lpstr>1_MGXFY15</vt:lpstr>
      <vt:lpstr>EBC_2017</vt:lpstr>
      <vt:lpstr>Server and Cloud 2013</vt:lpstr>
      <vt:lpstr>PowerPoint Presentation</vt:lpstr>
      <vt:lpstr>Agenda</vt:lpstr>
      <vt:lpstr>Data Processing</vt:lpstr>
      <vt:lpstr>Bag of Words</vt:lpstr>
      <vt:lpstr>Word Embedding </vt:lpstr>
      <vt:lpstr>CNN for Text Classification</vt:lpstr>
      <vt:lpstr>BERT – Google AI Language 2018</vt:lpstr>
      <vt:lpstr>Sample Code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Databricks Technical Deck</dc:title>
  <dc:subject>Azure Databricks</dc:subject>
  <dc:creator/>
  <dc:description>v1.0</dc:description>
  <cp:lastModifiedBy/>
  <cp:revision>1</cp:revision>
  <dcterms:created xsi:type="dcterms:W3CDTF">2017-07-06T18:13:01Z</dcterms:created>
  <dcterms:modified xsi:type="dcterms:W3CDTF">2020-01-24T20:33:53Z</dcterms:modified>
  <cp:category>Technical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syrhee@microsoft.com</vt:lpwstr>
  </property>
  <property fmtid="{D5CDD505-2E9C-101B-9397-08002B2CF9AE}" pid="6" name="MSIP_Label_f42aa342-8706-4288-bd11-ebb85995028c_SetDate">
    <vt:lpwstr>2017-07-06T11:13:10.4024256-07:00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0x0101008EDFA1D376B422499EE33DE2EC1E0CDD</vt:lpwstr>
  </property>
  <property fmtid="{D5CDD505-2E9C-101B-9397-08002B2CF9AE}" pid="12" name="of67e5d4b76f4a9db8769983fda9cec0">
    <vt:lpwstr/>
  </property>
  <property fmtid="{D5CDD505-2E9C-101B-9397-08002B2CF9AE}" pid="13" name="TaxKeyword">
    <vt:lpwstr/>
  </property>
  <property fmtid="{D5CDD505-2E9C-101B-9397-08002B2CF9AE}" pid="14" name="NewsType">
    <vt:lpwstr/>
  </property>
  <property fmtid="{D5CDD505-2E9C-101B-9397-08002B2CF9AE}" pid="15" name="_dlc_policyId">
    <vt:lpwstr>0x0101000E4CB7077FEE4FF7AE86D4A500EEC780030016C849C62B10EB41ACA8C7EEDEF40BB20099ECF64382448D48A56095091C66B1A9|-661092312</vt:lpwstr>
  </property>
  <property fmtid="{D5CDD505-2E9C-101B-9397-08002B2CF9AE}" pid="16" name="Region">
    <vt:lpwstr/>
  </property>
  <property fmtid="{D5CDD505-2E9C-101B-9397-08002B2CF9AE}" pid="17" name="ItemType">
    <vt:lpwstr>435;#technical presentations|83a894cf-702b-47fc-aba5-41bd10dc1e75</vt:lpwstr>
  </property>
  <property fmtid="{D5CDD505-2E9C-101B-9397-08002B2CF9AE}" pid="18" name="Confidentiality">
    <vt:lpwstr>14;#customer ready|8986c41d-21c5-4f8f-8a12-ea4625b46858</vt:lpwstr>
  </property>
  <property fmtid="{D5CDD505-2E9C-101B-9397-08002B2CF9AE}" pid="19" name="Industries">
    <vt:lpwstr/>
  </property>
  <property fmtid="{D5CDD505-2E9C-101B-9397-08002B2CF9AE}" pid="20" name="MSProducts">
    <vt:lpwstr/>
  </property>
  <property fmtid="{D5CDD505-2E9C-101B-9397-08002B2CF9AE}" pid="21" name="Competitors">
    <vt:lpwstr/>
  </property>
  <property fmtid="{D5CDD505-2E9C-101B-9397-08002B2CF9AE}" pid="22" name="ExperienceContentType">
    <vt:lpwstr/>
  </property>
  <property fmtid="{D5CDD505-2E9C-101B-9397-08002B2CF9AE}" pid="23" name="SMSGDomain">
    <vt:lpwstr>22;#Server and Tools Business|6783548d-8609-4f97-be4a-4ca2616905a6;#21;#Intelligent Cloud|adc2fe87-c79a-4ded-a449-3f86b954069d</vt:lpwstr>
  </property>
  <property fmtid="{D5CDD505-2E9C-101B-9397-08002B2CF9AE}" pid="24" name="BusinessArchitecture">
    <vt:lpwstr>1370;#Advanced Analytics|a794c42d-8e46-46ec-b99e-aa6f5cde33ef</vt:lpwstr>
  </property>
  <property fmtid="{D5CDD505-2E9C-101B-9397-08002B2CF9AE}" pid="25" name="Products">
    <vt:lpwstr>2034;#Azure Machine Learning|9207948e-39de-44e3-bca4-b0005ecebc86</vt:lpwstr>
  </property>
  <property fmtid="{D5CDD505-2E9C-101B-9397-08002B2CF9AE}" pid="26" name="EnterpriseDomainTags">
    <vt:lpwstr/>
  </property>
  <property fmtid="{D5CDD505-2E9C-101B-9397-08002B2CF9AE}" pid="27" name="j3562c58ee414e028925bc902cfc01a1">
    <vt:lpwstr/>
  </property>
  <property fmtid="{D5CDD505-2E9C-101B-9397-08002B2CF9AE}" pid="28" name="Segments">
    <vt:lpwstr/>
  </property>
  <property fmtid="{D5CDD505-2E9C-101B-9397-08002B2CF9AE}" pid="29" name="Partners">
    <vt:lpwstr/>
  </property>
  <property fmtid="{D5CDD505-2E9C-101B-9397-08002B2CF9AE}" pid="30" name="ActivitiesAndPrograms">
    <vt:lpwstr/>
  </property>
  <property fmtid="{D5CDD505-2E9C-101B-9397-08002B2CF9AE}" pid="31" name="la4444b61d19467597d63190b69ac227">
    <vt:lpwstr/>
  </property>
  <property fmtid="{D5CDD505-2E9C-101B-9397-08002B2CF9AE}" pid="32" name="l6f004f21209409da86a713c0f24627d">
    <vt:lpwstr/>
  </property>
  <property fmtid="{D5CDD505-2E9C-101B-9397-08002B2CF9AE}" pid="33" name="Topics">
    <vt:lpwstr/>
  </property>
  <property fmtid="{D5CDD505-2E9C-101B-9397-08002B2CF9AE}" pid="34" name="Groups">
    <vt:lpwstr/>
  </property>
  <property fmtid="{D5CDD505-2E9C-101B-9397-08002B2CF9AE}" pid="35" name="MSProductsTaxHTField0">
    <vt:lpwstr/>
  </property>
  <property fmtid="{D5CDD505-2E9C-101B-9397-08002B2CF9AE}" pid="36" name="Languages">
    <vt:lpwstr/>
  </property>
  <property fmtid="{D5CDD505-2E9C-101B-9397-08002B2CF9AE}" pid="37" name="e8080b0481964c759b2c36ae49591b31">
    <vt:lpwstr/>
  </property>
  <property fmtid="{D5CDD505-2E9C-101B-9397-08002B2CF9AE}" pid="38" name="TechnicalLevel">
    <vt:lpwstr/>
  </property>
  <property fmtid="{D5CDD505-2E9C-101B-9397-08002B2CF9AE}" pid="39" name="Audiences">
    <vt:lpwstr/>
  </property>
  <property fmtid="{D5CDD505-2E9C-101B-9397-08002B2CF9AE}" pid="40" name="ldac8aee9d1f469e8cd8c3f8d6a615f2">
    <vt:lpwstr/>
  </property>
  <property fmtid="{D5CDD505-2E9C-101B-9397-08002B2CF9AE}" pid="41" name="EmployeeRole">
    <vt:lpwstr/>
  </property>
  <property fmtid="{D5CDD505-2E9C-101B-9397-08002B2CF9AE}" pid="42" name="NewsTopic">
    <vt:lpwstr/>
  </property>
  <property fmtid="{D5CDD505-2E9C-101B-9397-08002B2CF9AE}" pid="43" name="Roles">
    <vt:lpwstr/>
  </property>
  <property fmtid="{D5CDD505-2E9C-101B-9397-08002B2CF9AE}" pid="44" name="ItemRetentionFormula">
    <vt:lpwstr>&lt;formula id="Microsoft.Office.RecordsManagement.PolicyFeatures.Expiration.Formula.BuiltIn"&gt;&lt;number&gt;0&lt;/number&gt;&lt;property&gt;Expire_x005f_x0020_Review&lt;/property&gt;&lt;propertyId&gt;4efb7b69-53dd-4711-a372-96a7c80c7a38&lt;/propertyId&gt;&lt;period&gt;days&lt;/period&gt;&lt;/formula&gt;</vt:lpwstr>
  </property>
  <property fmtid="{D5CDD505-2E9C-101B-9397-08002B2CF9AE}" pid="45" name="NewsSource">
    <vt:lpwstr/>
  </property>
  <property fmtid="{D5CDD505-2E9C-101B-9397-08002B2CF9AE}" pid="46" name="SMSGTags">
    <vt:lpwstr/>
  </property>
  <property fmtid="{D5CDD505-2E9C-101B-9397-08002B2CF9AE}" pid="47" name="_dlc_DocIdItemGuid">
    <vt:lpwstr>6f21bdcc-45c2-4903-b4cf-d7a1ab336d48</vt:lpwstr>
  </property>
  <property fmtid="{D5CDD505-2E9C-101B-9397-08002B2CF9AE}" pid="48" name="MSPhysicalGeography">
    <vt:lpwstr/>
  </property>
  <property fmtid="{D5CDD505-2E9C-101B-9397-08002B2CF9AE}" pid="49" name="_docset_NoMedatataSyncRequired">
    <vt:lpwstr>False</vt:lpwstr>
  </property>
  <property fmtid="{D5CDD505-2E9C-101B-9397-08002B2CF9AE}" pid="50" name="LastSharedByUser">
    <vt:lpwstr>ahmedmos@microsoft.com</vt:lpwstr>
  </property>
  <property fmtid="{D5CDD505-2E9C-101B-9397-08002B2CF9AE}" pid="51" name="LastSharedByTime">
    <vt:filetime>2017-12-17T09:35:14Z</vt:filetime>
  </property>
  <property fmtid="{D5CDD505-2E9C-101B-9397-08002B2CF9AE}" pid="52" name="SharedWithUsers">
    <vt:lpwstr>68043;#Alessio Bagnaresi</vt:lpwstr>
  </property>
</Properties>
</file>