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rIns="91325" tIns="456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rIns="91325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40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4478273"/>
            <a:ext cx="9144000" cy="66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9144" y="4539996"/>
            <a:ext cx="2249400" cy="53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2359151" y="4533137"/>
            <a:ext cx="6784800" cy="5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362200" y="4537528"/>
            <a:ext cx="6515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700"/>
              </a:spcBef>
              <a:buClr>
                <a:schemeClr val="accent2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50"/>
              </a:spcBef>
              <a:buClr>
                <a:schemeClr val="accent1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500"/>
              </a:spcBef>
              <a:buClr>
                <a:schemeClr val="accent2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360"/>
              </a:spcBef>
              <a:buClr>
                <a:schemeClr val="accent1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360"/>
              </a:spcBef>
              <a:buClr>
                <a:schemeClr val="accent2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360"/>
              </a:spcBef>
              <a:buClr>
                <a:schemeClr val="accent3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360"/>
              </a:spcBef>
              <a:buClr>
                <a:schemeClr val="accent4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6200" y="4551523"/>
            <a:ext cx="2057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085392" y="177404"/>
            <a:ext cx="5867400" cy="27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001000" y="171450"/>
            <a:ext cx="838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2362200" y="2343150"/>
            <a:ext cx="64770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0" y="1123507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09600" y="1352550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Char char="◻"/>
              <a:defRPr/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Char char="⬜"/>
              <a:defRPr/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Char char="■"/>
              <a:defRPr/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Char char="■"/>
              <a:defRPr/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Char char="■"/>
              <a:defRPr/>
            </a:lvl5pPr>
            <a:lvl6pPr indent="-236220" lvl="5" marL="2103120" rtl="0" algn="l">
              <a:spcBef>
                <a:spcPts val="360"/>
              </a:spcBef>
              <a:buClr>
                <a:schemeClr val="accent1"/>
              </a:buClr>
              <a:buNone/>
              <a:defRPr/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Char char="▪"/>
              <a:defRPr/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Char char="▪"/>
              <a:defRPr/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1371600" y="2057400"/>
            <a:ext cx="71232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0" y="1143000"/>
            <a:ext cx="91440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1200150"/>
            <a:ext cx="1295400" cy="74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371600" y="1200150"/>
            <a:ext cx="7772400" cy="7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371600" y="1200150"/>
            <a:ext cx="762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0" y="1314450"/>
            <a:ext cx="1295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09600" y="1352550"/>
            <a:ext cx="38862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Char char="◻"/>
              <a:defRPr/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Char char="⬜"/>
              <a:defRPr/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Char char="■"/>
              <a:defRPr/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Char char="■"/>
              <a:defRPr/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Char char="■"/>
              <a:defRPr/>
            </a:lvl5pPr>
            <a:lvl6pPr indent="-236220" lvl="5" marL="2103120" rtl="0" algn="l">
              <a:spcBef>
                <a:spcPts val="360"/>
              </a:spcBef>
              <a:buClr>
                <a:schemeClr val="accent1"/>
              </a:buClr>
              <a:buNone/>
              <a:defRPr/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Char char="▪"/>
              <a:defRPr/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Char char="▪"/>
              <a:defRPr/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Char char="▪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44901" y="1352549"/>
            <a:ext cx="3886199" cy="326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Char char="◻"/>
              <a:defRPr/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Char char="⬜"/>
              <a:defRPr/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Char char="■"/>
              <a:defRPr/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Char char="■"/>
              <a:defRPr/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Char char="■"/>
              <a:defRPr/>
            </a:lvl5pPr>
            <a:lvl6pPr indent="-236220" lvl="5" marL="2103120" rtl="0" algn="l">
              <a:spcBef>
                <a:spcPts val="360"/>
              </a:spcBef>
              <a:buClr>
                <a:schemeClr val="accent1"/>
              </a:buClr>
              <a:buNone/>
              <a:defRPr/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Char char="▪"/>
              <a:defRPr/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Char char="▪"/>
              <a:defRPr/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Char char="▪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0" y="1123507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12647" y="118109"/>
            <a:ext cx="8153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9600" y="1919817"/>
            <a:ext cx="3886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Char char="◻"/>
              <a:defRPr/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Char char="⬜"/>
              <a:defRPr/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Char char="■"/>
              <a:defRPr/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Char char="■"/>
              <a:defRPr/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Char char="■"/>
              <a:defRPr/>
            </a:lvl5pPr>
            <a:lvl6pPr indent="-236220" lvl="5" marL="2103120" rtl="0" algn="l">
              <a:spcBef>
                <a:spcPts val="360"/>
              </a:spcBef>
              <a:buClr>
                <a:schemeClr val="accent1"/>
              </a:buClr>
              <a:buNone/>
              <a:defRPr/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Char char="▪"/>
              <a:defRPr/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Char char="▪"/>
              <a:defRPr/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Char char="▪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00600" y="1919817"/>
            <a:ext cx="3886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Char char="◻"/>
              <a:defRPr/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Char char="⬜"/>
              <a:defRPr/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Char char="■"/>
              <a:defRPr/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Char char="■"/>
              <a:defRPr/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Char char="■"/>
              <a:defRPr/>
            </a:lvl5pPr>
            <a:lvl6pPr indent="-236220" lvl="5" marL="2103120" rtl="0" algn="l">
              <a:spcBef>
                <a:spcPts val="360"/>
              </a:spcBef>
              <a:buClr>
                <a:schemeClr val="accent1"/>
              </a:buClr>
              <a:buNone/>
              <a:defRPr/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Char char="▪"/>
              <a:defRPr/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Char char="▪"/>
              <a:defRPr/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Char char="▪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0" y="1123507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609600" y="1362287"/>
            <a:ext cx="3886200" cy="5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4" type="body"/>
          </p:nvPr>
        </p:nvSpPr>
        <p:spPr>
          <a:xfrm>
            <a:off x="4800600" y="1362287"/>
            <a:ext cx="3886200" cy="53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0" y="1123507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0" y="4686300"/>
            <a:ext cx="533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0" y="1123507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09600" y="1428750"/>
            <a:ext cx="1600200" cy="3124200"/>
          </a:xfrm>
          <a:prstGeom prst="rect">
            <a:avLst/>
          </a:prstGeom>
          <a:solidFill>
            <a:schemeClr val="accent2"/>
          </a:solidFill>
          <a:ln cap="sq" cmpd="sng" w="508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2362200" y="1428750"/>
            <a:ext cx="6400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Char char="◻"/>
              <a:defRPr/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Char char="⬜"/>
              <a:defRPr/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Char char="■"/>
              <a:defRPr/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Char char="■"/>
              <a:defRPr/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Char char="■"/>
              <a:defRPr/>
            </a:lvl5pPr>
            <a:lvl6pPr indent="-236220" lvl="5" marL="2103120" rtl="0" algn="l">
              <a:spcBef>
                <a:spcPts val="360"/>
              </a:spcBef>
              <a:buClr>
                <a:schemeClr val="accent1"/>
              </a:buClr>
              <a:buNone/>
              <a:defRPr/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Char char="▪"/>
              <a:defRPr/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Char char="▪"/>
              <a:defRPr/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557667" y="0"/>
            <a:ext cx="7586400" cy="3420000"/>
          </a:xfrm>
          <a:prstGeom prst="rect">
            <a:avLst/>
          </a:prstGeom>
          <a:solidFill>
            <a:srgbClr val="969D9F"/>
          </a:solidFill>
          <a:ln>
            <a:noFill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600200" y="4114800"/>
            <a:ext cx="7315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/>
          <p:nvPr/>
        </p:nvSpPr>
        <p:spPr>
          <a:xfrm>
            <a:off x="-9144" y="3429000"/>
            <a:ext cx="9144000" cy="66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9143" y="3497580"/>
            <a:ext cx="1463100" cy="53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545336" y="3490721"/>
            <a:ext cx="7589400" cy="5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600200" y="35433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/>
          <p:nvPr/>
        </p:nvSpPr>
        <p:spPr>
          <a:xfrm>
            <a:off x="1447800" y="0"/>
            <a:ext cx="100500" cy="515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2484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0" y="3500437"/>
            <a:ext cx="1447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1600200" y="4686155"/>
            <a:ext cx="457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rtl="0" algn="l">
              <a:spcBef>
                <a:spcPts val="700"/>
              </a:spcBef>
              <a:buClr>
                <a:schemeClr val="accent2"/>
              </a:buClr>
              <a:buChar char="◻"/>
              <a:defRPr/>
            </a:lvl1pPr>
            <a:lvl2pPr indent="-168910" lvl="1" marL="640080" rtl="0" algn="l">
              <a:spcBef>
                <a:spcPts val="550"/>
              </a:spcBef>
              <a:buClr>
                <a:schemeClr val="accent1"/>
              </a:buClr>
              <a:buChar char="⬜"/>
              <a:defRPr/>
            </a:lvl2pPr>
            <a:lvl3pPr indent="-119062" lvl="2" marL="914400" rtl="0" algn="l">
              <a:spcBef>
                <a:spcPts val="500"/>
              </a:spcBef>
              <a:buClr>
                <a:schemeClr val="accent2"/>
              </a:buClr>
              <a:buChar char="■"/>
              <a:defRPr/>
            </a:lvl3pPr>
            <a:lvl4pPr indent="-133350" lvl="3" marL="1371600" rtl="0" algn="l">
              <a:spcBef>
                <a:spcPts val="400"/>
              </a:spcBef>
              <a:buClr>
                <a:schemeClr val="accent3"/>
              </a:buClr>
              <a:buChar char="■"/>
              <a:defRPr/>
            </a:lvl4pPr>
            <a:lvl5pPr indent="-146050" lvl="4" marL="1828800" rtl="0" algn="l">
              <a:spcBef>
                <a:spcPts val="400"/>
              </a:spcBef>
              <a:buClr>
                <a:schemeClr val="accent4"/>
              </a:buClr>
              <a:buChar char="■"/>
              <a:defRPr/>
            </a:lvl5pPr>
            <a:lvl6pPr indent="-236220" lvl="5" marL="2103120" rtl="0" algn="l">
              <a:spcBef>
                <a:spcPts val="360"/>
              </a:spcBef>
              <a:buClr>
                <a:schemeClr val="accent1"/>
              </a:buClr>
              <a:buNone/>
              <a:defRPr/>
            </a:lvl6pPr>
            <a:lvl7pPr indent="-116839" lvl="6" marL="2377440" rtl="0" algn="l">
              <a:spcBef>
                <a:spcPts val="360"/>
              </a:spcBef>
              <a:buClr>
                <a:schemeClr val="accent2"/>
              </a:buClr>
              <a:buChar char="▪"/>
              <a:defRPr/>
            </a:lvl7pPr>
            <a:lvl8pPr indent="-124460" lvl="7" marL="2651760" rtl="0" algn="l">
              <a:spcBef>
                <a:spcPts val="360"/>
              </a:spcBef>
              <a:buClr>
                <a:schemeClr val="accent3"/>
              </a:buClr>
              <a:buChar char="▪"/>
              <a:defRPr/>
            </a:lvl8pPr>
            <a:lvl9pPr indent="-119379" lvl="8" marL="2926080" rtl="0" algn="l">
              <a:spcBef>
                <a:spcPts val="360"/>
              </a:spcBef>
              <a:buClr>
                <a:schemeClr val="accent4"/>
              </a:buClr>
              <a:buChar char="▪"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0" y="1123507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 flipH="1" rot="10800000">
            <a:off x="-348182" y="-16425"/>
            <a:ext cx="1723519" cy="5159925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/>
        </p:nvSpPr>
        <p:spPr>
          <a:xfrm flipH="1" rot="10800000">
            <a:off x="-1118653" y="774"/>
            <a:ext cx="3100651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10800000">
            <a:off x="8088846" y="-9550"/>
            <a:ext cx="1100668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8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20040" marR="0" rtl="0" algn="l">
              <a:spcBef>
                <a:spcPts val="700"/>
              </a:spcBef>
              <a:buClr>
                <a:schemeClr val="accent2"/>
              </a:buClr>
              <a:buFont typeface="Arial"/>
              <a:buChar char="◻"/>
              <a:defRPr/>
            </a:lvl1pPr>
            <a:lvl2pPr indent="-168910" lvl="1" marL="640080" marR="0" rtl="0" algn="l">
              <a:spcBef>
                <a:spcPts val="550"/>
              </a:spcBef>
              <a:buClr>
                <a:schemeClr val="accent1"/>
              </a:buClr>
              <a:buFont typeface="Arial"/>
              <a:buChar char="⬜"/>
              <a:defRPr/>
            </a:lvl2pPr>
            <a:lvl3pPr indent="-119062" lvl="2" marL="914400" marR="0" rtl="0" algn="l">
              <a:spcBef>
                <a:spcPts val="500"/>
              </a:spcBef>
              <a:buClr>
                <a:schemeClr val="accent2"/>
              </a:buClr>
              <a:buFont typeface="Arial"/>
              <a:buChar char="■"/>
              <a:defRPr/>
            </a:lvl3pPr>
            <a:lvl4pPr indent="-133350" lvl="3" marL="1371600" marR="0" rtl="0" algn="l">
              <a:spcBef>
                <a:spcPts val="400"/>
              </a:spcBef>
              <a:buClr>
                <a:schemeClr val="accent3"/>
              </a:buClr>
              <a:buFont typeface="Arial"/>
              <a:buChar char="■"/>
              <a:defRPr/>
            </a:lvl4pPr>
            <a:lvl5pPr indent="-146050" lvl="4" marL="1828800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■"/>
              <a:defRPr/>
            </a:lvl5pPr>
            <a:lvl6pPr indent="-236220" lvl="5" marL="210312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/>
            </a:lvl6pPr>
            <a:lvl7pPr indent="-116839" lvl="6" marL="2377440" marR="0" rtl="0" algn="l">
              <a:spcBef>
                <a:spcPts val="360"/>
              </a:spcBef>
              <a:buClr>
                <a:schemeClr val="accent2"/>
              </a:buClr>
              <a:buFont typeface="Arial"/>
              <a:buChar char="▪"/>
              <a:defRPr/>
            </a:lvl7pPr>
            <a:lvl8pPr indent="-124460" lvl="7" marL="2651760" marR="0" rtl="0" algn="l">
              <a:spcBef>
                <a:spcPts val="360"/>
              </a:spcBef>
              <a:buClr>
                <a:schemeClr val="accent3"/>
              </a:buClr>
              <a:buFont typeface="Arial"/>
              <a:buChar char="▪"/>
              <a:defRPr/>
            </a:lvl8pPr>
            <a:lvl9pPr indent="-119379" lvl="8" marL="2926080" marR="0" rtl="0" algn="l">
              <a:spcBef>
                <a:spcPts val="360"/>
              </a:spcBef>
              <a:buClr>
                <a:schemeClr val="accent4"/>
              </a:buClr>
              <a:buFont typeface="Arial"/>
              <a:buChar char="▪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09600" y="4686155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0" y="1095170"/>
            <a:ext cx="9144000" cy="2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0" y="1129459"/>
            <a:ext cx="533400" cy="17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590550" y="1129459"/>
            <a:ext cx="8553600" cy="17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0" y="1123507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118109"/>
            <a:ext cx="827400" cy="890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iserlou/Zappa" TargetMode="External"/><Relationship Id="rId4" Type="http://schemas.openxmlformats.org/officeDocument/2006/relationships/hyperlink" Target="https://github.com/Miserlou/lambda-packag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ws.amazon.com/serverless/build-a-web-app" TargetMode="External"/><Relationship Id="rId4" Type="http://schemas.openxmlformats.org/officeDocument/2006/relationships/hyperlink" Target="http://serverless-stack.com/" TargetMode="External"/><Relationship Id="rId5" Type="http://schemas.openxmlformats.org/officeDocument/2006/relationships/hyperlink" Target="https://serverless.com/" TargetMode="External"/><Relationship Id="rId6" Type="http://schemas.openxmlformats.org/officeDocument/2006/relationships/hyperlink" Target="https://pragprog.com/book/brapps/serverless-single-page-apps" TargetMode="External"/><Relationship Id="rId7" Type="http://schemas.openxmlformats.org/officeDocument/2006/relationships/hyperlink" Target="https://tighten.co/blog/react-101-building-a-gif-search-engine" TargetMode="External"/><Relationship Id="rId8" Type="http://schemas.openxmlformats.org/officeDocument/2006/relationships/hyperlink" Target="https://github.com/marcgarreau/redux-starter-v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rverles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scendindiana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ackchanges.postlight.com/serving-39-million-requests-for-370-month-or-how-we-reduced-our-hosting-costs-by-two-orders-of-edc30a9a88c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uth0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Serverless Single Page Apps on AWS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we've learned so far.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Lessons Learned: Framework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12650" y="1352550"/>
            <a:ext cx="81534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There are many FaaS frameworks, but this is the most mature.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Zappa</a:t>
            </a:r>
            <a:r>
              <a:rPr lang="en" sz="2400"/>
              <a:t> is another we would consider.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No clear advice on how to organize REST APIs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CloudFormation limitations (too many resources)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There can be configuration that falls outside of the framework (domain configuration, TTLs, etc)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Must compile native code or use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https://github.com/Miserlou/lambda-packages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Lessons Learned: AWS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VPC Lambda startup latency is long. Configure scheduled “warmers”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Functions should manage DB connections, and use short DB session timeouts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 API Gateway custom domain path mappings - map one hostname to multiple SLS services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CloudWatch Logs don’t expire by default.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Lessons Learned: CI/CD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Bitbucket Pipelines: custom docker image runs API tests and deploys to AWS (no servers!)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 should run DB migrations here too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Web code deployed to S3 and CloudFront in web build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CI/CD works very well and we don’t even think about it anymore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Lessons Learned: React SPA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chemeClr val="dk1"/>
                </a:solidFill>
              </a:rPr>
              <a:t>Welcome to JavaScript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Steep learning curve for primarily back-end devs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 a starter kit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Frequent change, version/dependency issues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What about SEO?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AWS Summit Chicago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Are you going? Let’s meet!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cchalfant@leafsoftwaresolutions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akaczorek@leafsoftwaresolutions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We’re Hiring!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Cloud Services and Rapid Dev Team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Open Source Software Dev (JS, Python, Ruby)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Cloud Consulting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Send resumes to cchalfant@leafsoftwaresolutions.com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Resources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https://aws.amazon.com/serverless/build-a-web-app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http://serverless-stack.com/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https://serverless.com/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https://pragprog.com/book/brapps/serverless-single-page-apps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https://tighten.co/blog/react-101-building-a-gif-search-engine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https://github.com/marcgarreau/redux-starter-v2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1600199" y="4171950"/>
            <a:ext cx="727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2"/>
              </a:buClr>
              <a:buSzPct val="25000"/>
              <a:buFont typeface="Tahoma"/>
              <a:buNone/>
            </a:pPr>
            <a:r>
              <a:rPr lang="en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Chris Chalfant &amp; Andrew Kaczorek</a:t>
            </a:r>
          </a:p>
          <a:p>
            <a:pPr indent="0" lvl="0" marL="0" marR="0" rtl="0" algn="l">
              <a:spcBef>
                <a:spcPts val="0"/>
              </a:spcBef>
              <a:buClr>
                <a:schemeClr val="accent2"/>
              </a:buClr>
              <a:buSzPct val="25000"/>
              <a:buFont typeface="Tahoma"/>
              <a:buNone/>
            </a:pPr>
            <a:r>
              <a:rPr lang="en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Cloud Services and Rapid Development Team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600200" y="35433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Tahoma"/>
              <a:buNone/>
            </a:pPr>
            <a:r>
              <a:rPr lang="en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Leaf Software Solutions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351"/>
            <a:ext cx="1447800" cy="155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b="0" l="269" r="89" t="18573"/>
          <a:stretch/>
        </p:blipFill>
        <p:spPr>
          <a:xfrm>
            <a:off x="1551708" y="0"/>
            <a:ext cx="7592400" cy="34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10" type="dt"/>
          </p:nvPr>
        </p:nvSpPr>
        <p:spPr>
          <a:xfrm>
            <a:off x="6096000" y="4686300"/>
            <a:ext cx="2667000" cy="273900"/>
          </a:xfrm>
          <a:prstGeom prst="rect">
            <a:avLst/>
          </a:pr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371600" y="2057400"/>
            <a:ext cx="7123200" cy="28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Why Serverless?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Architecture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Tahoma"/>
                <a:ea typeface="Tahoma"/>
                <a:cs typeface="Tahoma"/>
                <a:sym typeface="Tahoma"/>
              </a:rPr>
              <a:t>Lessons Learned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1371600" y="1200150"/>
            <a:ext cx="7620000" cy="74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Topics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do we mean by Serverless?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An architecture, based on </a:t>
            </a:r>
            <a:r>
              <a:rPr b="1" lang="en" sz="2400"/>
              <a:t>Functions as a Service</a:t>
            </a:r>
            <a:r>
              <a:rPr lang="en" sz="2400"/>
              <a:t>, along with SaaS datastore.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We don’t run/maintain servers.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It’s a </a:t>
            </a:r>
            <a:r>
              <a:rPr b="1" lang="en" sz="2400"/>
              <a:t>framework</a:t>
            </a:r>
            <a:r>
              <a:rPr lang="en" sz="2400"/>
              <a:t>,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https://serverless.com</a:t>
            </a:r>
            <a:r>
              <a:rPr lang="en" sz="2400"/>
              <a:t>, used to configure cloud resources to deploy </a:t>
            </a:r>
            <a:r>
              <a:rPr b="1" lang="en" sz="2400"/>
              <a:t>Functions</a:t>
            </a:r>
            <a:r>
              <a:rPr lang="en" sz="2400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Our Client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</a:pPr>
            <a:r>
              <a:rPr lang="en" sz="2400"/>
              <a:t>Ascend Indiana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http://ascendindiana.com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The Ascend Network blends algorithmic connections and human expertise to match Indiana college graduates to Indiana companies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 Serverless?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</a:pPr>
            <a:r>
              <a:rPr lang="en" sz="2400"/>
              <a:t>For small scale web app/API, nearly free hosting costs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For large scale,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two orders of magnitude cost savings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Much less scaling/capacity planning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</a:pPr>
            <a:r>
              <a:rPr lang="en" sz="2400"/>
              <a:t>Pre-prod env costs ~$85/month ($50 RDS, $30 NAT)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Architecture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ct val="100000"/>
              <a:buFont typeface="Arial"/>
            </a:pPr>
            <a:r>
              <a:rPr lang="en" sz="2400"/>
              <a:t>S3/CloudFront for static content and React SPA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ct val="100000"/>
            </a:pPr>
            <a:r>
              <a:rPr lang="en" sz="2400"/>
              <a:t>AWS Lambda and </a:t>
            </a:r>
            <a:r>
              <a:rPr lang="en" sz="2400">
                <a:solidFill>
                  <a:schemeClr val="dk1"/>
                </a:solidFill>
              </a:rPr>
              <a:t>Amazon API Gateway for REST API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S3-triggered Lambda Functions for media manipulation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ct val="100000"/>
            </a:pPr>
            <a:r>
              <a:rPr lang="en" sz="2400"/>
              <a:t>Scheduled Lambda Functions for backend workers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ct val="100000"/>
            </a:pPr>
            <a:r>
              <a:rPr lang="en" sz="2400"/>
              <a:t>Amazon RDS (MySQL) for persistence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ct val="100000"/>
            </a:pPr>
            <a:r>
              <a:rPr lang="en" sz="2400"/>
              <a:t>Python API uses SqlAlchemy ORM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Auth0</a:t>
            </a:r>
            <a:r>
              <a:rPr lang="en" sz="2400"/>
              <a:t> for Authentication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6B26B"/>
              </a:buClr>
              <a:buSzPct val="100000"/>
            </a:pPr>
            <a:r>
              <a:rPr lang="en" sz="2400"/>
              <a:t>CloudWatch Logs/Metrics for monitoring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ombie_high_level_architecture_of_survivor_serverless_chat_app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53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09600" y="118109"/>
            <a:ext cx="81534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Ok, so not entirely serverless...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12647" y="1352550"/>
            <a:ext cx="8153400" cy="32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DB is in a private VPC and not accessible directly from internet.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We have a t2.micro for SSH tunnel. Tunnel used for DB connectivity to dev workstations.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Could solve this with migration Lambdas (Serverless plugin?)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descreen Presentatio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