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26"/>
  </p:notesMasterIdLst>
  <p:sldIdLst>
    <p:sldId id="256" r:id="rId5"/>
    <p:sldId id="274" r:id="rId6"/>
    <p:sldId id="275" r:id="rId7"/>
    <p:sldId id="263" r:id="rId8"/>
    <p:sldId id="268" r:id="rId9"/>
    <p:sldId id="269" r:id="rId10"/>
    <p:sldId id="270" r:id="rId11"/>
    <p:sldId id="276" r:id="rId12"/>
    <p:sldId id="271" r:id="rId13"/>
    <p:sldId id="277" r:id="rId14"/>
    <p:sldId id="264" r:id="rId15"/>
    <p:sldId id="265" r:id="rId16"/>
    <p:sldId id="272" r:id="rId17"/>
    <p:sldId id="279" r:id="rId18"/>
    <p:sldId id="278" r:id="rId19"/>
    <p:sldId id="267" r:id="rId20"/>
    <p:sldId id="266" r:id="rId21"/>
    <p:sldId id="273" r:id="rId22"/>
    <p:sldId id="260" r:id="rId23"/>
    <p:sldId id="257" r:id="rId24"/>
    <p:sldId id="25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41AB4B-D7CA-4B78-944A-83B934152E7C}">
          <p14:sldIdLst>
            <p14:sldId id="256"/>
            <p14:sldId id="274"/>
            <p14:sldId id="275"/>
            <p14:sldId id="263"/>
            <p14:sldId id="268"/>
            <p14:sldId id="269"/>
            <p14:sldId id="270"/>
            <p14:sldId id="276"/>
            <p14:sldId id="271"/>
            <p14:sldId id="277"/>
            <p14:sldId id="264"/>
            <p14:sldId id="265"/>
            <p14:sldId id="272"/>
            <p14:sldId id="279"/>
            <p14:sldId id="278"/>
            <p14:sldId id="267"/>
            <p14:sldId id="266"/>
            <p14:sldId id="273"/>
            <p14:sldId id="260"/>
          </p14:sldIdLst>
        </p14:section>
        <p14:section name="Slide Templates" id="{2A306654-444F-4401-9798-DD9412E4E9A4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8" autoAdjust="0"/>
    <p:restoredTop sz="74623" autoAdjust="0"/>
  </p:normalViewPr>
  <p:slideViewPr>
    <p:cSldViewPr snapToGrid="0">
      <p:cViewPr varScale="1">
        <p:scale>
          <a:sx n="85" d="100"/>
          <a:sy n="85" d="100"/>
        </p:scale>
        <p:origin x="13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976E5-DE37-402F-80A2-43261286172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A31F3-5BFB-4F2B-BC32-158445D9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2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2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73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44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3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  <a:p>
            <a:r>
              <a:rPr lang="en-US" dirty="0"/>
              <a:t>Why we chose median over average</a:t>
            </a:r>
          </a:p>
          <a:p>
            <a:endParaRPr lang="en-US" dirty="0"/>
          </a:p>
          <a:p>
            <a:r>
              <a:rPr lang="en-US" dirty="0"/>
              <a:t>Values of lowest and highest ABV &amp; IBU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8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  <a:p>
            <a:r>
              <a:rPr lang="en-US" dirty="0"/>
              <a:t>Why we chose median over average</a:t>
            </a:r>
          </a:p>
          <a:p>
            <a:endParaRPr lang="en-US" dirty="0"/>
          </a:p>
          <a:p>
            <a:r>
              <a:rPr lang="en-US" dirty="0"/>
              <a:t>Values of lowest and highest ABV &amp; IBU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21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  <a:p>
            <a:r>
              <a:rPr lang="en-US" dirty="0"/>
              <a:t>Why we chose median over average</a:t>
            </a:r>
          </a:p>
          <a:p>
            <a:endParaRPr lang="en-US" dirty="0"/>
          </a:p>
          <a:p>
            <a:r>
              <a:rPr lang="en-US" dirty="0"/>
              <a:t>Values of lowest and highest ABV &amp; IBU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12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&lt;Indy&gt;</a:t>
            </a:r>
          </a:p>
          <a:p>
            <a:endParaRPr lang="en-US" dirty="0"/>
          </a:p>
          <a:p>
            <a:r>
              <a:rPr lang="en-US" dirty="0"/>
              <a:t>Using both methods for accounting for missing data, there appears to be a moderate to moderately-strong correlation between increasing bitterness (IBU) and alcohol content (ABV).</a:t>
            </a:r>
          </a:p>
          <a:p>
            <a:r>
              <a:rPr lang="en-US" dirty="0"/>
              <a:t>Using method 1, the correlation between the two variables using Pearson’s </a:t>
            </a:r>
            <a:r>
              <a:rPr lang="en-US" u="sng" dirty="0"/>
              <a:t>R is 0.671 indicating a moderately strong connection.</a:t>
            </a:r>
          </a:p>
          <a:p>
            <a:r>
              <a:rPr lang="en-US" dirty="0"/>
              <a:t>Using method 2, the correlation between the two variables using Pearson’s </a:t>
            </a:r>
            <a:r>
              <a:rPr lang="en-US" u="sng" dirty="0"/>
              <a:t>R is 0.520 indicating a moderate connection.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6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&lt;Indy&gt;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39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&lt;Indy&gt;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84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&lt;Indy&gt;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89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2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6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9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&lt;Jamie&gt;</a:t>
            </a:r>
          </a:p>
          <a:p>
            <a:endParaRPr lang="en-US" dirty="0"/>
          </a:p>
          <a:p>
            <a:r>
              <a:rPr lang="en-US" dirty="0"/>
              <a:t>Combined data set contains the following variables: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Brewery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Brewery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Brewery location (city and state)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Beer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Beer name and 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(each row is a separate beer; this means the same locations, brewery names, and brewery IDs appear frequently)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ABV value for each beer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IBU value for each beer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Style of each beer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Volume in ounces that the beer is served by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Colorado has 47 total breweries including two instances of Oskar Blues brewery.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1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&lt;Jamie&gt;</a:t>
            </a:r>
          </a:p>
          <a:p>
            <a:endParaRPr lang="en-US" dirty="0"/>
          </a:p>
          <a:p>
            <a:r>
              <a:rPr lang="en-US" dirty="0"/>
              <a:t>Colorado has 47 total breweries including two instances of Oskar Blue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8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&lt;Jamie&gt;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Colorado has 47 total breweries including two instances of Oskar Blues brewery.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81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0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9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4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136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84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9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25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9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6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0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3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8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19D7F-CB56-4001-AAA7-58EDBA2CCA3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97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hyperlink" Target="mailto:nicholasb@smu.edu" TargetMode="External"/><Relationship Id="rId5" Type="http://schemas.openxmlformats.org/officeDocument/2006/relationships/hyperlink" Target="mailto:jamiev@smu.edu" TargetMode="External"/><Relationship Id="rId4" Type="http://schemas.openxmlformats.org/officeDocument/2006/relationships/hyperlink" Target="mailto:idhillon@sm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204C-89F3-457C-896B-15ED35B3D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– Budweiser Brewery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5057A-C657-44EB-83B7-3D9D07553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Bitter Truth Insights</a:t>
            </a:r>
          </a:p>
          <a:p>
            <a:r>
              <a:rPr lang="en-US" dirty="0"/>
              <a:t>Indy Dhillon, Jamie Vo, &amp; Nick Blair</a:t>
            </a:r>
          </a:p>
        </p:txBody>
      </p:sp>
    </p:spTree>
    <p:extLst>
      <p:ext uri="{BB962C8B-B14F-4D97-AF65-F5344CB8AC3E}">
        <p14:creationId xmlns:p14="http://schemas.microsoft.com/office/powerpoint/2010/main" val="6601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overview: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Missing values in ABV &amp; IBU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Possibly due to state laws, complexity of testing</a:t>
            </a:r>
          </a:p>
          <a:p>
            <a:r>
              <a:rPr lang="en-US" dirty="0"/>
              <a:t>Two methods for handling missing values: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Eliminate missing data lines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Replace missing data values with average of relevant values</a:t>
            </a:r>
          </a:p>
        </p:txBody>
      </p:sp>
    </p:spTree>
    <p:extLst>
      <p:ext uri="{BB962C8B-B14F-4D97-AF65-F5344CB8AC3E}">
        <p14:creationId xmlns:p14="http://schemas.microsoft.com/office/powerpoint/2010/main" val="221709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2843-29AB-4571-A1AA-DD16C56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correction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0848-D496-4924-ABB2-F45AD458F1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u="sng" dirty="0"/>
              <a:t>Using missing data method 1:</a:t>
            </a:r>
          </a:p>
          <a:p>
            <a:r>
              <a:rPr lang="en-US" dirty="0">
                <a:effectLst/>
              </a:rPr>
              <a:t>Minimum: 2.7%</a:t>
            </a:r>
          </a:p>
          <a:p>
            <a:r>
              <a:rPr lang="en-US" dirty="0">
                <a:effectLst/>
              </a:rPr>
              <a:t>1</a:t>
            </a:r>
            <a:r>
              <a:rPr lang="en-US" baseline="30000" dirty="0">
                <a:effectLst/>
              </a:rPr>
              <a:t>st </a:t>
            </a:r>
            <a:r>
              <a:rPr lang="en-US" dirty="0">
                <a:effectLst/>
              </a:rPr>
              <a:t>Quartile: 5.0%</a:t>
            </a:r>
          </a:p>
          <a:p>
            <a:r>
              <a:rPr lang="en-US" dirty="0">
                <a:effectLst/>
              </a:rPr>
              <a:t>Median: 5.7%</a:t>
            </a:r>
          </a:p>
          <a:p>
            <a:r>
              <a:rPr lang="en-US" dirty="0">
                <a:effectLst/>
              </a:rPr>
              <a:t>3</a:t>
            </a:r>
            <a:r>
              <a:rPr lang="en-US" baseline="30000" dirty="0">
                <a:effectLst/>
              </a:rPr>
              <a:t>rd </a:t>
            </a:r>
            <a:r>
              <a:rPr lang="en-US" dirty="0">
                <a:effectLst/>
              </a:rPr>
              <a:t>Quartile: 6.8%</a:t>
            </a:r>
          </a:p>
          <a:p>
            <a:r>
              <a:rPr lang="en-US" dirty="0">
                <a:effectLst/>
              </a:rPr>
              <a:t>Maximum: 12.5%</a:t>
            </a:r>
          </a:p>
          <a:p>
            <a:r>
              <a:rPr lang="en-US" dirty="0">
                <a:effectLst/>
              </a:rPr>
              <a:t>Mean 5.991%</a:t>
            </a:r>
          </a:p>
          <a:p>
            <a:r>
              <a:rPr lang="en-US" dirty="0">
                <a:effectLst/>
              </a:rPr>
              <a:t>Standard Deviation: 1.358</a:t>
            </a:r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19DD31E-AF75-4BF0-BCEB-1F07ACE00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  <a:noFill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Using missing data method 2: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Minimum: 0.100%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1</a:t>
            </a:r>
            <a:r>
              <a:rPr lang="en-US" baseline="300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st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Quartile : 5.0%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Median: 5.7%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3</a:t>
            </a:r>
            <a:r>
              <a:rPr lang="en-US" baseline="300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rd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Quartile : 6.7%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Max: 12.8%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Mean: 5.977%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Standard Deviation : 1.337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8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2843-29AB-4571-A1AA-DD16C56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correction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0848-D496-4924-ABB2-F45AD458F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Using missing data method 1: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Minimum: 2.7%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1</a:t>
            </a:r>
            <a:r>
              <a:rPr lang="en-US" baseline="300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st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Quartile: 5.0%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Median: 5.7%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3</a:t>
            </a:r>
            <a:r>
              <a:rPr lang="en-US" baseline="300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rd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Quartile: 6.8%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Maximum: 12.5%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Mean 5.991%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Standard Deviation: 1.358</a:t>
            </a:r>
          </a:p>
          <a:p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FD061-7ED4-4D5F-B360-2A7320E032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u="sng" dirty="0"/>
              <a:t>Using missing data method 2:</a:t>
            </a:r>
          </a:p>
          <a:p>
            <a:r>
              <a:rPr lang="en-US" dirty="0">
                <a:effectLst/>
              </a:rPr>
              <a:t>Minimum: 0.100%</a:t>
            </a:r>
          </a:p>
          <a:p>
            <a:r>
              <a:rPr lang="en-US" dirty="0">
                <a:effectLst/>
              </a:rPr>
              <a:t>1</a:t>
            </a:r>
            <a:r>
              <a:rPr lang="en-US" baseline="30000" dirty="0">
                <a:effectLst/>
              </a:rPr>
              <a:t>st </a:t>
            </a:r>
            <a:r>
              <a:rPr lang="en-US" dirty="0">
                <a:effectLst/>
              </a:rPr>
              <a:t>Quartile : 5.0%</a:t>
            </a:r>
          </a:p>
          <a:p>
            <a:r>
              <a:rPr lang="en-US" dirty="0">
                <a:effectLst/>
              </a:rPr>
              <a:t>Median: 5.7%</a:t>
            </a:r>
          </a:p>
          <a:p>
            <a:r>
              <a:rPr lang="en-US" dirty="0">
                <a:effectLst/>
              </a:rPr>
              <a:t>3</a:t>
            </a:r>
            <a:r>
              <a:rPr lang="en-US" baseline="30000" dirty="0">
                <a:effectLst/>
              </a:rPr>
              <a:t>rd </a:t>
            </a:r>
            <a:r>
              <a:rPr lang="en-US" dirty="0">
                <a:effectLst/>
              </a:rPr>
              <a:t>Quartile : 6.7%</a:t>
            </a:r>
          </a:p>
          <a:p>
            <a:r>
              <a:rPr lang="en-US" dirty="0">
                <a:effectLst/>
              </a:rPr>
              <a:t>Max: 12.8%</a:t>
            </a:r>
          </a:p>
          <a:p>
            <a:r>
              <a:rPr lang="en-US" dirty="0">
                <a:effectLst/>
              </a:rPr>
              <a:t>Mean: 5.977%</a:t>
            </a:r>
          </a:p>
          <a:p>
            <a:r>
              <a:rPr lang="en-US" dirty="0">
                <a:effectLst/>
              </a:rPr>
              <a:t>Standard Deviation : 1.337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5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 of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Lowest median ABV: Arizona &amp; Texas (4.00%)</a:t>
            </a:r>
          </a:p>
          <a:p>
            <a:r>
              <a:rPr lang="en-US" dirty="0"/>
              <a:t>Highest median ABV: Maine &amp; Colorado (6.7%, 6.5% respectively)</a:t>
            </a:r>
          </a:p>
          <a:p>
            <a:r>
              <a:rPr lang="en-US" dirty="0"/>
              <a:t>Average median ABV: 5.6% ABV</a:t>
            </a:r>
          </a:p>
        </p:txBody>
      </p:sp>
    </p:spTree>
    <p:extLst>
      <p:ext uri="{BB962C8B-B14F-4D97-AF65-F5344CB8AC3E}">
        <p14:creationId xmlns:p14="http://schemas.microsoft.com/office/powerpoint/2010/main" val="215853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 of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Lowest median ABV: Arizona &amp; Texas (4.00%)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Highest median ABV: Maine &amp; Colorado (6.7%, 6.5% respectively)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Average median ABV: 5.6% ABV</a:t>
            </a:r>
          </a:p>
          <a:p>
            <a:r>
              <a:rPr lang="en-US" dirty="0"/>
              <a:t>Lowest median IBU: Wisconsin (19 IBU)</a:t>
            </a:r>
          </a:p>
          <a:p>
            <a:r>
              <a:rPr lang="en-US" dirty="0"/>
              <a:t>Highest median IBU: Maine (61 IBU)</a:t>
            </a:r>
          </a:p>
          <a:p>
            <a:r>
              <a:rPr lang="en-US" dirty="0"/>
              <a:t>Average median IBU: 36.98 IBU</a:t>
            </a:r>
          </a:p>
        </p:txBody>
      </p:sp>
    </p:spTree>
    <p:extLst>
      <p:ext uri="{BB962C8B-B14F-4D97-AF65-F5344CB8AC3E}">
        <p14:creationId xmlns:p14="http://schemas.microsoft.com/office/powerpoint/2010/main" val="84457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 of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Lowest median ABV: Arizona &amp; Texas (4.00%)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Highest median ABV: Maine &amp; Colorado (6.7%, 6.5% respectively)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Average median ABV: 5.6% ABV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Lowest median IBU: Wisconsin (19 IBU)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Highest median IBU: Maine (61 IBU)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Average median IBU: 36.98 IBU</a:t>
            </a:r>
          </a:p>
          <a:p>
            <a:r>
              <a:rPr lang="en-US" dirty="0"/>
              <a:t>Maine highest in ABV and IBU</a:t>
            </a:r>
          </a:p>
        </p:txBody>
      </p:sp>
    </p:spTree>
    <p:extLst>
      <p:ext uri="{BB962C8B-B14F-4D97-AF65-F5344CB8AC3E}">
        <p14:creationId xmlns:p14="http://schemas.microsoft.com/office/powerpoint/2010/main" val="157124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en-US" dirty="0"/>
              <a:t>Initial insight: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Moderate to moderately-strong correlation.</a:t>
            </a:r>
          </a:p>
          <a:p>
            <a:r>
              <a:rPr lang="en-US" dirty="0"/>
              <a:t>Using method 1: </a:t>
            </a:r>
            <a:r>
              <a:rPr lang="en-US" u="sng" dirty="0"/>
              <a:t>R is 0.671 indicating a moderately strong connection.</a:t>
            </a:r>
          </a:p>
          <a:p>
            <a:r>
              <a:rPr lang="en-US" dirty="0"/>
              <a:t>Using method 2: </a:t>
            </a:r>
            <a:r>
              <a:rPr lang="en-US" u="sng" dirty="0"/>
              <a:t>R is 0.520 indicating a moderate connection.</a:t>
            </a:r>
          </a:p>
        </p:txBody>
      </p:sp>
    </p:spTree>
    <p:extLst>
      <p:ext uri="{BB962C8B-B14F-4D97-AF65-F5344CB8AC3E}">
        <p14:creationId xmlns:p14="http://schemas.microsoft.com/office/powerpoint/2010/main" val="376254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Relationship between ABV &amp; IBU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889C9-D679-4944-A384-ADE097F93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50" y="1560160"/>
            <a:ext cx="8636878" cy="4745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23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EB47-502A-C54E-83E7-7B3E62E6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&amp; IBU By Style of beer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5D5FF7-E22A-784F-AB59-DD0246E77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3795" y="1935921"/>
            <a:ext cx="6507804" cy="481172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EB4E0E-2DD4-944E-845B-E955F5D6F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78775"/>
              </p:ext>
            </p:extLst>
          </p:nvPr>
        </p:nvGraphicFramePr>
        <p:xfrm>
          <a:off x="7647709" y="2766278"/>
          <a:ext cx="4244109" cy="398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491">
                  <a:extLst>
                    <a:ext uri="{9D8B030D-6E8A-4147-A177-3AD203B41FA5}">
                      <a16:colId xmlns:a16="http://schemas.microsoft.com/office/drawing/2014/main" val="2148099522"/>
                    </a:ext>
                  </a:extLst>
                </a:gridCol>
                <a:gridCol w="1528618">
                  <a:extLst>
                    <a:ext uri="{9D8B030D-6E8A-4147-A177-3AD203B41FA5}">
                      <a16:colId xmlns:a16="http://schemas.microsoft.com/office/drawing/2014/main" val="772671284"/>
                    </a:ext>
                  </a:extLst>
                </a:gridCol>
              </a:tblGrid>
              <a:tr h="349814">
                <a:tc>
                  <a:txBody>
                    <a:bodyPr/>
                    <a:lstStyle/>
                    <a:p>
                      <a:r>
                        <a:rPr lang="en-US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70627"/>
                  </a:ext>
                </a:extLst>
              </a:tr>
              <a:tr h="285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American IPA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253429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American Pale Ale (APA)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70687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American Amber / Red Ale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9546401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American Double IPA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960589"/>
                  </a:ext>
                </a:extLst>
              </a:tr>
              <a:tr h="209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American Blonde Ale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9945859"/>
                  </a:ext>
                </a:extLst>
              </a:tr>
              <a:tr h="20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American Pale Wheat Ale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8096884"/>
                  </a:ext>
                </a:extLst>
              </a:tr>
              <a:tr h="326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American Porter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376245"/>
                  </a:ext>
                </a:extLst>
              </a:tr>
              <a:tr h="338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American Brown Ale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5427455"/>
                  </a:ext>
                </a:extLst>
              </a:tr>
              <a:tr h="270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Fruit / Vegetable Beer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7337483"/>
                  </a:ext>
                </a:extLst>
              </a:tr>
              <a:tr h="326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Hefeweizen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9421201"/>
                  </a:ext>
                </a:extLst>
              </a:tr>
              <a:tr h="326707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Kölsch</a:t>
                      </a:r>
                      <a:endParaRPr lang="en-US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0.11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494691501"/>
                  </a:ext>
                </a:extLst>
              </a:tr>
              <a:tr h="326707"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Witbier</a:t>
                      </a:r>
                      <a:endParaRPr lang="en-US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0.24</a:t>
                      </a:r>
                      <a:endParaRPr lang="en-US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4426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939601A-624A-2942-AE81-B9B3B3EA889B}"/>
              </a:ext>
            </a:extLst>
          </p:cNvPr>
          <p:cNvSpPr txBox="1"/>
          <p:nvPr/>
        </p:nvSpPr>
        <p:spPr>
          <a:xfrm>
            <a:off x="7781638" y="1935921"/>
            <a:ext cx="424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Top 12 styles represent 65% of the beers in the data</a:t>
            </a:r>
          </a:p>
        </p:txBody>
      </p:sp>
    </p:spTree>
    <p:extLst>
      <p:ext uri="{BB962C8B-B14F-4D97-AF65-F5344CB8AC3E}">
        <p14:creationId xmlns:p14="http://schemas.microsoft.com/office/powerpoint/2010/main" val="150541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5E31-0633-4654-BC9F-93D9FBA8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 and </a:t>
            </a:r>
            <a:r>
              <a:rPr lang="en-US" dirty="0" err="1"/>
              <a:t>considertation</a:t>
            </a:r>
            <a:r>
              <a:rPr lang="en-US" dirty="0"/>
              <a:t>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47A8B9-ED59-424E-B257-0A795731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444" y="609600"/>
            <a:ext cx="5181600" cy="518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4EA33-826F-424B-87C2-37CF7D920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/>
              <a:t>Further questions or concerns? Please contact: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Indy Dhillon (</a:t>
            </a:r>
            <a:r>
              <a:rPr lang="en-US" dirty="0">
                <a:hlinkClick r:id="rId4"/>
              </a:rPr>
              <a:t>idhillon@smu.edu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Jamie Vo (</a:t>
            </a:r>
            <a:r>
              <a:rPr lang="en-US" dirty="0">
                <a:hlinkClick r:id="rId5"/>
              </a:rPr>
              <a:t>jamiev@smu.edu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Nick Blair (</a:t>
            </a:r>
            <a:r>
              <a:rPr lang="en-US" dirty="0">
                <a:hlinkClick r:id="rId6"/>
              </a:rPr>
              <a:t>nicholasb@smu.edu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B39D6-5801-4747-A77F-5630627CA9A6}"/>
              </a:ext>
            </a:extLst>
          </p:cNvPr>
          <p:cNvSpPr txBox="1"/>
          <p:nvPr/>
        </p:nvSpPr>
        <p:spPr>
          <a:xfrm>
            <a:off x="6096000" y="6581001"/>
            <a:ext cx="5997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Photo credit: https://www.budweisertours.com/locations/st-louis-missouri.html</a:t>
            </a:r>
          </a:p>
        </p:txBody>
      </p:sp>
    </p:spTree>
    <p:extLst>
      <p:ext uri="{BB962C8B-B14F-4D97-AF65-F5344CB8AC3E}">
        <p14:creationId xmlns:p14="http://schemas.microsoft.com/office/powerpoint/2010/main" val="167259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5039-390B-4BBE-ADB6-CF6399AC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D8CDB-94C8-4035-BE9C-CB2AC230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276520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Overview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F9C2B-4E0C-4681-B2AD-4E83C5B86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613" y="1271297"/>
            <a:ext cx="4067143" cy="2330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B686E5-D1AC-49E7-B424-DF115AF4BD03}"/>
              </a:ext>
            </a:extLst>
          </p:cNvPr>
          <p:cNvSpPr txBox="1"/>
          <p:nvPr/>
        </p:nvSpPr>
        <p:spPr>
          <a:xfrm>
            <a:off x="6096000" y="6581001"/>
            <a:ext cx="5997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http://gcmouli.com/blog/2017/01/inference-and-insights/</a:t>
            </a:r>
          </a:p>
        </p:txBody>
      </p:sp>
    </p:spTree>
    <p:extLst>
      <p:ext uri="{BB962C8B-B14F-4D97-AF65-F5344CB8AC3E}">
        <p14:creationId xmlns:p14="http://schemas.microsoft.com/office/powerpoint/2010/main" val="3906093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&lt;Problem?&gt;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&lt;Solution code/explanation&gt;</a:t>
            </a:r>
          </a:p>
        </p:txBody>
      </p:sp>
    </p:spTree>
    <p:extLst>
      <p:ext uri="{BB962C8B-B14F-4D97-AF65-F5344CB8AC3E}">
        <p14:creationId xmlns:p14="http://schemas.microsoft.com/office/powerpoint/2010/main" val="206277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en-US" dirty="0"/>
              <a:t>&lt;Problem?&gt;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&lt;Written conclusion&gt;</a:t>
            </a:r>
          </a:p>
        </p:txBody>
      </p:sp>
    </p:spTree>
    <p:extLst>
      <p:ext uri="{BB962C8B-B14F-4D97-AF65-F5344CB8AC3E}">
        <p14:creationId xmlns:p14="http://schemas.microsoft.com/office/powerpoint/2010/main" val="368621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5039-390B-4BBE-ADB6-CF6399AC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D8CDB-94C8-4035-BE9C-CB2AC230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276520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Overview of data</a:t>
            </a:r>
          </a:p>
          <a:p>
            <a:pPr marL="457200" indent="-457200" algn="l">
              <a:buAutoNum type="arabicPeriod"/>
            </a:pPr>
            <a:r>
              <a:rPr lang="en-US" dirty="0"/>
              <a:t>Summary of ABV &amp; IBU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F9C2B-4E0C-4681-B2AD-4E83C5B86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613" y="1271297"/>
            <a:ext cx="4067143" cy="2330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B686E5-D1AC-49E7-B424-DF115AF4BD03}"/>
              </a:ext>
            </a:extLst>
          </p:cNvPr>
          <p:cNvSpPr txBox="1"/>
          <p:nvPr/>
        </p:nvSpPr>
        <p:spPr>
          <a:xfrm>
            <a:off x="6096000" y="6581001"/>
            <a:ext cx="5997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http://gcmouli.com/blog/2017/01/inference-and-insights/</a:t>
            </a:r>
          </a:p>
        </p:txBody>
      </p:sp>
    </p:spTree>
    <p:extLst>
      <p:ext uri="{BB962C8B-B14F-4D97-AF65-F5344CB8AC3E}">
        <p14:creationId xmlns:p14="http://schemas.microsoft.com/office/powerpoint/2010/main" val="38597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5039-390B-4BBE-ADB6-CF6399AC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D8CDB-94C8-4035-BE9C-CB2AC230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276520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Overview of data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Summary of ABV &amp; IBU data</a:t>
            </a:r>
          </a:p>
          <a:p>
            <a:pPr marL="457200" indent="-457200" algn="l">
              <a:buAutoNum type="arabicPeriod"/>
            </a:pPr>
            <a:r>
              <a:rPr lang="en-US" dirty="0"/>
              <a:t>Initial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F9C2B-4E0C-4681-B2AD-4E83C5B86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613" y="1271297"/>
            <a:ext cx="4067143" cy="2330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B686E5-D1AC-49E7-B424-DF115AF4BD03}"/>
              </a:ext>
            </a:extLst>
          </p:cNvPr>
          <p:cNvSpPr txBox="1"/>
          <p:nvPr/>
        </p:nvSpPr>
        <p:spPr>
          <a:xfrm>
            <a:off x="6096000" y="6581001"/>
            <a:ext cx="5997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http://gcmouli.com/blog/2017/01/inference-and-insights/</a:t>
            </a:r>
          </a:p>
        </p:txBody>
      </p:sp>
    </p:spTree>
    <p:extLst>
      <p:ext uri="{BB962C8B-B14F-4D97-AF65-F5344CB8AC3E}">
        <p14:creationId xmlns:p14="http://schemas.microsoft.com/office/powerpoint/2010/main" val="263359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Overview of data: Set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separate data sets: breweries and beers</a:t>
            </a:r>
          </a:p>
          <a:p>
            <a:r>
              <a:rPr lang="en-US" dirty="0"/>
              <a:t>Merged based using brewery ID</a:t>
            </a:r>
          </a:p>
          <a:p>
            <a:r>
              <a:rPr lang="en-US" dirty="0"/>
              <a:t>Total number of breweries: 558</a:t>
            </a:r>
          </a:p>
          <a:p>
            <a:r>
              <a:rPr lang="en-US" dirty="0"/>
              <a:t>Per state: 1 (min) to 47 (max)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8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C66D1-B03C-4A27-9F6E-379A2AFB5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919"/>
            <a:ext cx="12192000" cy="670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7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EFAEEA-C859-496F-8B9A-B7C48D778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D9E03C-B793-444E-8DE9-A6FC1B6C2EE8}"/>
              </a:ext>
            </a:extLst>
          </p:cNvPr>
          <p:cNvSpPr txBox="1"/>
          <p:nvPr/>
        </p:nvSpPr>
        <p:spPr>
          <a:xfrm>
            <a:off x="2504982" y="388852"/>
            <a:ext cx="718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Heatmap of number of breweries per state (including DC)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B1501-2FB3-4362-BA5D-2AB59A100612}"/>
              </a:ext>
            </a:extLst>
          </p:cNvPr>
          <p:cNvSpPr txBox="1"/>
          <p:nvPr/>
        </p:nvSpPr>
        <p:spPr>
          <a:xfrm rot="16200000">
            <a:off x="-2067019" y="3128483"/>
            <a:ext cx="718203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Latitude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7C0FB-B888-447C-A499-092464AD62F4}"/>
              </a:ext>
            </a:extLst>
          </p:cNvPr>
          <p:cNvSpPr txBox="1"/>
          <p:nvPr/>
        </p:nvSpPr>
        <p:spPr>
          <a:xfrm>
            <a:off x="2284518" y="5500301"/>
            <a:ext cx="718203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Longitude</a:t>
            </a:r>
          </a:p>
        </p:txBody>
      </p:sp>
    </p:spTree>
    <p:extLst>
      <p:ext uri="{BB962C8B-B14F-4D97-AF65-F5344CB8AC3E}">
        <p14:creationId xmlns:p14="http://schemas.microsoft.com/office/powerpoint/2010/main" val="24957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overview: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 in ABV &amp; IBU</a:t>
            </a:r>
          </a:p>
        </p:txBody>
      </p:sp>
    </p:spTree>
    <p:extLst>
      <p:ext uri="{BB962C8B-B14F-4D97-AF65-F5344CB8AC3E}">
        <p14:creationId xmlns:p14="http://schemas.microsoft.com/office/powerpoint/2010/main" val="6672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overview: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Missing values in ABV &amp; IBU</a:t>
            </a:r>
          </a:p>
          <a:p>
            <a:r>
              <a:rPr lang="en-US" dirty="0"/>
              <a:t>Possibly due to state laws, complexity of testing</a:t>
            </a:r>
          </a:p>
        </p:txBody>
      </p:sp>
    </p:spTree>
    <p:extLst>
      <p:ext uri="{BB962C8B-B14F-4D97-AF65-F5344CB8AC3E}">
        <p14:creationId xmlns:p14="http://schemas.microsoft.com/office/powerpoint/2010/main" val="2657609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F8B3346EB74787DC1D5AF27AB656" ma:contentTypeVersion="13" ma:contentTypeDescription="Create a new document." ma:contentTypeScope="" ma:versionID="54ba6ff363042cdf2db95d4651ac261e">
  <xsd:schema xmlns:xsd="http://www.w3.org/2001/XMLSchema" xmlns:xs="http://www.w3.org/2001/XMLSchema" xmlns:p="http://schemas.microsoft.com/office/2006/metadata/properties" xmlns:ns3="6da8cb74-d894-479b-aa29-cd56c5ce1d20" xmlns:ns4="2af54f07-59f7-4d82-a31c-55b6acc8ee4f" targetNamespace="http://schemas.microsoft.com/office/2006/metadata/properties" ma:root="true" ma:fieldsID="0004dfcf9202e7c7d7db94b27c9bc051" ns3:_="" ns4:_="">
    <xsd:import namespace="6da8cb74-d894-479b-aa29-cd56c5ce1d20"/>
    <xsd:import namespace="2af54f07-59f7-4d82-a31c-55b6acc8ee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a8cb74-d894-479b-aa29-cd56c5ce1d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f54f07-59f7-4d82-a31c-55b6acc8ee4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94D4B2-4604-46A1-85CE-9BAF1B9E66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a8cb74-d894-479b-aa29-cd56c5ce1d20"/>
    <ds:schemaRef ds:uri="2af54f07-59f7-4d82-a31c-55b6acc8ee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B861ED-9472-473D-94A6-59842396BC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BE2BF2-22DB-4D88-AF36-5CDBA4646D6D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2af54f07-59f7-4d82-a31c-55b6acc8ee4f"/>
    <ds:schemaRef ds:uri="http://purl.org/dc/terms/"/>
    <ds:schemaRef ds:uri="6da8cb74-d894-479b-aa29-cd56c5ce1d20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370</TotalTime>
  <Words>1011</Words>
  <Application>Microsoft Office PowerPoint</Application>
  <PresentationFormat>Widescreen</PresentationFormat>
  <Paragraphs>199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Bookman Old Style</vt:lpstr>
      <vt:lpstr>Calibri</vt:lpstr>
      <vt:lpstr>Rockwell</vt:lpstr>
      <vt:lpstr>Damask</vt:lpstr>
      <vt:lpstr>Case Study – Budweiser Brewery Insights</vt:lpstr>
      <vt:lpstr>Outline for today</vt:lpstr>
      <vt:lpstr>Outline for today</vt:lpstr>
      <vt:lpstr>Outline for today</vt:lpstr>
      <vt:lpstr>Overview of data: Set layout</vt:lpstr>
      <vt:lpstr>PowerPoint Presentation</vt:lpstr>
      <vt:lpstr>PowerPoint Presentation</vt:lpstr>
      <vt:lpstr>Data overview: missing values</vt:lpstr>
      <vt:lpstr>Data overview: missing values</vt:lpstr>
      <vt:lpstr>Data overview: missing values</vt:lpstr>
      <vt:lpstr>Comparison of correction methods</vt:lpstr>
      <vt:lpstr>Comparison of correction methods</vt:lpstr>
      <vt:lpstr>Summary of ABV &amp; IBU</vt:lpstr>
      <vt:lpstr>Summary of ABV &amp; IBU</vt:lpstr>
      <vt:lpstr>Summary of ABV &amp; IBU</vt:lpstr>
      <vt:lpstr>Initial insight: ABV &amp; IBU</vt:lpstr>
      <vt:lpstr>Relationship between ABV &amp; IBU</vt:lpstr>
      <vt:lpstr>ABV &amp; IBU By Style of beer</vt:lpstr>
      <vt:lpstr>Thank you for your time and considertation!</vt:lpstr>
      <vt:lpstr>&lt;Problem?&gt;</vt:lpstr>
      <vt:lpstr>&lt;Problem?&gt;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– Budweiser Brewery Insights</dc:title>
  <dc:creator>Blair, Nick</dc:creator>
  <cp:lastModifiedBy>Blair, Nick</cp:lastModifiedBy>
  <cp:revision>19</cp:revision>
  <dcterms:created xsi:type="dcterms:W3CDTF">2020-02-25T23:10:39Z</dcterms:created>
  <dcterms:modified xsi:type="dcterms:W3CDTF">2020-03-05T03:03:12Z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0x010100F5F1F8B3346EB74787DC1D5AF27AB656</vt:lpwstr>
  </property>
</Properties>
</file>