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57" r:id="rId6"/>
    <p:sldId id="258" r:id="rId7"/>
    <p:sldId id="259" r:id="rId8"/>
    <p:sldId id="265" r:id="rId9"/>
    <p:sldId id="266" r:id="rId10"/>
    <p:sldId id="267" r:id="rId11"/>
    <p:sldId id="268" r:id="rId12"/>
    <p:sldId id="272" r:id="rId13"/>
    <p:sldId id="269" r:id="rId14"/>
    <p:sldId id="270" r:id="rId15"/>
    <p:sldId id="271" r:id="rId16"/>
    <p:sldId id="273" r:id="rId17"/>
    <p:sldId id="274" r:id="rId18"/>
    <p:sldId id="275" r:id="rId19"/>
    <p:sldId id="279" r:id="rId20"/>
    <p:sldId id="281" r:id="rId21"/>
    <p:sldId id="282" r:id="rId22"/>
    <p:sldId id="260" r:id="rId23"/>
    <p:sldId id="261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74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00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2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1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4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8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B403-B878-470C-BD7E-D4DA23519E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96A126-4A48-4022-9EFE-260D7DB1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gineering.cerner.com/smart-on-fhir-tutorial/#mpages-integr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healthit.org/" TargetMode="External"/><Relationship Id="rId3" Type="http://schemas.openxmlformats.org/officeDocument/2006/relationships/hyperlink" Target="http://fhir.cerner.com/" TargetMode="External"/><Relationship Id="rId7" Type="http://schemas.openxmlformats.org/officeDocument/2006/relationships/hyperlink" Target="http://hl7.org/fhir/DSTU2/" TargetMode="External"/><Relationship Id="rId2" Type="http://schemas.openxmlformats.org/officeDocument/2006/relationships/hyperlink" Target="https://code.cern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l7.org/fhir/" TargetMode="External"/><Relationship Id="rId5" Type="http://schemas.openxmlformats.org/officeDocument/2006/relationships/hyperlink" Target="http://engineering.cerner.com/smart-on-fhir-tutorial/" TargetMode="External"/><Relationship Id="rId10" Type="http://schemas.openxmlformats.org/officeDocument/2006/relationships/hyperlink" Target="https://code.cerner.com/apps" TargetMode="External"/><Relationship Id="rId4" Type="http://schemas.openxmlformats.org/officeDocument/2006/relationships/hyperlink" Target="https://github.com/cerner/ignite-learning-lab" TargetMode="External"/><Relationship Id="rId9" Type="http://schemas.openxmlformats.org/officeDocument/2006/relationships/hyperlink" Target="https://groups.google.com/forum/#!forum/cerner-fhir-develop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marthealthit.org/clients/javascript/" TargetMode="External"/><Relationship Id="rId2" Type="http://schemas.openxmlformats.org/officeDocument/2006/relationships/hyperlink" Target="https://smarthealthit.org/build-ap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cerner.com/developer/smart-on-fhir/apps" TargetMode="External"/><Relationship Id="rId4" Type="http://schemas.openxmlformats.org/officeDocument/2006/relationships/hyperlink" Target="https://github.com/smart-on-fhir/client-j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fhir.cerner.com/authorization/authorization-specification/#contextless-flo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Cerner SMART FHIR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948"/>
            <a:ext cx="12192001" cy="68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148"/>
            <a:ext cx="12192000" cy="69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25"/>
            <a:ext cx="12177059" cy="68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156"/>
            <a:ext cx="12192001" cy="68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57"/>
            <a:ext cx="12192000" cy="68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5426"/>
            <a:ext cx="12192001" cy="68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771"/>
            <a:ext cx="12192000" cy="68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" y="0"/>
            <a:ext cx="12190336" cy="68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84"/>
            <a:ext cx="12175362" cy="68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Apps in Cerner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launch a SMART FHIR App in Cerner</a:t>
            </a:r>
          </a:p>
          <a:p>
            <a:pPr lvl="1"/>
            <a:r>
              <a:rPr lang="en-US" dirty="0" smtClean="0"/>
              <a:t>Table of Contents band </a:t>
            </a:r>
          </a:p>
          <a:p>
            <a:pPr lvl="2"/>
            <a:r>
              <a:rPr lang="en-US" dirty="0" smtClean="0"/>
              <a:t>Extra click for clinician to get to.  Another click to get back to where they were</a:t>
            </a:r>
          </a:p>
          <a:p>
            <a:pPr lvl="1"/>
            <a:r>
              <a:rPr lang="en-US" dirty="0" smtClean="0"/>
              <a:t>In the Workflow </a:t>
            </a:r>
            <a:r>
              <a:rPr lang="en-US" dirty="0" err="1" smtClean="0"/>
              <a:t>mpage</a:t>
            </a:r>
            <a:endParaRPr lang="en-US" dirty="0"/>
          </a:p>
          <a:p>
            <a:pPr lvl="2"/>
            <a:r>
              <a:rPr lang="en-US" dirty="0" smtClean="0"/>
              <a:t>Embedded in view</a:t>
            </a:r>
          </a:p>
          <a:p>
            <a:pPr lvl="2"/>
            <a:r>
              <a:rPr lang="en-US" dirty="0" smtClean="0"/>
              <a:t>Need </a:t>
            </a:r>
            <a:r>
              <a:rPr lang="en-US" dirty="0"/>
              <a:t>JS library (</a:t>
            </a:r>
            <a:r>
              <a:rPr lang="en-US" dirty="0">
                <a:hlinkClick r:id="rId2"/>
              </a:rPr>
              <a:t>http://engineering.cerner.com/smart-on-fhir-tutorial/#</a:t>
            </a:r>
            <a:r>
              <a:rPr lang="en-US" dirty="0" smtClean="0">
                <a:hlinkClick r:id="rId2"/>
              </a:rPr>
              <a:t>mpages-integration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3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Chart by Cerner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7" t="5542"/>
          <a:stretch/>
        </p:blipFill>
        <p:spPr>
          <a:xfrm>
            <a:off x="838200" y="1435100"/>
            <a:ext cx="915788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Band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9324203" cy="524852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1556952" y="3867665"/>
            <a:ext cx="1272745" cy="1322173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062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" y="1270000"/>
            <a:ext cx="9791700" cy="54864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729946" y="2965622"/>
            <a:ext cx="7883611" cy="3892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en-US" dirty="0" err="1" smtClean="0"/>
              <a:t>Mpage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5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Developed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LOINC Up</a:t>
            </a:r>
          </a:p>
          <a:p>
            <a:pPr lvl="1"/>
            <a:r>
              <a:rPr lang="en-US" sz="1400" dirty="0" smtClean="0"/>
              <a:t>Developed app to test SMART authorization and FHIR resource calls. This is useful today to validate Cerner code mappings vs. what is charted.</a:t>
            </a:r>
          </a:p>
          <a:p>
            <a:pPr lvl="1"/>
            <a:r>
              <a:rPr lang="en-US" sz="1400" dirty="0" smtClean="0"/>
              <a:t>Technology stack includes: </a:t>
            </a:r>
            <a:r>
              <a:rPr lang="en-US" sz="1400" dirty="0" err="1" smtClean="0"/>
              <a:t>.Net</a:t>
            </a:r>
            <a:r>
              <a:rPr lang="en-US" sz="1400" dirty="0" smtClean="0"/>
              <a:t> Core, Entity Framework Core, SQL Server, Angular 2.0, Type Script and FHIR open source java library </a:t>
            </a:r>
          </a:p>
          <a:p>
            <a:pPr lvl="1"/>
            <a:r>
              <a:rPr lang="en-US" sz="1400" dirty="0" smtClean="0"/>
              <a:t>FHIR </a:t>
            </a:r>
            <a:r>
              <a:rPr lang="en-US" sz="1400" dirty="0" err="1" smtClean="0"/>
              <a:t>Resources:Observation</a:t>
            </a:r>
            <a:r>
              <a:rPr lang="en-US" sz="1400" dirty="0" smtClean="0"/>
              <a:t>, Condition, Diagnostic Report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02" y="4100975"/>
            <a:ext cx="7238732" cy="24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Developed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9" y="1436688"/>
            <a:ext cx="8684261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11695" cy="1320800"/>
          </a:xfrm>
        </p:spPr>
        <p:txBody>
          <a:bodyPr/>
          <a:lstStyle/>
          <a:p>
            <a:r>
              <a:rPr lang="en-US" dirty="0" smtClean="0"/>
              <a:t>SMART Growth </a:t>
            </a:r>
            <a:r>
              <a:rPr lang="en-US" dirty="0" smtClean="0"/>
              <a:t>Chart by Boston Children’s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9" y="1270000"/>
            <a:ext cx="7273821" cy="54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69855" cy="1320800"/>
          </a:xfrm>
        </p:spPr>
        <p:txBody>
          <a:bodyPr/>
          <a:lstStyle/>
          <a:p>
            <a:r>
              <a:rPr lang="en-US" dirty="0" smtClean="0"/>
              <a:t>SMART Growth Chart by Boston Children’s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7859"/>
            <a:ext cx="8508733" cy="52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to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Where to start?</a:t>
            </a:r>
          </a:p>
          <a:p>
            <a:pPr lvl="1"/>
            <a:r>
              <a:rPr lang="en-US" sz="1600" dirty="0" smtClean="0"/>
              <a:t>Cerner code(Cerner Millennium - EHR apps) </a:t>
            </a:r>
            <a:r>
              <a:rPr lang="en-US" sz="1600" dirty="0" smtClean="0">
                <a:hlinkClick r:id="rId2"/>
              </a:rPr>
              <a:t>https://code.cerner.com/</a:t>
            </a:r>
            <a:endParaRPr lang="en-US" sz="1600" dirty="0" smtClean="0"/>
          </a:p>
          <a:p>
            <a:pPr lvl="1"/>
            <a:r>
              <a:rPr lang="en-US" sz="1600" dirty="0" smtClean="0"/>
              <a:t>Cerner’s SMART on FHIR Homepage: </a:t>
            </a:r>
            <a:r>
              <a:rPr lang="en-US" sz="1600" dirty="0" smtClean="0">
                <a:hlinkClick r:id="rId3"/>
              </a:rPr>
              <a:t>http://fhir.cerner.com/</a:t>
            </a:r>
            <a:endParaRPr lang="en-US" sz="1600" dirty="0" smtClean="0"/>
          </a:p>
          <a:p>
            <a:pPr lvl="1"/>
            <a:r>
              <a:rPr lang="en-US" sz="1600" dirty="0" smtClean="0"/>
              <a:t>Cerner’s Ignite Learning Lab (peruse all folders): </a:t>
            </a:r>
            <a:r>
              <a:rPr lang="en-US" sz="1600" dirty="0" smtClean="0">
                <a:hlinkClick r:id="rId4"/>
              </a:rPr>
              <a:t>https://github.com/cerner/ignite-learning-lab</a:t>
            </a:r>
            <a:endParaRPr lang="en-US" sz="1600" dirty="0" smtClean="0"/>
          </a:p>
          <a:p>
            <a:pPr lvl="1"/>
            <a:r>
              <a:rPr lang="en-US" sz="1600" dirty="0" smtClean="0"/>
              <a:t>Cerner’s SMART on FHIR Tutorial: </a:t>
            </a:r>
            <a:r>
              <a:rPr lang="en-US" sz="1600" dirty="0" smtClean="0">
                <a:hlinkClick r:id="rId5"/>
              </a:rPr>
              <a:t>http://engineering.cerner.com/smart-on-fhir-tutorial/</a:t>
            </a:r>
            <a:endParaRPr lang="en-US" sz="1600" dirty="0" smtClean="0"/>
          </a:p>
          <a:p>
            <a:pPr lvl="1"/>
            <a:r>
              <a:rPr lang="en-US" sz="1600" dirty="0" smtClean="0"/>
              <a:t>HL7 FHIR: </a:t>
            </a:r>
            <a:r>
              <a:rPr lang="en-US" sz="1600" dirty="0" smtClean="0">
                <a:hlinkClick r:id="rId6"/>
              </a:rPr>
              <a:t>http://hl7.org/fhir/, </a:t>
            </a:r>
            <a:r>
              <a:rPr lang="en-US" sz="1600" dirty="0" smtClean="0">
                <a:hlinkClick r:id="rId7"/>
              </a:rPr>
              <a:t>http://hl7.org/fhir/DSTU2/</a:t>
            </a:r>
            <a:endParaRPr lang="en-US" sz="1600" dirty="0" smtClean="0"/>
          </a:p>
          <a:p>
            <a:pPr lvl="1"/>
            <a:r>
              <a:rPr lang="en-US" sz="1600" dirty="0" smtClean="0"/>
              <a:t>SMART: </a:t>
            </a:r>
            <a:r>
              <a:rPr lang="en-US" sz="1600" dirty="0" smtClean="0">
                <a:hlinkClick r:id="rId8"/>
              </a:rPr>
              <a:t>https://smarthealthit.org/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1800" dirty="0" smtClean="0"/>
              <a:t>Google Developer Group </a:t>
            </a:r>
          </a:p>
          <a:p>
            <a:pPr lvl="1"/>
            <a:r>
              <a:rPr lang="en-US" sz="1600" dirty="0" smtClean="0">
                <a:hlinkClick r:id="rId9"/>
              </a:rPr>
              <a:t>https://groups.google.com/forum/#!forum/cerner-fhir-developers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1800" dirty="0" smtClean="0"/>
              <a:t>Marketplace SMART FHIR Apps </a:t>
            </a:r>
          </a:p>
          <a:p>
            <a:pPr lvl="1"/>
            <a:r>
              <a:rPr lang="en-US" sz="1600" dirty="0" smtClean="0">
                <a:hlinkClick r:id="rId10"/>
              </a:rPr>
              <a:t>https://code.cerner.com/apps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to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8" y="1507524"/>
            <a:ext cx="11442356" cy="490563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Starter code</a:t>
            </a:r>
          </a:p>
          <a:p>
            <a:pPr lvl="1"/>
            <a:r>
              <a:rPr lang="en-US" sz="1600" dirty="0" smtClean="0">
                <a:hlinkClick r:id="rId2"/>
              </a:rPr>
              <a:t>https://smarthealthit.org/build-apps/</a:t>
            </a:r>
            <a:endParaRPr lang="en-US" sz="1600" dirty="0" smtClean="0"/>
          </a:p>
          <a:p>
            <a:pPr lvl="2"/>
            <a:r>
              <a:rPr lang="en-US" sz="1400" dirty="0" smtClean="0">
                <a:hlinkClick r:id="rId3"/>
              </a:rPr>
              <a:t>http://docs.smarthealthit.org/clients/javascript/</a:t>
            </a:r>
            <a:endParaRPr lang="en-US" sz="1400" dirty="0" smtClean="0"/>
          </a:p>
          <a:p>
            <a:pPr lvl="3"/>
            <a:r>
              <a:rPr lang="en-US" sz="1200" dirty="0" smtClean="0">
                <a:hlinkClick r:id="rId4"/>
              </a:rPr>
              <a:t>https://github.com/smart-on-fhir/client-js</a:t>
            </a:r>
            <a:endParaRPr lang="en-US" sz="1200" dirty="0" smtClean="0"/>
          </a:p>
          <a:p>
            <a:pPr indent="-285750"/>
            <a:r>
              <a:rPr lang="en-US" sz="1800" dirty="0" smtClean="0"/>
              <a:t>Cerner Sandbox</a:t>
            </a:r>
          </a:p>
          <a:p>
            <a:pPr lvl="1"/>
            <a:r>
              <a:rPr lang="en-US" sz="1400" dirty="0" smtClean="0">
                <a:hlinkClick r:id="rId5"/>
              </a:rPr>
              <a:t>https://code.cerner.com/developer/smart-on-fhir/apps</a:t>
            </a:r>
            <a:endParaRPr lang="en-US" sz="1400" dirty="0" smtClean="0"/>
          </a:p>
          <a:p>
            <a:pPr lvl="1"/>
            <a:r>
              <a:rPr lang="en-US" sz="1400" dirty="0" smtClean="0"/>
              <a:t>Allows the developer to run SMART apps using localhost</a:t>
            </a:r>
          </a:p>
          <a:p>
            <a:pPr lvl="1"/>
            <a:r>
              <a:rPr lang="en-US" sz="1400" dirty="0" smtClean="0"/>
              <a:t>Limited patient data</a:t>
            </a:r>
          </a:p>
          <a:p>
            <a:pPr lvl="1"/>
            <a:r>
              <a:rPr lang="en-US" sz="1400" dirty="0" smtClean="0"/>
              <a:t>Stability is improving (was down a lot at first)</a:t>
            </a:r>
          </a:p>
          <a:p>
            <a:r>
              <a:rPr lang="en-US" sz="1800" dirty="0" smtClean="0"/>
              <a:t>Lessons Learned</a:t>
            </a:r>
          </a:p>
          <a:p>
            <a:pPr lvl="1"/>
            <a:r>
              <a:rPr lang="en-US" sz="1400" dirty="0" smtClean="0"/>
              <a:t>You may/may not be able to filter on your desired criteria. So, you have to retrieve a superset of the data, and then filter using custom code. Not the greatest for performance</a:t>
            </a:r>
            <a:r>
              <a:rPr lang="en-US" sz="1400" dirty="0"/>
              <a:t>. </a:t>
            </a:r>
            <a:endParaRPr lang="en-US" sz="1400" dirty="0" smtClean="0"/>
          </a:p>
          <a:p>
            <a:pPr lvl="1"/>
            <a:r>
              <a:rPr lang="en-US" sz="1400" dirty="0" smtClean="0"/>
              <a:t>FHIR </a:t>
            </a:r>
            <a:r>
              <a:rPr lang="en-US" sz="1400" dirty="0"/>
              <a:t>client always passes FHIR Patient </a:t>
            </a:r>
            <a:r>
              <a:rPr lang="en-US" sz="1400" dirty="0" smtClean="0"/>
              <a:t>ID</a:t>
            </a:r>
          </a:p>
          <a:p>
            <a:pPr lvl="1"/>
            <a:r>
              <a:rPr lang="en-US" sz="1400" dirty="0" smtClean="0"/>
              <a:t>Does </a:t>
            </a:r>
            <a:r>
              <a:rPr lang="en-US" sz="1400" dirty="0"/>
              <a:t>not support multiple concurrent browser </a:t>
            </a:r>
            <a:r>
              <a:rPr lang="en-US" sz="1400" dirty="0" smtClean="0"/>
              <a:t>sessions</a:t>
            </a:r>
          </a:p>
          <a:p>
            <a:pPr lvl="1"/>
            <a:r>
              <a:rPr lang="en-US" sz="1400" dirty="0" smtClean="0"/>
              <a:t>Cerner </a:t>
            </a:r>
            <a:r>
              <a:rPr lang="en-US" sz="1400" dirty="0"/>
              <a:t>does not support server-side sorting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92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0" dirty="0" smtClean="0"/>
              <a:t>SMART apps in Cerner(see slides)</a:t>
            </a:r>
          </a:p>
          <a:p>
            <a:r>
              <a:rPr lang="en-US" sz="1800" kern="0" dirty="0" err="1" smtClean="0"/>
              <a:t>Contextless</a:t>
            </a:r>
            <a:r>
              <a:rPr lang="en-US" sz="1800" kern="0" dirty="0" smtClean="0"/>
              <a:t> apps</a:t>
            </a:r>
          </a:p>
          <a:p>
            <a:pPr lvl="1"/>
            <a:r>
              <a:rPr lang="en-US" sz="1600" kern="0" dirty="0" smtClean="0">
                <a:hlinkClick r:id="rId2"/>
              </a:rPr>
              <a:t>http://fhir.cerner.com/authorization/authorization-specification/#contextless-flow</a:t>
            </a:r>
            <a:endParaRPr lang="en-US" sz="1800" kern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343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Cerner SMART FHIR</vt:lpstr>
      <vt:lpstr>Growth Chart by Cerner</vt:lpstr>
      <vt:lpstr>SMART Growth Chart by Boston Children’s</vt:lpstr>
      <vt:lpstr>SMART Growth Chart by Boston Children’s</vt:lpstr>
      <vt:lpstr>Recommendation to Developer</vt:lpstr>
      <vt:lpstr>Recommendation to Developer</vt:lpstr>
      <vt:lpstr>Authorization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SMART Apps in Cerner</vt:lpstr>
      <vt:lpstr>Table of Contents Band</vt:lpstr>
      <vt:lpstr>Workflow Mpage</vt:lpstr>
      <vt:lpstr>Developed Apps</vt:lpstr>
      <vt:lpstr>Developed Apps</vt:lpstr>
      <vt:lpstr>Questions</vt:lpstr>
    </vt:vector>
  </TitlesOfParts>
  <Company>IU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Cerner SMART FHIR</dc:title>
  <dc:creator>Cadle, Phillip S.</dc:creator>
  <cp:lastModifiedBy>Cadle, Phillip S.</cp:lastModifiedBy>
  <cp:revision>16</cp:revision>
  <dcterms:created xsi:type="dcterms:W3CDTF">2017-11-01T12:57:11Z</dcterms:created>
  <dcterms:modified xsi:type="dcterms:W3CDTF">2017-11-02T13:13:24Z</dcterms:modified>
</cp:coreProperties>
</file>