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7" r:id="rId6"/>
    <p:sldId id="276" r:id="rId7"/>
    <p:sldId id="268" r:id="rId8"/>
    <p:sldId id="258" r:id="rId9"/>
    <p:sldId id="263" r:id="rId10"/>
    <p:sldId id="272" r:id="rId11"/>
    <p:sldId id="259" r:id="rId12"/>
    <p:sldId id="260" r:id="rId13"/>
    <p:sldId id="261" r:id="rId14"/>
    <p:sldId id="262" r:id="rId15"/>
    <p:sldId id="264" r:id="rId16"/>
    <p:sldId id="269" r:id="rId17"/>
    <p:sldId id="270" r:id="rId18"/>
    <p:sldId id="266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79F"/>
    <a:srgbClr val="BBC8D3"/>
    <a:srgbClr val="435667"/>
    <a:srgbClr val="4A6071"/>
    <a:srgbClr val="2C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8A42E9-C979-4547-9FDE-0A1E206EBC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7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9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7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42E9-C979-4547-9FDE-0A1E206EBC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35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172200"/>
            <a:ext cx="2209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BBC8D3"/>
                </a:solidFill>
                <a:latin typeface="+mn-lt"/>
              </a:defRPr>
            </a:lvl1pPr>
          </a:lstStyle>
          <a:p>
            <a:fld id="{7F9DEBA7-DE7F-40C5-A265-853090D5475A}" type="datetime1">
              <a:rPr lang="en-US"/>
              <a:pPr/>
              <a:t>3/27/2012</a:t>
            </a:fld>
            <a:endParaRPr lang="en-US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6B8FB-B4F0-448D-9833-5B787E8906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55C635-8CD2-4EDF-8E71-A7834C9F5B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34CF67-8D03-4B43-B1E8-0F067C9D49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576038-6570-4F0E-956B-F767910C85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4495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2F008D-D3F2-4968-9D4B-D69DF3127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6A00E-AEAC-4FCE-A10A-C1A60795A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491BA5-17D4-43F4-B4A2-C3708D13F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A14376-AF42-4F57-9EBA-4C4090D8F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1ADBB0-8EFA-4860-9159-71983B267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C4789F-7B00-40E2-A5A1-771705030F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6D8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4356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334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324600"/>
            <a:ext cx="495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AFE45A3-0157-443E-9454-CDB2017DD7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5400">
            <a:solidFill>
              <a:srgbClr val="6D879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25400">
            <a:solidFill>
              <a:srgbClr val="43576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D879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D879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6D879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6D879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6D879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6D879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6D879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6D879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6D879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AEF98A3-BC74-4518-8CD7-B12A4989B683}" type="datetime1">
              <a:rPr lang="en-US"/>
              <a:pPr/>
              <a:t>3/27/2012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Indy JUG</a:t>
            </a:r>
            <a:endParaRPr lang="en-US" dirty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276600" y="5791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 smtClean="0">
                <a:solidFill>
                  <a:srgbClr val="BBC8D3"/>
                </a:solidFill>
                <a:latin typeface="Verdana" pitchFamily="34" charset="0"/>
              </a:rPr>
              <a:t>Dan </a:t>
            </a:r>
            <a:r>
              <a:rPr lang="en-US" dirty="0" err="1" smtClean="0">
                <a:solidFill>
                  <a:srgbClr val="BBC8D3"/>
                </a:solidFill>
                <a:latin typeface="Verdana" pitchFamily="34" charset="0"/>
              </a:rPr>
              <a:t>Gradl</a:t>
            </a:r>
            <a:endParaRPr lang="en-US" dirty="0">
              <a:solidFill>
                <a:srgbClr val="BBC8D3"/>
              </a:solidFill>
              <a:latin typeface="Verdana" pitchFamily="34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276600" y="5029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3200" b="1">
              <a:solidFill>
                <a:srgbClr val="BBC8D3"/>
              </a:solidFill>
              <a:latin typeface="Verdana" pitchFamily="34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85800" y="2057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BBC8D3"/>
                </a:solidFill>
                <a:latin typeface="Verdana" pitchFamily="34" charset="0"/>
              </a:rPr>
              <a:t>Authorizations with OASIS XACML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276600" y="5257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2400" b="1">
                <a:solidFill>
                  <a:srgbClr val="BBC8D3"/>
                </a:solidFill>
                <a:latin typeface="Verdana" pitchFamily="34" charset="0"/>
              </a:rPr>
              <a:t>E-GINEERING, LLC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Subjects with zero or more Attributes</a:t>
            </a:r>
          </a:p>
          <a:p>
            <a:r>
              <a:rPr lang="en-US" dirty="0" smtClean="0"/>
              <a:t>One or more Resources with zero or more Attributes</a:t>
            </a:r>
          </a:p>
          <a:p>
            <a:r>
              <a:rPr lang="en-US" dirty="0" smtClean="0"/>
              <a:t>One Action with zero or more Attributes</a:t>
            </a:r>
          </a:p>
          <a:p>
            <a:r>
              <a:rPr lang="en-US" dirty="0" smtClean="0"/>
              <a:t>One Environment with zero or more Attributes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results – multiple if request is for multiple resources</a:t>
            </a:r>
          </a:p>
          <a:p>
            <a:pPr lvl="2"/>
            <a:r>
              <a:rPr lang="en-US" dirty="0" smtClean="0"/>
              <a:t>Decision</a:t>
            </a:r>
          </a:p>
          <a:p>
            <a:pPr lvl="2"/>
            <a:r>
              <a:rPr lang="en-US" dirty="0" smtClean="0"/>
              <a:t>Status</a:t>
            </a:r>
          </a:p>
          <a:p>
            <a:pPr lvl="2"/>
            <a:r>
              <a:rPr lang="en-US" dirty="0" smtClean="0"/>
              <a:t>Obligations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Context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/>
              <a:t>As a PDP evaluates a policy it needs to process against a set of input data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The data has to come from either the Request Context or a PIP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There are tradeoffs to each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Request Context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May already have the information at hand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Some information may be runtime in nature (not persisted to some data store)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PEP and/or application may end up knowing too much detail about policies (what attributes are required)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Adding new attributes here typically requires application development 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PIP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Potentially access any data in the org (even data that the application does not typically access)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May slow performance as data is requested (the application may have accessed it already)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Requires some integration work to connect to specific data stores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New data can potentially be used in policies without affecting all applications using those policies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</a:t>
            </a:r>
          </a:p>
          <a:p>
            <a:pPr lvl="1"/>
            <a:r>
              <a:rPr lang="en-US" dirty="0" err="1" smtClean="0"/>
              <a:t>SunXACML</a:t>
            </a:r>
            <a:r>
              <a:rPr lang="en-US" dirty="0" smtClean="0"/>
              <a:t> – inactive open source PDP implementation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PicketBox</a:t>
            </a:r>
            <a:r>
              <a:rPr lang="en-US" dirty="0" smtClean="0"/>
              <a:t> – PDP implementation based on </a:t>
            </a:r>
            <a:r>
              <a:rPr lang="en-US" dirty="0" err="1" smtClean="0"/>
              <a:t>SunXACML</a:t>
            </a:r>
            <a:endParaRPr lang="en-US" dirty="0" smtClean="0"/>
          </a:p>
          <a:p>
            <a:pPr lvl="1"/>
            <a:r>
              <a:rPr lang="en-US" dirty="0" smtClean="0"/>
              <a:t>SICSAML XACML – XACML 3.0 PDP reference implementation based on </a:t>
            </a:r>
            <a:r>
              <a:rPr lang="en-US" dirty="0" err="1" smtClean="0"/>
              <a:t>SunXACML</a:t>
            </a:r>
            <a:endParaRPr lang="en-US" dirty="0" smtClean="0"/>
          </a:p>
          <a:p>
            <a:pPr lvl="1"/>
            <a:r>
              <a:rPr lang="en-US" dirty="0" smtClean="0"/>
              <a:t>enterprise-java-</a:t>
            </a:r>
            <a:r>
              <a:rPr lang="en-US" dirty="0" err="1" smtClean="0"/>
              <a:t>xacml</a:t>
            </a:r>
            <a:r>
              <a:rPr lang="en-US" dirty="0" smtClean="0"/>
              <a:t> – Google Code hosted PDP project (one developer)</a:t>
            </a:r>
          </a:p>
          <a:p>
            <a:pPr lvl="1"/>
            <a:r>
              <a:rPr lang="en-US" dirty="0" smtClean="0"/>
              <a:t>UMU-XACML-Editor – simple policy file editor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Securent</a:t>
            </a:r>
            <a:r>
              <a:rPr lang="en-US" dirty="0" smtClean="0"/>
              <a:t> –&gt; Cisco Enterprise Policy </a:t>
            </a:r>
            <a:r>
              <a:rPr lang="en-US" dirty="0" smtClean="0"/>
              <a:t>Manager</a:t>
            </a:r>
            <a:endParaRPr lang="en-US" dirty="0" smtClean="0"/>
          </a:p>
          <a:p>
            <a:pPr lvl="1"/>
            <a:r>
              <a:rPr lang="en-US" dirty="0" smtClean="0"/>
              <a:t>IBM Tivoli Security Policy Manager (TSPM)</a:t>
            </a:r>
          </a:p>
          <a:p>
            <a:pPr lvl="1"/>
            <a:r>
              <a:rPr lang="en-US" dirty="0" smtClean="0"/>
              <a:t>BEA/Oracle</a:t>
            </a:r>
          </a:p>
          <a:p>
            <a:pPr lvl="1"/>
            <a:r>
              <a:rPr lang="en-US" dirty="0" err="1" smtClean="0"/>
              <a:t>Axiomatics</a:t>
            </a:r>
            <a:r>
              <a:rPr lang="en-US" dirty="0" smtClean="0"/>
              <a:t> – based on SICSAML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access control and what is business rule</a:t>
            </a:r>
          </a:p>
          <a:p>
            <a:r>
              <a:rPr lang="en-US" dirty="0" smtClean="0"/>
              <a:t>Enforcement</a:t>
            </a:r>
          </a:p>
          <a:p>
            <a:pPr lvl="1"/>
            <a:r>
              <a:rPr lang="en-US" dirty="0" smtClean="0"/>
              <a:t>Impact to development model</a:t>
            </a:r>
          </a:p>
          <a:p>
            <a:pPr lvl="1"/>
            <a:r>
              <a:rPr lang="en-US" dirty="0" smtClean="0"/>
              <a:t>Guaranteed enforcement</a:t>
            </a:r>
          </a:p>
          <a:p>
            <a:pPr lvl="1"/>
            <a:r>
              <a:rPr lang="en-US" dirty="0" smtClean="0"/>
              <a:t>Obligation handling</a:t>
            </a:r>
          </a:p>
          <a:p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Hierarchical resource trees</a:t>
            </a:r>
          </a:p>
          <a:p>
            <a:pPr lvl="1"/>
            <a:r>
              <a:rPr lang="en-US" dirty="0" smtClean="0"/>
              <a:t>Resource synchronization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Efficiency of PDP, including policy search/indexing</a:t>
            </a:r>
          </a:p>
          <a:p>
            <a:pPr lvl="1"/>
            <a:r>
              <a:rPr lang="en-US" dirty="0" smtClean="0"/>
              <a:t>Policy efficiency – many ways to write the same rule, some less efficient</a:t>
            </a:r>
          </a:p>
          <a:p>
            <a:pPr lvl="1"/>
            <a:r>
              <a:rPr lang="en-US" dirty="0" smtClean="0"/>
              <a:t>Caching</a:t>
            </a:r>
          </a:p>
          <a:p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Variety of views – policy writing, constraint editing, assignment of permissions</a:t>
            </a:r>
          </a:p>
          <a:p>
            <a:r>
              <a:rPr lang="en-US" dirty="0" smtClean="0"/>
              <a:t>Policy information points</a:t>
            </a:r>
          </a:p>
          <a:p>
            <a:r>
              <a:rPr lang="en-US" dirty="0" smtClean="0"/>
              <a:t>Authentication and Integrity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3.0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Disjunctive/conjunctive target elements (</a:t>
            </a:r>
            <a:r>
              <a:rPr lang="en-US" dirty="0" err="1" smtClean="0"/>
              <a:t>AnyOf</a:t>
            </a:r>
            <a:r>
              <a:rPr lang="en-US" dirty="0" smtClean="0"/>
              <a:t>, </a:t>
            </a:r>
            <a:r>
              <a:rPr lang="en-US" dirty="0" err="1" smtClean="0"/>
              <a:t>AllOf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flexible/custom categories (beyond Subject, Resource, Action, Environment)</a:t>
            </a:r>
          </a:p>
          <a:p>
            <a:r>
              <a:rPr lang="en-US" dirty="0" smtClean="0"/>
              <a:t>Advice – similar to an obligation but is optional</a:t>
            </a:r>
          </a:p>
          <a:p>
            <a:r>
              <a:rPr lang="en-US" dirty="0" smtClean="0"/>
              <a:t>Obligations can use dynamic attributes</a:t>
            </a:r>
          </a:p>
          <a:p>
            <a:r>
              <a:rPr lang="en-US" dirty="0" smtClean="0"/>
              <a:t>Delegated administration profile</a:t>
            </a:r>
          </a:p>
          <a:p>
            <a:r>
              <a:rPr lang="en-US" dirty="0" smtClean="0"/>
              <a:t>Multiple decision profile</a:t>
            </a:r>
          </a:p>
          <a:p>
            <a:r>
              <a:rPr lang="en-US" dirty="0" smtClean="0"/>
              <a:t>Enhanced policy combination algorithms</a:t>
            </a:r>
          </a:p>
          <a:p>
            <a:r>
              <a:rPr lang="en-US" dirty="0" smtClean="0"/>
              <a:t>New data types and functions (</a:t>
            </a:r>
            <a:r>
              <a:rPr lang="en-US" dirty="0" err="1" smtClean="0"/>
              <a:t>Xpath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667000"/>
            <a:ext cx="31242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</a:p>
          <a:p>
            <a:r>
              <a:rPr lang="en-US" dirty="0" smtClean="0"/>
              <a:t>Overview</a:t>
            </a:r>
            <a:endParaRPr lang="en-US" dirty="0" smtClean="0"/>
          </a:p>
          <a:p>
            <a:r>
              <a:rPr lang="en-US" dirty="0" smtClean="0"/>
              <a:t>XACML Logical </a:t>
            </a:r>
            <a:r>
              <a:rPr lang="en-US" dirty="0" smtClean="0"/>
              <a:t>Architecture</a:t>
            </a:r>
          </a:p>
          <a:p>
            <a:pPr marL="742950" lvl="2" indent="-342900"/>
            <a:r>
              <a:rPr lang="en-US" dirty="0"/>
              <a:t>PEP </a:t>
            </a:r>
            <a:r>
              <a:rPr lang="en-US" dirty="0" smtClean="0"/>
              <a:t>in-depth</a:t>
            </a:r>
            <a:endParaRPr lang="en-US" dirty="0" smtClean="0"/>
          </a:p>
          <a:p>
            <a:r>
              <a:rPr lang="en-US" dirty="0" smtClean="0"/>
              <a:t>XACML </a:t>
            </a:r>
            <a:r>
              <a:rPr lang="en-US" dirty="0" smtClean="0"/>
              <a:t>2.0 Policy Model</a:t>
            </a:r>
          </a:p>
          <a:p>
            <a:r>
              <a:rPr lang="en-US" dirty="0" smtClean="0"/>
              <a:t>XACML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Context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</a:p>
          <a:p>
            <a:r>
              <a:rPr lang="en-US" dirty="0" smtClean="0"/>
              <a:t>Implementations</a:t>
            </a:r>
          </a:p>
          <a:p>
            <a:r>
              <a:rPr lang="en-US" dirty="0" smtClean="0"/>
              <a:t>Enterprise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What’s new in XACML 3.0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from project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access control implementations (100+) in the organization</a:t>
            </a:r>
          </a:p>
          <a:p>
            <a:r>
              <a:rPr lang="en-US" dirty="0" smtClean="0"/>
              <a:t>Access rules embedded within application – difficult to change</a:t>
            </a:r>
          </a:p>
          <a:p>
            <a:r>
              <a:rPr lang="en-US" dirty="0" smtClean="0"/>
              <a:t>Difficult to audit and report across many disparate systems</a:t>
            </a:r>
          </a:p>
          <a:p>
            <a:r>
              <a:rPr lang="en-US" dirty="0" smtClean="0"/>
              <a:t>Necessary to control access to coarse grain (e.g. services, views) and very fine grain (e.g. data elements) resources </a:t>
            </a:r>
          </a:p>
          <a:p>
            <a:r>
              <a:rPr lang="en-US" dirty="0" smtClean="0"/>
              <a:t>Complex rule scenarios  (Attribute Based Access Control)</a:t>
            </a:r>
          </a:p>
          <a:p>
            <a:r>
              <a:rPr lang="en-US" dirty="0" smtClean="0"/>
              <a:t>Permission assignment to be user based and/or role based</a:t>
            </a:r>
          </a:p>
          <a:p>
            <a:r>
              <a:rPr lang="en-US" dirty="0" smtClean="0"/>
              <a:t>Diverse platforms</a:t>
            </a:r>
          </a:p>
          <a:p>
            <a:r>
              <a:rPr lang="en-US" dirty="0" smtClean="0"/>
              <a:t>Delegated administration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OASIS specification – </a:t>
            </a:r>
            <a:r>
              <a:rPr lang="en-US" dirty="0" err="1" smtClean="0"/>
              <a:t>eXtensible</a:t>
            </a:r>
            <a:r>
              <a:rPr lang="en-US" dirty="0" smtClean="0"/>
              <a:t> Access Control Markup Language</a:t>
            </a:r>
          </a:p>
          <a:p>
            <a:r>
              <a:rPr lang="en-US" dirty="0" smtClean="0"/>
              <a:t>Defines a declarative Attribute Based Access Control model</a:t>
            </a:r>
          </a:p>
          <a:p>
            <a:r>
              <a:rPr lang="en-US" dirty="0" smtClean="0"/>
              <a:t>Encourages separation of access control rules from applications for ease of maintenance, auditing, reporting</a:t>
            </a:r>
          </a:p>
          <a:p>
            <a:r>
              <a:rPr lang="en-US" dirty="0" smtClean="0"/>
              <a:t>XACML 1.0- 2003</a:t>
            </a:r>
          </a:p>
          <a:p>
            <a:r>
              <a:rPr lang="en-US" dirty="0" smtClean="0"/>
              <a:t>XACML 2.0- 2005</a:t>
            </a:r>
          </a:p>
          <a:p>
            <a:r>
              <a:rPr lang="en-US" dirty="0" smtClean="0"/>
              <a:t>XACML 3.0- 2010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6CF865-8F20-4E94-8457-54AAF8AA8422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Logical Architecture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331894"/>
              </p:ext>
            </p:extLst>
          </p:nvPr>
        </p:nvGraphicFramePr>
        <p:xfrm>
          <a:off x="1447800" y="990600"/>
          <a:ext cx="5600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Visio" r:id="rId4" imgW="5870067" imgH="5984367" progId="Visio.Drawing.11">
                  <p:embed/>
                </p:oleObj>
              </mc:Choice>
              <mc:Fallback>
                <p:oleObj name="Visio" r:id="rId4" imgW="5870067" imgH="598436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5600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Policy Enforcement Point will check an entitlement and react to (enforce) the decision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Therefore, how a policy is enforced varies based on the resource/resource realization being protected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I don’t have access to view a page hide the navigation item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I don’t have access to view a field hide the field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I don’t have access to update a field, stop processing and display message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Even if the result is functionally the same, the details of gathering the request context and dealing with the result may vary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Different  PEPs will be used to protect different resources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interceptor</a:t>
            </a:r>
          </a:p>
          <a:p>
            <a:r>
              <a:rPr lang="en-US" dirty="0" smtClean="0"/>
              <a:t>Servlet filter</a:t>
            </a:r>
          </a:p>
          <a:p>
            <a:r>
              <a:rPr lang="en-US" dirty="0" smtClean="0"/>
              <a:t>JSF render/validation interception</a:t>
            </a:r>
          </a:p>
          <a:p>
            <a:r>
              <a:rPr lang="en-US" dirty="0" smtClean="0"/>
              <a:t>AOP method interceptor</a:t>
            </a:r>
          </a:p>
          <a:p>
            <a:r>
              <a:rPr lang="en-US" dirty="0" smtClean="0"/>
              <a:t>Tag library</a:t>
            </a:r>
          </a:p>
          <a:p>
            <a:r>
              <a:rPr lang="en-US" dirty="0" smtClean="0"/>
              <a:t>COBOL module (in front of CICS transactions)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5181600" cy="5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Policy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Authorizations with OASIS XACML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4CF67-8D03-4B43-B1E8-0F067C9D497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566988"/>
            <a:ext cx="56292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8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gineering1">
  <a:themeElements>
    <a:clrScheme name="E-gineering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-gineering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-gineering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-gineering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-gineering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-gineering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-gineering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-gineering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-gineering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-gineering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-gineering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-gineering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-gineering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-gineering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F9EA9F2D69148B52A388EAFEE6DF3" ma:contentTypeVersion="0" ma:contentTypeDescription="Create a new document." ma:contentTypeScope="" ma:versionID="2339c62bc51183caf69ec3e4480993b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073520-49BA-435A-8C9E-0F199688A26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A3C14C-6A76-4D2D-933C-53DB8FA765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5EA1537-76D3-439A-AD55-0323E1389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E-gineering1</Template>
  <TotalTime>1633</TotalTime>
  <Words>777</Words>
  <Application>Microsoft Office PowerPoint</Application>
  <PresentationFormat>On-screen Show (4:3)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E-gineering1</vt:lpstr>
      <vt:lpstr>Visio</vt:lpstr>
      <vt:lpstr>Indy JUG</vt:lpstr>
      <vt:lpstr>Agenda</vt:lpstr>
      <vt:lpstr>Drivers from project experience</vt:lpstr>
      <vt:lpstr>Overview</vt:lpstr>
      <vt:lpstr>XACML Logical Architecture</vt:lpstr>
      <vt:lpstr>PEP</vt:lpstr>
      <vt:lpstr>Example PEPs</vt:lpstr>
      <vt:lpstr>XACML Policy Data Model</vt:lpstr>
      <vt:lpstr>XACML Context</vt:lpstr>
      <vt:lpstr>XACML Request</vt:lpstr>
      <vt:lpstr>XACML Response</vt:lpstr>
      <vt:lpstr>Request Context vs PIP</vt:lpstr>
      <vt:lpstr>Implementations</vt:lpstr>
      <vt:lpstr>Challenges</vt:lpstr>
      <vt:lpstr>XACML 3.0 – What’s New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dgradl</dc:creator>
  <cp:lastModifiedBy>dgradl</cp:lastModifiedBy>
  <cp:revision>37</cp:revision>
  <dcterms:created xsi:type="dcterms:W3CDTF">2012-02-17T14:40:06Z</dcterms:created>
  <dcterms:modified xsi:type="dcterms:W3CDTF">2012-03-28T22:04:50Z</dcterms:modified>
</cp:coreProperties>
</file>