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2" Type="http://schemas.openxmlformats.org/officeDocument/2006/relationships/slide" Target="slides/slide8.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 Id="rId4" Type="http://schemas.openxmlformats.org/officeDocument/2006/relationships/hyperlink" Target="https://www.eventbrite.com/e/open-hardware-summit-2018-tickets-44399790970" TargetMode="External"/><Relationship Id="rId5" Type="http://schemas.openxmlformats.org/officeDocument/2006/relationships/hyperlink" Target="http://2018.oshwa.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hyperlink" Target="https://southbendelkhart.eventbrite.com" TargetMode="External"/><Relationship Id="rId5" Type="http://schemas.openxmlformats.org/officeDocument/2006/relationships/hyperlink" Target="http://southbendelkhart.up.co"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hyperlink" Target="https://www.eventbrite.com/e/indycivichack-tackling-food-insecurity-tickets-37817942484"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3" name="Shape 53"/>
        <p:cNvGrpSpPr/>
        <p:nvPr/>
      </p:nvGrpSpPr>
      <p:grpSpPr>
        <a:xfrm>
          <a:off x="0" y="0"/>
          <a:ext cx="0" cy="0"/>
          <a:chOff x="0" y="0"/>
          <a:chExt cx="0" cy="0"/>
        </a:xfrm>
      </p:grpSpPr>
      <p:pic>
        <p:nvPicPr>
          <p:cNvPr descr="IMG_0658.JPG" id="54" name="Shape 54"/>
          <p:cNvPicPr preferRelativeResize="0"/>
          <p:nvPr/>
        </p:nvPicPr>
        <p:blipFill>
          <a:blip r:embed="rId3">
            <a:alphaModFix/>
          </a:blip>
          <a:stretch>
            <a:fillRect/>
          </a:stretch>
        </p:blipFill>
        <p:spPr>
          <a:xfrm>
            <a:off x="1029350" y="45112"/>
            <a:ext cx="7085300" cy="3603925"/>
          </a:xfrm>
          <a:prstGeom prst="rect">
            <a:avLst/>
          </a:prstGeom>
          <a:noFill/>
          <a:ln>
            <a:noFill/>
          </a:ln>
        </p:spPr>
      </p:pic>
      <p:sp>
        <p:nvSpPr>
          <p:cNvPr id="55" name="Shape 55"/>
          <p:cNvSpPr txBox="1"/>
          <p:nvPr>
            <p:ph idx="1" type="subTitle"/>
          </p:nvPr>
        </p:nvSpPr>
        <p:spPr>
          <a:xfrm>
            <a:off x="311700" y="3291325"/>
            <a:ext cx="8520600" cy="1161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chemeClr val="lt1"/>
                </a:solidFill>
              </a:rPr>
              <a:t>Welcome!</a:t>
            </a:r>
            <a:endParaRPr>
              <a:solidFill>
                <a:schemeClr val="lt1"/>
              </a:solidFill>
            </a:endParaRPr>
          </a:p>
          <a:p>
            <a:pPr indent="0" lvl="0" marL="0">
              <a:spcBef>
                <a:spcPts val="0"/>
              </a:spcBef>
              <a:spcAft>
                <a:spcPts val="0"/>
              </a:spcAft>
              <a:buNone/>
            </a:pPr>
            <a:r>
              <a:rPr lang="en" sz="2400">
                <a:solidFill>
                  <a:schemeClr val="lt1"/>
                </a:solidFill>
              </a:rPr>
              <a:t>Grab a drink, food, and chat with your fellow makers.</a:t>
            </a:r>
            <a:endParaRPr sz="2400">
              <a:solidFill>
                <a:schemeClr val="lt1"/>
              </a:solidFill>
            </a:endParaRPr>
          </a:p>
        </p:txBody>
      </p:sp>
      <p:sp>
        <p:nvSpPr>
          <p:cNvPr id="56" name="Shape 56"/>
          <p:cNvSpPr txBox="1"/>
          <p:nvPr>
            <p:ph idx="1" type="subTitle"/>
          </p:nvPr>
        </p:nvSpPr>
        <p:spPr>
          <a:xfrm>
            <a:off x="311700" y="4631400"/>
            <a:ext cx="8520600" cy="512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t>April 24</a:t>
            </a:r>
            <a:r>
              <a:rPr lang="en" sz="1400"/>
              <a:t>, 2018</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is Open Hardware?</a:t>
            </a:r>
            <a:endParaRPr/>
          </a:p>
        </p:txBody>
      </p:sp>
      <p:sp>
        <p:nvSpPr>
          <p:cNvPr id="62" name="Shape 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2400"/>
              <a:t>Open (Source) Hardware, or OSHW, is “hardware whose design is made publicly available so that anyone can study, modify, distribute, make, and sell the design or hardware based on that design.” </a:t>
            </a:r>
            <a:endParaRPr sz="2400"/>
          </a:p>
        </p:txBody>
      </p:sp>
      <p:pic>
        <p:nvPicPr>
          <p:cNvPr id="63" name="Shape 63"/>
          <p:cNvPicPr preferRelativeResize="0"/>
          <p:nvPr/>
        </p:nvPicPr>
        <p:blipFill>
          <a:blip r:embed="rId3">
            <a:alphaModFix/>
          </a:blip>
          <a:stretch>
            <a:fillRect/>
          </a:stretch>
        </p:blipFill>
        <p:spPr>
          <a:xfrm>
            <a:off x="4833650" y="3679950"/>
            <a:ext cx="2905325" cy="834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Announcements</a:t>
            </a:r>
            <a:endParaRPr/>
          </a:p>
        </p:txBody>
      </p:sp>
      <p:sp>
        <p:nvSpPr>
          <p:cNvPr id="69" name="Shape 69"/>
          <p:cNvSpPr txBox="1"/>
          <p:nvPr>
            <p:ph idx="1" type="body"/>
          </p:nvPr>
        </p:nvSpPr>
        <p:spPr>
          <a:xfrm>
            <a:off x="311700" y="1152475"/>
            <a:ext cx="8520600" cy="27693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2400"/>
              <a:t>2018 Open Hardware Summit</a:t>
            </a:r>
            <a:endParaRPr/>
          </a:p>
          <a:p>
            <a:pPr indent="-381000" lvl="0" marL="457200" rtl="0">
              <a:spcBef>
                <a:spcPts val="1600"/>
              </a:spcBef>
              <a:spcAft>
                <a:spcPts val="0"/>
              </a:spcAft>
              <a:buSzPts val="2400"/>
              <a:buChar char="●"/>
            </a:pPr>
            <a:r>
              <a:rPr lang="en" sz="2400"/>
              <a:t>Thursday, September 27th, 2018</a:t>
            </a:r>
            <a:endParaRPr sz="2400"/>
          </a:p>
          <a:p>
            <a:pPr indent="-381000" lvl="0" marL="457200" rtl="0">
              <a:spcBef>
                <a:spcPts val="0"/>
              </a:spcBef>
              <a:spcAft>
                <a:spcPts val="0"/>
              </a:spcAft>
              <a:buSzPts val="2400"/>
              <a:buChar char="●"/>
            </a:pPr>
            <a:r>
              <a:rPr lang="en" sz="2400"/>
              <a:t>at MIT Stratton Student Center</a:t>
            </a:r>
            <a:endParaRPr sz="2400"/>
          </a:p>
          <a:p>
            <a:pPr indent="-381000" lvl="1" marL="914400" rtl="0">
              <a:spcBef>
                <a:spcPts val="0"/>
              </a:spcBef>
              <a:spcAft>
                <a:spcPts val="0"/>
              </a:spcAft>
              <a:buSzPts val="2400"/>
              <a:buChar char="○"/>
            </a:pPr>
            <a:r>
              <a:rPr lang="en" sz="2400"/>
              <a:t>Cambridge, Massachusetts</a:t>
            </a:r>
            <a:endParaRPr sz="2400"/>
          </a:p>
          <a:p>
            <a:pPr indent="-381000" lvl="0" marL="457200" rtl="0">
              <a:spcBef>
                <a:spcPts val="0"/>
              </a:spcBef>
              <a:spcAft>
                <a:spcPts val="0"/>
              </a:spcAft>
              <a:buSzPts val="2400"/>
              <a:buChar char="●"/>
            </a:pPr>
            <a:r>
              <a:rPr lang="en" sz="2400"/>
              <a:t>Early Bird - $87</a:t>
            </a:r>
            <a:endParaRPr sz="2400"/>
          </a:p>
        </p:txBody>
      </p:sp>
      <p:pic>
        <p:nvPicPr>
          <p:cNvPr id="70" name="Shape 70"/>
          <p:cNvPicPr preferRelativeResize="0"/>
          <p:nvPr/>
        </p:nvPicPr>
        <p:blipFill>
          <a:blip r:embed="rId3">
            <a:alphaModFix/>
          </a:blip>
          <a:stretch>
            <a:fillRect/>
          </a:stretch>
        </p:blipFill>
        <p:spPr>
          <a:xfrm>
            <a:off x="6646950" y="1152475"/>
            <a:ext cx="2185350" cy="2185350"/>
          </a:xfrm>
          <a:prstGeom prst="rect">
            <a:avLst/>
          </a:prstGeom>
          <a:noFill/>
          <a:ln>
            <a:noFill/>
          </a:ln>
        </p:spPr>
      </p:pic>
      <p:sp>
        <p:nvSpPr>
          <p:cNvPr id="71" name="Shape 71"/>
          <p:cNvSpPr txBox="1"/>
          <p:nvPr>
            <p:ph idx="1" type="body"/>
          </p:nvPr>
        </p:nvSpPr>
        <p:spPr>
          <a:xfrm>
            <a:off x="311700" y="4287600"/>
            <a:ext cx="8520600" cy="64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4"/>
              </a:rPr>
              <a:t>https://www.eventbrite.com/e/open-hardware-summit-2018-tickets-44399790970</a:t>
            </a:r>
            <a:endParaRPr/>
          </a:p>
          <a:p>
            <a:pPr indent="0" lvl="0" marL="0" rtl="0" algn="ctr">
              <a:spcBef>
                <a:spcPts val="1600"/>
              </a:spcBef>
              <a:spcAft>
                <a:spcPts val="1600"/>
              </a:spcAft>
              <a:buNone/>
            </a:pPr>
            <a:r>
              <a:t/>
            </a:r>
            <a:endParaRPr/>
          </a:p>
        </p:txBody>
      </p:sp>
      <p:sp>
        <p:nvSpPr>
          <p:cNvPr id="72" name="Shape 72"/>
          <p:cNvSpPr txBox="1"/>
          <p:nvPr/>
        </p:nvSpPr>
        <p:spPr>
          <a:xfrm>
            <a:off x="6733275" y="3364050"/>
            <a:ext cx="2012700" cy="51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1800" u="sng">
                <a:solidFill>
                  <a:schemeClr val="accent5"/>
                </a:solidFill>
                <a:hlinkClick r:id="rId5"/>
              </a:rPr>
              <a:t>2018.oshwa.org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pic>
        <p:nvPicPr>
          <p:cNvPr id="77" name="Shape 77"/>
          <p:cNvPicPr preferRelativeResize="0"/>
          <p:nvPr/>
        </p:nvPicPr>
        <p:blipFill>
          <a:blip r:embed="rId3">
            <a:alphaModFix/>
          </a:blip>
          <a:stretch>
            <a:fillRect/>
          </a:stretch>
        </p:blipFill>
        <p:spPr>
          <a:xfrm>
            <a:off x="6653850" y="1152475"/>
            <a:ext cx="2185350" cy="2185350"/>
          </a:xfrm>
          <a:prstGeom prst="rect">
            <a:avLst/>
          </a:prstGeom>
          <a:noFill/>
          <a:ln>
            <a:noFill/>
          </a:ln>
        </p:spPr>
      </p:pic>
      <p:sp>
        <p:nvSpPr>
          <p:cNvPr id="78" name="Shape 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Announcements</a:t>
            </a:r>
            <a:endParaRPr/>
          </a:p>
        </p:txBody>
      </p:sp>
      <p:sp>
        <p:nvSpPr>
          <p:cNvPr id="79" name="Shape 79"/>
          <p:cNvSpPr txBox="1"/>
          <p:nvPr>
            <p:ph idx="1" type="body"/>
          </p:nvPr>
        </p:nvSpPr>
        <p:spPr>
          <a:xfrm>
            <a:off x="311700" y="1152475"/>
            <a:ext cx="8520600" cy="27693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2400"/>
              <a:t>Startup Weekend: South Bend Elkhart</a:t>
            </a:r>
            <a:endParaRPr/>
          </a:p>
          <a:p>
            <a:pPr indent="-381000" lvl="0" marL="457200" rtl="0">
              <a:spcBef>
                <a:spcPts val="1600"/>
              </a:spcBef>
              <a:spcAft>
                <a:spcPts val="0"/>
              </a:spcAft>
              <a:buSzPts val="2400"/>
              <a:buChar char="●"/>
            </a:pPr>
            <a:r>
              <a:rPr lang="en" sz="2400"/>
              <a:t>MAKER Edition</a:t>
            </a:r>
            <a:endParaRPr sz="2400"/>
          </a:p>
          <a:p>
            <a:pPr indent="-381000" lvl="0" marL="457200" rtl="0">
              <a:spcBef>
                <a:spcPts val="0"/>
              </a:spcBef>
              <a:spcAft>
                <a:spcPts val="0"/>
              </a:spcAft>
              <a:buSzPts val="2400"/>
              <a:buChar char="●"/>
            </a:pPr>
            <a:r>
              <a:rPr lang="en" sz="2400"/>
              <a:t>Friday, May 18, 2018 - Sunday</a:t>
            </a:r>
            <a:endParaRPr sz="2400"/>
          </a:p>
          <a:p>
            <a:pPr indent="-381000" lvl="0" marL="457200" rtl="0">
              <a:spcBef>
                <a:spcPts val="0"/>
              </a:spcBef>
              <a:spcAft>
                <a:spcPts val="0"/>
              </a:spcAft>
              <a:buSzPts val="2400"/>
              <a:buChar char="●"/>
            </a:pPr>
            <a:r>
              <a:rPr lang="en" sz="2400"/>
              <a:t>at </a:t>
            </a:r>
            <a:r>
              <a:rPr lang="en" sz="2400"/>
              <a:t>MAKE South Bend</a:t>
            </a:r>
            <a:endParaRPr sz="2400"/>
          </a:p>
          <a:p>
            <a:pPr indent="-381000" lvl="1" marL="914400" rtl="0">
              <a:spcBef>
                <a:spcPts val="0"/>
              </a:spcBef>
              <a:spcAft>
                <a:spcPts val="0"/>
              </a:spcAft>
              <a:buSzPts val="2400"/>
              <a:buChar char="○"/>
            </a:pPr>
            <a:r>
              <a:rPr lang="en" sz="2400"/>
              <a:t>South Bend, IN</a:t>
            </a:r>
            <a:endParaRPr sz="2400"/>
          </a:p>
          <a:p>
            <a:pPr indent="-381000" lvl="0" marL="457200" rtl="0">
              <a:spcBef>
                <a:spcPts val="0"/>
              </a:spcBef>
              <a:spcAft>
                <a:spcPts val="0"/>
              </a:spcAft>
              <a:buSzPts val="2400"/>
              <a:buChar char="●"/>
            </a:pPr>
            <a:r>
              <a:rPr lang="en" sz="2400"/>
              <a:t>Event Ticket - $55</a:t>
            </a:r>
            <a:endParaRPr sz="2400"/>
          </a:p>
        </p:txBody>
      </p:sp>
      <p:sp>
        <p:nvSpPr>
          <p:cNvPr id="80" name="Shape 80"/>
          <p:cNvSpPr txBox="1"/>
          <p:nvPr>
            <p:ph idx="1" type="body"/>
          </p:nvPr>
        </p:nvSpPr>
        <p:spPr>
          <a:xfrm>
            <a:off x="311700" y="4287600"/>
            <a:ext cx="8520600" cy="64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u="sng">
                <a:solidFill>
                  <a:schemeClr val="hlink"/>
                </a:solidFill>
                <a:hlinkClick r:id="rId4"/>
              </a:rPr>
              <a:t>https://southbendelkhart.eventbrite.com</a:t>
            </a:r>
            <a:endParaRPr sz="2400"/>
          </a:p>
          <a:p>
            <a:pPr indent="0" lvl="0" marL="0" rtl="0" algn="ctr">
              <a:spcBef>
                <a:spcPts val="1600"/>
              </a:spcBef>
              <a:spcAft>
                <a:spcPts val="1600"/>
              </a:spcAft>
              <a:buNone/>
            </a:pPr>
            <a:r>
              <a:t/>
            </a:r>
            <a:endParaRPr sz="2400"/>
          </a:p>
        </p:txBody>
      </p:sp>
      <p:sp>
        <p:nvSpPr>
          <p:cNvPr id="81" name="Shape 81"/>
          <p:cNvSpPr txBox="1"/>
          <p:nvPr/>
        </p:nvSpPr>
        <p:spPr>
          <a:xfrm>
            <a:off x="6427275" y="3337825"/>
            <a:ext cx="2624700" cy="51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u="sng">
                <a:solidFill>
                  <a:schemeClr val="hlink"/>
                </a:solidFill>
                <a:hlinkClick r:id="rId5"/>
              </a:rPr>
              <a:t>southbendelkhart.up.co</a:t>
            </a:r>
            <a:endParaRPr sz="1800"/>
          </a:p>
          <a:p>
            <a:pPr indent="0" lvl="0" marL="0" rtl="0" algn="ctr">
              <a:spcBef>
                <a:spcPts val="1600"/>
              </a:spcBef>
              <a:spcAft>
                <a:spcPts val="160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p:nvPr/>
        </p:nvSpPr>
        <p:spPr>
          <a:xfrm>
            <a:off x="6614750" y="1118150"/>
            <a:ext cx="2271600" cy="2271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87" name="Shape 87"/>
          <p:cNvPicPr preferRelativeResize="0"/>
          <p:nvPr/>
        </p:nvPicPr>
        <p:blipFill>
          <a:blip r:embed="rId3">
            <a:alphaModFix/>
          </a:blip>
          <a:stretch>
            <a:fillRect/>
          </a:stretch>
        </p:blipFill>
        <p:spPr>
          <a:xfrm>
            <a:off x="6721850" y="1225250"/>
            <a:ext cx="2057400" cy="2057400"/>
          </a:xfrm>
          <a:prstGeom prst="rect">
            <a:avLst/>
          </a:prstGeom>
          <a:noFill/>
          <a:ln>
            <a:noFill/>
          </a:ln>
        </p:spPr>
      </p:pic>
      <p:sp>
        <p:nvSpPr>
          <p:cNvPr id="88" name="Shape 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Announcements</a:t>
            </a:r>
            <a:endParaRPr/>
          </a:p>
        </p:txBody>
      </p:sp>
      <p:sp>
        <p:nvSpPr>
          <p:cNvPr id="89" name="Shape 89"/>
          <p:cNvSpPr txBox="1"/>
          <p:nvPr>
            <p:ph idx="1" type="body"/>
          </p:nvPr>
        </p:nvSpPr>
        <p:spPr>
          <a:xfrm>
            <a:off x="311700" y="1152475"/>
            <a:ext cx="5526300" cy="276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Indy Civic Hack</a:t>
            </a:r>
            <a:endParaRPr sz="2400"/>
          </a:p>
          <a:p>
            <a:pPr indent="-381000" lvl="0" marL="457200" rtl="0">
              <a:spcBef>
                <a:spcPts val="1600"/>
              </a:spcBef>
              <a:spcAft>
                <a:spcPts val="0"/>
              </a:spcAft>
              <a:buSzPts val="2400"/>
              <a:buChar char="●"/>
            </a:pPr>
            <a:r>
              <a:rPr lang="en" sz="2400"/>
              <a:t>Tackling Food Insecurity</a:t>
            </a:r>
            <a:endParaRPr sz="2400"/>
          </a:p>
          <a:p>
            <a:pPr indent="-381000" lvl="0" marL="457200">
              <a:spcBef>
                <a:spcPts val="0"/>
              </a:spcBef>
              <a:spcAft>
                <a:spcPts val="0"/>
              </a:spcAft>
              <a:buSzPts val="2400"/>
              <a:buChar char="●"/>
            </a:pPr>
            <a:r>
              <a:rPr lang="en" sz="2400"/>
              <a:t>Friday, June 15, 2018 - Saturday</a:t>
            </a:r>
            <a:endParaRPr sz="2400"/>
          </a:p>
          <a:p>
            <a:pPr indent="-381000" lvl="0" marL="457200" rtl="0">
              <a:spcBef>
                <a:spcPts val="0"/>
              </a:spcBef>
              <a:spcAft>
                <a:spcPts val="0"/>
              </a:spcAft>
              <a:buSzPts val="2400"/>
              <a:buChar char="●"/>
            </a:pPr>
            <a:r>
              <a:rPr lang="en" sz="2400"/>
              <a:t>At Launch Indy</a:t>
            </a:r>
            <a:endParaRPr sz="2400"/>
          </a:p>
          <a:p>
            <a:pPr indent="-381000" lvl="0" marL="457200" rtl="0">
              <a:spcBef>
                <a:spcPts val="0"/>
              </a:spcBef>
              <a:spcAft>
                <a:spcPts val="0"/>
              </a:spcAft>
              <a:buSzPts val="2400"/>
              <a:buChar char="●"/>
            </a:pPr>
            <a:r>
              <a:rPr lang="en" sz="2400"/>
              <a:t>Free</a:t>
            </a:r>
            <a:endParaRPr sz="2400"/>
          </a:p>
        </p:txBody>
      </p:sp>
      <p:sp>
        <p:nvSpPr>
          <p:cNvPr id="90" name="Shape 90"/>
          <p:cNvSpPr txBox="1"/>
          <p:nvPr>
            <p:ph idx="1" type="body"/>
          </p:nvPr>
        </p:nvSpPr>
        <p:spPr>
          <a:xfrm>
            <a:off x="311700" y="4267775"/>
            <a:ext cx="8520600" cy="6489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1600" u="sng">
                <a:solidFill>
                  <a:schemeClr val="hlink"/>
                </a:solidFill>
                <a:hlinkClick r:id="rId4"/>
              </a:rPr>
              <a:t>https://www.eventbrite.com/e/indycivichack-tackling-food-insecurity-tickets-37817942484</a:t>
            </a:r>
            <a:endParaRPr sz="1600"/>
          </a:p>
          <a:p>
            <a:pPr indent="0" lvl="0" marL="0" rtl="0" algn="ctr">
              <a:spcBef>
                <a:spcPts val="1600"/>
              </a:spcBef>
              <a:spcAft>
                <a:spcPts val="1600"/>
              </a:spcAft>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Introductions</a:t>
            </a:r>
            <a:endParaRPr/>
          </a:p>
        </p:txBody>
      </p:sp>
      <p:sp>
        <p:nvSpPr>
          <p:cNvPr id="96" name="Shape 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AutoNum type="arabicPeriod"/>
            </a:pPr>
            <a:r>
              <a:rPr lang="en" sz="2400"/>
              <a:t>Name</a:t>
            </a:r>
            <a:endParaRPr sz="2400"/>
          </a:p>
          <a:p>
            <a:pPr indent="-381000" lvl="0" marL="457200" rtl="0">
              <a:spcBef>
                <a:spcPts val="0"/>
              </a:spcBef>
              <a:spcAft>
                <a:spcPts val="0"/>
              </a:spcAft>
              <a:buSzPts val="2400"/>
              <a:buAutoNum type="arabicPeriod"/>
            </a:pPr>
            <a:r>
              <a:rPr lang="en" sz="2400"/>
              <a:t>Day Job || Side Job</a:t>
            </a:r>
            <a:endParaRPr sz="2400"/>
          </a:p>
          <a:p>
            <a:pPr indent="-381000" lvl="0" marL="457200" rtl="0">
              <a:spcBef>
                <a:spcPts val="0"/>
              </a:spcBef>
              <a:spcAft>
                <a:spcPts val="0"/>
              </a:spcAft>
              <a:buSzPts val="2400"/>
              <a:buAutoNum type="arabicPeriod"/>
            </a:pPr>
            <a:r>
              <a:rPr lang="en" sz="2400"/>
              <a:t>(Open) Hardware Experience</a:t>
            </a:r>
            <a:endParaRPr sz="2400"/>
          </a:p>
          <a:p>
            <a:pPr indent="-381000" lvl="0" marL="457200" rtl="0">
              <a:spcBef>
                <a:spcPts val="0"/>
              </a:spcBef>
              <a:spcAft>
                <a:spcPts val="0"/>
              </a:spcAft>
              <a:buSzPts val="2400"/>
              <a:buAutoNum type="arabicPeriod"/>
            </a:pPr>
            <a:r>
              <a:rPr lang="en" sz="2400"/>
              <a:t>Would you rather fight 100 duck-sized horses or one horse-sized duck?</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Presentation: Show-n-Tell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pic>
        <p:nvPicPr>
          <p:cNvPr descr="IOH Logo.jpg" id="106" name="Shape 106"/>
          <p:cNvPicPr preferRelativeResize="0"/>
          <p:nvPr/>
        </p:nvPicPr>
        <p:blipFill>
          <a:blip r:embed="rId3">
            <a:alphaModFix/>
          </a:blip>
          <a:stretch>
            <a:fillRect/>
          </a:stretch>
        </p:blipFill>
        <p:spPr>
          <a:xfrm>
            <a:off x="2954562" y="161875"/>
            <a:ext cx="3082474" cy="3240450"/>
          </a:xfrm>
          <a:prstGeom prst="rect">
            <a:avLst/>
          </a:prstGeom>
          <a:noFill/>
          <a:ln>
            <a:noFill/>
          </a:ln>
        </p:spPr>
      </p:pic>
      <p:sp>
        <p:nvSpPr>
          <p:cNvPr id="107" name="Shape 107"/>
          <p:cNvSpPr txBox="1"/>
          <p:nvPr>
            <p:ph idx="1" type="body"/>
          </p:nvPr>
        </p:nvSpPr>
        <p:spPr>
          <a:xfrm>
            <a:off x="1930650" y="3430275"/>
            <a:ext cx="5195700" cy="1142400"/>
          </a:xfrm>
          <a:prstGeom prst="rect">
            <a:avLst/>
          </a:prstGeom>
        </p:spPr>
        <p:txBody>
          <a:bodyPr anchorCtr="0" anchor="t" bIns="91425" lIns="91425" spcFirstLastPara="1" rIns="91425" wrap="square" tIns="91425">
            <a:noAutofit/>
          </a:bodyPr>
          <a:lstStyle/>
          <a:p>
            <a:pPr indent="0" lvl="0" marL="0" algn="ctr">
              <a:lnSpc>
                <a:spcPct val="138000"/>
              </a:lnSpc>
              <a:spcBef>
                <a:spcPts val="0"/>
              </a:spcBef>
              <a:spcAft>
                <a:spcPts val="0"/>
              </a:spcAft>
              <a:buNone/>
            </a:pPr>
            <a:r>
              <a:rPr lang="en" sz="1400"/>
              <a:t>indyopenhardware@gmail.com</a:t>
            </a:r>
            <a:endParaRPr sz="1400"/>
          </a:p>
          <a:p>
            <a:pPr indent="0" lvl="0" marL="0" rtl="0" algn="ctr">
              <a:lnSpc>
                <a:spcPct val="138000"/>
              </a:lnSpc>
              <a:spcBef>
                <a:spcPts val="0"/>
              </a:spcBef>
              <a:spcAft>
                <a:spcPts val="0"/>
              </a:spcAft>
              <a:buNone/>
            </a:pPr>
            <a:r>
              <a:rPr lang="en" sz="1400"/>
              <a:t>@INOpenHardware</a:t>
            </a:r>
            <a:endParaRPr sz="1400"/>
          </a:p>
          <a:p>
            <a:pPr indent="0" lvl="0" marL="0" rtl="0" algn="ctr">
              <a:spcBef>
                <a:spcPts val="0"/>
              </a:spcBef>
              <a:spcAft>
                <a:spcPts val="1600"/>
              </a:spcAft>
              <a:buNone/>
            </a:pPr>
            <a:r>
              <a:rPr lang="en" sz="1400"/>
              <a:t>meetup.com/Indy-Open-Hardware-Meetup github.com/IndyOpenHardware</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