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1029350" y="45112"/>
            <a:ext cx="7085299" cy="3603924"/>
          </a:xfrm>
          <a:prstGeom prst="rect">
            <a:avLst/>
          </a:prstGeom>
          <a:noFill/>
          <a:ln>
            <a:noFill/>
          </a:ln>
        </p:spPr>
      </p:pic>
      <p:sp>
        <p:nvSpPr>
          <p:cNvPr id="55" name="Shape 55"/>
          <p:cNvSpPr txBox="1"/>
          <p:nvPr>
            <p:ph idx="1" type="subTitle"/>
          </p:nvPr>
        </p:nvSpPr>
        <p:spPr>
          <a:xfrm>
            <a:off x="311700" y="3291325"/>
            <a:ext cx="8520600" cy="1161300"/>
          </a:xfrm>
          <a:prstGeom prst="rect">
            <a:avLst/>
          </a:prstGeom>
        </p:spPr>
        <p:txBody>
          <a:bodyPr anchorCtr="0" anchor="t" bIns="91425" lIns="91425" rIns="91425" tIns="91425">
            <a:noAutofit/>
          </a:bodyPr>
          <a:lstStyle/>
          <a:p>
            <a:pPr lvl="0">
              <a:spcBef>
                <a:spcPts val="0"/>
              </a:spcBef>
              <a:buNone/>
            </a:pPr>
            <a:r>
              <a:rPr lang="en">
                <a:solidFill>
                  <a:schemeClr val="lt1"/>
                </a:solidFill>
              </a:rPr>
              <a:t>Welcome!</a:t>
            </a:r>
          </a:p>
          <a:p>
            <a:pPr lvl="0">
              <a:spcBef>
                <a:spcPts val="0"/>
              </a:spcBef>
              <a:buNone/>
            </a:pPr>
            <a:r>
              <a:rPr lang="en" sz="2400">
                <a:solidFill>
                  <a:schemeClr val="lt1"/>
                </a:solidFill>
              </a:rPr>
              <a:t>Grab a drink, snack, and chat with your fellow makers.</a:t>
            </a:r>
          </a:p>
        </p:txBody>
      </p:sp>
      <p:sp>
        <p:nvSpPr>
          <p:cNvPr id="56" name="Shape 56"/>
          <p:cNvSpPr txBox="1"/>
          <p:nvPr>
            <p:ph idx="1" type="subTitle"/>
          </p:nvPr>
        </p:nvSpPr>
        <p:spPr>
          <a:xfrm>
            <a:off x="311700" y="4631400"/>
            <a:ext cx="8520600" cy="512100"/>
          </a:xfrm>
          <a:prstGeom prst="rect">
            <a:avLst/>
          </a:prstGeom>
        </p:spPr>
        <p:txBody>
          <a:bodyPr anchorCtr="0" anchor="t" bIns="91425" lIns="91425" rIns="91425" tIns="91425">
            <a:noAutofit/>
          </a:bodyPr>
          <a:lstStyle/>
          <a:p>
            <a:pPr lvl="0" rtl="0">
              <a:spcBef>
                <a:spcPts val="0"/>
              </a:spcBef>
              <a:buNone/>
            </a:pPr>
            <a:r>
              <a:rPr lang="en" sz="1400"/>
              <a:t>May 24, 2016</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Open Hardware?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Open (Source) Hardware, or OSHW, is “hardware whose design is made publicly available so that anyone can study, modify, distribute, make, and sell the design or hardware based on that design.” </a:t>
            </a:r>
          </a:p>
        </p:txBody>
      </p:sp>
      <p:pic>
        <p:nvPicPr>
          <p:cNvPr id="63" name="Shape 63"/>
          <p:cNvPicPr preferRelativeResize="0"/>
          <p:nvPr/>
        </p:nvPicPr>
        <p:blipFill>
          <a:blip r:embed="rId3">
            <a:alphaModFix/>
          </a:blip>
          <a:stretch>
            <a:fillRect/>
          </a:stretch>
        </p:blipFill>
        <p:spPr>
          <a:xfrm>
            <a:off x="4833650" y="3679950"/>
            <a:ext cx="2905324" cy="834599"/>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presentations: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Ground rules:</a:t>
            </a:r>
          </a:p>
          <a:p>
            <a:pPr indent="-381000" lvl="1" marL="914400" rtl="0">
              <a:spcBef>
                <a:spcPts val="0"/>
              </a:spcBef>
              <a:buSzPct val="100000"/>
            </a:pPr>
            <a:r>
              <a:rPr lang="en" sz="2400"/>
              <a:t>No “Um, actually…”</a:t>
            </a:r>
          </a:p>
          <a:p>
            <a:pPr indent="-381000" lvl="1" marL="914400" rtl="0">
              <a:spcBef>
                <a:spcPts val="0"/>
              </a:spcBef>
              <a:buSzPct val="100000"/>
            </a:pPr>
            <a:r>
              <a:rPr lang="en" sz="2400"/>
              <a:t>No ‘Mock Surprise’</a:t>
            </a:r>
          </a:p>
          <a:p>
            <a:pPr indent="-381000" lvl="1" marL="914400" rtl="0">
              <a:spcBef>
                <a:spcPts val="0"/>
              </a:spcBef>
              <a:buSzPct val="100000"/>
            </a:pPr>
            <a:r>
              <a:rPr lang="en" sz="2400"/>
              <a:t>Money talk not required</a:t>
            </a:r>
          </a:p>
          <a:p>
            <a:pPr indent="-381000" lvl="1" marL="914400">
              <a:spcBef>
                <a:spcPts val="0"/>
              </a:spcBef>
              <a:buSzPct val="100000"/>
            </a:pPr>
            <a:r>
              <a:rPr lang="en" sz="2400"/>
              <a:t>Be ok with “I’ll get to that”</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Ryan Johnson</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Contests: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Hackster: </a:t>
            </a:r>
          </a:p>
          <a:p>
            <a:pPr indent="0" lvl="0" marL="0">
              <a:lnSpc>
                <a:spcPct val="100000"/>
              </a:lnSpc>
              <a:spcBef>
                <a:spcPts val="0"/>
              </a:spcBef>
              <a:spcAft>
                <a:spcPts val="0"/>
              </a:spcAft>
              <a:buNone/>
            </a:pPr>
            <a:r>
              <a:rPr lang="en"/>
              <a:t>   hackster.io/challenges</a:t>
            </a:r>
          </a:p>
          <a:p>
            <a:pPr lvl="0" rtl="0">
              <a:lnSpc>
                <a:spcPct val="100000"/>
              </a:lnSpc>
              <a:spcBef>
                <a:spcPts val="0"/>
              </a:spcBef>
              <a:spcAft>
                <a:spcPts val="0"/>
              </a:spcAft>
              <a:buNone/>
            </a:pPr>
            <a:r>
              <a:rPr lang="en"/>
              <a:t>   “IoT For Everyone!” Sponsored by Sparkfun &amp; Blynk</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Hackaday: </a:t>
            </a:r>
          </a:p>
          <a:p>
            <a:pPr indent="0" lvl="0" marL="0" rtl="0">
              <a:lnSpc>
                <a:spcPct val="100000"/>
              </a:lnSpc>
              <a:spcBef>
                <a:spcPts val="0"/>
              </a:spcBef>
              <a:spcAft>
                <a:spcPts val="0"/>
              </a:spcAft>
              <a:buNone/>
            </a:pPr>
            <a:r>
              <a:rPr lang="en"/>
              <a:t>   hackaday.io/prize</a:t>
            </a:r>
          </a:p>
          <a:p>
            <a:pPr indent="0" lvl="0" marL="0">
              <a:lnSpc>
                <a:spcPct val="100000"/>
              </a:lnSpc>
              <a:spcBef>
                <a:spcPts val="0"/>
              </a:spcBef>
              <a:spcAft>
                <a:spcPts val="0"/>
              </a:spcAft>
              <a:buNone/>
            </a:pPr>
            <a:r>
              <a:rPr lang="en"/>
              <a:t>   Citizen Scientist, May 30th - July 11th</a:t>
            </a:r>
          </a:p>
          <a:p>
            <a:pPr lvl="0" rtl="0">
              <a:lnSpc>
                <a:spcPct val="100000"/>
              </a:lnSpc>
              <a:spcBef>
                <a:spcPts val="0"/>
              </a:spcBef>
              <a:spcAft>
                <a:spcPts val="0"/>
              </a:spcAft>
              <a:buNone/>
            </a:pPr>
            <a:r>
              <a:t/>
            </a:r>
            <a:endParaRPr/>
          </a:p>
          <a:p>
            <a:pPr lvl="0">
              <a:lnSpc>
                <a:spcPct val="100000"/>
              </a:lnSpc>
              <a:spcBef>
                <a:spcPts val="0"/>
              </a:spcBef>
              <a:spcAft>
                <a:spcPts val="0"/>
              </a:spcAft>
              <a:buNone/>
            </a:pPr>
            <a:r>
              <a:rPr lang="en"/>
              <a:t>America's Greatest Makers / Season 2:</a:t>
            </a:r>
          </a:p>
          <a:p>
            <a:pPr indent="0" lvl="0" marL="0" rtl="0">
              <a:lnSpc>
                <a:spcPct val="100000"/>
              </a:lnSpc>
              <a:spcBef>
                <a:spcPts val="0"/>
              </a:spcBef>
              <a:spcAft>
                <a:spcPts val="0"/>
              </a:spcAft>
              <a:buNone/>
            </a:pPr>
            <a:r>
              <a:rPr lang="en"/>
              <a:t>   www.americasgreatestmakers.com</a:t>
            </a:r>
          </a:p>
          <a:p>
            <a:pPr indent="0" lvl="0" marL="0">
              <a:lnSpc>
                <a:spcPct val="100000"/>
              </a:lnSpc>
              <a:spcBef>
                <a:spcPts val="0"/>
              </a:spcBef>
              <a:spcAft>
                <a:spcPts val="0"/>
              </a:spcAft>
              <a:buNone/>
            </a:pPr>
            <a:r>
              <a:rPr lang="en"/>
              <a:t>   venertainment.com/America-s-Greatest-Makers/</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Proposed Roles</a:t>
            </a:r>
          </a:p>
        </p:txBody>
      </p:sp>
      <p:sp>
        <p:nvSpPr>
          <p:cNvPr id="86" name="Shape 8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lnSpc>
                <a:spcPct val="138000"/>
              </a:lnSpc>
              <a:spcBef>
                <a:spcPts val="0"/>
              </a:spcBef>
              <a:spcAft>
                <a:spcPts val="0"/>
              </a:spcAft>
              <a:buNone/>
            </a:pPr>
            <a:r>
              <a:rPr lang="en"/>
              <a:t>Education Lead:</a:t>
            </a:r>
          </a:p>
          <a:p>
            <a:pPr indent="-228600" lvl="0" marL="457200">
              <a:lnSpc>
                <a:spcPct val="138000"/>
              </a:lnSpc>
              <a:spcBef>
                <a:spcPts val="0"/>
              </a:spcBef>
              <a:spcAft>
                <a:spcPts val="0"/>
              </a:spcAft>
            </a:pPr>
            <a:r>
              <a:rPr lang="en"/>
              <a:t>Meeting Topics</a:t>
            </a:r>
          </a:p>
          <a:p>
            <a:pPr indent="-228600" lvl="0" marL="457200">
              <a:lnSpc>
                <a:spcPct val="138000"/>
              </a:lnSpc>
              <a:spcBef>
                <a:spcPts val="0"/>
              </a:spcBef>
              <a:spcAft>
                <a:spcPts val="0"/>
              </a:spcAft>
            </a:pPr>
            <a:r>
              <a:rPr lang="en"/>
              <a:t>Learning Resources</a:t>
            </a:r>
          </a:p>
          <a:p>
            <a:pPr indent="-228600" lvl="0" marL="457200">
              <a:lnSpc>
                <a:spcPct val="138000"/>
              </a:lnSpc>
              <a:spcBef>
                <a:spcPts val="0"/>
              </a:spcBef>
              <a:spcAft>
                <a:spcPts val="0"/>
              </a:spcAft>
            </a:pPr>
            <a:r>
              <a:rPr lang="en"/>
              <a:t>Speakers</a:t>
            </a:r>
          </a:p>
          <a:p>
            <a:pPr lvl="0">
              <a:lnSpc>
                <a:spcPct val="138000"/>
              </a:lnSpc>
              <a:spcBef>
                <a:spcPts val="0"/>
              </a:spcBef>
              <a:spcAft>
                <a:spcPts val="0"/>
              </a:spcAft>
              <a:buNone/>
            </a:pPr>
            <a:r>
              <a:rPr lang="en"/>
              <a:t>Tech Lead:</a:t>
            </a:r>
          </a:p>
          <a:p>
            <a:pPr indent="-228600" lvl="0" marL="457200">
              <a:lnSpc>
                <a:spcPct val="138000"/>
              </a:lnSpc>
              <a:spcBef>
                <a:spcPts val="0"/>
              </a:spcBef>
              <a:spcAft>
                <a:spcPts val="0"/>
              </a:spcAft>
            </a:pPr>
            <a:r>
              <a:rPr lang="en"/>
              <a:t>Project help</a:t>
            </a:r>
          </a:p>
          <a:p>
            <a:pPr indent="-228600" lvl="0" marL="457200">
              <a:lnSpc>
                <a:spcPct val="138000"/>
              </a:lnSpc>
              <a:spcBef>
                <a:spcPts val="0"/>
              </a:spcBef>
              <a:spcAft>
                <a:spcPts val="0"/>
              </a:spcAft>
            </a:pPr>
            <a:r>
              <a:rPr lang="en"/>
              <a:t>Demonstrations</a:t>
            </a:r>
          </a:p>
          <a:p>
            <a:pPr indent="-228600" lvl="0" marL="457200">
              <a:lnSpc>
                <a:spcPct val="138000"/>
              </a:lnSpc>
              <a:spcBef>
                <a:spcPts val="0"/>
              </a:spcBef>
              <a:spcAft>
                <a:spcPts val="0"/>
              </a:spcAft>
            </a:pPr>
            <a:r>
              <a:rPr lang="en"/>
              <a:t>Online Tools</a:t>
            </a:r>
          </a:p>
          <a:p>
            <a:pPr lvl="0">
              <a:lnSpc>
                <a:spcPct val="138000"/>
              </a:lnSpc>
              <a:spcBef>
                <a:spcPts val="0"/>
              </a:spcBef>
              <a:spcAft>
                <a:spcPts val="0"/>
              </a:spcAft>
              <a:buNone/>
            </a:pPr>
            <a:r>
              <a:rPr lang="en"/>
              <a:t>Outreach Lead:</a:t>
            </a:r>
          </a:p>
          <a:p>
            <a:pPr indent="-228600" lvl="0" marL="457200">
              <a:lnSpc>
                <a:spcPct val="138000"/>
              </a:lnSpc>
              <a:spcBef>
                <a:spcPts val="0"/>
              </a:spcBef>
              <a:spcAft>
                <a:spcPts val="0"/>
              </a:spcAft>
            </a:pPr>
            <a:r>
              <a:rPr lang="en"/>
              <a:t>Student Education</a:t>
            </a:r>
          </a:p>
          <a:p>
            <a:pPr indent="-228600" lvl="0" marL="457200">
              <a:lnSpc>
                <a:spcPct val="138000"/>
              </a:lnSpc>
              <a:spcBef>
                <a:spcPts val="0"/>
              </a:spcBef>
              <a:spcAft>
                <a:spcPts val="0"/>
              </a:spcAft>
            </a:pPr>
            <a:r>
              <a:rPr lang="en"/>
              <a:t>Community Events</a:t>
            </a:r>
          </a:p>
          <a:p>
            <a:pPr indent="-228600" lvl="0" marL="457200">
              <a:spcBef>
                <a:spcPts val="0"/>
              </a:spcBef>
            </a:pPr>
            <a:r>
              <a:rPr lang="en"/>
              <a:t>Sponsorships</a:t>
            </a:r>
          </a:p>
        </p:txBody>
      </p:sp>
      <p:sp>
        <p:nvSpPr>
          <p:cNvPr id="87" name="Shape 87"/>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lang="en"/>
              <a:t>Marketing Lead:</a:t>
            </a:r>
          </a:p>
          <a:p>
            <a:pPr indent="-228600" lvl="0" marL="457200" rtl="0">
              <a:lnSpc>
                <a:spcPct val="138000"/>
              </a:lnSpc>
              <a:spcBef>
                <a:spcPts val="0"/>
              </a:spcBef>
              <a:spcAft>
                <a:spcPts val="0"/>
              </a:spcAft>
            </a:pPr>
            <a:r>
              <a:rPr lang="en"/>
              <a:t>Social Media</a:t>
            </a:r>
          </a:p>
          <a:p>
            <a:pPr indent="-228600" lvl="0" marL="457200">
              <a:lnSpc>
                <a:spcPct val="138000"/>
              </a:lnSpc>
              <a:spcBef>
                <a:spcPts val="0"/>
              </a:spcBef>
              <a:spcAft>
                <a:spcPts val="0"/>
              </a:spcAft>
            </a:pPr>
            <a:r>
              <a:rPr lang="en"/>
              <a:t>Communication</a:t>
            </a:r>
          </a:p>
          <a:p>
            <a:pPr indent="-228600" lvl="0" marL="457200" rtl="0">
              <a:lnSpc>
                <a:spcPct val="138000"/>
              </a:lnSpc>
              <a:spcBef>
                <a:spcPts val="0"/>
              </a:spcBef>
              <a:spcAft>
                <a:spcPts val="0"/>
              </a:spcAft>
            </a:pPr>
            <a:r>
              <a:rPr lang="en"/>
              <a:t>CRM</a:t>
            </a:r>
          </a:p>
          <a:p>
            <a:pPr lvl="0">
              <a:lnSpc>
                <a:spcPct val="138000"/>
              </a:lnSpc>
              <a:spcBef>
                <a:spcPts val="0"/>
              </a:spcBef>
              <a:spcAft>
                <a:spcPts val="0"/>
              </a:spcAft>
              <a:buNone/>
            </a:pPr>
            <a:r>
              <a:rPr lang="en"/>
              <a:t>Events Lead:</a:t>
            </a:r>
          </a:p>
          <a:p>
            <a:pPr indent="-228600" lvl="0" marL="457200">
              <a:lnSpc>
                <a:spcPct val="138000"/>
              </a:lnSpc>
              <a:spcBef>
                <a:spcPts val="0"/>
              </a:spcBef>
              <a:spcAft>
                <a:spcPts val="0"/>
              </a:spcAft>
            </a:pPr>
            <a:r>
              <a:rPr lang="en"/>
              <a:t>Volunteers</a:t>
            </a:r>
          </a:p>
          <a:p>
            <a:pPr indent="-228600" lvl="0" marL="457200">
              <a:lnSpc>
                <a:spcPct val="138000"/>
              </a:lnSpc>
              <a:spcBef>
                <a:spcPts val="0"/>
              </a:spcBef>
              <a:spcAft>
                <a:spcPts val="0"/>
              </a:spcAft>
            </a:pPr>
            <a:r>
              <a:rPr lang="en"/>
              <a:t>Venues</a:t>
            </a:r>
          </a:p>
          <a:p>
            <a:pPr indent="-228600" lvl="0" marL="457200">
              <a:lnSpc>
                <a:spcPct val="138000"/>
              </a:lnSpc>
              <a:spcBef>
                <a:spcPts val="0"/>
              </a:spcBef>
              <a:spcAft>
                <a:spcPts val="0"/>
              </a:spcAft>
            </a:pPr>
            <a:r>
              <a:rPr lang="en"/>
              <a:t>Food</a:t>
            </a:r>
          </a:p>
          <a:p>
            <a:pPr lvl="0">
              <a:lnSpc>
                <a:spcPct val="138000"/>
              </a:lnSpc>
              <a:spcBef>
                <a:spcPts val="0"/>
              </a:spcBef>
              <a:spcAft>
                <a:spcPts val="0"/>
              </a:spcAft>
              <a:buNone/>
            </a:pPr>
            <a:r>
              <a:rPr lang="en"/>
              <a:t>Finance Lead:</a:t>
            </a:r>
          </a:p>
          <a:p>
            <a:pPr indent="-228600" lvl="0" marL="457200">
              <a:lnSpc>
                <a:spcPct val="138000"/>
              </a:lnSpc>
              <a:spcBef>
                <a:spcPts val="0"/>
              </a:spcBef>
              <a:spcAft>
                <a:spcPts val="0"/>
              </a:spcAft>
            </a:pPr>
            <a:r>
              <a:rPr lang="en"/>
              <a:t>Sponsors</a:t>
            </a:r>
          </a:p>
          <a:p>
            <a:pPr indent="-228600" lvl="0" marL="457200">
              <a:lnSpc>
                <a:spcPct val="138000"/>
              </a:lnSpc>
              <a:spcBef>
                <a:spcPts val="0"/>
              </a:spcBef>
              <a:spcAft>
                <a:spcPts val="0"/>
              </a:spcAft>
            </a:pPr>
            <a:r>
              <a:rPr lang="en"/>
              <a:t>Expenses</a:t>
            </a:r>
          </a:p>
          <a:p>
            <a:pPr indent="-228600" lvl="0" marL="457200" rtl="0">
              <a:lnSpc>
                <a:spcPct val="138000"/>
              </a:lnSpc>
              <a:spcBef>
                <a:spcPts val="0"/>
              </a:spcBef>
              <a:spcAft>
                <a:spcPts val="0"/>
              </a:spcAft>
            </a:pPr>
            <a:r>
              <a:rPr lang="en"/>
              <a:t>Inventory</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2954561" y="161875"/>
            <a:ext cx="3082474" cy="3240450"/>
          </a:xfrm>
          <a:prstGeom prst="rect">
            <a:avLst/>
          </a:prstGeom>
          <a:noFill/>
          <a:ln>
            <a:noFill/>
          </a:ln>
        </p:spPr>
      </p:pic>
      <p:sp>
        <p:nvSpPr>
          <p:cNvPr id="93" name="Shape 93"/>
          <p:cNvSpPr txBox="1"/>
          <p:nvPr>
            <p:ph idx="1" type="body"/>
          </p:nvPr>
        </p:nvSpPr>
        <p:spPr>
          <a:xfrm>
            <a:off x="1930650" y="3430275"/>
            <a:ext cx="5195700" cy="1142400"/>
          </a:xfrm>
          <a:prstGeom prst="rect">
            <a:avLst/>
          </a:prstGeom>
        </p:spPr>
        <p:txBody>
          <a:bodyPr anchorCtr="0" anchor="t" bIns="91425" lIns="91425" rIns="91425" tIns="91425">
            <a:noAutofit/>
          </a:bodyPr>
          <a:lstStyle/>
          <a:p>
            <a:pPr lvl="0" algn="ctr">
              <a:lnSpc>
                <a:spcPct val="138000"/>
              </a:lnSpc>
              <a:spcBef>
                <a:spcPts val="0"/>
              </a:spcBef>
              <a:spcAft>
                <a:spcPts val="0"/>
              </a:spcAft>
              <a:buNone/>
            </a:pPr>
            <a:r>
              <a:rPr lang="en" sz="1400"/>
              <a:t>indyopenhardware@gmail.com</a:t>
            </a:r>
          </a:p>
          <a:p>
            <a:pPr lvl="0" rtl="0" algn="ctr">
              <a:lnSpc>
                <a:spcPct val="138000"/>
              </a:lnSpc>
              <a:spcBef>
                <a:spcPts val="0"/>
              </a:spcBef>
              <a:spcAft>
                <a:spcPts val="0"/>
              </a:spcAft>
              <a:buNone/>
            </a:pPr>
            <a:r>
              <a:rPr lang="en" sz="1400"/>
              <a:t>@INOpenHardware</a:t>
            </a:r>
          </a:p>
          <a:p>
            <a:pPr lvl="0" algn="ctr">
              <a:lnSpc>
                <a:spcPct val="138000"/>
              </a:lnSpc>
              <a:spcBef>
                <a:spcPts val="0"/>
              </a:spcBef>
              <a:spcAft>
                <a:spcPts val="0"/>
              </a:spcAft>
              <a:buNone/>
            </a:pPr>
            <a:r>
              <a:rPr lang="en" sz="1400"/>
              <a:t>ansible-network.slack.com : #_Indy-Open-Hardware</a:t>
            </a:r>
          </a:p>
          <a:p>
            <a:pPr lvl="0" rtl="0" algn="ctr">
              <a:spcBef>
                <a:spcPts val="0"/>
              </a:spcBef>
              <a:buNone/>
            </a:pPr>
            <a:r>
              <a:rPr lang="en" sz="1400"/>
              <a:t>meetup.com/Indy-Open-Hardware-Meetup github.com/IndyOpenHardware</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