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8999537" cy="701992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0000" y="1641960"/>
            <a:ext cx="809892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0000" y="3768120"/>
            <a:ext cx="809892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0000" y="164196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00080" y="164196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00080" y="376812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0000" y="376812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0000" y="1641960"/>
            <a:ext cx="8098920" cy="407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0000" y="1641960"/>
            <a:ext cx="8098920" cy="407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948320" y="1641600"/>
            <a:ext cx="5101560" cy="40705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948320" y="1641600"/>
            <a:ext cx="5101560" cy="4070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0000" y="1641960"/>
            <a:ext cx="8098920" cy="407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0000" y="1641960"/>
            <a:ext cx="8098920" cy="407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0000" y="1641960"/>
            <a:ext cx="3952080" cy="407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0080" y="1641960"/>
            <a:ext cx="3952080" cy="407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0000" y="279360"/>
            <a:ext cx="8098920" cy="54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0000" y="164196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0000" y="376812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00080" y="1641960"/>
            <a:ext cx="3952080" cy="407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0000" y="1641960"/>
            <a:ext cx="8098920" cy="407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0000" y="1641960"/>
            <a:ext cx="3952080" cy="407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0080" y="164196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0080" y="376812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0000" y="164196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0080" y="164196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0000" y="3768120"/>
            <a:ext cx="809892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0000" y="1641960"/>
            <a:ext cx="809892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0000" y="3768120"/>
            <a:ext cx="809892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0000" y="164196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0080" y="164196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00080" y="376812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0000" y="376812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0000" y="1641960"/>
            <a:ext cx="8098920" cy="407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0000" y="1641960"/>
            <a:ext cx="8098920" cy="407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1948320" y="1641600"/>
            <a:ext cx="5101560" cy="407052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1948320" y="1641600"/>
            <a:ext cx="5101560" cy="4070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0000" y="1641960"/>
            <a:ext cx="8098920" cy="407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0000" y="1641960"/>
            <a:ext cx="8098920" cy="407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0000" y="1641960"/>
            <a:ext cx="3952080" cy="407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00080" y="1641960"/>
            <a:ext cx="3952080" cy="407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0000" y="1641960"/>
            <a:ext cx="8098920" cy="407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0000" y="279360"/>
            <a:ext cx="8098920" cy="54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0000" y="164196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0000" y="376812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00080" y="1641960"/>
            <a:ext cx="3952080" cy="407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0000" y="1641960"/>
            <a:ext cx="3952080" cy="407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00080" y="164196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00080" y="376812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0000" y="164196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0080" y="164196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0000" y="3768120"/>
            <a:ext cx="809892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0000" y="1641960"/>
            <a:ext cx="809892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0000" y="3768120"/>
            <a:ext cx="809892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0000" y="164196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00080" y="164196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00080" y="376812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0000" y="376812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0000" y="1641960"/>
            <a:ext cx="8098920" cy="407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0000" y="1641960"/>
            <a:ext cx="8098920" cy="407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1948320" y="1641600"/>
            <a:ext cx="5101560" cy="407052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1948320" y="1641600"/>
            <a:ext cx="5101560" cy="4070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0000" y="1641960"/>
            <a:ext cx="3952080" cy="407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00080" y="1641960"/>
            <a:ext cx="3952080" cy="407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0000" y="279360"/>
            <a:ext cx="8098920" cy="54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0000" y="164196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0000" y="376812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00080" y="1641960"/>
            <a:ext cx="3952080" cy="407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0000" y="1641960"/>
            <a:ext cx="3952080" cy="407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00080" y="164196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00080" y="376812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0000" y="164196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00080" y="1641960"/>
            <a:ext cx="395208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0000" y="3768120"/>
            <a:ext cx="8098920" cy="194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0"/>
            <a:ext cx="8998920" cy="480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20" y="4771800"/>
            <a:ext cx="899928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ubTitle"/>
          </p:nvPr>
        </p:nvSpPr>
        <p:spPr>
          <a:xfrm>
            <a:off x="450000" y="1641960"/>
            <a:ext cx="8098920" cy="407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49640" y="1642680"/>
            <a:ext cx="8099280" cy="407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720"/>
            <a:ext cx="8998920" cy="156816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20" y="1538280"/>
            <a:ext cx="899928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0000" y="279360"/>
            <a:ext cx="8098920" cy="117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0000" y="1641960"/>
            <a:ext cx="8098920" cy="4070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38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49640" y="280080"/>
            <a:ext cx="8099280" cy="117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49640" y="1642680"/>
            <a:ext cx="8099280" cy="407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27560" y="792000"/>
            <a:ext cx="7648920" cy="22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r>
              <a:rPr b="1" lang="pt-BR" sz="7200" strike="noStrike">
                <a:solidFill>
                  <a:srgbClr val="ffffff"/>
                </a:solidFill>
                <a:latin typeface="Arial"/>
                <a:ea typeface="Arial"/>
              </a:rPr>
              <a:t>InfoSaúde 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5400" strike="noStrike">
                <a:solidFill>
                  <a:srgbClr val="ffffff"/>
                </a:solidFill>
                <a:latin typeface="Arial"/>
                <a:ea typeface="Arial"/>
              </a:rPr>
              <a:t>ACS e Imunização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727560" y="3142080"/>
            <a:ext cx="7648920" cy="14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pt-BR" sz="3000" strike="noStrike">
                <a:solidFill>
                  <a:srgbClr val="ffffff"/>
                </a:solidFill>
                <a:latin typeface="Arial"/>
                <a:ea typeface="Arial"/>
              </a:rPr>
              <a:t>Apresentação de resultados da Iteração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3000" strike="noStrike">
                <a:solidFill>
                  <a:srgbClr val="ffffff"/>
                </a:solidFill>
                <a:latin typeface="Arial"/>
                <a:ea typeface="Arial"/>
              </a:rPr>
              <a:t>Iteração V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727560" y="4750920"/>
            <a:ext cx="2919240" cy="22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2388db"/>
                </a:solidFill>
                <a:latin typeface="Arial"/>
                <a:ea typeface="Arial"/>
              </a:rPr>
              <a:t>Equipe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2388db"/>
                </a:solidFill>
                <a:latin typeface="Arial"/>
                <a:ea typeface="Arial"/>
              </a:rPr>
              <a:t>Jefferson Emanuel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2388db"/>
                </a:solidFill>
                <a:latin typeface="Arial"/>
                <a:ea typeface="Arial"/>
              </a:rPr>
              <a:t>Joelton Quirino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2388db"/>
                </a:solidFill>
                <a:latin typeface="Arial"/>
                <a:ea typeface="Arial"/>
              </a:rPr>
              <a:t>Vanderlan Gomes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6" name="Shape 43" descr=""/>
          <p:cNvPicPr/>
          <p:nvPr/>
        </p:nvPicPr>
        <p:blipFill>
          <a:blip r:embed="rId1"/>
          <a:stretch/>
        </p:blipFill>
        <p:spPr>
          <a:xfrm>
            <a:off x="6861600" y="6084000"/>
            <a:ext cx="2003040" cy="9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0000" y="280800"/>
            <a:ext cx="8098920" cy="11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ffffff"/>
                </a:solidFill>
                <a:latin typeface="Arial"/>
                <a:ea typeface="Arial"/>
              </a:rPr>
              <a:t>Conteúdo da apresentação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0000" y="1637280"/>
            <a:ext cx="8098920" cy="50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2600" strike="noStrike">
                <a:solidFill>
                  <a:srgbClr val="666666"/>
                </a:solidFill>
                <a:latin typeface="Calibri"/>
                <a:ea typeface="Arial"/>
              </a:rPr>
              <a:t>Itens planejados para iteração;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2600" strike="noStrike">
                <a:solidFill>
                  <a:srgbClr val="666666"/>
                </a:solidFill>
                <a:latin typeface="Calibri"/>
                <a:ea typeface="Arial"/>
              </a:rPr>
              <a:t>Itens entregues na iteração;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2600" strike="noStrike">
                <a:solidFill>
                  <a:srgbClr val="666666"/>
                </a:solidFill>
                <a:latin typeface="Calibri"/>
                <a:ea typeface="Arial"/>
              </a:rPr>
              <a:t>Itens apresentados na iteração;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2600" strike="noStrike">
                <a:solidFill>
                  <a:srgbClr val="666666"/>
                </a:solidFill>
                <a:latin typeface="Calibri"/>
                <a:ea typeface="Arial"/>
              </a:rPr>
              <a:t>Validação do produto;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2600" strike="noStrike">
                <a:solidFill>
                  <a:srgbClr val="666666"/>
                </a:solidFill>
                <a:latin typeface="Calibri"/>
                <a:ea typeface="Arial"/>
              </a:rPr>
              <a:t>Lições aprendidas da iteração;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8421480" y="6481800"/>
            <a:ext cx="538920" cy="5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4587F2CB-D78D-435D-BEE7-00BDE335D18D}" type="slidenum">
              <a:rPr lang="pt-BR" sz="1300" strike="noStrike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0000" y="1637280"/>
            <a:ext cx="8098920" cy="50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400" strike="noStrike">
                <a:solidFill>
                  <a:srgbClr val="434343"/>
                </a:solidFill>
                <a:latin typeface="Arial"/>
                <a:ea typeface="Arial"/>
              </a:rPr>
              <a:t>Gerenciar Cadastro de Vacinas;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400" strike="noStrike">
                <a:solidFill>
                  <a:srgbClr val="434343"/>
                </a:solidFill>
                <a:latin typeface="Arial"/>
                <a:ea typeface="Arial"/>
              </a:rPr>
              <a:t>Gerenciar Cadastro de Agentes Comunitários de Saúde;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400" strike="noStrike">
                <a:solidFill>
                  <a:srgbClr val="666666"/>
                </a:solidFill>
                <a:latin typeface="Arial"/>
                <a:ea typeface="Arial"/>
              </a:rPr>
              <a:t>Estudar Lei regulamentadora dos padrões de iteroperabilidade entre Sistemas de Saúde;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400" strike="noStrike">
                <a:solidFill>
                  <a:srgbClr val="666666"/>
                </a:solidFill>
                <a:latin typeface="Arial"/>
                <a:ea typeface="Arial"/>
              </a:rPr>
              <a:t>Estudar Web Services SOAP;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400" strike="noStrike">
                <a:solidFill>
                  <a:srgbClr val="666666"/>
                </a:solidFill>
                <a:latin typeface="Arial"/>
                <a:ea typeface="Arial"/>
              </a:rPr>
              <a:t>Resolver Bugs de iterações anteriores;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0000" y="280800"/>
            <a:ext cx="8098920" cy="11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ffffff"/>
                </a:solidFill>
                <a:latin typeface="Arial"/>
                <a:ea typeface="Arial"/>
              </a:rPr>
              <a:t>Itens Planejado para iteração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8421480" y="6481800"/>
            <a:ext cx="538920" cy="5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58344FA5-81D9-4E7B-81AC-802FEA17B268}" type="slidenum">
              <a:rPr lang="pt-BR" sz="1300" strike="noStrike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0000" y="1637280"/>
            <a:ext cx="8098920" cy="50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400" strike="noStrike">
                <a:solidFill>
                  <a:srgbClr val="6666ff"/>
                </a:solidFill>
                <a:latin typeface="Arial"/>
                <a:ea typeface="Arial"/>
              </a:rPr>
              <a:t>Gerenciar Cadastro de Vacinas;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400" strike="noStrike">
                <a:solidFill>
                  <a:srgbClr val="6666ff"/>
                </a:solidFill>
                <a:latin typeface="Arial"/>
                <a:ea typeface="Arial"/>
              </a:rPr>
              <a:t>Gerenciar Cadastro de Agentes Comunitários de Saúde;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400" strike="noStrike">
                <a:solidFill>
                  <a:srgbClr val="6666ff"/>
                </a:solidFill>
                <a:latin typeface="Arial"/>
                <a:ea typeface="Arial"/>
              </a:rPr>
              <a:t>Estudar Lei regulamentadora dos padrões de iteroperabilidade entre Sistemas de Saúde;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400" strike="noStrike">
                <a:solidFill>
                  <a:srgbClr val="6666ff"/>
                </a:solidFill>
                <a:latin typeface="Arial"/>
                <a:ea typeface="Arial"/>
              </a:rPr>
              <a:t>Estudar Web Services SOAP;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pt-BR" sz="2400" strike="noStrike">
                <a:solidFill>
                  <a:srgbClr val="6666ff"/>
                </a:solidFill>
                <a:latin typeface="Arial"/>
                <a:ea typeface="Arial"/>
              </a:rPr>
              <a:t>Resolver Bugs de iterações anteriores;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450000" y="280800"/>
            <a:ext cx="8098920" cy="11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ffffff"/>
                </a:solidFill>
                <a:latin typeface="Arial"/>
                <a:ea typeface="Arial"/>
              </a:rPr>
              <a:t>Itens Intregues na iteração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8421480" y="6481800"/>
            <a:ext cx="538920" cy="5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666D5352-7F42-403D-BB30-B99D48B49A29}" type="slidenum">
              <a:rPr lang="pt-BR" sz="1300" strike="noStrike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0000" y="280800"/>
            <a:ext cx="8098920" cy="11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ffffff"/>
                </a:solidFill>
                <a:latin typeface="Arial"/>
                <a:ea typeface="Arial"/>
              </a:rPr>
              <a:t>O que fizemos de bom na iteração?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50000" y="1637280"/>
            <a:ext cx="8098920" cy="50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  <a:buSzPct val="75000"/>
              <a:buFont typeface="Arial"/>
              <a:buChar char="●"/>
            </a:pPr>
            <a:r>
              <a:rPr lang="pt-BR" sz="2400" strike="noStrike">
                <a:solidFill>
                  <a:srgbClr val="434343"/>
                </a:solidFill>
                <a:latin typeface="Arial"/>
                <a:ea typeface="Arial"/>
              </a:rPr>
              <a:t>Todos os itens de Backolg planejados entregues;</a:t>
            </a:r>
            <a:endParaRPr/>
          </a:p>
          <a:p>
            <a:pPr>
              <a:lnSpc>
                <a:spcPct val="115000"/>
              </a:lnSpc>
              <a:buSzPct val="75000"/>
              <a:buFont typeface="Arial"/>
              <a:buChar char="●"/>
            </a:pPr>
            <a:r>
              <a:rPr lang="pt-BR" sz="2400" strike="noStrike">
                <a:solidFill>
                  <a:srgbClr val="434343"/>
                </a:solidFill>
                <a:latin typeface="Arial"/>
                <a:ea typeface="Arial"/>
              </a:rPr>
              <a:t>Aumento de 50,2% na cobertura de testes (atualmente 36,8%);</a:t>
            </a:r>
            <a:endParaRPr/>
          </a:p>
          <a:p>
            <a:pPr>
              <a:lnSpc>
                <a:spcPct val="115000"/>
              </a:lnSpc>
              <a:buSzPct val="75000"/>
              <a:buFont typeface="Arial"/>
              <a:buChar char="●"/>
            </a:pPr>
            <a:r>
              <a:rPr lang="pt-BR" sz="2400" strike="noStrike">
                <a:solidFill>
                  <a:srgbClr val="434343"/>
                </a:solidFill>
                <a:latin typeface="Arial"/>
                <a:ea typeface="Arial"/>
              </a:rPr>
              <a:t>Atingimos  85% de cobertura na camada de DAO;</a:t>
            </a:r>
            <a:endParaRPr/>
          </a:p>
          <a:p>
            <a:pPr>
              <a:lnSpc>
                <a:spcPct val="115000"/>
              </a:lnSpc>
              <a:buSzPct val="75000"/>
              <a:buFont typeface="Arial"/>
              <a:buChar char="●"/>
            </a:pPr>
            <a:r>
              <a:rPr lang="pt-BR" sz="2400" strike="noStrike">
                <a:solidFill>
                  <a:srgbClr val="434343"/>
                </a:solidFill>
                <a:latin typeface="Arial"/>
                <a:ea typeface="Arial"/>
              </a:rPr>
              <a:t>Resolução de todos os 3 Bugs do projeto;</a:t>
            </a:r>
            <a:endParaRPr/>
          </a:p>
          <a:p>
            <a:pPr>
              <a:lnSpc>
                <a:spcPct val="115000"/>
              </a:lnSpc>
              <a:buSzPct val="75000"/>
              <a:buFont typeface="Arial"/>
              <a:buChar char="●"/>
            </a:pPr>
            <a:r>
              <a:rPr lang="pt-BR" sz="2400" strike="noStrike">
                <a:solidFill>
                  <a:srgbClr val="434343"/>
                </a:solidFill>
                <a:latin typeface="Arial"/>
                <a:ea typeface="Arial"/>
              </a:rPr>
              <a:t>Remoção de todos os erros Críticos apontados pelo sonar;</a:t>
            </a:r>
            <a:endParaRPr/>
          </a:p>
          <a:p>
            <a:pPr>
              <a:lnSpc>
                <a:spcPct val="115000"/>
              </a:lnSpc>
              <a:buSzPct val="75000"/>
              <a:buFont typeface="Arial"/>
              <a:buChar char="●"/>
            </a:pPr>
            <a:r>
              <a:rPr lang="pt-BR" sz="2400" strike="noStrike">
                <a:solidFill>
                  <a:srgbClr val="434343"/>
                </a:solidFill>
                <a:latin typeface="Arial"/>
                <a:ea typeface="Arial"/>
              </a:rPr>
              <a:t>Redução da duplicação de código de 4,2% para 0% em relação a iteração IV;</a:t>
            </a: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8421480" y="6481800"/>
            <a:ext cx="538920" cy="5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809B4760-4871-428A-978B-EF209AB97048}" type="slidenum">
              <a:rPr lang="pt-BR" sz="1300" strike="noStrike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0000" y="280800"/>
            <a:ext cx="8098920" cy="11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ffffff"/>
                </a:solidFill>
                <a:latin typeface="Arial"/>
                <a:ea typeface="Arial"/>
              </a:rPr>
              <a:t>O que poderíamos ter feito melhor?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450000" y="1637280"/>
            <a:ext cx="8098920" cy="50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8421480" y="6481800"/>
            <a:ext cx="538920" cy="5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27153269-7FF5-4BB1-9B79-A343F6133C50}" type="slidenum">
              <a:rPr lang="pt-BR" sz="1300" strike="noStrike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32" name="CustomShape 4"/>
          <p:cNvSpPr/>
          <p:nvPr/>
        </p:nvSpPr>
        <p:spPr>
          <a:xfrm>
            <a:off x="450000" y="1637280"/>
            <a:ext cx="8098920" cy="50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  <a:buSzPct val="75000"/>
              <a:buFont typeface="Arial"/>
              <a:buChar char="●"/>
            </a:pPr>
            <a:r>
              <a:rPr lang="pt-BR" sz="2400" strike="noStrike">
                <a:solidFill>
                  <a:srgbClr val="434343"/>
                </a:solidFill>
                <a:latin typeface="Arial"/>
                <a:ea typeface="Arial"/>
              </a:rPr>
              <a:t>Atingido as métricas de cobertura de testes exigida;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0000" y="280800"/>
            <a:ext cx="8098920" cy="11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ffffff"/>
                </a:solidFill>
                <a:latin typeface="Arial"/>
                <a:ea typeface="Arial"/>
              </a:rPr>
              <a:t>Lições aprendidas durante a iteração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450000" y="1637280"/>
            <a:ext cx="8098920" cy="50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8421480" y="6481800"/>
            <a:ext cx="538920" cy="5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0BF850DF-2C07-4446-9779-FEACE82236C4}" type="slidenum">
              <a:rPr lang="pt-BR" sz="1300" strike="noStrike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36" name="CustomShape 4"/>
          <p:cNvSpPr/>
          <p:nvPr/>
        </p:nvSpPr>
        <p:spPr>
          <a:xfrm>
            <a:off x="450000" y="1637280"/>
            <a:ext cx="8098920" cy="50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  <a:buSzPct val="75000"/>
              <a:buFont typeface="Arial"/>
              <a:buChar char="●"/>
            </a:pPr>
            <a:r>
              <a:rPr lang="pt-BR" sz="2400" strike="noStrike">
                <a:solidFill>
                  <a:srgbClr val="434343"/>
                </a:solidFill>
                <a:latin typeface="Arial"/>
                <a:ea typeface="Arial"/>
              </a:rPr>
              <a:t>O planejamento bem feito implica diretamente na iteração;</a:t>
            </a:r>
            <a:endParaRPr/>
          </a:p>
          <a:p>
            <a:pPr>
              <a:lnSpc>
                <a:spcPct val="115000"/>
              </a:lnSpc>
              <a:buSzPct val="75000"/>
              <a:buFont typeface="Arial"/>
              <a:buChar char="●"/>
            </a:pPr>
            <a:r>
              <a:rPr lang="pt-BR" sz="2400" strike="noStrike">
                <a:solidFill>
                  <a:srgbClr val="434343"/>
                </a:solidFill>
                <a:latin typeface="Arial"/>
                <a:ea typeface="Arial"/>
              </a:rPr>
              <a:t>Cumprir o tempo dedicado aos testes é fundamental;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9701</TotalTime>
  <Application>LibreOffice/4.4.2.2$Linux_X86_64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pt-BR</dc:language>
  <dcterms:modified xsi:type="dcterms:W3CDTF">2015-06-15T21:43:35Z</dcterms:modified>
  <cp:revision>12</cp:revision>
</cp:coreProperties>
</file>