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>
        <p:scale>
          <a:sx n="100" d="100"/>
          <a:sy n="100" d="100"/>
        </p:scale>
        <p:origin x="81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2AE4-E04B-464D-9523-2D8231325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Protocole et trame réseau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6CF62-DCF0-4D97-81C5-67D55A61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Explication, et fonctionnement du système</a:t>
            </a:r>
          </a:p>
        </p:txBody>
      </p:sp>
    </p:spTree>
    <p:extLst>
      <p:ext uri="{BB962C8B-B14F-4D97-AF65-F5344CB8AC3E}">
        <p14:creationId xmlns:p14="http://schemas.microsoft.com/office/powerpoint/2010/main" val="5114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C0D7-E66C-46DE-8E06-B42E7E5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Définition</a:t>
            </a:r>
            <a:r>
              <a:rPr lang="fr-FR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8696-B02C-418B-81B9-9BDAB142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protocole réseau est un protocole de communication mis en œuvre sur un réseau informatique. </a:t>
            </a:r>
          </a:p>
          <a:p>
            <a:r>
              <a:rPr lang="fr-FR" dirty="0"/>
              <a:t>Une trame est un groupe d’information composé d'un header, des informations que l'on veut transmettre, et d'un postambule.</a:t>
            </a:r>
          </a:p>
          <a:p>
            <a:r>
              <a:rPr lang="fr-FR" dirty="0"/>
              <a:t>Le protocole TCP/IP (Transmission Control Protocol/Internet Protocol) réunit les deux protocoles TCP et IP. Il s'agit donc d'une suite de protocoles associée au domaine d'Internet pour lequel elle facilite le transfert de données.</a:t>
            </a:r>
          </a:p>
        </p:txBody>
      </p:sp>
    </p:spTree>
    <p:extLst>
      <p:ext uri="{BB962C8B-B14F-4D97-AF65-F5344CB8AC3E}">
        <p14:creationId xmlns:p14="http://schemas.microsoft.com/office/powerpoint/2010/main" val="56965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FA0E8C6-8892-4313-9354-3E0BD716C88E}"/>
              </a:ext>
            </a:extLst>
          </p:cNvPr>
          <p:cNvSpPr/>
          <p:nvPr/>
        </p:nvSpPr>
        <p:spPr>
          <a:xfrm>
            <a:off x="7239001" y="2222287"/>
            <a:ext cx="4724400" cy="3636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Réseau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ECC40-43AB-453B-902E-578B500B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Explication d’un réseau </a:t>
            </a:r>
            <a:r>
              <a:rPr lang="fr-F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C1F5-68DF-456F-AC0F-7CD5C78B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27256" cy="36365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réseau est un ensemble d’ordinateur tous connectés les un les autres permettant de transfère des informations entre eux. </a:t>
            </a:r>
          </a:p>
          <a:p>
            <a:r>
              <a:rPr lang="fr-FR" dirty="0"/>
              <a:t>Dans notre réseau nous allons avoir 2 ordinateurs qui communique entre eux via les ondes et identifiés par une adresse IP (internal protocole).</a:t>
            </a:r>
          </a:p>
          <a:p>
            <a:r>
              <a:rPr lang="fr-FR" dirty="0"/>
              <a:t>Sauf que pour qu’ils puissent se transmettre des informations, il faut qu’ils se comprennent entre eux et c’est là que l’on parle du protocole.</a:t>
            </a:r>
          </a:p>
          <a:p>
            <a:r>
              <a:rPr lang="fr-FR" dirty="0"/>
              <a:t>Comme nous n’utilisons pas de router, l’ordinateur s’occupera d’établir un réseau, donc le pad sera un client du réseau.</a:t>
            </a:r>
          </a:p>
        </p:txBody>
      </p:sp>
      <p:pic>
        <p:nvPicPr>
          <p:cNvPr id="1026" name="Picture 2" descr="Découvrez les Caractéristique et prix des Tablettes en Algérie">
            <a:extLst>
              <a:ext uri="{FF2B5EF4-FFF2-40B4-BE49-F238E27FC236}">
                <a16:creationId xmlns:a16="http://schemas.microsoft.com/office/drawing/2014/main" id="{9473671C-DFBD-4C1A-8B9D-8D49444B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43254" y="3637710"/>
            <a:ext cx="1098195" cy="6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ccueil - Saumur Informatique (Assistance et boutique informatique)">
            <a:extLst>
              <a:ext uri="{FF2B5EF4-FFF2-40B4-BE49-F238E27FC236}">
                <a16:creationId xmlns:a16="http://schemas.microsoft.com/office/drawing/2014/main" id="{A86EE366-C528-401E-8C66-5DB32F4F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095" y="3509930"/>
            <a:ext cx="1562851" cy="9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CFA443-7BDE-478F-87BE-ECB4148E14B6}"/>
              </a:ext>
            </a:extLst>
          </p:cNvPr>
          <p:cNvCxnSpPr>
            <a:cxnSpLocks/>
            <a:stCxn id="1026" idx="0"/>
            <a:endCxn id="2050" idx="1"/>
          </p:cNvCxnSpPr>
          <p:nvPr/>
        </p:nvCxnSpPr>
        <p:spPr>
          <a:xfrm flipV="1">
            <a:off x="8232739" y="3978097"/>
            <a:ext cx="1995356" cy="1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D59146-E8D1-4D1C-BB23-0E46F2459264}"/>
              </a:ext>
            </a:extLst>
          </p:cNvPr>
          <p:cNvSpPr txBox="1"/>
          <p:nvPr/>
        </p:nvSpPr>
        <p:spPr>
          <a:xfrm>
            <a:off x="8454403" y="415786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Onde Radio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5104-C264-4CB1-9B63-B03633FF0999}"/>
              </a:ext>
            </a:extLst>
          </p:cNvPr>
          <p:cNvSpPr txBox="1"/>
          <p:nvPr/>
        </p:nvSpPr>
        <p:spPr>
          <a:xfrm>
            <a:off x="7737119" y="3528980"/>
            <a:ext cx="323165" cy="8922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900" dirty="0"/>
              <a:t>IP : 192.168.1.2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2A5EA-CDED-4DA4-B302-B76C79B84764}"/>
              </a:ext>
            </a:extLst>
          </p:cNvPr>
          <p:cNvSpPr txBox="1"/>
          <p:nvPr/>
        </p:nvSpPr>
        <p:spPr>
          <a:xfrm>
            <a:off x="10487859" y="3769407"/>
            <a:ext cx="1995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IP : 192.168.1.1</a:t>
            </a:r>
          </a:p>
        </p:txBody>
      </p:sp>
    </p:spTree>
    <p:extLst>
      <p:ext uri="{BB962C8B-B14F-4D97-AF65-F5344CB8AC3E}">
        <p14:creationId xmlns:p14="http://schemas.microsoft.com/office/powerpoint/2010/main" val="26578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0BBA-B024-4515-B509-A960759E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Explication d’un protocole </a:t>
            </a:r>
            <a:r>
              <a:rPr lang="fr-F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94C6-8AD5-46C5-9F4A-0F42E299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fr-FR" dirty="0"/>
              <a:t>Dans le cas présent le protocole va permettre a nos deux ordinateurs de recevoir des informations de manière structurer grâce notamment à la trame réseau.</a:t>
            </a:r>
          </a:p>
          <a:p>
            <a:r>
              <a:rPr lang="fr-FR" dirty="0"/>
              <a:t>Le protocole est donc « la langue » dans laquelle sont transmis les informations</a:t>
            </a:r>
          </a:p>
        </p:txBody>
      </p:sp>
      <p:pic>
        <p:nvPicPr>
          <p:cNvPr id="4" name="Picture 2" descr="Découvrez les Caractéristique et prix des Tablettes en Algérie">
            <a:extLst>
              <a:ext uri="{FF2B5EF4-FFF2-40B4-BE49-F238E27FC236}">
                <a16:creationId xmlns:a16="http://schemas.microsoft.com/office/drawing/2014/main" id="{132A3511-B463-4B25-B4D9-5C9B2C38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43254" y="3637710"/>
            <a:ext cx="1098195" cy="6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ccueil - Saumur Informatique (Assistance et boutique informatique)">
            <a:extLst>
              <a:ext uri="{FF2B5EF4-FFF2-40B4-BE49-F238E27FC236}">
                <a16:creationId xmlns:a16="http://schemas.microsoft.com/office/drawing/2014/main" id="{5789854F-D075-4F0A-8FC1-312F28B6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095" y="3509930"/>
            <a:ext cx="1562851" cy="9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9E03C-92C4-4F87-BCDB-81D9387A27C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8232739" y="3978097"/>
            <a:ext cx="1995356" cy="1"/>
          </a:xfrm>
          <a:prstGeom prst="straightConnector1">
            <a:avLst/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D86981-6067-4949-9569-2F755210C905}"/>
              </a:ext>
            </a:extLst>
          </p:cNvPr>
          <p:cNvSpPr txBox="1"/>
          <p:nvPr/>
        </p:nvSpPr>
        <p:spPr>
          <a:xfrm>
            <a:off x="8454403" y="402751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C6BB"/>
                </a:solidFill>
              </a:rPr>
              <a:t>Onde Radio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3E3AE-0FE7-404B-AC9F-46364621F9F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8232739" y="3978097"/>
            <a:ext cx="199535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46D9AE-89DA-4ED4-8E72-6B3225DCE6E4}"/>
              </a:ext>
            </a:extLst>
          </p:cNvPr>
          <p:cNvSpPr txBox="1"/>
          <p:nvPr/>
        </p:nvSpPr>
        <p:spPr>
          <a:xfrm>
            <a:off x="8500890" y="351888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C6BB"/>
                </a:solidFill>
              </a:rPr>
              <a:t>Prot. TCP/IP</a:t>
            </a:r>
          </a:p>
        </p:txBody>
      </p:sp>
    </p:spTree>
    <p:extLst>
      <p:ext uri="{BB962C8B-B14F-4D97-AF65-F5344CB8AC3E}">
        <p14:creationId xmlns:p14="http://schemas.microsoft.com/office/powerpoint/2010/main" val="982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36B9-03E1-4106-8E0F-D4C160C3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Explication des trames réseau </a:t>
            </a:r>
            <a:r>
              <a:rPr lang="fr-F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A458-73C2-4833-9401-858B3916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fr-FR" dirty="0"/>
              <a:t>Mais pour pouvoir envoyer une information via le protocole TCP/IP, il faut organiser les informations de sorte a pouvoir les reconnaitre, et savoir si jamais il y a un problème l’intégralité des données reçues.</a:t>
            </a:r>
          </a:p>
          <a:p>
            <a:r>
              <a:rPr lang="fr-FR" dirty="0"/>
              <a:t>C’est pour cela que les trames ont été créer, elles organisent l’information de sorte à ce que l’ordinateur puissent comprendre ce qu’il reçoit </a:t>
            </a:r>
          </a:p>
        </p:txBody>
      </p:sp>
      <p:pic>
        <p:nvPicPr>
          <p:cNvPr id="3074" name="Picture 2" descr="La suite de protocoles TCP / IP">
            <a:extLst>
              <a:ext uri="{FF2B5EF4-FFF2-40B4-BE49-F238E27FC236}">
                <a16:creationId xmlns:a16="http://schemas.microsoft.com/office/drawing/2014/main" id="{9913A90B-AB20-4645-B9B7-536B7204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63" y="2624137"/>
            <a:ext cx="4733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7B462-1E38-48F9-9189-B543629AE4D3}"/>
              </a:ext>
            </a:extLst>
          </p:cNvPr>
          <p:cNvSpPr txBox="1"/>
          <p:nvPr/>
        </p:nvSpPr>
        <p:spPr>
          <a:xfrm>
            <a:off x="6630653" y="4379487"/>
            <a:ext cx="4742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Voici un exemple de trame TCP/IP, contenant énormément d’information tel que la version du protocole utilisé, la longueur totale de l’information transmise, les adresses IP de l’envoyeur et du récepteur etc…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41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2B6CED-710F-4CFA-93B5-08884BAB7D1E}"/>
              </a:ext>
            </a:extLst>
          </p:cNvPr>
          <p:cNvSpPr/>
          <p:nvPr/>
        </p:nvSpPr>
        <p:spPr>
          <a:xfrm>
            <a:off x="4886324" y="1904998"/>
            <a:ext cx="7038975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Réseau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3794-E04E-46F0-8613-95CF0EE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Récapitulatif</a:t>
            </a:r>
            <a:r>
              <a:rPr lang="fr-FR" dirty="0"/>
              <a:t>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E1710-AF3D-43B7-87F1-C04C5F04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L’onde est la voix de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réseau est la communication par onde entre les deux appareil.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protocole est la manière dont est communiqué l’information.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trame est la structure de l’information envoyé.</a:t>
            </a:r>
          </a:p>
        </p:txBody>
      </p:sp>
      <p:pic>
        <p:nvPicPr>
          <p:cNvPr id="5" name="Picture 2" descr="Découvrez les Caractéristique et prix des Tablettes en Algérie">
            <a:extLst>
              <a:ext uri="{FF2B5EF4-FFF2-40B4-BE49-F238E27FC236}">
                <a16:creationId xmlns:a16="http://schemas.microsoft.com/office/drawing/2014/main" id="{0778C042-AB9A-4580-BC92-07A040F4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35154" y="3119604"/>
            <a:ext cx="998201" cy="6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D7D0264-67CF-4D19-8D24-4ED9CBADA08E}"/>
              </a:ext>
            </a:extLst>
          </p:cNvPr>
          <p:cNvSpPr/>
          <p:nvPr/>
        </p:nvSpPr>
        <p:spPr>
          <a:xfrm>
            <a:off x="6343648" y="2624134"/>
            <a:ext cx="4124325" cy="1609726"/>
          </a:xfrm>
          <a:prstGeom prst="leftRightArrow">
            <a:avLst>
              <a:gd name="adj1" fmla="val 57101"/>
              <a:gd name="adj2" fmla="val 3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Onde</a:t>
            </a:r>
          </a:p>
        </p:txBody>
      </p:sp>
      <p:pic>
        <p:nvPicPr>
          <p:cNvPr id="7" name="Picture 2" descr="Accueil - Saumur Informatique (Assistance et boutique informatique)">
            <a:extLst>
              <a:ext uri="{FF2B5EF4-FFF2-40B4-BE49-F238E27FC236}">
                <a16:creationId xmlns:a16="http://schemas.microsoft.com/office/drawing/2014/main" id="{06A2E624-5A8D-416A-84EC-C48C9558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5" y="2992546"/>
            <a:ext cx="1456986" cy="8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0CAC6FF-E489-4D89-9C95-A3C32737FA60}"/>
              </a:ext>
            </a:extLst>
          </p:cNvPr>
          <p:cNvSpPr/>
          <p:nvPr/>
        </p:nvSpPr>
        <p:spPr>
          <a:xfrm>
            <a:off x="6343648" y="2954419"/>
            <a:ext cx="4104743" cy="901532"/>
          </a:xfrm>
          <a:prstGeom prst="leftRightArrow">
            <a:avLst>
              <a:gd name="adj1" fmla="val 39435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Protocole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7157B-8267-44B8-B536-C9B859C02803}"/>
              </a:ext>
            </a:extLst>
          </p:cNvPr>
          <p:cNvSpPr/>
          <p:nvPr/>
        </p:nvSpPr>
        <p:spPr>
          <a:xfrm>
            <a:off x="6915150" y="3257547"/>
            <a:ext cx="40005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654FF-6718-487E-8402-33C2B3EB24E5}"/>
              </a:ext>
            </a:extLst>
          </p:cNvPr>
          <p:cNvSpPr/>
          <p:nvPr/>
        </p:nvSpPr>
        <p:spPr>
          <a:xfrm>
            <a:off x="7400922" y="3257547"/>
            <a:ext cx="40005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B3FFB-12C8-434B-8D5F-D11C90403236}"/>
              </a:ext>
            </a:extLst>
          </p:cNvPr>
          <p:cNvSpPr/>
          <p:nvPr/>
        </p:nvSpPr>
        <p:spPr>
          <a:xfrm>
            <a:off x="9010987" y="3257547"/>
            <a:ext cx="40005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19BA5-97D0-422C-AE85-9836FE679189}"/>
              </a:ext>
            </a:extLst>
          </p:cNvPr>
          <p:cNvSpPr/>
          <p:nvPr/>
        </p:nvSpPr>
        <p:spPr>
          <a:xfrm>
            <a:off x="9476652" y="3257546"/>
            <a:ext cx="40005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90381-B269-42E5-A88E-B68A0AE8621B}"/>
              </a:ext>
            </a:extLst>
          </p:cNvPr>
          <p:cNvSpPr/>
          <p:nvPr/>
        </p:nvSpPr>
        <p:spPr>
          <a:xfrm>
            <a:off x="5029200" y="4241120"/>
            <a:ext cx="40005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4B8EC-4D7A-4E45-85BC-00DF3F48A99A}"/>
              </a:ext>
            </a:extLst>
          </p:cNvPr>
          <p:cNvSpPr txBox="1"/>
          <p:nvPr/>
        </p:nvSpPr>
        <p:spPr>
          <a:xfrm>
            <a:off x="5413567" y="4204091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-&gt; Trame</a:t>
            </a:r>
          </a:p>
          <a:p>
            <a:r>
              <a:rPr lang="fr-FR" dirty="0"/>
              <a:t>-&gt; Données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4BDC4-0418-48F6-8018-2FC695235FE4}"/>
              </a:ext>
            </a:extLst>
          </p:cNvPr>
          <p:cNvSpPr/>
          <p:nvPr/>
        </p:nvSpPr>
        <p:spPr>
          <a:xfrm>
            <a:off x="6962435" y="3343273"/>
            <a:ext cx="94909" cy="17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07CA7-AF87-4016-9E53-E42692DD9D6B}"/>
              </a:ext>
            </a:extLst>
          </p:cNvPr>
          <p:cNvSpPr/>
          <p:nvPr/>
        </p:nvSpPr>
        <p:spPr>
          <a:xfrm>
            <a:off x="7434940" y="3343273"/>
            <a:ext cx="94909" cy="17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F4BD5-909C-40C8-9C02-908305FFA6A3}"/>
              </a:ext>
            </a:extLst>
          </p:cNvPr>
          <p:cNvSpPr/>
          <p:nvPr/>
        </p:nvSpPr>
        <p:spPr>
          <a:xfrm>
            <a:off x="9070776" y="3343273"/>
            <a:ext cx="94909" cy="17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2B801-D414-431E-8214-AF14CAFF0F50}"/>
              </a:ext>
            </a:extLst>
          </p:cNvPr>
          <p:cNvSpPr/>
          <p:nvPr/>
        </p:nvSpPr>
        <p:spPr>
          <a:xfrm>
            <a:off x="9516514" y="3343273"/>
            <a:ext cx="94909" cy="17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15972-C060-4AF1-AA23-ED49637D9C65}"/>
              </a:ext>
            </a:extLst>
          </p:cNvPr>
          <p:cNvSpPr/>
          <p:nvPr/>
        </p:nvSpPr>
        <p:spPr>
          <a:xfrm>
            <a:off x="5334341" y="4607681"/>
            <a:ext cx="94909" cy="17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836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FD082763CA64CBD3D04094FEF9F9C" ma:contentTypeVersion="7" ma:contentTypeDescription="Create a new document." ma:contentTypeScope="" ma:versionID="06763582528f35045e4de33f8a04c7dc">
  <xsd:schema xmlns:xsd="http://www.w3.org/2001/XMLSchema" xmlns:xs="http://www.w3.org/2001/XMLSchema" xmlns:p="http://schemas.microsoft.com/office/2006/metadata/properties" xmlns:ns2="db76802f-1f4a-4069-9b64-9ff7a0223cb8" targetNamespace="http://schemas.microsoft.com/office/2006/metadata/properties" ma:root="true" ma:fieldsID="2126baac58a45f44ab3ada7f533e88e4" ns2:_="">
    <xsd:import namespace="db76802f-1f4a-4069-9b64-9ff7a0223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6802f-1f4a-4069-9b64-9ff7a0223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3DE29-0C8B-46A7-8DC9-ADDB6FAA0C86}"/>
</file>

<file path=customXml/itemProps2.xml><?xml version="1.0" encoding="utf-8"?>
<ds:datastoreItem xmlns:ds="http://schemas.openxmlformats.org/officeDocument/2006/customXml" ds:itemID="{764D9011-D60C-4914-89D6-9322A0F00789}"/>
</file>

<file path=customXml/itemProps3.xml><?xml version="1.0" encoding="utf-8"?>
<ds:datastoreItem xmlns:ds="http://schemas.openxmlformats.org/officeDocument/2006/customXml" ds:itemID="{D628E21D-F61C-48D5-80D5-F313FACD9FB2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</TotalTime>
  <Words>399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Protocole et trame réseau</vt:lpstr>
      <vt:lpstr>Définition :</vt:lpstr>
      <vt:lpstr>Explication d’un réseau :</vt:lpstr>
      <vt:lpstr>Explication d’un protocole :</vt:lpstr>
      <vt:lpstr>Explication des trames réseau :</vt:lpstr>
      <vt:lpstr>Récapitulatif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Protocole et trame réseau</dc:title>
  <dc:creator>Indiana SOFIA-GABRION</dc:creator>
  <cp:lastModifiedBy>SOFIA-GABRION INDIANA</cp:lastModifiedBy>
  <cp:revision>8</cp:revision>
  <dcterms:created xsi:type="dcterms:W3CDTF">2020-12-11T12:32:21Z</dcterms:created>
  <dcterms:modified xsi:type="dcterms:W3CDTF">2020-12-11T13:23:57Z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0x010100F7DFD082763CA64CBD3D04094FEF9F9C</vt:lpwstr>
  </property>
</Properties>
</file>