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3"/>
  </p:notesMasterIdLst>
  <p:sldIdLst>
    <p:sldId id="256" r:id="rId2"/>
    <p:sldId id="302" r:id="rId3"/>
    <p:sldId id="258" r:id="rId4"/>
    <p:sldId id="260" r:id="rId5"/>
    <p:sldId id="282" r:id="rId6"/>
    <p:sldId id="283" r:id="rId7"/>
    <p:sldId id="287" r:id="rId8"/>
    <p:sldId id="285" r:id="rId9"/>
    <p:sldId id="289" r:id="rId10"/>
    <p:sldId id="286" r:id="rId11"/>
    <p:sldId id="290" r:id="rId12"/>
    <p:sldId id="284" r:id="rId13"/>
    <p:sldId id="291" r:id="rId14"/>
    <p:sldId id="262" r:id="rId15"/>
    <p:sldId id="276" r:id="rId16"/>
    <p:sldId id="277" r:id="rId17"/>
    <p:sldId id="278" r:id="rId18"/>
    <p:sldId id="279" r:id="rId19"/>
    <p:sldId id="292" r:id="rId20"/>
    <p:sldId id="281" r:id="rId21"/>
    <p:sldId id="280" r:id="rId22"/>
    <p:sldId id="293" r:id="rId23"/>
    <p:sldId id="294" r:id="rId24"/>
    <p:sldId id="295" r:id="rId25"/>
    <p:sldId id="263" r:id="rId26"/>
    <p:sldId id="296" r:id="rId27"/>
    <p:sldId id="297" r:id="rId28"/>
    <p:sldId id="298" r:id="rId29"/>
    <p:sldId id="299" r:id="rId30"/>
    <p:sldId id="300" r:id="rId31"/>
    <p:sldId id="301" r:id="rId32"/>
    <p:sldId id="265" r:id="rId33"/>
    <p:sldId id="303" r:id="rId34"/>
    <p:sldId id="304" r:id="rId35"/>
    <p:sldId id="305" r:id="rId36"/>
    <p:sldId id="306" r:id="rId37"/>
    <p:sldId id="308" r:id="rId38"/>
    <p:sldId id="309" r:id="rId39"/>
    <p:sldId id="307" r:id="rId40"/>
    <p:sldId id="310" r:id="rId41"/>
    <p:sldId id="311" r:id="rId42"/>
    <p:sldId id="312" r:id="rId43"/>
    <p:sldId id="266" r:id="rId44"/>
    <p:sldId id="314" r:id="rId45"/>
    <p:sldId id="315" r:id="rId46"/>
    <p:sldId id="316" r:id="rId47"/>
    <p:sldId id="317" r:id="rId48"/>
    <p:sldId id="318" r:id="rId49"/>
    <p:sldId id="319" r:id="rId50"/>
    <p:sldId id="321" r:id="rId51"/>
    <p:sldId id="320" r:id="rId52"/>
    <p:sldId id="267" r:id="rId53"/>
    <p:sldId id="324" r:id="rId54"/>
    <p:sldId id="322" r:id="rId55"/>
    <p:sldId id="323" r:id="rId56"/>
    <p:sldId id="327" r:id="rId57"/>
    <p:sldId id="328" r:id="rId58"/>
    <p:sldId id="329" r:id="rId59"/>
    <p:sldId id="268" r:id="rId60"/>
    <p:sldId id="270" r:id="rId61"/>
    <p:sldId id="269"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3" autoAdjust="0"/>
    <p:restoredTop sz="79755" autoAdjust="0"/>
  </p:normalViewPr>
  <p:slideViewPr>
    <p:cSldViewPr snapToGrid="0" snapToObjects="1">
      <p:cViewPr>
        <p:scale>
          <a:sx n="95" d="100"/>
          <a:sy n="95" d="100"/>
        </p:scale>
        <p:origin x="-2088" y="-1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103146-E57E-6A40-A6E6-AB8C12E9A60E}" type="datetimeFigureOut">
              <a:rPr lang="en-US" smtClean="0"/>
              <a:t>7/28/15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36CEDD-C682-4046-B747-AF98FAB69A0E}" type="slidenum">
              <a:rPr lang="en-US" smtClean="0"/>
              <a:t>‹#›</a:t>
            </a:fld>
            <a:endParaRPr lang="en-US"/>
          </a:p>
        </p:txBody>
      </p:sp>
    </p:spTree>
    <p:extLst>
      <p:ext uri="{BB962C8B-B14F-4D97-AF65-F5344CB8AC3E}">
        <p14:creationId xmlns:p14="http://schemas.microsoft.com/office/powerpoint/2010/main" val="40181199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some introductions to who I am, and what I do. My</a:t>
            </a:r>
            <a:r>
              <a:rPr lang="en-US" baseline="0" dirty="0" smtClean="0"/>
              <a:t> background with modeling and this package.</a:t>
            </a:r>
            <a:endParaRPr lang="en-US" dirty="0"/>
          </a:p>
        </p:txBody>
      </p:sp>
      <p:sp>
        <p:nvSpPr>
          <p:cNvPr id="4" name="Slide Number Placeholder 3"/>
          <p:cNvSpPr>
            <a:spLocks noGrp="1"/>
          </p:cNvSpPr>
          <p:nvPr>
            <p:ph type="sldNum" sz="quarter" idx="10"/>
          </p:nvPr>
        </p:nvSpPr>
        <p:spPr/>
        <p:txBody>
          <a:bodyPr/>
          <a:lstStyle/>
          <a:p>
            <a:fld id="{9336CEDD-C682-4046-B747-AF98FAB69A0E}" type="slidenum">
              <a:rPr lang="en-US" smtClean="0"/>
              <a:t>1</a:t>
            </a:fld>
            <a:endParaRPr lang="en-US"/>
          </a:p>
        </p:txBody>
      </p:sp>
    </p:spTree>
    <p:extLst>
      <p:ext uri="{BB962C8B-B14F-4D97-AF65-F5344CB8AC3E}">
        <p14:creationId xmlns:p14="http://schemas.microsoft.com/office/powerpoint/2010/main" val="2250332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Additive</a:t>
            </a:r>
            <a:r>
              <a:rPr lang="en-US" baseline="0" dirty="0" smtClean="0"/>
              <a:t> model is more appropriate if the seasonal fluctuations or variation around the trend/cycle does not vary with the level of the time series If they do, the multiplicative method is more appropriate. With economic time series, multiplicative models are common</a:t>
            </a:r>
            <a:endParaRPr lang="en-US" dirty="0"/>
          </a:p>
        </p:txBody>
      </p:sp>
      <p:sp>
        <p:nvSpPr>
          <p:cNvPr id="4" name="Slide Number Placeholder 3"/>
          <p:cNvSpPr>
            <a:spLocks noGrp="1"/>
          </p:cNvSpPr>
          <p:nvPr>
            <p:ph type="sldNum" sz="quarter" idx="10"/>
          </p:nvPr>
        </p:nvSpPr>
        <p:spPr/>
        <p:txBody>
          <a:bodyPr/>
          <a:lstStyle/>
          <a:p>
            <a:fld id="{9336CEDD-C682-4046-B747-AF98FAB69A0E}" type="slidenum">
              <a:rPr lang="en-US" smtClean="0"/>
              <a:t>46</a:t>
            </a:fld>
            <a:endParaRPr lang="en-US"/>
          </a:p>
        </p:txBody>
      </p:sp>
    </p:spTree>
    <p:extLst>
      <p:ext uri="{BB962C8B-B14F-4D97-AF65-F5344CB8AC3E}">
        <p14:creationId xmlns:p14="http://schemas.microsoft.com/office/powerpoint/2010/main" val="1164941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Seasonal and Trend decomposition using Loess</a:t>
            </a:r>
            <a:endParaRPr lang="en-US" dirty="0"/>
          </a:p>
        </p:txBody>
      </p:sp>
      <p:sp>
        <p:nvSpPr>
          <p:cNvPr id="4" name="Slide Number Placeholder 3"/>
          <p:cNvSpPr>
            <a:spLocks noGrp="1"/>
          </p:cNvSpPr>
          <p:nvPr>
            <p:ph type="sldNum" sz="quarter" idx="10"/>
          </p:nvPr>
        </p:nvSpPr>
        <p:spPr/>
        <p:txBody>
          <a:bodyPr/>
          <a:lstStyle/>
          <a:p>
            <a:fld id="{9336CEDD-C682-4046-B747-AF98FAB69A0E}" type="slidenum">
              <a:rPr lang="en-US" smtClean="0"/>
              <a:t>47</a:t>
            </a:fld>
            <a:endParaRPr lang="en-US"/>
          </a:p>
        </p:txBody>
      </p:sp>
    </p:spTree>
    <p:extLst>
      <p:ext uri="{BB962C8B-B14F-4D97-AF65-F5344CB8AC3E}">
        <p14:creationId xmlns:p14="http://schemas.microsoft.com/office/powerpoint/2010/main" val="2392231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a:t>
            </a:r>
            <a:r>
              <a:rPr lang="en-US" dirty="0" smtClean="0"/>
              <a:t>there are</a:t>
            </a:r>
            <a:r>
              <a:rPr lang="en-US" baseline="0" dirty="0" smtClean="0"/>
              <a:t> a few other methods included here using moving averages and standard seasonal windows(quarterly, yearly, </a:t>
            </a:r>
            <a:r>
              <a:rPr lang="en-US" baseline="0" dirty="0" err="1" smtClean="0"/>
              <a:t>etc</a:t>
            </a:r>
            <a:r>
              <a:rPr lang="en-US" baseline="0" dirty="0" smtClean="0"/>
              <a:t>). This is a rather robust application of decomposition and so I will not be covering all of the other methods in the interest of time. Through the parameters of this method you can variable sized seasonal windows within plot and change the window for trend and other components of this method</a:t>
            </a:r>
            <a:endParaRPr lang="en-US" dirty="0"/>
          </a:p>
        </p:txBody>
      </p:sp>
      <p:sp>
        <p:nvSpPr>
          <p:cNvPr id="4" name="Slide Number Placeholder 3"/>
          <p:cNvSpPr>
            <a:spLocks noGrp="1"/>
          </p:cNvSpPr>
          <p:nvPr>
            <p:ph type="sldNum" sz="quarter" idx="10"/>
          </p:nvPr>
        </p:nvSpPr>
        <p:spPr/>
        <p:txBody>
          <a:bodyPr/>
          <a:lstStyle/>
          <a:p>
            <a:fld id="{9336CEDD-C682-4046-B747-AF98FAB69A0E}" type="slidenum">
              <a:rPr lang="en-US" smtClean="0"/>
              <a:t>49</a:t>
            </a:fld>
            <a:endParaRPr lang="en-US"/>
          </a:p>
        </p:txBody>
      </p:sp>
    </p:spTree>
    <p:extLst>
      <p:ext uri="{BB962C8B-B14F-4D97-AF65-F5344CB8AC3E}">
        <p14:creationId xmlns:p14="http://schemas.microsoft.com/office/powerpoint/2010/main" val="3848634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not talk in depth about</a:t>
            </a:r>
            <a:r>
              <a:rPr lang="en-US" baseline="0" dirty="0" smtClean="0"/>
              <a:t> how specifically to understand parameters for these models since that is fairly beyond the scope of this introduction. </a:t>
            </a:r>
            <a:endParaRPr lang="en-US" dirty="0"/>
          </a:p>
        </p:txBody>
      </p:sp>
      <p:sp>
        <p:nvSpPr>
          <p:cNvPr id="4" name="Slide Number Placeholder 3"/>
          <p:cNvSpPr>
            <a:spLocks noGrp="1"/>
          </p:cNvSpPr>
          <p:nvPr>
            <p:ph type="sldNum" sz="quarter" idx="10"/>
          </p:nvPr>
        </p:nvSpPr>
        <p:spPr/>
        <p:txBody>
          <a:bodyPr/>
          <a:lstStyle/>
          <a:p>
            <a:fld id="{9336CEDD-C682-4046-B747-AF98FAB69A0E}" type="slidenum">
              <a:rPr lang="en-US" smtClean="0"/>
              <a:t>55</a:t>
            </a:fld>
            <a:endParaRPr lang="en-US"/>
          </a:p>
        </p:txBody>
      </p:sp>
    </p:spTree>
    <p:extLst>
      <p:ext uri="{BB962C8B-B14F-4D97-AF65-F5344CB8AC3E}">
        <p14:creationId xmlns:p14="http://schemas.microsoft.com/office/powerpoint/2010/main" val="374379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auto</a:t>
            </a:r>
            <a:r>
              <a:rPr lang="en-US" baseline="0" dirty="0" err="1" smtClean="0"/>
              <a:t>.arima</a:t>
            </a:r>
            <a:r>
              <a:rPr lang="en-US" baseline="0" dirty="0" smtClean="0"/>
              <a:t> function will use some of what I mentioned to try to fit a reasonable ARIMA function to the data. It will investigate the autocorrelation within the data and look at “wiggling” the parameters to compare different information criterion to select a final model. I would still would not suggest applying any of these models in a blind manner, but discussing how to properly select parameters for all these models is a long discussing that many university courses spend whole semesters discussing. In this case we can see the the model actually selected 0 for both differencing and the AR model, so this is essentially just a Moving Average model.</a:t>
            </a:r>
            <a:endParaRPr lang="en-US" dirty="0"/>
          </a:p>
        </p:txBody>
      </p:sp>
      <p:sp>
        <p:nvSpPr>
          <p:cNvPr id="4" name="Slide Number Placeholder 3"/>
          <p:cNvSpPr>
            <a:spLocks noGrp="1"/>
          </p:cNvSpPr>
          <p:nvPr>
            <p:ph type="sldNum" sz="quarter" idx="10"/>
          </p:nvPr>
        </p:nvSpPr>
        <p:spPr/>
        <p:txBody>
          <a:bodyPr/>
          <a:lstStyle/>
          <a:p>
            <a:fld id="{9336CEDD-C682-4046-B747-AF98FAB69A0E}" type="slidenum">
              <a:rPr lang="en-US" smtClean="0"/>
              <a:t>56</a:t>
            </a:fld>
            <a:endParaRPr lang="en-US"/>
          </a:p>
        </p:txBody>
      </p:sp>
    </p:spTree>
    <p:extLst>
      <p:ext uri="{BB962C8B-B14F-4D97-AF65-F5344CB8AC3E}">
        <p14:creationId xmlns:p14="http://schemas.microsoft.com/office/powerpoint/2010/main" val="1831709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many of these methods are</a:t>
            </a:r>
            <a:r>
              <a:rPr lang="en-US" baseline="0" dirty="0" smtClean="0"/>
              <a:t> never something that you would implement in practice. They serve as a baseline for many more complex models </a:t>
            </a:r>
            <a:r>
              <a:rPr lang="en-US" baseline="0" dirty="0" err="1" smtClean="0"/>
              <a:t>aand</a:t>
            </a:r>
            <a:r>
              <a:rPr lang="en-US" baseline="0" dirty="0" smtClean="0"/>
              <a:t> are a foundation of the essence of what forecasting is. Taking information from your time-series and translating it into a prediction about the future.</a:t>
            </a:r>
            <a:endParaRPr lang="en-US" dirty="0"/>
          </a:p>
        </p:txBody>
      </p:sp>
      <p:sp>
        <p:nvSpPr>
          <p:cNvPr id="4" name="Slide Number Placeholder 3"/>
          <p:cNvSpPr>
            <a:spLocks noGrp="1"/>
          </p:cNvSpPr>
          <p:nvPr>
            <p:ph type="sldNum" sz="quarter" idx="10"/>
          </p:nvPr>
        </p:nvSpPr>
        <p:spPr/>
        <p:txBody>
          <a:bodyPr/>
          <a:lstStyle/>
          <a:p>
            <a:fld id="{9336CEDD-C682-4046-B747-AF98FAB69A0E}" type="slidenum">
              <a:rPr lang="en-US" smtClean="0"/>
              <a:t>2</a:t>
            </a:fld>
            <a:endParaRPr lang="en-US"/>
          </a:p>
        </p:txBody>
      </p:sp>
    </p:spTree>
    <p:extLst>
      <p:ext uri="{BB962C8B-B14F-4D97-AF65-F5344CB8AC3E}">
        <p14:creationId xmlns:p14="http://schemas.microsoft.com/office/powerpoint/2010/main" val="559260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of the methods used in this presentation will be from</a:t>
            </a:r>
            <a:r>
              <a:rPr lang="en-US" baseline="0" dirty="0" smtClean="0"/>
              <a:t> the stats package, but are generally important to the topic at hand. All of the data sets used are included in the </a:t>
            </a:r>
            <a:r>
              <a:rPr lang="en-US" baseline="0" dirty="0" err="1" smtClean="0"/>
              <a:t>fpp</a:t>
            </a:r>
            <a:r>
              <a:rPr lang="en-US" baseline="0" dirty="0" smtClean="0"/>
              <a:t> (forecasting principles and practice) package which includes forecast stats, </a:t>
            </a:r>
            <a:r>
              <a:rPr lang="en-US" baseline="0" dirty="0" err="1" smtClean="0"/>
              <a:t>tseries</a:t>
            </a:r>
            <a:r>
              <a:rPr lang="en-US" baseline="0" dirty="0" smtClean="0"/>
              <a:t> and other relevant packages to forecasting used by Rob Hyndman</a:t>
            </a:r>
            <a:endParaRPr lang="en-US" dirty="0"/>
          </a:p>
        </p:txBody>
      </p:sp>
      <p:sp>
        <p:nvSpPr>
          <p:cNvPr id="4" name="Slide Number Placeholder 3"/>
          <p:cNvSpPr>
            <a:spLocks noGrp="1"/>
          </p:cNvSpPr>
          <p:nvPr>
            <p:ph type="sldNum" sz="quarter" idx="10"/>
          </p:nvPr>
        </p:nvSpPr>
        <p:spPr/>
        <p:txBody>
          <a:bodyPr/>
          <a:lstStyle/>
          <a:p>
            <a:fld id="{9336CEDD-C682-4046-B747-AF98FAB69A0E}" type="slidenum">
              <a:rPr lang="en-US" smtClean="0"/>
              <a:t>4</a:t>
            </a:fld>
            <a:endParaRPr lang="en-US"/>
          </a:p>
        </p:txBody>
      </p:sp>
    </p:spTree>
    <p:extLst>
      <p:ext uri="{BB962C8B-B14F-4D97-AF65-F5344CB8AC3E}">
        <p14:creationId xmlns:p14="http://schemas.microsoft.com/office/powerpoint/2010/main" val="3617436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many of these methods are</a:t>
            </a:r>
            <a:r>
              <a:rPr lang="en-US" baseline="0" dirty="0" smtClean="0"/>
              <a:t> never something that you would implement in practice. They serve as a baseline for many more complex models </a:t>
            </a:r>
            <a:r>
              <a:rPr lang="en-US" baseline="0" dirty="0" err="1" smtClean="0"/>
              <a:t>aand</a:t>
            </a:r>
            <a:r>
              <a:rPr lang="en-US" baseline="0" dirty="0" smtClean="0"/>
              <a:t> are a foundation of the essence of what forecasting is. Taking information from your time-series and translating it into a prediction about the future.</a:t>
            </a:r>
            <a:endParaRPr lang="en-US" dirty="0"/>
          </a:p>
        </p:txBody>
      </p:sp>
      <p:sp>
        <p:nvSpPr>
          <p:cNvPr id="4" name="Slide Number Placeholder 3"/>
          <p:cNvSpPr>
            <a:spLocks noGrp="1"/>
          </p:cNvSpPr>
          <p:nvPr>
            <p:ph type="sldNum" sz="quarter" idx="10"/>
          </p:nvPr>
        </p:nvSpPr>
        <p:spPr/>
        <p:txBody>
          <a:bodyPr/>
          <a:lstStyle/>
          <a:p>
            <a:fld id="{9336CEDD-C682-4046-B747-AF98FAB69A0E}" type="slidenum">
              <a:rPr lang="en-US" smtClean="0"/>
              <a:t>5</a:t>
            </a:fld>
            <a:endParaRPr lang="en-US"/>
          </a:p>
        </p:txBody>
      </p:sp>
    </p:spTree>
    <p:extLst>
      <p:ext uri="{BB962C8B-B14F-4D97-AF65-F5344CB8AC3E}">
        <p14:creationId xmlns:p14="http://schemas.microsoft.com/office/powerpoint/2010/main" val="559260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36CEDD-C682-4046-B747-AF98FAB69A0E}" type="slidenum">
              <a:rPr lang="en-US" smtClean="0"/>
              <a:t>6</a:t>
            </a:fld>
            <a:endParaRPr lang="en-US"/>
          </a:p>
        </p:txBody>
      </p:sp>
    </p:spTree>
    <p:extLst>
      <p:ext uri="{BB962C8B-B14F-4D97-AF65-F5344CB8AC3E}">
        <p14:creationId xmlns:p14="http://schemas.microsoft.com/office/powerpoint/2010/main" val="313625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Prediction</a:t>
            </a:r>
            <a:r>
              <a:rPr lang="en-US" baseline="0" dirty="0" smtClean="0"/>
              <a:t> intervals based on the standard deviation of the forecast, the forecasted value will always lie at the mean of the interval, but the interval may provide some feedback into the accuracy or reliability of the forecast</a:t>
            </a:r>
            <a:endParaRPr lang="en-US" dirty="0"/>
          </a:p>
        </p:txBody>
      </p:sp>
      <p:sp>
        <p:nvSpPr>
          <p:cNvPr id="4" name="Slide Number Placeholder 3"/>
          <p:cNvSpPr>
            <a:spLocks noGrp="1"/>
          </p:cNvSpPr>
          <p:nvPr>
            <p:ph type="sldNum" sz="quarter" idx="10"/>
          </p:nvPr>
        </p:nvSpPr>
        <p:spPr/>
        <p:txBody>
          <a:bodyPr/>
          <a:lstStyle/>
          <a:p>
            <a:fld id="{9336CEDD-C682-4046-B747-AF98FAB69A0E}" type="slidenum">
              <a:rPr lang="en-US" smtClean="0"/>
              <a:t>7</a:t>
            </a:fld>
            <a:endParaRPr lang="en-US"/>
          </a:p>
        </p:txBody>
      </p:sp>
    </p:spTree>
    <p:extLst>
      <p:ext uri="{BB962C8B-B14F-4D97-AF65-F5344CB8AC3E}">
        <p14:creationId xmlns:p14="http://schemas.microsoft.com/office/powerpoint/2010/main" val="1335506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model</a:t>
            </a:r>
            <a:r>
              <a:rPr lang="en-US" baseline="0" dirty="0" smtClean="0"/>
              <a:t> brings into focus the idea that more recent data may be more relevant than older data. Again while this may be an extreme scenario, some of these methods are the same ideas that we apply in our own life unconsciously.  </a:t>
            </a:r>
            <a:endParaRPr lang="en-US" dirty="0"/>
          </a:p>
        </p:txBody>
      </p:sp>
      <p:sp>
        <p:nvSpPr>
          <p:cNvPr id="4" name="Slide Number Placeholder 3"/>
          <p:cNvSpPr>
            <a:spLocks noGrp="1"/>
          </p:cNvSpPr>
          <p:nvPr>
            <p:ph type="sldNum" sz="quarter" idx="10"/>
          </p:nvPr>
        </p:nvSpPr>
        <p:spPr/>
        <p:txBody>
          <a:bodyPr/>
          <a:lstStyle/>
          <a:p>
            <a:fld id="{9336CEDD-C682-4046-B747-AF98FAB69A0E}" type="slidenum">
              <a:rPr lang="en-US" smtClean="0"/>
              <a:t>8</a:t>
            </a:fld>
            <a:endParaRPr lang="en-US"/>
          </a:p>
        </p:txBody>
      </p:sp>
    </p:spTree>
    <p:extLst>
      <p:ext uri="{BB962C8B-B14F-4D97-AF65-F5344CB8AC3E}">
        <p14:creationId xmlns:p14="http://schemas.microsoft.com/office/powerpoint/2010/main" val="2651229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takes</a:t>
            </a:r>
            <a:r>
              <a:rPr lang="en-US" baseline="0" dirty="0" smtClean="0"/>
              <a:t> the previous idea and extends it to the idea of seasonality</a:t>
            </a:r>
            <a:endParaRPr lang="en-US" dirty="0"/>
          </a:p>
        </p:txBody>
      </p:sp>
      <p:sp>
        <p:nvSpPr>
          <p:cNvPr id="4" name="Slide Number Placeholder 3"/>
          <p:cNvSpPr>
            <a:spLocks noGrp="1"/>
          </p:cNvSpPr>
          <p:nvPr>
            <p:ph type="sldNum" sz="quarter" idx="10"/>
          </p:nvPr>
        </p:nvSpPr>
        <p:spPr/>
        <p:txBody>
          <a:bodyPr/>
          <a:lstStyle/>
          <a:p>
            <a:fld id="{9336CEDD-C682-4046-B747-AF98FAB69A0E}" type="slidenum">
              <a:rPr lang="en-US" smtClean="0"/>
              <a:t>10</a:t>
            </a:fld>
            <a:endParaRPr lang="en-US"/>
          </a:p>
        </p:txBody>
      </p:sp>
    </p:spTree>
    <p:extLst>
      <p:ext uri="{BB962C8B-B14F-4D97-AF65-F5344CB8AC3E}">
        <p14:creationId xmlns:p14="http://schemas.microsoft.com/office/powerpoint/2010/main" val="1518793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a:t>
            </a:r>
            <a:r>
              <a:rPr lang="en-US" baseline="0" dirty="0" smtClean="0"/>
              <a:t> of these transformations belong the the Box-Cox family of transformations. Hence, these transformation are implemented in the forecast package through the general method </a:t>
            </a:r>
            <a:r>
              <a:rPr lang="en-US" baseline="0" dirty="0" err="1" smtClean="0"/>
              <a:t>BoxCox</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9336CEDD-C682-4046-B747-AF98FAB69A0E}" type="slidenum">
              <a:rPr lang="en-US" smtClean="0"/>
              <a:t>17</a:t>
            </a:fld>
            <a:endParaRPr lang="en-US"/>
          </a:p>
        </p:txBody>
      </p:sp>
    </p:spTree>
    <p:extLst>
      <p:ext uri="{BB962C8B-B14F-4D97-AF65-F5344CB8AC3E}">
        <p14:creationId xmlns:p14="http://schemas.microsoft.com/office/powerpoint/2010/main" val="979621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3430B3-D627-A148-96E3-033F11D6B17A}" type="datetimeFigureOut">
              <a:rPr lang="en-US" smtClean="0"/>
              <a:t>7/28/15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D0545-C42A-CA48-AA82-4DA1ADE9FB65}" type="slidenum">
              <a:rPr lang="en-US" smtClean="0"/>
              <a:t>‹#›</a:t>
            </a:fld>
            <a:endParaRPr lang="en-US"/>
          </a:p>
        </p:txBody>
      </p:sp>
    </p:spTree>
    <p:extLst>
      <p:ext uri="{BB962C8B-B14F-4D97-AF65-F5344CB8AC3E}">
        <p14:creationId xmlns:p14="http://schemas.microsoft.com/office/powerpoint/2010/main" val="152656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430B3-D627-A148-96E3-033F11D6B17A}" type="datetimeFigureOut">
              <a:rPr lang="en-US" smtClean="0"/>
              <a:t>7/28/15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D0545-C42A-CA48-AA82-4DA1ADE9FB65}" type="slidenum">
              <a:rPr lang="en-US" smtClean="0"/>
              <a:t>‹#›</a:t>
            </a:fld>
            <a:endParaRPr lang="en-US"/>
          </a:p>
        </p:txBody>
      </p:sp>
    </p:spTree>
    <p:extLst>
      <p:ext uri="{BB962C8B-B14F-4D97-AF65-F5344CB8AC3E}">
        <p14:creationId xmlns:p14="http://schemas.microsoft.com/office/powerpoint/2010/main" val="3190879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430B3-D627-A148-96E3-033F11D6B17A}" type="datetimeFigureOut">
              <a:rPr lang="en-US" smtClean="0"/>
              <a:t>7/28/15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D0545-C42A-CA48-AA82-4DA1ADE9FB65}" type="slidenum">
              <a:rPr lang="en-US" smtClean="0"/>
              <a:t>‹#›</a:t>
            </a:fld>
            <a:endParaRPr lang="en-US"/>
          </a:p>
        </p:txBody>
      </p:sp>
    </p:spTree>
    <p:extLst>
      <p:ext uri="{BB962C8B-B14F-4D97-AF65-F5344CB8AC3E}">
        <p14:creationId xmlns:p14="http://schemas.microsoft.com/office/powerpoint/2010/main" val="3678027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430B3-D627-A148-96E3-033F11D6B17A}" type="datetimeFigureOut">
              <a:rPr lang="en-US" smtClean="0"/>
              <a:t>7/28/15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D0545-C42A-CA48-AA82-4DA1ADE9FB65}" type="slidenum">
              <a:rPr lang="en-US" smtClean="0"/>
              <a:t>‹#›</a:t>
            </a:fld>
            <a:endParaRPr lang="en-US"/>
          </a:p>
        </p:txBody>
      </p:sp>
    </p:spTree>
    <p:extLst>
      <p:ext uri="{BB962C8B-B14F-4D97-AF65-F5344CB8AC3E}">
        <p14:creationId xmlns:p14="http://schemas.microsoft.com/office/powerpoint/2010/main" val="3117085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3430B3-D627-A148-96E3-033F11D6B17A}" type="datetimeFigureOut">
              <a:rPr lang="en-US" smtClean="0"/>
              <a:t>7/28/15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D0545-C42A-CA48-AA82-4DA1ADE9FB65}" type="slidenum">
              <a:rPr lang="en-US" smtClean="0"/>
              <a:t>‹#›</a:t>
            </a:fld>
            <a:endParaRPr lang="en-US"/>
          </a:p>
        </p:txBody>
      </p:sp>
    </p:spTree>
    <p:extLst>
      <p:ext uri="{BB962C8B-B14F-4D97-AF65-F5344CB8AC3E}">
        <p14:creationId xmlns:p14="http://schemas.microsoft.com/office/powerpoint/2010/main" val="412411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3430B3-D627-A148-96E3-033F11D6B17A}" type="datetimeFigureOut">
              <a:rPr lang="en-US" smtClean="0"/>
              <a:t>7/28/15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D0545-C42A-CA48-AA82-4DA1ADE9FB65}" type="slidenum">
              <a:rPr lang="en-US" smtClean="0"/>
              <a:t>‹#›</a:t>
            </a:fld>
            <a:endParaRPr lang="en-US"/>
          </a:p>
        </p:txBody>
      </p:sp>
    </p:spTree>
    <p:extLst>
      <p:ext uri="{BB962C8B-B14F-4D97-AF65-F5344CB8AC3E}">
        <p14:creationId xmlns:p14="http://schemas.microsoft.com/office/powerpoint/2010/main" val="219552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3430B3-D627-A148-96E3-033F11D6B17A}" type="datetimeFigureOut">
              <a:rPr lang="en-US" smtClean="0"/>
              <a:t>7/28/15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3D0545-C42A-CA48-AA82-4DA1ADE9FB65}" type="slidenum">
              <a:rPr lang="en-US" smtClean="0"/>
              <a:t>‹#›</a:t>
            </a:fld>
            <a:endParaRPr lang="en-US"/>
          </a:p>
        </p:txBody>
      </p:sp>
    </p:spTree>
    <p:extLst>
      <p:ext uri="{BB962C8B-B14F-4D97-AF65-F5344CB8AC3E}">
        <p14:creationId xmlns:p14="http://schemas.microsoft.com/office/powerpoint/2010/main" val="3237650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3430B3-D627-A148-96E3-033F11D6B17A}" type="datetimeFigureOut">
              <a:rPr lang="en-US" smtClean="0"/>
              <a:t>7/28/15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3D0545-C42A-CA48-AA82-4DA1ADE9FB65}" type="slidenum">
              <a:rPr lang="en-US" smtClean="0"/>
              <a:t>‹#›</a:t>
            </a:fld>
            <a:endParaRPr lang="en-US"/>
          </a:p>
        </p:txBody>
      </p:sp>
    </p:spTree>
    <p:extLst>
      <p:ext uri="{BB962C8B-B14F-4D97-AF65-F5344CB8AC3E}">
        <p14:creationId xmlns:p14="http://schemas.microsoft.com/office/powerpoint/2010/main" val="420190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3430B3-D627-A148-96E3-033F11D6B17A}" type="datetimeFigureOut">
              <a:rPr lang="en-US" smtClean="0"/>
              <a:t>7/28/15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3D0545-C42A-CA48-AA82-4DA1ADE9FB65}" type="slidenum">
              <a:rPr lang="en-US" smtClean="0"/>
              <a:t>‹#›</a:t>
            </a:fld>
            <a:endParaRPr lang="en-US"/>
          </a:p>
        </p:txBody>
      </p:sp>
    </p:spTree>
    <p:extLst>
      <p:ext uri="{BB962C8B-B14F-4D97-AF65-F5344CB8AC3E}">
        <p14:creationId xmlns:p14="http://schemas.microsoft.com/office/powerpoint/2010/main" val="1113366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430B3-D627-A148-96E3-033F11D6B17A}" type="datetimeFigureOut">
              <a:rPr lang="en-US" smtClean="0"/>
              <a:t>7/28/15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D0545-C42A-CA48-AA82-4DA1ADE9FB65}" type="slidenum">
              <a:rPr lang="en-US" smtClean="0"/>
              <a:t>‹#›</a:t>
            </a:fld>
            <a:endParaRPr lang="en-US"/>
          </a:p>
        </p:txBody>
      </p:sp>
    </p:spTree>
    <p:extLst>
      <p:ext uri="{BB962C8B-B14F-4D97-AF65-F5344CB8AC3E}">
        <p14:creationId xmlns:p14="http://schemas.microsoft.com/office/powerpoint/2010/main" val="4145704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430B3-D627-A148-96E3-033F11D6B17A}" type="datetimeFigureOut">
              <a:rPr lang="en-US" smtClean="0"/>
              <a:t>7/28/15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D0545-C42A-CA48-AA82-4DA1ADE9FB65}" type="slidenum">
              <a:rPr lang="en-US" smtClean="0"/>
              <a:t>‹#›</a:t>
            </a:fld>
            <a:endParaRPr lang="en-US"/>
          </a:p>
        </p:txBody>
      </p:sp>
    </p:spTree>
    <p:extLst>
      <p:ext uri="{BB962C8B-B14F-4D97-AF65-F5344CB8AC3E}">
        <p14:creationId xmlns:p14="http://schemas.microsoft.com/office/powerpoint/2010/main" val="21813777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3430B3-D627-A148-96E3-033F11D6B17A}" type="datetimeFigureOut">
              <a:rPr lang="en-US" smtClean="0"/>
              <a:t>7/28/15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D0545-C42A-CA48-AA82-4DA1ADE9FB65}" type="slidenum">
              <a:rPr lang="en-US" smtClean="0"/>
              <a:t>‹#›</a:t>
            </a:fld>
            <a:endParaRPr lang="en-US"/>
          </a:p>
        </p:txBody>
      </p:sp>
    </p:spTree>
    <p:extLst>
      <p:ext uri="{BB962C8B-B14F-4D97-AF65-F5344CB8AC3E}">
        <p14:creationId xmlns:p14="http://schemas.microsoft.com/office/powerpoint/2010/main" val="2883503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otexts.org/fpp" TargetMode="External"/><Relationship Id="rId3" Type="http://schemas.openxmlformats.org/officeDocument/2006/relationships/hyperlink" Target="http://cran.r-project.org/web/packages/forecast/forecast.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alphaModFix amt="35000"/>
          </a:blip>
          <a:stretch>
            <a:fillRect/>
          </a:stretch>
        </p:blipFill>
        <p:spPr>
          <a:xfrm>
            <a:off x="0" y="698500"/>
            <a:ext cx="9144000" cy="5456088"/>
          </a:xfrm>
          <a:prstGeom prst="rect">
            <a:avLst/>
          </a:prstGeom>
        </p:spPr>
      </p:pic>
      <p:sp>
        <p:nvSpPr>
          <p:cNvPr id="2" name="Title 1"/>
          <p:cNvSpPr>
            <a:spLocks noGrp="1"/>
          </p:cNvSpPr>
          <p:nvPr>
            <p:ph type="ctrTitle"/>
          </p:nvPr>
        </p:nvSpPr>
        <p:spPr/>
        <p:txBody>
          <a:bodyPr>
            <a:normAutofit fontScale="90000"/>
          </a:bodyPr>
          <a:lstStyle/>
          <a:p>
            <a:r>
              <a:rPr lang="en-US" sz="5400" b="1" dirty="0" smtClean="0"/>
              <a:t>Introduction to </a:t>
            </a:r>
            <a:r>
              <a:rPr lang="en-US" sz="5400" b="1" dirty="0"/>
              <a:t>F</a:t>
            </a:r>
            <a:r>
              <a:rPr lang="en-US" sz="5400" b="1" dirty="0" smtClean="0"/>
              <a:t>orecasting:</a:t>
            </a:r>
            <a:br>
              <a:rPr lang="en-US" sz="5400" b="1" dirty="0" smtClean="0"/>
            </a:br>
            <a:r>
              <a:rPr lang="en-US" sz="5400" b="1" dirty="0" smtClean="0"/>
              <a:t>Using the ‘forecast’ Package</a:t>
            </a:r>
            <a:endParaRPr lang="en-US" sz="5400" b="1" dirty="0"/>
          </a:p>
        </p:txBody>
      </p:sp>
      <p:sp>
        <p:nvSpPr>
          <p:cNvPr id="3" name="Subtitle 2"/>
          <p:cNvSpPr>
            <a:spLocks noGrp="1"/>
          </p:cNvSpPr>
          <p:nvPr>
            <p:ph type="subTitle" idx="1"/>
          </p:nvPr>
        </p:nvSpPr>
        <p:spPr/>
        <p:txBody>
          <a:bodyPr/>
          <a:lstStyle/>
          <a:p>
            <a:r>
              <a:rPr lang="en-US" dirty="0" smtClean="0">
                <a:solidFill>
                  <a:schemeClr val="tx1"/>
                </a:solidFill>
              </a:rPr>
              <a:t>Indy </a:t>
            </a:r>
            <a:r>
              <a:rPr lang="en-US" dirty="0" err="1">
                <a:solidFill>
                  <a:schemeClr val="tx1"/>
                </a:solidFill>
              </a:rPr>
              <a:t>U</a:t>
            </a:r>
            <a:r>
              <a:rPr lang="en-US" dirty="0" err="1" smtClean="0">
                <a:solidFill>
                  <a:schemeClr val="tx1"/>
                </a:solidFill>
              </a:rPr>
              <a:t>seR</a:t>
            </a:r>
            <a:r>
              <a:rPr lang="en-US" dirty="0" smtClean="0">
                <a:solidFill>
                  <a:schemeClr val="tx1"/>
                </a:solidFill>
              </a:rPr>
              <a:t> group</a:t>
            </a:r>
          </a:p>
          <a:p>
            <a:r>
              <a:rPr lang="en-US" dirty="0" smtClean="0">
                <a:solidFill>
                  <a:schemeClr val="tx1"/>
                </a:solidFill>
              </a:rPr>
              <a:t>July 21, 2015</a:t>
            </a:r>
          </a:p>
          <a:p>
            <a:r>
              <a:rPr lang="en-US" dirty="0" smtClean="0">
                <a:solidFill>
                  <a:schemeClr val="tx1"/>
                </a:solidFill>
              </a:rPr>
              <a:t>Ben Staiger</a:t>
            </a:r>
            <a:endParaRPr lang="en-US" dirty="0">
              <a:solidFill>
                <a:schemeClr val="tx1"/>
              </a:solidFill>
            </a:endParaRPr>
          </a:p>
        </p:txBody>
      </p:sp>
    </p:spTree>
    <p:extLst>
      <p:ext uri="{BB962C8B-B14F-4D97-AF65-F5344CB8AC3E}">
        <p14:creationId xmlns:p14="http://schemas.microsoft.com/office/powerpoint/2010/main" val="18038955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Seasonal Naïve Forecasting</a:t>
            </a:r>
            <a:endParaRPr lang="en-US" dirty="0"/>
          </a:p>
        </p:txBody>
      </p:sp>
      <p:sp>
        <p:nvSpPr>
          <p:cNvPr id="3" name="Content Placeholder 2"/>
          <p:cNvSpPr>
            <a:spLocks noGrp="1"/>
          </p:cNvSpPr>
          <p:nvPr>
            <p:ph idx="1"/>
          </p:nvPr>
        </p:nvSpPr>
        <p:spPr/>
        <p:txBody>
          <a:bodyPr/>
          <a:lstStyle/>
          <a:p>
            <a:r>
              <a:rPr lang="en-US" dirty="0" smtClean="0"/>
              <a:t>Forecasted value is equal to the value “last season”</a:t>
            </a:r>
          </a:p>
          <a:p>
            <a:r>
              <a:rPr lang="en-US" dirty="0" smtClean="0"/>
              <a:t>Seasons are predetermined timeframes upon which the data may cycle</a:t>
            </a:r>
          </a:p>
          <a:p>
            <a:pPr lvl="1"/>
            <a:r>
              <a:rPr lang="en-US" dirty="0" smtClean="0"/>
              <a:t>Many things repeat on annual, monthly, weekly basis</a:t>
            </a:r>
            <a:endParaRPr lang="en-US" dirty="0"/>
          </a:p>
        </p:txBody>
      </p:sp>
      <p:pic>
        <p:nvPicPr>
          <p:cNvPr id="5" name="Picture 4"/>
          <p:cNvPicPr>
            <a:picLocks noChangeAspect="1"/>
          </p:cNvPicPr>
          <p:nvPr/>
        </p:nvPicPr>
        <p:blipFill>
          <a:blip r:embed="rId3"/>
          <a:stretch>
            <a:fillRect/>
          </a:stretch>
        </p:blipFill>
        <p:spPr>
          <a:xfrm>
            <a:off x="2076825" y="5049788"/>
            <a:ext cx="4646705" cy="807434"/>
          </a:xfrm>
          <a:prstGeom prst="rect">
            <a:avLst/>
          </a:prstGeom>
        </p:spPr>
      </p:pic>
    </p:spTree>
    <p:extLst>
      <p:ext uri="{BB962C8B-B14F-4D97-AF65-F5344CB8AC3E}">
        <p14:creationId xmlns:p14="http://schemas.microsoft.com/office/powerpoint/2010/main" val="297744587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71176" y="383988"/>
            <a:ext cx="7112001" cy="4689798"/>
          </a:xfrm>
          <a:prstGeom prst="rect">
            <a:avLst/>
          </a:prstGeom>
        </p:spPr>
      </p:pic>
      <p:sp>
        <p:nvSpPr>
          <p:cNvPr id="7" name="TextBox 6"/>
          <p:cNvSpPr txBox="1"/>
          <p:nvPr/>
        </p:nvSpPr>
        <p:spPr>
          <a:xfrm>
            <a:off x="2345764" y="5148492"/>
            <a:ext cx="4457921" cy="1015663"/>
          </a:xfrm>
          <a:prstGeom prst="rect">
            <a:avLst/>
          </a:prstGeom>
          <a:noFill/>
        </p:spPr>
        <p:txBody>
          <a:bodyPr wrap="none" rtlCol="0">
            <a:spAutoFit/>
          </a:bodyPr>
          <a:lstStyle/>
          <a:p>
            <a:r>
              <a:rPr lang="en-US" sz="3000" dirty="0"/>
              <a:t>&gt; forecast = </a:t>
            </a:r>
            <a:r>
              <a:rPr lang="en-US" sz="3000" dirty="0" err="1"/>
              <a:t>snaive</a:t>
            </a:r>
            <a:r>
              <a:rPr lang="en-US" sz="3000" dirty="0"/>
              <a:t>(x, h=20)</a:t>
            </a:r>
          </a:p>
          <a:p>
            <a:r>
              <a:rPr lang="en-US" sz="3000" dirty="0"/>
              <a:t>&gt; plot(forecast)</a:t>
            </a:r>
          </a:p>
        </p:txBody>
      </p:sp>
    </p:spTree>
    <p:extLst>
      <p:ext uri="{BB962C8B-B14F-4D97-AF65-F5344CB8AC3E}">
        <p14:creationId xmlns:p14="http://schemas.microsoft.com/office/powerpoint/2010/main" val="142599396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Drift Forecasting</a:t>
            </a:r>
            <a:endParaRPr lang="en-US" dirty="0"/>
          </a:p>
        </p:txBody>
      </p:sp>
      <p:sp>
        <p:nvSpPr>
          <p:cNvPr id="3" name="Content Placeholder 2"/>
          <p:cNvSpPr>
            <a:spLocks noGrp="1"/>
          </p:cNvSpPr>
          <p:nvPr>
            <p:ph idx="1"/>
          </p:nvPr>
        </p:nvSpPr>
        <p:spPr/>
        <p:txBody>
          <a:bodyPr/>
          <a:lstStyle/>
          <a:p>
            <a:r>
              <a:rPr lang="en-US" dirty="0" smtClean="0"/>
              <a:t>Forecasted Value is based on the linear trend of the whole time-series</a:t>
            </a:r>
          </a:p>
          <a:p>
            <a:r>
              <a:rPr lang="en-US" dirty="0" smtClean="0"/>
              <a:t>Begin to incorporate the idea of directionality</a:t>
            </a:r>
          </a:p>
        </p:txBody>
      </p:sp>
      <p:pic>
        <p:nvPicPr>
          <p:cNvPr id="4" name="Picture 3"/>
          <p:cNvPicPr>
            <a:picLocks noChangeAspect="1"/>
          </p:cNvPicPr>
          <p:nvPr/>
        </p:nvPicPr>
        <p:blipFill>
          <a:blip r:embed="rId2"/>
          <a:stretch>
            <a:fillRect/>
          </a:stretch>
        </p:blipFill>
        <p:spPr>
          <a:xfrm>
            <a:off x="1434352" y="3523748"/>
            <a:ext cx="5752353" cy="2602415"/>
          </a:xfrm>
          <a:prstGeom prst="rect">
            <a:avLst/>
          </a:prstGeom>
        </p:spPr>
      </p:pic>
    </p:spTree>
    <p:extLst>
      <p:ext uri="{BB962C8B-B14F-4D97-AF65-F5344CB8AC3E}">
        <p14:creationId xmlns:p14="http://schemas.microsoft.com/office/powerpoint/2010/main" val="392756179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02100" y="249518"/>
            <a:ext cx="7189398" cy="4740835"/>
          </a:xfrm>
          <a:prstGeom prst="rect">
            <a:avLst/>
          </a:prstGeom>
        </p:spPr>
      </p:pic>
      <p:sp>
        <p:nvSpPr>
          <p:cNvPr id="5" name="TextBox 4"/>
          <p:cNvSpPr txBox="1"/>
          <p:nvPr/>
        </p:nvSpPr>
        <p:spPr>
          <a:xfrm>
            <a:off x="2136589" y="5035176"/>
            <a:ext cx="4902003" cy="1015663"/>
          </a:xfrm>
          <a:prstGeom prst="rect">
            <a:avLst/>
          </a:prstGeom>
          <a:noFill/>
        </p:spPr>
        <p:txBody>
          <a:bodyPr wrap="none" rtlCol="0">
            <a:spAutoFit/>
          </a:bodyPr>
          <a:lstStyle/>
          <a:p>
            <a:r>
              <a:rPr lang="en-US" sz="3000" dirty="0"/>
              <a:t>&gt; forecast = </a:t>
            </a:r>
            <a:r>
              <a:rPr lang="en-US" sz="3000" dirty="0" err="1"/>
              <a:t>rwf</a:t>
            </a:r>
            <a:r>
              <a:rPr lang="en-US" sz="3000" dirty="0"/>
              <a:t>(y, drift=TRUE)</a:t>
            </a:r>
          </a:p>
          <a:p>
            <a:r>
              <a:rPr lang="en-US" sz="3000" dirty="0"/>
              <a:t>&gt; plot(forecast)</a:t>
            </a:r>
          </a:p>
        </p:txBody>
      </p:sp>
    </p:spTree>
    <p:extLst>
      <p:ext uri="{BB962C8B-B14F-4D97-AF65-F5344CB8AC3E}">
        <p14:creationId xmlns:p14="http://schemas.microsoft.com/office/powerpoint/2010/main" val="251539925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Transformations</a:t>
            </a:r>
            <a:endParaRPr lang="en-US" dirty="0"/>
          </a:p>
        </p:txBody>
      </p:sp>
    </p:spTree>
    <p:extLst>
      <p:ext uri="{BB962C8B-B14F-4D97-AF65-F5344CB8AC3E}">
        <p14:creationId xmlns:p14="http://schemas.microsoft.com/office/powerpoint/2010/main" val="157775679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Transformations</a:t>
            </a:r>
            <a:endParaRPr lang="en-US" dirty="0"/>
          </a:p>
        </p:txBody>
      </p:sp>
      <p:sp>
        <p:nvSpPr>
          <p:cNvPr id="3" name="Content Placeholder 2"/>
          <p:cNvSpPr>
            <a:spLocks noGrp="1"/>
          </p:cNvSpPr>
          <p:nvPr>
            <p:ph idx="1"/>
          </p:nvPr>
        </p:nvSpPr>
        <p:spPr/>
        <p:txBody>
          <a:bodyPr/>
          <a:lstStyle/>
          <a:p>
            <a:r>
              <a:rPr lang="en-US" dirty="0" smtClean="0"/>
              <a:t>“Logarithms</a:t>
            </a:r>
            <a:r>
              <a:rPr lang="en-US" dirty="0"/>
              <a:t>, in particular, are useful because they are more interpretable: changes in a log value are relative (percent) changes on the original scale</a:t>
            </a:r>
            <a:r>
              <a:rPr lang="en-US" dirty="0" smtClean="0"/>
              <a:t>.” –Hyndman</a:t>
            </a:r>
          </a:p>
          <a:p>
            <a:r>
              <a:rPr lang="en-US" dirty="0" smtClean="0"/>
              <a:t>Commonly used to impact the distribution of the data, reducing </a:t>
            </a:r>
            <a:r>
              <a:rPr lang="en-US" dirty="0" err="1" smtClean="0"/>
              <a:t>skewness</a:t>
            </a:r>
            <a:r>
              <a:rPr lang="en-US" dirty="0" smtClean="0"/>
              <a:t>, stabilize variance</a:t>
            </a:r>
            <a:endParaRPr lang="en-US" dirty="0"/>
          </a:p>
        </p:txBody>
      </p:sp>
    </p:spTree>
    <p:extLst>
      <p:ext uri="{BB962C8B-B14F-4D97-AF65-F5344CB8AC3E}">
        <p14:creationId xmlns:p14="http://schemas.microsoft.com/office/powerpoint/2010/main" val="156940091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Transformations</a:t>
            </a:r>
            <a:endParaRPr lang="en-US" dirty="0"/>
          </a:p>
        </p:txBody>
      </p:sp>
      <p:sp>
        <p:nvSpPr>
          <p:cNvPr id="3" name="Content Placeholder 2"/>
          <p:cNvSpPr>
            <a:spLocks noGrp="1"/>
          </p:cNvSpPr>
          <p:nvPr>
            <p:ph idx="1"/>
          </p:nvPr>
        </p:nvSpPr>
        <p:spPr/>
        <p:txBody>
          <a:bodyPr/>
          <a:lstStyle/>
          <a:p>
            <a:r>
              <a:rPr lang="en-US" dirty="0" smtClean="0"/>
              <a:t>Also a common method of stabilizing the variance within data</a:t>
            </a:r>
          </a:p>
          <a:p>
            <a:r>
              <a:rPr lang="en-US" dirty="0" smtClean="0"/>
              <a:t>Again, transform the data to have a distribution that is more normal</a:t>
            </a:r>
            <a:endParaRPr lang="en-US" dirty="0"/>
          </a:p>
        </p:txBody>
      </p:sp>
    </p:spTree>
    <p:extLst>
      <p:ext uri="{BB962C8B-B14F-4D97-AF65-F5344CB8AC3E}">
        <p14:creationId xmlns:p14="http://schemas.microsoft.com/office/powerpoint/2010/main" val="256705441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Box-Cox Transformations</a:t>
            </a:r>
            <a:endParaRPr lang="en-US" dirty="0"/>
          </a:p>
        </p:txBody>
      </p:sp>
      <p:sp>
        <p:nvSpPr>
          <p:cNvPr id="3" name="Content Placeholder 2"/>
          <p:cNvSpPr>
            <a:spLocks noGrp="1"/>
          </p:cNvSpPr>
          <p:nvPr>
            <p:ph idx="1"/>
          </p:nvPr>
        </p:nvSpPr>
        <p:spPr/>
        <p:txBody>
          <a:bodyPr/>
          <a:lstStyle/>
          <a:p>
            <a:r>
              <a:rPr lang="en-US" dirty="0" smtClean="0"/>
              <a:t>This is a family of transformations</a:t>
            </a:r>
          </a:p>
          <a:p>
            <a:pPr lvl="1"/>
            <a:r>
              <a:rPr lang="en-US" dirty="0" smtClean="0"/>
              <a:t>Includes both logarithmic and power transformations</a:t>
            </a:r>
            <a:endParaRPr lang="en-US" dirty="0"/>
          </a:p>
        </p:txBody>
      </p:sp>
      <p:pic>
        <p:nvPicPr>
          <p:cNvPr id="4" name="Picture 3"/>
          <p:cNvPicPr>
            <a:picLocks noChangeAspect="1"/>
          </p:cNvPicPr>
          <p:nvPr/>
        </p:nvPicPr>
        <p:blipFill>
          <a:blip r:embed="rId3"/>
          <a:stretch>
            <a:fillRect/>
          </a:stretch>
        </p:blipFill>
        <p:spPr>
          <a:xfrm>
            <a:off x="863600" y="3437366"/>
            <a:ext cx="7416800" cy="2032000"/>
          </a:xfrm>
          <a:prstGeom prst="rect">
            <a:avLst/>
          </a:prstGeom>
        </p:spPr>
      </p:pic>
    </p:spTree>
    <p:extLst>
      <p:ext uri="{BB962C8B-B14F-4D97-AF65-F5344CB8AC3E}">
        <p14:creationId xmlns:p14="http://schemas.microsoft.com/office/powerpoint/2010/main" val="80764222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Box-Cox in ‘forecast’</a:t>
            </a:r>
            <a:endParaRPr lang="en-US" dirty="0"/>
          </a:p>
        </p:txBody>
      </p:sp>
      <p:sp>
        <p:nvSpPr>
          <p:cNvPr id="3" name="Content Placeholder 2"/>
          <p:cNvSpPr>
            <a:spLocks noGrp="1"/>
          </p:cNvSpPr>
          <p:nvPr>
            <p:ph idx="1"/>
          </p:nvPr>
        </p:nvSpPr>
        <p:spPr/>
        <p:txBody>
          <a:bodyPr/>
          <a:lstStyle/>
          <a:p>
            <a:pPr marL="0" indent="0">
              <a:buNone/>
            </a:pPr>
            <a:r>
              <a:rPr lang="en-US" dirty="0" smtClean="0"/>
              <a:t>In R:</a:t>
            </a:r>
          </a:p>
          <a:p>
            <a:pPr marL="0" indent="0">
              <a:buNone/>
            </a:pPr>
            <a:r>
              <a:rPr lang="en-US" dirty="0"/>
              <a:t>	</a:t>
            </a:r>
            <a:r>
              <a:rPr lang="en-US" dirty="0" err="1" smtClean="0"/>
              <a:t>BoxCox</a:t>
            </a:r>
            <a:r>
              <a:rPr lang="en-US" dirty="0" smtClean="0"/>
              <a:t>(</a:t>
            </a:r>
            <a:r>
              <a:rPr lang="en-US" dirty="0" err="1" smtClean="0"/>
              <a:t>x,lambda</a:t>
            </a:r>
            <a:r>
              <a:rPr lang="en-US" dirty="0" smtClean="0"/>
              <a:t>=h)</a:t>
            </a:r>
          </a:p>
          <a:p>
            <a:pPr marL="0" indent="0">
              <a:buNone/>
            </a:pPr>
            <a:r>
              <a:rPr lang="en-US" dirty="0"/>
              <a:t>	</a:t>
            </a:r>
            <a:r>
              <a:rPr lang="en-US" dirty="0" smtClean="0"/>
              <a:t>	- Transform Data based on the Box-Cox 			function </a:t>
            </a:r>
          </a:p>
          <a:p>
            <a:pPr marL="0" indent="0">
              <a:buNone/>
            </a:pPr>
            <a:r>
              <a:rPr lang="en-US" dirty="0" smtClean="0"/>
              <a:t>	</a:t>
            </a:r>
            <a:r>
              <a:rPr lang="en-US" dirty="0" err="1" smtClean="0"/>
              <a:t>BoxCox.lambda</a:t>
            </a:r>
            <a:r>
              <a:rPr lang="en-US" dirty="0" smtClean="0"/>
              <a:t>(</a:t>
            </a:r>
            <a:r>
              <a:rPr lang="en-US" dirty="0"/>
              <a:t>x</a:t>
            </a:r>
            <a:r>
              <a:rPr lang="en-US" dirty="0" smtClean="0"/>
              <a:t>)</a:t>
            </a:r>
          </a:p>
          <a:p>
            <a:pPr marL="0" indent="0">
              <a:buNone/>
            </a:pPr>
            <a:r>
              <a:rPr lang="en-US" dirty="0"/>
              <a:t>	</a:t>
            </a:r>
            <a:r>
              <a:rPr lang="en-US" dirty="0" smtClean="0"/>
              <a:t>	- Attempts to estimate lambda-parameter 		to eliminate changes in variance</a:t>
            </a:r>
            <a:endParaRPr lang="en-US" dirty="0"/>
          </a:p>
        </p:txBody>
      </p:sp>
    </p:spTree>
    <p:extLst>
      <p:ext uri="{BB962C8B-B14F-4D97-AF65-F5344CB8AC3E}">
        <p14:creationId xmlns:p14="http://schemas.microsoft.com/office/powerpoint/2010/main" val="211056034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66543" y="5129057"/>
            <a:ext cx="4917783" cy="1477328"/>
          </a:xfrm>
          <a:prstGeom prst="rect">
            <a:avLst/>
          </a:prstGeom>
          <a:noFill/>
        </p:spPr>
        <p:txBody>
          <a:bodyPr wrap="none" rtlCol="0">
            <a:spAutoFit/>
          </a:bodyPr>
          <a:lstStyle/>
          <a:p>
            <a:r>
              <a:rPr lang="en-US" sz="3000" dirty="0"/>
              <a:t>plot(</a:t>
            </a:r>
            <a:r>
              <a:rPr lang="en-US" sz="3000" dirty="0" err="1"/>
              <a:t>elec</a:t>
            </a:r>
            <a:r>
              <a:rPr lang="en-US" sz="3000" dirty="0"/>
              <a:t>)</a:t>
            </a:r>
          </a:p>
          <a:p>
            <a:r>
              <a:rPr lang="en-US" sz="3000" dirty="0"/>
              <a:t>lambda= </a:t>
            </a:r>
            <a:r>
              <a:rPr lang="en-US" sz="3000" dirty="0" err="1"/>
              <a:t>BoxCox.lambda</a:t>
            </a:r>
            <a:r>
              <a:rPr lang="en-US" sz="3000" dirty="0"/>
              <a:t>(</a:t>
            </a:r>
            <a:r>
              <a:rPr lang="en-US" sz="3000" dirty="0" err="1"/>
              <a:t>elec</a:t>
            </a:r>
            <a:r>
              <a:rPr lang="en-US" sz="3000" dirty="0"/>
              <a:t>)</a:t>
            </a:r>
          </a:p>
          <a:p>
            <a:r>
              <a:rPr lang="en-US" sz="3000" dirty="0"/>
              <a:t>plot(</a:t>
            </a:r>
            <a:r>
              <a:rPr lang="en-US" sz="3000" dirty="0" err="1"/>
              <a:t>BoxCox</a:t>
            </a:r>
            <a:r>
              <a:rPr lang="en-US" sz="3000" dirty="0"/>
              <a:t>(</a:t>
            </a:r>
            <a:r>
              <a:rPr lang="en-US" sz="3000" dirty="0" err="1"/>
              <a:t>elec,lambda</a:t>
            </a:r>
            <a:r>
              <a:rPr lang="en-US" sz="3000" dirty="0"/>
              <a:t>))</a:t>
            </a:r>
          </a:p>
        </p:txBody>
      </p:sp>
      <p:pic>
        <p:nvPicPr>
          <p:cNvPr id="5" name="Picture 4"/>
          <p:cNvPicPr>
            <a:picLocks noChangeAspect="1"/>
          </p:cNvPicPr>
          <p:nvPr/>
        </p:nvPicPr>
        <p:blipFill>
          <a:blip r:embed="rId2"/>
          <a:stretch>
            <a:fillRect/>
          </a:stretch>
        </p:blipFill>
        <p:spPr>
          <a:xfrm>
            <a:off x="4596338" y="697318"/>
            <a:ext cx="4547662" cy="3922415"/>
          </a:xfrm>
          <a:prstGeom prst="rect">
            <a:avLst/>
          </a:prstGeom>
        </p:spPr>
      </p:pic>
      <p:pic>
        <p:nvPicPr>
          <p:cNvPr id="6" name="Picture 5"/>
          <p:cNvPicPr>
            <a:picLocks noChangeAspect="1"/>
          </p:cNvPicPr>
          <p:nvPr/>
        </p:nvPicPr>
        <p:blipFill>
          <a:blip r:embed="rId3"/>
          <a:stretch>
            <a:fillRect/>
          </a:stretch>
        </p:blipFill>
        <p:spPr>
          <a:xfrm>
            <a:off x="0" y="697318"/>
            <a:ext cx="4547661" cy="3922415"/>
          </a:xfrm>
          <a:prstGeom prst="rect">
            <a:avLst/>
          </a:prstGeom>
        </p:spPr>
      </p:pic>
    </p:spTree>
    <p:extLst>
      <p:ext uri="{BB962C8B-B14F-4D97-AF65-F5344CB8AC3E}">
        <p14:creationId xmlns:p14="http://schemas.microsoft.com/office/powerpoint/2010/main" val="199687613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a:t>
            </a:r>
            <a:r>
              <a:rPr lang="en-US" dirty="0" smtClean="0"/>
              <a:t>Forecasting?</a:t>
            </a:r>
            <a:endParaRPr lang="en-US" dirty="0"/>
          </a:p>
        </p:txBody>
      </p:sp>
      <p:sp>
        <p:nvSpPr>
          <p:cNvPr id="3" name="Subtitle 2"/>
          <p:cNvSpPr>
            <a:spLocks noGrp="1"/>
          </p:cNvSpPr>
          <p:nvPr>
            <p:ph type="subTitle" idx="1"/>
          </p:nvPr>
        </p:nvSpPr>
        <p:spPr>
          <a:xfrm>
            <a:off x="1371600" y="3378200"/>
            <a:ext cx="6400800" cy="1752600"/>
          </a:xfrm>
        </p:spPr>
        <p:txBody>
          <a:bodyPr>
            <a:noAutofit/>
          </a:bodyPr>
          <a:lstStyle/>
          <a:p>
            <a:r>
              <a:rPr lang="en-US" sz="2500" dirty="0"/>
              <a:t>“Making predictions of the future based on past and present data and analysis trends”</a:t>
            </a:r>
          </a:p>
          <a:p>
            <a:r>
              <a:rPr lang="en-US" sz="2500" dirty="0"/>
              <a:t>	- Wikipedia</a:t>
            </a:r>
          </a:p>
        </p:txBody>
      </p:sp>
    </p:spTree>
    <p:extLst>
      <p:ext uri="{BB962C8B-B14F-4D97-AF65-F5344CB8AC3E}">
        <p14:creationId xmlns:p14="http://schemas.microsoft.com/office/powerpoint/2010/main" val="265677621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Stationary Data</a:t>
            </a:r>
            <a:endParaRPr lang="en-US" dirty="0"/>
          </a:p>
        </p:txBody>
      </p:sp>
      <p:sp>
        <p:nvSpPr>
          <p:cNvPr id="3" name="Content Placeholder 2"/>
          <p:cNvSpPr>
            <a:spLocks noGrp="1"/>
          </p:cNvSpPr>
          <p:nvPr>
            <p:ph idx="1"/>
          </p:nvPr>
        </p:nvSpPr>
        <p:spPr/>
        <p:txBody>
          <a:bodyPr/>
          <a:lstStyle/>
          <a:p>
            <a:r>
              <a:rPr lang="en-US" dirty="0" smtClean="0"/>
              <a:t>At any point the in the data set mean and variance are the same</a:t>
            </a:r>
          </a:p>
          <a:p>
            <a:pPr lvl="1"/>
            <a:r>
              <a:rPr lang="en-US" dirty="0" smtClean="0"/>
              <a:t>(e.g.) Lacks trend and has constant variance</a:t>
            </a:r>
            <a:endParaRPr lang="en-US" dirty="0"/>
          </a:p>
        </p:txBody>
      </p:sp>
      <p:pic>
        <p:nvPicPr>
          <p:cNvPr id="4" name="Picture 3"/>
          <p:cNvPicPr>
            <a:picLocks noChangeAspect="1"/>
          </p:cNvPicPr>
          <p:nvPr/>
        </p:nvPicPr>
        <p:blipFill>
          <a:blip r:embed="rId2"/>
          <a:stretch>
            <a:fillRect/>
          </a:stretch>
        </p:blipFill>
        <p:spPr>
          <a:xfrm>
            <a:off x="4569664" y="3519041"/>
            <a:ext cx="4574335" cy="3338959"/>
          </a:xfrm>
          <a:prstGeom prst="rect">
            <a:avLst/>
          </a:prstGeom>
        </p:spPr>
      </p:pic>
      <p:pic>
        <p:nvPicPr>
          <p:cNvPr id="5" name="Picture 4"/>
          <p:cNvPicPr>
            <a:picLocks noChangeAspect="1"/>
          </p:cNvPicPr>
          <p:nvPr/>
        </p:nvPicPr>
        <p:blipFill>
          <a:blip r:embed="rId3"/>
          <a:stretch>
            <a:fillRect/>
          </a:stretch>
        </p:blipFill>
        <p:spPr>
          <a:xfrm>
            <a:off x="-2335" y="3519040"/>
            <a:ext cx="4572000" cy="3338959"/>
          </a:xfrm>
          <a:prstGeom prst="rect">
            <a:avLst/>
          </a:prstGeom>
        </p:spPr>
      </p:pic>
    </p:spTree>
    <p:extLst>
      <p:ext uri="{BB962C8B-B14F-4D97-AF65-F5344CB8AC3E}">
        <p14:creationId xmlns:p14="http://schemas.microsoft.com/office/powerpoint/2010/main" val="394048699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Differencing</a:t>
            </a:r>
            <a:endParaRPr lang="en-US" dirty="0"/>
          </a:p>
        </p:txBody>
      </p:sp>
      <p:sp>
        <p:nvSpPr>
          <p:cNvPr id="3" name="Content Placeholder 2"/>
          <p:cNvSpPr>
            <a:spLocks noGrp="1"/>
          </p:cNvSpPr>
          <p:nvPr>
            <p:ph idx="1"/>
          </p:nvPr>
        </p:nvSpPr>
        <p:spPr/>
        <p:txBody>
          <a:bodyPr/>
          <a:lstStyle/>
          <a:p>
            <a:r>
              <a:rPr lang="en-US" dirty="0" smtClean="0"/>
              <a:t>Commonly used as an approach to help stabilize the mean</a:t>
            </a:r>
          </a:p>
          <a:p>
            <a:r>
              <a:rPr lang="en-US" dirty="0" smtClean="0"/>
              <a:t>Can be applied multiple times if necessary</a:t>
            </a:r>
          </a:p>
          <a:p>
            <a:r>
              <a:rPr lang="en-US" dirty="0" smtClean="0"/>
              <a:t>Result (of a single difference) will have T-1 data points</a:t>
            </a:r>
          </a:p>
        </p:txBody>
      </p:sp>
      <p:pic>
        <p:nvPicPr>
          <p:cNvPr id="4" name="Picture 3"/>
          <p:cNvPicPr>
            <a:picLocks noChangeAspect="1"/>
          </p:cNvPicPr>
          <p:nvPr/>
        </p:nvPicPr>
        <p:blipFill>
          <a:blip r:embed="rId2"/>
          <a:stretch>
            <a:fillRect/>
          </a:stretch>
        </p:blipFill>
        <p:spPr>
          <a:xfrm>
            <a:off x="2790995" y="4603946"/>
            <a:ext cx="3575964" cy="1003459"/>
          </a:xfrm>
          <a:prstGeom prst="rect">
            <a:avLst/>
          </a:prstGeom>
        </p:spPr>
      </p:pic>
    </p:spTree>
    <p:extLst>
      <p:ext uri="{BB962C8B-B14F-4D97-AF65-F5344CB8AC3E}">
        <p14:creationId xmlns:p14="http://schemas.microsoft.com/office/powerpoint/2010/main" val="359600529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Seasonal Differencing</a:t>
            </a:r>
            <a:endParaRPr lang="en-US" dirty="0"/>
          </a:p>
        </p:txBody>
      </p:sp>
      <p:sp>
        <p:nvSpPr>
          <p:cNvPr id="3" name="Content Placeholder 2"/>
          <p:cNvSpPr>
            <a:spLocks noGrp="1"/>
          </p:cNvSpPr>
          <p:nvPr>
            <p:ph idx="1"/>
          </p:nvPr>
        </p:nvSpPr>
        <p:spPr/>
        <p:txBody>
          <a:bodyPr/>
          <a:lstStyle/>
          <a:p>
            <a:r>
              <a:rPr lang="en-US" dirty="0" smtClean="0"/>
              <a:t>Essentially the same concept</a:t>
            </a:r>
          </a:p>
          <a:p>
            <a:r>
              <a:rPr lang="en-US" dirty="0" smtClean="0"/>
              <a:t>Instead adjacent time points, compare with the previous season</a:t>
            </a:r>
            <a:endParaRPr lang="en-US" dirty="0"/>
          </a:p>
        </p:txBody>
      </p:sp>
      <p:pic>
        <p:nvPicPr>
          <p:cNvPr id="4" name="Picture 3"/>
          <p:cNvPicPr>
            <a:picLocks noChangeAspect="1"/>
          </p:cNvPicPr>
          <p:nvPr/>
        </p:nvPicPr>
        <p:blipFill>
          <a:blip r:embed="rId2"/>
          <a:stretch>
            <a:fillRect/>
          </a:stretch>
        </p:blipFill>
        <p:spPr>
          <a:xfrm>
            <a:off x="2442121" y="3870522"/>
            <a:ext cx="4245803" cy="1253214"/>
          </a:xfrm>
          <a:prstGeom prst="rect">
            <a:avLst/>
          </a:prstGeom>
        </p:spPr>
      </p:pic>
    </p:spTree>
    <p:extLst>
      <p:ext uri="{BB962C8B-B14F-4D97-AF65-F5344CB8AC3E}">
        <p14:creationId xmlns:p14="http://schemas.microsoft.com/office/powerpoint/2010/main" val="33764752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661244" y="362876"/>
            <a:ext cx="4585591" cy="3922415"/>
          </a:xfrm>
          <a:prstGeom prst="rect">
            <a:avLst/>
          </a:prstGeom>
        </p:spPr>
      </p:pic>
      <p:pic>
        <p:nvPicPr>
          <p:cNvPr id="5" name="Picture 4"/>
          <p:cNvPicPr>
            <a:picLocks noChangeAspect="1"/>
          </p:cNvPicPr>
          <p:nvPr/>
        </p:nvPicPr>
        <p:blipFill>
          <a:blip r:embed="rId3"/>
          <a:stretch>
            <a:fillRect/>
          </a:stretch>
        </p:blipFill>
        <p:spPr>
          <a:xfrm>
            <a:off x="113582" y="362876"/>
            <a:ext cx="4547662" cy="3922415"/>
          </a:xfrm>
          <a:prstGeom prst="rect">
            <a:avLst/>
          </a:prstGeom>
        </p:spPr>
      </p:pic>
      <p:sp>
        <p:nvSpPr>
          <p:cNvPr id="6" name="TextBox 5"/>
          <p:cNvSpPr txBox="1"/>
          <p:nvPr/>
        </p:nvSpPr>
        <p:spPr>
          <a:xfrm>
            <a:off x="2187512" y="4508032"/>
            <a:ext cx="4947463" cy="1015663"/>
          </a:xfrm>
          <a:prstGeom prst="rect">
            <a:avLst/>
          </a:prstGeom>
          <a:noFill/>
        </p:spPr>
        <p:txBody>
          <a:bodyPr wrap="none" rtlCol="0">
            <a:spAutoFit/>
          </a:bodyPr>
          <a:lstStyle/>
          <a:p>
            <a:r>
              <a:rPr lang="en-US" sz="3000" dirty="0" err="1"/>
              <a:t>elecadj</a:t>
            </a:r>
            <a:r>
              <a:rPr lang="en-US" sz="3000" dirty="0"/>
              <a:t> = </a:t>
            </a:r>
            <a:r>
              <a:rPr lang="en-US" sz="3000" dirty="0" err="1"/>
              <a:t>BoxCox</a:t>
            </a:r>
            <a:r>
              <a:rPr lang="en-US" sz="3000" dirty="0"/>
              <a:t>(</a:t>
            </a:r>
            <a:r>
              <a:rPr lang="en-US" sz="3000" dirty="0" err="1"/>
              <a:t>elec,lambda</a:t>
            </a:r>
            <a:r>
              <a:rPr lang="en-US" sz="3000" dirty="0"/>
              <a:t>)</a:t>
            </a:r>
          </a:p>
          <a:p>
            <a:r>
              <a:rPr lang="en-US" sz="3000" dirty="0"/>
              <a:t>stationary = diff(</a:t>
            </a:r>
            <a:r>
              <a:rPr lang="en-US" sz="3000" dirty="0" err="1"/>
              <a:t>elecadj</a:t>
            </a:r>
            <a:r>
              <a:rPr lang="en-US" sz="3000" dirty="0"/>
              <a:t>)</a:t>
            </a:r>
          </a:p>
        </p:txBody>
      </p:sp>
    </p:spTree>
    <p:extLst>
      <p:ext uri="{BB962C8B-B14F-4D97-AF65-F5344CB8AC3E}">
        <p14:creationId xmlns:p14="http://schemas.microsoft.com/office/powerpoint/2010/main" val="199966303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For </a:t>
            </a:r>
            <a:r>
              <a:rPr lang="en-US" dirty="0" err="1" smtClean="0"/>
              <a:t>Stationarity</a:t>
            </a:r>
            <a:endParaRPr lang="en-US" dirty="0"/>
          </a:p>
        </p:txBody>
      </p:sp>
      <p:sp>
        <p:nvSpPr>
          <p:cNvPr id="3" name="Content Placeholder 2"/>
          <p:cNvSpPr>
            <a:spLocks noGrp="1"/>
          </p:cNvSpPr>
          <p:nvPr>
            <p:ph idx="1"/>
          </p:nvPr>
        </p:nvSpPr>
        <p:spPr/>
        <p:txBody>
          <a:bodyPr/>
          <a:lstStyle/>
          <a:p>
            <a:r>
              <a:rPr lang="en-US" dirty="0" smtClean="0"/>
              <a:t>Dickey-Fuller Test can be used to determine whether or not data is stationary</a:t>
            </a:r>
          </a:p>
          <a:p>
            <a:pPr marL="0" indent="0">
              <a:buNone/>
            </a:pPr>
            <a:endParaRPr lang="en-US" dirty="0"/>
          </a:p>
        </p:txBody>
      </p:sp>
      <p:sp>
        <p:nvSpPr>
          <p:cNvPr id="4" name="TextBox 3"/>
          <p:cNvSpPr txBox="1"/>
          <p:nvPr/>
        </p:nvSpPr>
        <p:spPr>
          <a:xfrm>
            <a:off x="1298812" y="2825776"/>
            <a:ext cx="6337354" cy="3477875"/>
          </a:xfrm>
          <a:prstGeom prst="rect">
            <a:avLst/>
          </a:prstGeom>
          <a:noFill/>
        </p:spPr>
        <p:txBody>
          <a:bodyPr wrap="none" rtlCol="0">
            <a:spAutoFit/>
          </a:bodyPr>
          <a:lstStyle/>
          <a:p>
            <a:r>
              <a:rPr lang="en-US" sz="2200" dirty="0"/>
              <a:t>&gt; lambda= </a:t>
            </a:r>
            <a:r>
              <a:rPr lang="en-US" sz="2200" dirty="0" err="1"/>
              <a:t>BoxCox.lambda</a:t>
            </a:r>
            <a:r>
              <a:rPr lang="en-US" sz="2200" dirty="0"/>
              <a:t>(</a:t>
            </a:r>
            <a:r>
              <a:rPr lang="en-US" sz="2200" dirty="0" err="1"/>
              <a:t>elec</a:t>
            </a:r>
            <a:r>
              <a:rPr lang="en-US" sz="2200" dirty="0"/>
              <a:t>)</a:t>
            </a:r>
          </a:p>
          <a:p>
            <a:r>
              <a:rPr lang="en-US" sz="2200" dirty="0"/>
              <a:t>&gt; </a:t>
            </a:r>
            <a:r>
              <a:rPr lang="en-US" sz="2200" dirty="0" err="1"/>
              <a:t>elecadj</a:t>
            </a:r>
            <a:r>
              <a:rPr lang="en-US" sz="2200" dirty="0"/>
              <a:t> = </a:t>
            </a:r>
            <a:r>
              <a:rPr lang="en-US" sz="2200" dirty="0" err="1"/>
              <a:t>BoxCox</a:t>
            </a:r>
            <a:r>
              <a:rPr lang="en-US" sz="2200" dirty="0"/>
              <a:t>(</a:t>
            </a:r>
            <a:r>
              <a:rPr lang="en-US" sz="2200" dirty="0" err="1"/>
              <a:t>elec,lambda</a:t>
            </a:r>
            <a:r>
              <a:rPr lang="en-US" sz="2200" dirty="0"/>
              <a:t>)</a:t>
            </a:r>
          </a:p>
          <a:p>
            <a:r>
              <a:rPr lang="en-US" sz="2200" dirty="0"/>
              <a:t>&gt; </a:t>
            </a:r>
            <a:r>
              <a:rPr lang="en-US" sz="2200" dirty="0" err="1"/>
              <a:t>adjusteddata</a:t>
            </a:r>
            <a:r>
              <a:rPr lang="en-US" sz="2200" dirty="0"/>
              <a:t> = diff(</a:t>
            </a:r>
            <a:r>
              <a:rPr lang="en-US" sz="2200" dirty="0" err="1"/>
              <a:t>elecadj</a:t>
            </a:r>
            <a:r>
              <a:rPr lang="en-US" sz="2200" dirty="0"/>
              <a:t>)</a:t>
            </a:r>
          </a:p>
          <a:p>
            <a:r>
              <a:rPr lang="en-US" sz="2200" dirty="0"/>
              <a:t>&gt; </a:t>
            </a:r>
            <a:r>
              <a:rPr lang="en-US" sz="2200" dirty="0" err="1"/>
              <a:t>adf.test</a:t>
            </a:r>
            <a:r>
              <a:rPr lang="en-US" sz="2200" dirty="0"/>
              <a:t>(</a:t>
            </a:r>
            <a:r>
              <a:rPr lang="en-US" sz="2200" dirty="0" err="1"/>
              <a:t>adjusteddata</a:t>
            </a:r>
            <a:r>
              <a:rPr lang="en-US" sz="2200" dirty="0"/>
              <a:t>)</a:t>
            </a:r>
          </a:p>
          <a:p>
            <a:endParaRPr lang="en-US" sz="2200" dirty="0"/>
          </a:p>
          <a:p>
            <a:r>
              <a:rPr lang="en-US" sz="2200" dirty="0"/>
              <a:t>	Augmented Dickey-Fuller Test</a:t>
            </a:r>
          </a:p>
          <a:p>
            <a:endParaRPr lang="en-US" sz="2200" dirty="0"/>
          </a:p>
          <a:p>
            <a:r>
              <a:rPr lang="en-US" sz="2200" dirty="0"/>
              <a:t>data:  </a:t>
            </a:r>
            <a:r>
              <a:rPr lang="en-US" sz="2200" dirty="0" err="1"/>
              <a:t>adjusteddata</a:t>
            </a:r>
            <a:endParaRPr lang="en-US" sz="2200" dirty="0"/>
          </a:p>
          <a:p>
            <a:r>
              <a:rPr lang="en-US" sz="2200" dirty="0"/>
              <a:t>Dickey-Fuller = -16.4006, Lag order = 7, p-value = 0.01</a:t>
            </a:r>
          </a:p>
          <a:p>
            <a:r>
              <a:rPr lang="en-US" sz="2200" dirty="0"/>
              <a:t>alternative hypothesis: stationary</a:t>
            </a:r>
          </a:p>
        </p:txBody>
      </p:sp>
    </p:spTree>
    <p:extLst>
      <p:ext uri="{BB962C8B-B14F-4D97-AF65-F5344CB8AC3E}">
        <p14:creationId xmlns:p14="http://schemas.microsoft.com/office/powerpoint/2010/main" val="45553024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Evaluating Forecast Accuracy</a:t>
            </a:r>
            <a:endParaRPr lang="en-US" dirty="0"/>
          </a:p>
        </p:txBody>
      </p:sp>
    </p:spTree>
    <p:extLst>
      <p:ext uri="{BB962C8B-B14F-4D97-AF65-F5344CB8AC3E}">
        <p14:creationId xmlns:p14="http://schemas.microsoft.com/office/powerpoint/2010/main" val="162748674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Scale-Dependent Metrics</a:t>
            </a:r>
            <a:endParaRPr lang="en-US" dirty="0"/>
          </a:p>
        </p:txBody>
      </p:sp>
      <p:sp>
        <p:nvSpPr>
          <p:cNvPr id="3" name="Content Placeholder 2"/>
          <p:cNvSpPr>
            <a:spLocks noGrp="1"/>
          </p:cNvSpPr>
          <p:nvPr>
            <p:ph idx="1"/>
          </p:nvPr>
        </p:nvSpPr>
        <p:spPr/>
        <p:txBody>
          <a:bodyPr/>
          <a:lstStyle/>
          <a:p>
            <a:r>
              <a:rPr lang="en-US" dirty="0" smtClean="0"/>
              <a:t>Only make sense in context of the data</a:t>
            </a:r>
          </a:p>
          <a:p>
            <a:r>
              <a:rPr lang="en-US" dirty="0" smtClean="0"/>
              <a:t>Common Metrics:</a:t>
            </a:r>
          </a:p>
          <a:p>
            <a:pPr lvl="1"/>
            <a:r>
              <a:rPr lang="en-US" dirty="0" smtClean="0"/>
              <a:t>Mean Absolute Error (MAE): mean(|</a:t>
            </a:r>
            <a:r>
              <a:rPr lang="en-US" dirty="0" err="1" smtClean="0"/>
              <a:t>e</a:t>
            </a:r>
            <a:r>
              <a:rPr lang="en-US" baseline="-25000" dirty="0" err="1" smtClean="0"/>
              <a:t>i</a:t>
            </a:r>
            <a:r>
              <a:rPr lang="en-US" dirty="0" smtClean="0"/>
              <a:t>|)</a:t>
            </a:r>
          </a:p>
          <a:p>
            <a:pPr lvl="1"/>
            <a:r>
              <a:rPr lang="en-US" dirty="0" smtClean="0"/>
              <a:t>Root Mean Squared Error (RMSE): √(mean(e</a:t>
            </a:r>
            <a:r>
              <a:rPr lang="en-US" baseline="-25000" dirty="0" smtClean="0"/>
              <a:t>i</a:t>
            </a:r>
            <a:r>
              <a:rPr lang="en-US" baseline="30000" dirty="0" smtClean="0"/>
              <a:t>2</a:t>
            </a:r>
            <a:r>
              <a:rPr lang="en-US" dirty="0" smtClean="0"/>
              <a:t>))</a:t>
            </a:r>
          </a:p>
          <a:p>
            <a:pPr lvl="1"/>
            <a:endParaRPr lang="en-US" dirty="0"/>
          </a:p>
        </p:txBody>
      </p:sp>
    </p:spTree>
    <p:extLst>
      <p:ext uri="{BB962C8B-B14F-4D97-AF65-F5344CB8AC3E}">
        <p14:creationId xmlns:p14="http://schemas.microsoft.com/office/powerpoint/2010/main" val="232844657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Scale-Independent Metrics</a:t>
            </a:r>
            <a:endParaRPr lang="en-US" dirty="0"/>
          </a:p>
        </p:txBody>
      </p:sp>
      <p:sp>
        <p:nvSpPr>
          <p:cNvPr id="3" name="Content Placeholder 2"/>
          <p:cNvSpPr>
            <a:spLocks noGrp="1"/>
          </p:cNvSpPr>
          <p:nvPr>
            <p:ph idx="1"/>
          </p:nvPr>
        </p:nvSpPr>
        <p:spPr/>
        <p:txBody>
          <a:bodyPr/>
          <a:lstStyle/>
          <a:p>
            <a:r>
              <a:rPr lang="en-US" dirty="0" smtClean="0"/>
              <a:t>Mean Absolute Percentage Error (MAPE)</a:t>
            </a:r>
          </a:p>
          <a:p>
            <a:pPr lvl="1"/>
            <a:r>
              <a:rPr lang="en-US" dirty="0" smtClean="0"/>
              <a:t>Mean(|p</a:t>
            </a:r>
            <a:r>
              <a:rPr lang="en-US" baseline="-25000" dirty="0" smtClean="0"/>
              <a:t>i</a:t>
            </a:r>
            <a:r>
              <a:rPr lang="en-US" dirty="0" smtClean="0"/>
              <a:t>|); p</a:t>
            </a:r>
            <a:r>
              <a:rPr lang="en-US" baseline="-25000" dirty="0" smtClean="0"/>
              <a:t>i</a:t>
            </a:r>
            <a:r>
              <a:rPr lang="en-US" dirty="0" smtClean="0"/>
              <a:t>=100e</a:t>
            </a:r>
            <a:r>
              <a:rPr lang="en-US" baseline="-25000" dirty="0" smtClean="0"/>
              <a:t>i</a:t>
            </a:r>
            <a:r>
              <a:rPr lang="en-US" dirty="0" smtClean="0"/>
              <a:t>/</a:t>
            </a:r>
            <a:r>
              <a:rPr lang="en-US" dirty="0" err="1" smtClean="0"/>
              <a:t>y</a:t>
            </a:r>
            <a:r>
              <a:rPr lang="en-US" baseline="-25000" dirty="0" err="1" smtClean="0"/>
              <a:t>i</a:t>
            </a:r>
            <a:endParaRPr lang="en-US" baseline="-25000" dirty="0" smtClean="0"/>
          </a:p>
          <a:p>
            <a:r>
              <a:rPr lang="en-US" dirty="0" smtClean="0"/>
              <a:t>Mean Absolute Scaled Error (MASE)</a:t>
            </a:r>
          </a:p>
          <a:p>
            <a:pPr lvl="1"/>
            <a:r>
              <a:rPr lang="en-US" dirty="0" smtClean="0"/>
              <a:t>A little bit more complicated…</a:t>
            </a:r>
          </a:p>
          <a:p>
            <a:pPr lvl="1"/>
            <a:r>
              <a:rPr lang="en-US" dirty="0" smtClean="0"/>
              <a:t>Essentially error scaled by the MAE from the training set</a:t>
            </a:r>
            <a:endParaRPr lang="en-US" dirty="0"/>
          </a:p>
        </p:txBody>
      </p:sp>
    </p:spTree>
    <p:extLst>
      <p:ext uri="{BB962C8B-B14F-4D97-AF65-F5344CB8AC3E}">
        <p14:creationId xmlns:p14="http://schemas.microsoft.com/office/powerpoint/2010/main" val="39991537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19714" y="142081"/>
            <a:ext cx="6708715" cy="4423863"/>
          </a:xfrm>
          <a:prstGeom prst="rect">
            <a:avLst/>
          </a:prstGeom>
        </p:spPr>
      </p:pic>
      <p:sp>
        <p:nvSpPr>
          <p:cNvPr id="4" name="TextBox 3"/>
          <p:cNvSpPr txBox="1"/>
          <p:nvPr/>
        </p:nvSpPr>
        <p:spPr>
          <a:xfrm>
            <a:off x="2013857" y="4642009"/>
            <a:ext cx="4984357" cy="1477328"/>
          </a:xfrm>
          <a:prstGeom prst="rect">
            <a:avLst/>
          </a:prstGeom>
          <a:noFill/>
        </p:spPr>
        <p:txBody>
          <a:bodyPr wrap="none" rtlCol="0">
            <a:spAutoFit/>
          </a:bodyPr>
          <a:lstStyle/>
          <a:p>
            <a:r>
              <a:rPr lang="en-US" dirty="0"/>
              <a:t>beer2 &lt;- window(</a:t>
            </a:r>
            <a:r>
              <a:rPr lang="en-US" dirty="0" err="1"/>
              <a:t>ausbeer,start</a:t>
            </a:r>
            <a:r>
              <a:rPr lang="en-US" dirty="0"/>
              <a:t>=1992,end=2006-.1)</a:t>
            </a:r>
          </a:p>
          <a:p>
            <a:endParaRPr lang="en-US" dirty="0"/>
          </a:p>
          <a:p>
            <a:r>
              <a:rPr lang="en-US" dirty="0"/>
              <a:t>beerfit1 &lt;- </a:t>
            </a:r>
            <a:r>
              <a:rPr lang="en-US" dirty="0" err="1"/>
              <a:t>meanf</a:t>
            </a:r>
            <a:r>
              <a:rPr lang="en-US" dirty="0"/>
              <a:t>(beer2,h=11)</a:t>
            </a:r>
          </a:p>
          <a:p>
            <a:r>
              <a:rPr lang="en-US" dirty="0"/>
              <a:t>beerfit2 &lt;- </a:t>
            </a:r>
            <a:r>
              <a:rPr lang="en-US" dirty="0" err="1"/>
              <a:t>rwf</a:t>
            </a:r>
            <a:r>
              <a:rPr lang="en-US" dirty="0"/>
              <a:t>(beer2,h=11)</a:t>
            </a:r>
          </a:p>
          <a:p>
            <a:r>
              <a:rPr lang="en-US" dirty="0"/>
              <a:t>beerfit3 &lt;- </a:t>
            </a:r>
            <a:r>
              <a:rPr lang="en-US" dirty="0" err="1"/>
              <a:t>snaive</a:t>
            </a:r>
            <a:r>
              <a:rPr lang="en-US" dirty="0"/>
              <a:t>(beer2,h=11</a:t>
            </a:r>
            <a:r>
              <a:rPr lang="en-US" dirty="0" smtClean="0"/>
              <a:t>)</a:t>
            </a:r>
            <a:endParaRPr lang="en-US" dirty="0"/>
          </a:p>
        </p:txBody>
      </p:sp>
    </p:spTree>
    <p:extLst>
      <p:ext uri="{BB962C8B-B14F-4D97-AF65-F5344CB8AC3E}">
        <p14:creationId xmlns:p14="http://schemas.microsoft.com/office/powerpoint/2010/main" val="148201604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Easy Method</a:t>
            </a:r>
            <a:endParaRPr lang="en-US" dirty="0"/>
          </a:p>
        </p:txBody>
      </p:sp>
      <p:sp>
        <p:nvSpPr>
          <p:cNvPr id="3" name="Content Placeholder 2"/>
          <p:cNvSpPr>
            <a:spLocks noGrp="1"/>
          </p:cNvSpPr>
          <p:nvPr>
            <p:ph idx="1"/>
          </p:nvPr>
        </p:nvSpPr>
        <p:spPr/>
        <p:txBody>
          <a:bodyPr/>
          <a:lstStyle/>
          <a:p>
            <a:r>
              <a:rPr lang="en-US" dirty="0" smtClean="0"/>
              <a:t>To Evaluate these metrics in ‘forecast’ only one call is necessary: “accuracy(x, data)”</a:t>
            </a:r>
          </a:p>
          <a:p>
            <a:endParaRPr lang="en-US" dirty="0"/>
          </a:p>
        </p:txBody>
      </p:sp>
      <p:pic>
        <p:nvPicPr>
          <p:cNvPr id="6" name="Picture 5"/>
          <p:cNvPicPr>
            <a:picLocks noChangeAspect="1"/>
          </p:cNvPicPr>
          <p:nvPr/>
        </p:nvPicPr>
        <p:blipFill>
          <a:blip r:embed="rId2"/>
          <a:stretch>
            <a:fillRect/>
          </a:stretch>
        </p:blipFill>
        <p:spPr>
          <a:xfrm>
            <a:off x="308428" y="3243385"/>
            <a:ext cx="9144000" cy="3115828"/>
          </a:xfrm>
          <a:prstGeom prst="rect">
            <a:avLst/>
          </a:prstGeom>
        </p:spPr>
      </p:pic>
    </p:spTree>
    <p:extLst>
      <p:ext uri="{BB962C8B-B14F-4D97-AF65-F5344CB8AC3E}">
        <p14:creationId xmlns:p14="http://schemas.microsoft.com/office/powerpoint/2010/main" val="256122693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 J Hyndman</a:t>
            </a:r>
            <a:endParaRPr lang="en-US" dirty="0"/>
          </a:p>
        </p:txBody>
      </p:sp>
      <p:sp>
        <p:nvSpPr>
          <p:cNvPr id="3" name="Content Placeholder 2"/>
          <p:cNvSpPr>
            <a:spLocks noGrp="1"/>
          </p:cNvSpPr>
          <p:nvPr>
            <p:ph idx="1"/>
          </p:nvPr>
        </p:nvSpPr>
        <p:spPr/>
        <p:txBody>
          <a:bodyPr/>
          <a:lstStyle/>
          <a:p>
            <a:r>
              <a:rPr lang="en-US" dirty="0" smtClean="0"/>
              <a:t>Professor of Statistics at </a:t>
            </a:r>
            <a:r>
              <a:rPr lang="en-US" dirty="0" err="1" smtClean="0"/>
              <a:t>Monash</a:t>
            </a:r>
            <a:r>
              <a:rPr lang="en-US" dirty="0" smtClean="0"/>
              <a:t> University in Australia</a:t>
            </a:r>
          </a:p>
          <a:p>
            <a:r>
              <a:rPr lang="en-US" dirty="0" smtClean="0"/>
              <a:t>Editor-in-Chief of the International Journal of Forecasting </a:t>
            </a:r>
            <a:endParaRPr lang="en-US" dirty="0"/>
          </a:p>
          <a:p>
            <a:r>
              <a:rPr lang="en-US" dirty="0" smtClean="0"/>
              <a:t>Director of the International </a:t>
            </a:r>
          </a:p>
          <a:p>
            <a:pPr marL="0" indent="0">
              <a:buNone/>
            </a:pPr>
            <a:r>
              <a:rPr lang="en-US" dirty="0" smtClean="0"/>
              <a:t>Institute of Forecasters</a:t>
            </a:r>
          </a:p>
          <a:p>
            <a:endParaRPr lang="en-US" dirty="0"/>
          </a:p>
        </p:txBody>
      </p:sp>
      <p:pic>
        <p:nvPicPr>
          <p:cNvPr id="4" name="Picture 3"/>
          <p:cNvPicPr>
            <a:picLocks noChangeAspect="1"/>
          </p:cNvPicPr>
          <p:nvPr/>
        </p:nvPicPr>
        <p:blipFill>
          <a:blip r:embed="rId2"/>
          <a:stretch>
            <a:fillRect/>
          </a:stretch>
        </p:blipFill>
        <p:spPr>
          <a:xfrm>
            <a:off x="5232400" y="3431706"/>
            <a:ext cx="3454400" cy="3007194"/>
          </a:xfrm>
          <a:prstGeom prst="rect">
            <a:avLst/>
          </a:prstGeom>
        </p:spPr>
      </p:pic>
    </p:spTree>
    <p:extLst>
      <p:ext uri="{BB962C8B-B14F-4D97-AF65-F5344CB8AC3E}">
        <p14:creationId xmlns:p14="http://schemas.microsoft.com/office/powerpoint/2010/main" val="217715324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Comparison</a:t>
            </a:r>
            <a:endParaRPr lang="en-US" dirty="0"/>
          </a:p>
        </p:txBody>
      </p:sp>
      <p:sp>
        <p:nvSpPr>
          <p:cNvPr id="3" name="Content Placeholder 2"/>
          <p:cNvSpPr>
            <a:spLocks noGrp="1"/>
          </p:cNvSpPr>
          <p:nvPr>
            <p:ph idx="1"/>
          </p:nvPr>
        </p:nvSpPr>
        <p:spPr/>
        <p:txBody>
          <a:bodyPr/>
          <a:lstStyle/>
          <a:p>
            <a:r>
              <a:rPr lang="en-US" dirty="0" smtClean="0"/>
              <a:t>There are many other methods for testing models against one another</a:t>
            </a:r>
          </a:p>
          <a:p>
            <a:pPr lvl="1"/>
            <a:r>
              <a:rPr lang="en-US" dirty="0" err="1" smtClean="0"/>
              <a:t>Akaike</a:t>
            </a:r>
            <a:r>
              <a:rPr lang="en-US" dirty="0" smtClean="0"/>
              <a:t> Information Criterion (AIC)</a:t>
            </a:r>
          </a:p>
          <a:p>
            <a:pPr lvl="1"/>
            <a:r>
              <a:rPr lang="en-US" dirty="0" smtClean="0"/>
              <a:t>Bayesian Information Criterion (BIC)</a:t>
            </a:r>
          </a:p>
          <a:p>
            <a:pPr lvl="1"/>
            <a:r>
              <a:rPr lang="en-US" dirty="0"/>
              <a:t>M</a:t>
            </a:r>
            <a:r>
              <a:rPr lang="en-US" dirty="0" smtClean="0"/>
              <a:t>any more… (Included in the package)</a:t>
            </a:r>
            <a:endParaRPr lang="en-US" dirty="0"/>
          </a:p>
        </p:txBody>
      </p:sp>
    </p:spTree>
    <p:extLst>
      <p:ext uri="{BB962C8B-B14F-4D97-AF65-F5344CB8AC3E}">
        <p14:creationId xmlns:p14="http://schemas.microsoft.com/office/powerpoint/2010/main" val="34169441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Models</a:t>
            </a:r>
            <a:endParaRPr lang="en-US" dirty="0"/>
          </a:p>
        </p:txBody>
      </p:sp>
      <p:sp>
        <p:nvSpPr>
          <p:cNvPr id="3" name="Content Placeholder 2"/>
          <p:cNvSpPr>
            <a:spLocks noGrp="1"/>
          </p:cNvSpPr>
          <p:nvPr>
            <p:ph idx="1"/>
          </p:nvPr>
        </p:nvSpPr>
        <p:spPr/>
        <p:txBody>
          <a:bodyPr/>
          <a:lstStyle/>
          <a:p>
            <a:r>
              <a:rPr lang="en-US" dirty="0" smtClean="0"/>
              <a:t>Using autocorrelation, one can make decisions as to how well fit the model is</a:t>
            </a:r>
          </a:p>
          <a:p>
            <a:pPr lvl="1"/>
            <a:r>
              <a:rPr lang="en-US" dirty="0" smtClean="0"/>
              <a:t>If you see autocorrelation in the residuals, this is likely an indicator that your residuals are not just white-noise (there is missed/</a:t>
            </a:r>
            <a:r>
              <a:rPr lang="en-US" dirty="0" err="1" smtClean="0"/>
              <a:t>unsused</a:t>
            </a:r>
            <a:r>
              <a:rPr lang="en-US" dirty="0" smtClean="0"/>
              <a:t> information)</a:t>
            </a:r>
          </a:p>
          <a:p>
            <a:pPr lvl="1"/>
            <a:r>
              <a:rPr lang="en-US" dirty="0" smtClean="0"/>
              <a:t>The “</a:t>
            </a:r>
            <a:r>
              <a:rPr lang="en-US" dirty="0" err="1" smtClean="0"/>
              <a:t>Acf</a:t>
            </a:r>
            <a:r>
              <a:rPr lang="en-US" dirty="0" smtClean="0"/>
              <a:t>” function will provide autocorrelation</a:t>
            </a:r>
            <a:endParaRPr lang="en-US" dirty="0"/>
          </a:p>
          <a:p>
            <a:pPr lvl="1"/>
            <a:r>
              <a:rPr lang="en-US" dirty="0" smtClean="0"/>
              <a:t>The “residuals” function will provide residuals from a model</a:t>
            </a:r>
          </a:p>
        </p:txBody>
      </p:sp>
    </p:spTree>
    <p:extLst>
      <p:ext uri="{BB962C8B-B14F-4D97-AF65-F5344CB8AC3E}">
        <p14:creationId xmlns:p14="http://schemas.microsoft.com/office/powerpoint/2010/main" val="16362324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Exponential Smoothing</a:t>
            </a:r>
            <a:endParaRPr lang="en-US" dirty="0"/>
          </a:p>
        </p:txBody>
      </p:sp>
    </p:spTree>
    <p:extLst>
      <p:ext uri="{BB962C8B-B14F-4D97-AF65-F5344CB8AC3E}">
        <p14:creationId xmlns:p14="http://schemas.microsoft.com/office/powerpoint/2010/main" val="162748674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Exponential Smoothing?</a:t>
            </a:r>
            <a:endParaRPr lang="en-US" dirty="0"/>
          </a:p>
        </p:txBody>
      </p:sp>
      <p:sp>
        <p:nvSpPr>
          <p:cNvPr id="3" name="Content Placeholder 2"/>
          <p:cNvSpPr>
            <a:spLocks noGrp="1"/>
          </p:cNvSpPr>
          <p:nvPr>
            <p:ph idx="1"/>
          </p:nvPr>
        </p:nvSpPr>
        <p:spPr/>
        <p:txBody>
          <a:bodyPr/>
          <a:lstStyle/>
          <a:p>
            <a:r>
              <a:rPr lang="en-US" dirty="0"/>
              <a:t>In between average model and </a:t>
            </a:r>
            <a:r>
              <a:rPr lang="en-US" dirty="0" smtClean="0"/>
              <a:t>naïve</a:t>
            </a:r>
          </a:p>
          <a:p>
            <a:r>
              <a:rPr lang="en-US" dirty="0" smtClean="0"/>
              <a:t>Assign weights to recent values to predict future values</a:t>
            </a:r>
          </a:p>
          <a:p>
            <a:r>
              <a:rPr lang="en-US" dirty="0" smtClean="0"/>
              <a:t>The weights are exponentially decreasing for</a:t>
            </a:r>
            <a:r>
              <a:rPr lang="en-US" dirty="0"/>
              <a:t> less recent </a:t>
            </a:r>
            <a:r>
              <a:rPr lang="en-US" dirty="0" smtClean="0"/>
              <a:t>values</a:t>
            </a:r>
            <a:endParaRPr lang="en-US" dirty="0"/>
          </a:p>
        </p:txBody>
      </p:sp>
    </p:spTree>
    <p:extLst>
      <p:ext uri="{BB962C8B-B14F-4D97-AF65-F5344CB8AC3E}">
        <p14:creationId xmlns:p14="http://schemas.microsoft.com/office/powerpoint/2010/main" val="256462076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rcRect t="-201101" b="-201101"/>
          <a:stretch>
            <a:fillRect/>
          </a:stretch>
        </p:blipFill>
        <p:spPr>
          <a:xfrm>
            <a:off x="457200" y="1790541"/>
            <a:ext cx="8229600" cy="4525963"/>
          </a:xfrm>
        </p:spPr>
      </p:pic>
      <p:sp>
        <p:nvSpPr>
          <p:cNvPr id="2" name="Title 1"/>
          <p:cNvSpPr>
            <a:spLocks noGrp="1"/>
          </p:cNvSpPr>
          <p:nvPr>
            <p:ph type="title"/>
          </p:nvPr>
        </p:nvSpPr>
        <p:spPr/>
        <p:txBody>
          <a:bodyPr>
            <a:normAutofit fontScale="90000"/>
          </a:bodyPr>
          <a:lstStyle/>
          <a:p>
            <a:r>
              <a:rPr lang="en-US" dirty="0" smtClean="0"/>
              <a:t>Simple Exponential Smoothing (SES)</a:t>
            </a:r>
            <a:endParaRPr lang="en-US" dirty="0"/>
          </a:p>
        </p:txBody>
      </p:sp>
      <p:pic>
        <p:nvPicPr>
          <p:cNvPr id="8" name="Picture 7"/>
          <p:cNvPicPr>
            <a:picLocks noChangeAspect="1"/>
          </p:cNvPicPr>
          <p:nvPr/>
        </p:nvPicPr>
        <p:blipFill>
          <a:blip r:embed="rId3"/>
          <a:stretch>
            <a:fillRect/>
          </a:stretch>
        </p:blipFill>
        <p:spPr>
          <a:xfrm>
            <a:off x="1290320" y="4470083"/>
            <a:ext cx="1818640" cy="571240"/>
          </a:xfrm>
          <a:prstGeom prst="rect">
            <a:avLst/>
          </a:prstGeom>
        </p:spPr>
      </p:pic>
      <p:sp>
        <p:nvSpPr>
          <p:cNvPr id="9" name="TextBox 8"/>
          <p:cNvSpPr txBox="1"/>
          <p:nvPr/>
        </p:nvSpPr>
        <p:spPr>
          <a:xfrm>
            <a:off x="457200" y="1564640"/>
            <a:ext cx="8229600" cy="2062103"/>
          </a:xfrm>
          <a:prstGeom prst="rect">
            <a:avLst/>
          </a:prstGeom>
          <a:noFill/>
        </p:spPr>
        <p:txBody>
          <a:bodyPr wrap="square" rtlCol="0">
            <a:spAutoFit/>
          </a:bodyPr>
          <a:lstStyle/>
          <a:p>
            <a:pPr marL="285750" indent="-285750">
              <a:buFont typeface="Arial"/>
              <a:buChar char="•"/>
            </a:pPr>
            <a:r>
              <a:rPr lang="en-US" sz="3200" dirty="0" smtClean="0"/>
              <a:t>Find coefficient value through minimizing SSE or other optimization method</a:t>
            </a:r>
          </a:p>
          <a:p>
            <a:pPr marL="285750" indent="-285750">
              <a:buFont typeface="Arial"/>
              <a:buChar char="•"/>
            </a:pPr>
            <a:r>
              <a:rPr lang="en-US" sz="3200" dirty="0" smtClean="0"/>
              <a:t>Does not account for Trend</a:t>
            </a:r>
          </a:p>
          <a:p>
            <a:pPr marL="285750" indent="-285750">
              <a:buFont typeface="Arial"/>
              <a:buChar char="•"/>
            </a:pPr>
            <a:r>
              <a:rPr lang="en-US" sz="3200" dirty="0" smtClean="0"/>
              <a:t>Does not account for Seasonality</a:t>
            </a:r>
            <a:endParaRPr lang="en-US" sz="3200" dirty="0"/>
          </a:p>
        </p:txBody>
      </p:sp>
    </p:spTree>
    <p:extLst>
      <p:ext uri="{BB962C8B-B14F-4D97-AF65-F5344CB8AC3E}">
        <p14:creationId xmlns:p14="http://schemas.microsoft.com/office/powerpoint/2010/main" val="322738891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64080" y="4724400"/>
            <a:ext cx="4496882" cy="923330"/>
          </a:xfrm>
          <a:prstGeom prst="rect">
            <a:avLst/>
          </a:prstGeom>
          <a:noFill/>
        </p:spPr>
        <p:txBody>
          <a:bodyPr wrap="none" rtlCol="0">
            <a:spAutoFit/>
          </a:bodyPr>
          <a:lstStyle/>
          <a:p>
            <a:r>
              <a:rPr lang="en-US" dirty="0"/>
              <a:t>fit1 &lt;- </a:t>
            </a:r>
            <a:r>
              <a:rPr lang="en-US" dirty="0" err="1"/>
              <a:t>ses</a:t>
            </a:r>
            <a:r>
              <a:rPr lang="en-US" dirty="0"/>
              <a:t>(oil, alpha=0.2, initial="simple", h=3)</a:t>
            </a:r>
          </a:p>
          <a:p>
            <a:r>
              <a:rPr lang="en-US" dirty="0"/>
              <a:t>fit2 &lt;- </a:t>
            </a:r>
            <a:r>
              <a:rPr lang="en-US" dirty="0" err="1"/>
              <a:t>ses</a:t>
            </a:r>
            <a:r>
              <a:rPr lang="en-US" dirty="0"/>
              <a:t>(oil, alpha=0.6, initial="simple", h=3)</a:t>
            </a:r>
          </a:p>
          <a:p>
            <a:r>
              <a:rPr lang="en-US" dirty="0"/>
              <a:t>fit3 &lt;- </a:t>
            </a:r>
            <a:r>
              <a:rPr lang="en-US" dirty="0" err="1"/>
              <a:t>ses</a:t>
            </a:r>
            <a:r>
              <a:rPr lang="en-US" dirty="0"/>
              <a:t>(oil, h=3)</a:t>
            </a:r>
          </a:p>
        </p:txBody>
      </p:sp>
      <p:pic>
        <p:nvPicPr>
          <p:cNvPr id="6" name="Picture 5"/>
          <p:cNvPicPr>
            <a:picLocks noChangeAspect="1"/>
          </p:cNvPicPr>
          <p:nvPr/>
        </p:nvPicPr>
        <p:blipFill>
          <a:blip r:embed="rId2"/>
          <a:stretch>
            <a:fillRect/>
          </a:stretch>
        </p:blipFill>
        <p:spPr>
          <a:xfrm>
            <a:off x="1074420" y="86360"/>
            <a:ext cx="6738620" cy="4443583"/>
          </a:xfrm>
          <a:prstGeom prst="rect">
            <a:avLst/>
          </a:prstGeom>
        </p:spPr>
      </p:pic>
    </p:spTree>
    <p:extLst>
      <p:ext uri="{BB962C8B-B14F-4D97-AF65-F5344CB8AC3E}">
        <p14:creationId xmlns:p14="http://schemas.microsoft.com/office/powerpoint/2010/main" val="395413326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Holt’s Method</a:t>
            </a:r>
            <a:endParaRPr lang="en-US" dirty="0"/>
          </a:p>
        </p:txBody>
      </p:sp>
      <p:sp>
        <p:nvSpPr>
          <p:cNvPr id="3" name="Content Placeholder 2"/>
          <p:cNvSpPr>
            <a:spLocks noGrp="1"/>
          </p:cNvSpPr>
          <p:nvPr>
            <p:ph idx="1"/>
          </p:nvPr>
        </p:nvSpPr>
        <p:spPr/>
        <p:txBody>
          <a:bodyPr/>
          <a:lstStyle/>
          <a:p>
            <a:r>
              <a:rPr lang="en-US" dirty="0" smtClean="0"/>
              <a:t>Extend SES to incorporate trend within the data</a:t>
            </a:r>
          </a:p>
          <a:p>
            <a:r>
              <a:rPr lang="en-US" dirty="0" smtClean="0"/>
              <a:t>Uses two equations</a:t>
            </a:r>
          </a:p>
          <a:p>
            <a:pPr lvl="1"/>
            <a:r>
              <a:rPr lang="en-US" dirty="0"/>
              <a:t>O</a:t>
            </a:r>
            <a:r>
              <a:rPr lang="en-US" dirty="0" smtClean="0"/>
              <a:t>ne to forecast the level (similar to SES equation)</a:t>
            </a:r>
          </a:p>
          <a:p>
            <a:pPr lvl="1"/>
            <a:r>
              <a:rPr lang="en-US" dirty="0" smtClean="0"/>
              <a:t>One to forecast the slope (similar to SES, but applies to slopes)</a:t>
            </a:r>
          </a:p>
          <a:p>
            <a:r>
              <a:rPr lang="en-US" dirty="0" smtClean="0"/>
              <a:t>Combine these forecasts to forecast the time-series</a:t>
            </a:r>
          </a:p>
          <a:p>
            <a:endParaRPr lang="en-US" dirty="0"/>
          </a:p>
        </p:txBody>
      </p:sp>
      <p:pic>
        <p:nvPicPr>
          <p:cNvPr id="4" name="Picture 3"/>
          <p:cNvPicPr>
            <a:picLocks noChangeAspect="1"/>
          </p:cNvPicPr>
          <p:nvPr/>
        </p:nvPicPr>
        <p:blipFill>
          <a:blip r:embed="rId2"/>
          <a:stretch>
            <a:fillRect/>
          </a:stretch>
        </p:blipFill>
        <p:spPr>
          <a:xfrm>
            <a:off x="2914650" y="5478780"/>
            <a:ext cx="3009900" cy="762508"/>
          </a:xfrm>
          <a:prstGeom prst="rect">
            <a:avLst/>
          </a:prstGeom>
        </p:spPr>
      </p:pic>
    </p:spTree>
    <p:extLst>
      <p:ext uri="{BB962C8B-B14F-4D97-AF65-F5344CB8AC3E}">
        <p14:creationId xmlns:p14="http://schemas.microsoft.com/office/powerpoint/2010/main" val="134492827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41040" y="4402051"/>
            <a:ext cx="2377440" cy="810491"/>
          </a:xfrm>
          <a:prstGeom prst="rect">
            <a:avLst/>
          </a:prstGeom>
        </p:spPr>
      </p:pic>
      <p:sp>
        <p:nvSpPr>
          <p:cNvPr id="2" name="Title 1"/>
          <p:cNvSpPr>
            <a:spLocks noGrp="1"/>
          </p:cNvSpPr>
          <p:nvPr>
            <p:ph type="title"/>
          </p:nvPr>
        </p:nvSpPr>
        <p:spPr/>
        <p:txBody>
          <a:bodyPr/>
          <a:lstStyle/>
          <a:p>
            <a:r>
              <a:rPr lang="en-US" dirty="0" smtClean="0"/>
              <a:t>Exponential Trend</a:t>
            </a:r>
            <a:endParaRPr lang="en-US" dirty="0"/>
          </a:p>
        </p:txBody>
      </p:sp>
      <p:sp>
        <p:nvSpPr>
          <p:cNvPr id="3" name="Content Placeholder 2"/>
          <p:cNvSpPr>
            <a:spLocks noGrp="1"/>
          </p:cNvSpPr>
          <p:nvPr>
            <p:ph idx="1"/>
          </p:nvPr>
        </p:nvSpPr>
        <p:spPr/>
        <p:txBody>
          <a:bodyPr/>
          <a:lstStyle/>
          <a:p>
            <a:r>
              <a:rPr lang="en-US" dirty="0" smtClean="0"/>
              <a:t>Similar to Holt’s method</a:t>
            </a:r>
          </a:p>
          <a:p>
            <a:r>
              <a:rPr lang="en-US" dirty="0" smtClean="0"/>
              <a:t>Rather than being an additive accumulate, it is multiplicative</a:t>
            </a:r>
          </a:p>
          <a:p>
            <a:r>
              <a:rPr lang="en-US" dirty="0" err="1" smtClean="0"/>
              <a:t>b</a:t>
            </a:r>
            <a:r>
              <a:rPr lang="en-US" baseline="-25000" dirty="0" err="1" smtClean="0"/>
              <a:t>t</a:t>
            </a:r>
            <a:r>
              <a:rPr lang="en-US" dirty="0" smtClean="0"/>
              <a:t> here represents a growth rate as a ratio of previous terms, rather than a slope</a:t>
            </a:r>
            <a:endParaRPr lang="en-US" dirty="0"/>
          </a:p>
        </p:txBody>
      </p:sp>
    </p:spTree>
    <p:extLst>
      <p:ext uri="{BB962C8B-B14F-4D97-AF65-F5344CB8AC3E}">
        <p14:creationId xmlns:p14="http://schemas.microsoft.com/office/powerpoint/2010/main" val="354191243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Damped Trend Methods</a:t>
            </a:r>
            <a:endParaRPr lang="en-US" dirty="0"/>
          </a:p>
        </p:txBody>
      </p:sp>
      <p:sp>
        <p:nvSpPr>
          <p:cNvPr id="3" name="Content Placeholder 2"/>
          <p:cNvSpPr>
            <a:spLocks noGrp="1"/>
          </p:cNvSpPr>
          <p:nvPr>
            <p:ph idx="1"/>
          </p:nvPr>
        </p:nvSpPr>
        <p:spPr/>
        <p:txBody>
          <a:bodyPr>
            <a:normAutofit lnSpcReduction="10000"/>
          </a:bodyPr>
          <a:lstStyle/>
          <a:p>
            <a:r>
              <a:rPr lang="en-US" dirty="0" smtClean="0"/>
              <a:t>Both of the previous methods display indefinite increasing/decreasing behavior</a:t>
            </a:r>
          </a:p>
          <a:p>
            <a:r>
              <a:rPr lang="en-US" dirty="0" smtClean="0"/>
              <a:t>Due to this, they tend to over-forecast longer time horizons</a:t>
            </a:r>
          </a:p>
          <a:p>
            <a:r>
              <a:rPr lang="en-US" dirty="0" smtClean="0"/>
              <a:t>Adding a dampening parameter so that the tend to a flat-line in the long term can be beneficial</a:t>
            </a:r>
          </a:p>
          <a:p>
            <a:r>
              <a:rPr lang="en-US" dirty="0" smtClean="0"/>
              <a:t>Both additive and multiplicative methods can be damped</a:t>
            </a:r>
          </a:p>
        </p:txBody>
      </p:sp>
      <p:pic>
        <p:nvPicPr>
          <p:cNvPr id="4" name="Picture 3"/>
          <p:cNvPicPr>
            <a:picLocks noChangeAspect="1"/>
          </p:cNvPicPr>
          <p:nvPr/>
        </p:nvPicPr>
        <p:blipFill>
          <a:blip r:embed="rId2"/>
          <a:stretch>
            <a:fillRect/>
          </a:stretch>
        </p:blipFill>
        <p:spPr>
          <a:xfrm>
            <a:off x="5652580" y="5941854"/>
            <a:ext cx="2866579" cy="615641"/>
          </a:xfrm>
          <a:prstGeom prst="rect">
            <a:avLst/>
          </a:prstGeom>
        </p:spPr>
      </p:pic>
      <p:pic>
        <p:nvPicPr>
          <p:cNvPr id="5" name="Picture 4"/>
          <p:cNvPicPr>
            <a:picLocks noChangeAspect="1"/>
          </p:cNvPicPr>
          <p:nvPr/>
        </p:nvPicPr>
        <p:blipFill>
          <a:blip r:embed="rId3"/>
          <a:stretch>
            <a:fillRect/>
          </a:stretch>
        </p:blipFill>
        <p:spPr>
          <a:xfrm>
            <a:off x="589280" y="5941854"/>
            <a:ext cx="4632960" cy="615641"/>
          </a:xfrm>
          <a:prstGeom prst="rect">
            <a:avLst/>
          </a:prstGeom>
        </p:spPr>
      </p:pic>
    </p:spTree>
    <p:extLst>
      <p:ext uri="{BB962C8B-B14F-4D97-AF65-F5344CB8AC3E}">
        <p14:creationId xmlns:p14="http://schemas.microsoft.com/office/powerpoint/2010/main" val="204183509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97280" y="0"/>
            <a:ext cx="6951980" cy="4584276"/>
          </a:xfrm>
          <a:prstGeom prst="rect">
            <a:avLst/>
          </a:prstGeom>
        </p:spPr>
      </p:pic>
      <p:sp>
        <p:nvSpPr>
          <p:cNvPr id="7" name="TextBox 6"/>
          <p:cNvSpPr txBox="1"/>
          <p:nvPr/>
        </p:nvSpPr>
        <p:spPr>
          <a:xfrm>
            <a:off x="818440" y="4696036"/>
            <a:ext cx="7362900" cy="923330"/>
          </a:xfrm>
          <a:prstGeom prst="rect">
            <a:avLst/>
          </a:prstGeom>
          <a:noFill/>
        </p:spPr>
        <p:txBody>
          <a:bodyPr wrap="none" rtlCol="0">
            <a:spAutoFit/>
          </a:bodyPr>
          <a:lstStyle/>
          <a:p>
            <a:r>
              <a:rPr lang="en-US" dirty="0"/>
              <a:t>fit1 &lt;- holt(air, alpha=0.8, beta=0.2, initial="simple", h=5) </a:t>
            </a:r>
          </a:p>
          <a:p>
            <a:r>
              <a:rPr lang="en-US" dirty="0"/>
              <a:t>fit2 &lt;- holt(air, alpha=0.8, beta=0.2, initial="simple", exponential=TRUE, h=5</a:t>
            </a:r>
            <a:r>
              <a:rPr lang="en-US" dirty="0" smtClean="0"/>
              <a:t>)</a:t>
            </a:r>
          </a:p>
          <a:p>
            <a:r>
              <a:rPr lang="en-US" dirty="0"/>
              <a:t>fit3 &lt;- holt(air, alpha=0.8, beta=0.2, damped=TRUE, initial="simple", h=5)  </a:t>
            </a:r>
          </a:p>
        </p:txBody>
      </p:sp>
    </p:spTree>
    <p:extLst>
      <p:ext uri="{BB962C8B-B14F-4D97-AF65-F5344CB8AC3E}">
        <p14:creationId xmlns:p14="http://schemas.microsoft.com/office/powerpoint/2010/main" val="83553307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We be discussing</a:t>
            </a:r>
            <a:endParaRPr lang="en-US" dirty="0"/>
          </a:p>
        </p:txBody>
      </p:sp>
      <p:sp>
        <p:nvSpPr>
          <p:cNvPr id="3" name="Content Placeholder 2"/>
          <p:cNvSpPr>
            <a:spLocks noGrp="1"/>
          </p:cNvSpPr>
          <p:nvPr>
            <p:ph idx="1"/>
          </p:nvPr>
        </p:nvSpPr>
        <p:spPr/>
        <p:txBody>
          <a:bodyPr/>
          <a:lstStyle/>
          <a:p>
            <a:r>
              <a:rPr lang="en-US" dirty="0" smtClean="0"/>
              <a:t>Simple Forecasting</a:t>
            </a:r>
          </a:p>
          <a:p>
            <a:r>
              <a:rPr lang="en-US" dirty="0" smtClean="0"/>
              <a:t>Data Transformations</a:t>
            </a:r>
          </a:p>
          <a:p>
            <a:r>
              <a:rPr lang="en-US" dirty="0" smtClean="0"/>
              <a:t>Evaluating Forecast Accuracy</a:t>
            </a:r>
          </a:p>
          <a:p>
            <a:r>
              <a:rPr lang="en-US" dirty="0" smtClean="0"/>
              <a:t>Exponential Smoothing Models</a:t>
            </a:r>
          </a:p>
          <a:p>
            <a:r>
              <a:rPr lang="en-US" dirty="0" smtClean="0"/>
              <a:t>Time Series Decomposition</a:t>
            </a:r>
          </a:p>
          <a:p>
            <a:r>
              <a:rPr lang="en-US" dirty="0" smtClean="0"/>
              <a:t>ARIMA Modeling</a:t>
            </a:r>
          </a:p>
          <a:p>
            <a:endParaRPr lang="en-US" dirty="0"/>
          </a:p>
        </p:txBody>
      </p:sp>
    </p:spTree>
    <p:extLst>
      <p:ext uri="{BB962C8B-B14F-4D97-AF65-F5344CB8AC3E}">
        <p14:creationId xmlns:p14="http://schemas.microsoft.com/office/powerpoint/2010/main" val="230491784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Holt-Winters Seasonal Method</a:t>
            </a:r>
            <a:endParaRPr lang="en-US" dirty="0"/>
          </a:p>
        </p:txBody>
      </p:sp>
      <p:sp>
        <p:nvSpPr>
          <p:cNvPr id="3" name="Content Placeholder 2"/>
          <p:cNvSpPr>
            <a:spLocks noGrp="1"/>
          </p:cNvSpPr>
          <p:nvPr>
            <p:ph idx="1"/>
          </p:nvPr>
        </p:nvSpPr>
        <p:spPr/>
        <p:txBody>
          <a:bodyPr/>
          <a:lstStyle/>
          <a:p>
            <a:r>
              <a:rPr lang="en-US" dirty="0" smtClean="0"/>
              <a:t>Include a third equation for seasonality</a:t>
            </a:r>
          </a:p>
          <a:p>
            <a:r>
              <a:rPr lang="en-US" dirty="0" smtClean="0"/>
              <a:t>Applicable to both additive and multiplicative methods</a:t>
            </a:r>
          </a:p>
          <a:p>
            <a:r>
              <a:rPr lang="en-US" dirty="0" smtClean="0"/>
              <a:t>(also possible dampening)</a:t>
            </a:r>
            <a:endParaRPr lang="en-US" dirty="0"/>
          </a:p>
        </p:txBody>
      </p:sp>
      <p:pic>
        <p:nvPicPr>
          <p:cNvPr id="4" name="Picture 3"/>
          <p:cNvPicPr>
            <a:picLocks noChangeAspect="1"/>
          </p:cNvPicPr>
          <p:nvPr/>
        </p:nvPicPr>
        <p:blipFill>
          <a:blip r:embed="rId2"/>
          <a:stretch>
            <a:fillRect/>
          </a:stretch>
        </p:blipFill>
        <p:spPr>
          <a:xfrm>
            <a:off x="4846320" y="4048828"/>
            <a:ext cx="3840480" cy="725944"/>
          </a:xfrm>
          <a:prstGeom prst="rect">
            <a:avLst/>
          </a:prstGeom>
        </p:spPr>
      </p:pic>
      <p:pic>
        <p:nvPicPr>
          <p:cNvPr id="5" name="Picture 4"/>
          <p:cNvPicPr>
            <a:picLocks noChangeAspect="1"/>
          </p:cNvPicPr>
          <p:nvPr/>
        </p:nvPicPr>
        <p:blipFill>
          <a:blip r:embed="rId3"/>
          <a:stretch>
            <a:fillRect/>
          </a:stretch>
        </p:blipFill>
        <p:spPr>
          <a:xfrm>
            <a:off x="457200" y="4077404"/>
            <a:ext cx="4287520" cy="697368"/>
          </a:xfrm>
          <a:prstGeom prst="rect">
            <a:avLst/>
          </a:prstGeom>
        </p:spPr>
      </p:pic>
    </p:spTree>
    <p:extLst>
      <p:ext uri="{BB962C8B-B14F-4D97-AF65-F5344CB8AC3E}">
        <p14:creationId xmlns:p14="http://schemas.microsoft.com/office/powerpoint/2010/main" val="123719907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49300" y="0"/>
            <a:ext cx="7744460" cy="5106855"/>
          </a:xfrm>
          <a:prstGeom prst="rect">
            <a:avLst/>
          </a:prstGeom>
        </p:spPr>
      </p:pic>
      <p:sp>
        <p:nvSpPr>
          <p:cNvPr id="7" name="TextBox 6"/>
          <p:cNvSpPr txBox="1"/>
          <p:nvPr/>
        </p:nvSpPr>
        <p:spPr>
          <a:xfrm>
            <a:off x="2519680" y="5155922"/>
            <a:ext cx="4109606" cy="646331"/>
          </a:xfrm>
          <a:prstGeom prst="rect">
            <a:avLst/>
          </a:prstGeom>
          <a:noFill/>
        </p:spPr>
        <p:txBody>
          <a:bodyPr wrap="none" rtlCol="0">
            <a:spAutoFit/>
          </a:bodyPr>
          <a:lstStyle/>
          <a:p>
            <a:r>
              <a:rPr lang="en-US" dirty="0"/>
              <a:t>fit1 &lt;- </a:t>
            </a:r>
            <a:r>
              <a:rPr lang="en-US" dirty="0" err="1"/>
              <a:t>hw</a:t>
            </a:r>
            <a:r>
              <a:rPr lang="en-US" dirty="0"/>
              <a:t>(</a:t>
            </a:r>
            <a:r>
              <a:rPr lang="en-US" dirty="0" err="1" smtClean="0"/>
              <a:t>aust</a:t>
            </a:r>
            <a:r>
              <a:rPr lang="en-US" dirty="0" smtClean="0"/>
              <a:t>, seasonal</a:t>
            </a:r>
            <a:r>
              <a:rPr lang="en-US" dirty="0"/>
              <a:t>="additive")</a:t>
            </a:r>
          </a:p>
          <a:p>
            <a:r>
              <a:rPr lang="en-US" dirty="0"/>
              <a:t>fit2 &lt;- </a:t>
            </a:r>
            <a:r>
              <a:rPr lang="en-US" dirty="0" err="1"/>
              <a:t>hw</a:t>
            </a:r>
            <a:r>
              <a:rPr lang="en-US" dirty="0"/>
              <a:t>(</a:t>
            </a:r>
            <a:r>
              <a:rPr lang="en-US" dirty="0" err="1"/>
              <a:t>aust</a:t>
            </a:r>
            <a:r>
              <a:rPr lang="en-US" dirty="0" smtClean="0"/>
              <a:t>, seasonal</a:t>
            </a:r>
            <a:r>
              <a:rPr lang="en-US" dirty="0"/>
              <a:t>="multiplicative")</a:t>
            </a:r>
          </a:p>
        </p:txBody>
      </p:sp>
    </p:spTree>
    <p:extLst>
      <p:ext uri="{BB962C8B-B14F-4D97-AF65-F5344CB8AC3E}">
        <p14:creationId xmlns:p14="http://schemas.microsoft.com/office/powerpoint/2010/main" val="242795590"/>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054100"/>
            <a:ext cx="9144000" cy="4740310"/>
          </a:xfrm>
          <a:prstGeom prst="rect">
            <a:avLst/>
          </a:prstGeom>
        </p:spPr>
      </p:pic>
    </p:spTree>
    <p:extLst>
      <p:ext uri="{BB962C8B-B14F-4D97-AF65-F5344CB8AC3E}">
        <p14:creationId xmlns:p14="http://schemas.microsoft.com/office/powerpoint/2010/main" val="114108113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Time Series Decomposition</a:t>
            </a:r>
            <a:endParaRPr lang="en-US" dirty="0"/>
          </a:p>
        </p:txBody>
      </p:sp>
    </p:spTree>
    <p:extLst>
      <p:ext uri="{BB962C8B-B14F-4D97-AF65-F5344CB8AC3E}">
        <p14:creationId xmlns:p14="http://schemas.microsoft.com/office/powerpoint/2010/main" val="162748674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Components</a:t>
            </a:r>
            <a:endParaRPr lang="en-US" dirty="0"/>
          </a:p>
        </p:txBody>
      </p:sp>
      <p:sp>
        <p:nvSpPr>
          <p:cNvPr id="3" name="Content Placeholder 2"/>
          <p:cNvSpPr>
            <a:spLocks noGrp="1"/>
          </p:cNvSpPr>
          <p:nvPr>
            <p:ph idx="1"/>
          </p:nvPr>
        </p:nvSpPr>
        <p:spPr/>
        <p:txBody>
          <a:bodyPr/>
          <a:lstStyle/>
          <a:p>
            <a:r>
              <a:rPr lang="en-US" dirty="0" smtClean="0"/>
              <a:t>Trend</a:t>
            </a:r>
          </a:p>
          <a:p>
            <a:pPr lvl="1"/>
            <a:r>
              <a:rPr lang="en-US" dirty="0" smtClean="0"/>
              <a:t>Long-term increasing/decreasing patterns in data</a:t>
            </a:r>
          </a:p>
          <a:p>
            <a:r>
              <a:rPr lang="en-US" dirty="0" smtClean="0"/>
              <a:t>Seasonal</a:t>
            </a:r>
          </a:p>
          <a:p>
            <a:pPr lvl="1"/>
            <a:r>
              <a:rPr lang="en-US" dirty="0" smtClean="0"/>
              <a:t>Pattern of fluctuation on a fixed time period</a:t>
            </a:r>
          </a:p>
          <a:p>
            <a:r>
              <a:rPr lang="en-US" dirty="0" smtClean="0"/>
              <a:t>Cyclic</a:t>
            </a:r>
          </a:p>
          <a:p>
            <a:pPr lvl="1"/>
            <a:r>
              <a:rPr lang="en-US" dirty="0" smtClean="0"/>
              <a:t>Rising/falling pattern, not on a fixed time frame</a:t>
            </a:r>
          </a:p>
        </p:txBody>
      </p:sp>
    </p:spTree>
    <p:extLst>
      <p:ext uri="{BB962C8B-B14F-4D97-AF65-F5344CB8AC3E}">
        <p14:creationId xmlns:p14="http://schemas.microsoft.com/office/powerpoint/2010/main" val="3080607079"/>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27100" y="0"/>
            <a:ext cx="7268848" cy="6858000"/>
          </a:xfrm>
          <a:prstGeom prst="rect">
            <a:avLst/>
          </a:prstGeom>
        </p:spPr>
      </p:pic>
    </p:spTree>
    <p:extLst>
      <p:ext uri="{BB962C8B-B14F-4D97-AF65-F5344CB8AC3E}">
        <p14:creationId xmlns:p14="http://schemas.microsoft.com/office/powerpoint/2010/main" val="225546122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 model</a:t>
            </a:r>
            <a:endParaRPr lang="en-US" dirty="0"/>
          </a:p>
        </p:txBody>
      </p:sp>
      <p:sp>
        <p:nvSpPr>
          <p:cNvPr id="3" name="Content Placeholder 2"/>
          <p:cNvSpPr>
            <a:spLocks noGrp="1"/>
          </p:cNvSpPr>
          <p:nvPr>
            <p:ph idx="1"/>
          </p:nvPr>
        </p:nvSpPr>
        <p:spPr/>
        <p:txBody>
          <a:bodyPr/>
          <a:lstStyle/>
          <a:p>
            <a:r>
              <a:rPr lang="en-US" dirty="0" smtClean="0"/>
              <a:t>Think of our data as a composition of three components</a:t>
            </a:r>
          </a:p>
          <a:p>
            <a:pPr lvl="1"/>
            <a:r>
              <a:rPr lang="en-US" dirty="0" smtClean="0"/>
              <a:t>Seasonality</a:t>
            </a:r>
          </a:p>
          <a:p>
            <a:pPr lvl="1"/>
            <a:r>
              <a:rPr lang="en-US" dirty="0" smtClean="0"/>
              <a:t>Trend-Cycle</a:t>
            </a:r>
          </a:p>
          <a:p>
            <a:pPr lvl="1"/>
            <a:r>
              <a:rPr lang="en-US" dirty="0" smtClean="0"/>
              <a:t>Remainder (Error)</a:t>
            </a:r>
          </a:p>
          <a:p>
            <a:r>
              <a:rPr lang="en-US" dirty="0" smtClean="0"/>
              <a:t>Alternatively, one could fit a transformed model instead of the multiplicative model</a:t>
            </a:r>
            <a:endParaRPr lang="en-US" dirty="0"/>
          </a:p>
        </p:txBody>
      </p:sp>
      <p:pic>
        <p:nvPicPr>
          <p:cNvPr id="4" name="Picture 3"/>
          <p:cNvPicPr>
            <a:picLocks noChangeAspect="1"/>
          </p:cNvPicPr>
          <p:nvPr/>
        </p:nvPicPr>
        <p:blipFill>
          <a:blip r:embed="rId3"/>
          <a:stretch>
            <a:fillRect/>
          </a:stretch>
        </p:blipFill>
        <p:spPr>
          <a:xfrm>
            <a:off x="4937759" y="2682240"/>
            <a:ext cx="2405869" cy="648213"/>
          </a:xfrm>
          <a:prstGeom prst="rect">
            <a:avLst/>
          </a:prstGeom>
        </p:spPr>
      </p:pic>
      <p:pic>
        <p:nvPicPr>
          <p:cNvPr id="5" name="Picture 4"/>
          <p:cNvPicPr>
            <a:picLocks noChangeAspect="1"/>
          </p:cNvPicPr>
          <p:nvPr/>
        </p:nvPicPr>
        <p:blipFill>
          <a:blip r:embed="rId4"/>
          <a:stretch>
            <a:fillRect/>
          </a:stretch>
        </p:blipFill>
        <p:spPr>
          <a:xfrm>
            <a:off x="4937759" y="3330453"/>
            <a:ext cx="2166620" cy="594074"/>
          </a:xfrm>
          <a:prstGeom prst="rect">
            <a:avLst/>
          </a:prstGeom>
        </p:spPr>
      </p:pic>
      <p:pic>
        <p:nvPicPr>
          <p:cNvPr id="6" name="Picture 5"/>
          <p:cNvPicPr>
            <a:picLocks noChangeAspect="1"/>
          </p:cNvPicPr>
          <p:nvPr/>
        </p:nvPicPr>
        <p:blipFill>
          <a:blip r:embed="rId5"/>
          <a:stretch>
            <a:fillRect/>
          </a:stretch>
        </p:blipFill>
        <p:spPr>
          <a:xfrm>
            <a:off x="243840" y="5475593"/>
            <a:ext cx="8585200" cy="650570"/>
          </a:xfrm>
          <a:prstGeom prst="rect">
            <a:avLst/>
          </a:prstGeom>
        </p:spPr>
      </p:pic>
    </p:spTree>
    <p:extLst>
      <p:ext uri="{BB962C8B-B14F-4D97-AF65-F5344CB8AC3E}">
        <p14:creationId xmlns:p14="http://schemas.microsoft.com/office/powerpoint/2010/main" val="66941147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92130" y="0"/>
            <a:ext cx="7190815" cy="5669280"/>
          </a:xfrm>
          <a:prstGeom prst="rect">
            <a:avLst/>
          </a:prstGeom>
        </p:spPr>
      </p:pic>
      <p:sp>
        <p:nvSpPr>
          <p:cNvPr id="5" name="TextBox 4"/>
          <p:cNvSpPr txBox="1"/>
          <p:nvPr/>
        </p:nvSpPr>
        <p:spPr>
          <a:xfrm>
            <a:off x="2987040" y="5720080"/>
            <a:ext cx="3184248" cy="646331"/>
          </a:xfrm>
          <a:prstGeom prst="rect">
            <a:avLst/>
          </a:prstGeom>
          <a:noFill/>
        </p:spPr>
        <p:txBody>
          <a:bodyPr wrap="none" rtlCol="0">
            <a:spAutoFit/>
          </a:bodyPr>
          <a:lstStyle/>
          <a:p>
            <a:r>
              <a:rPr lang="en-US" dirty="0"/>
              <a:t>fit &lt;- </a:t>
            </a:r>
            <a:r>
              <a:rPr lang="en-US" dirty="0" err="1"/>
              <a:t>stl</a:t>
            </a:r>
            <a:r>
              <a:rPr lang="en-US" dirty="0"/>
              <a:t>(</a:t>
            </a:r>
            <a:r>
              <a:rPr lang="en-US" dirty="0" err="1"/>
              <a:t>elecequip</a:t>
            </a:r>
            <a:r>
              <a:rPr lang="en-US" dirty="0"/>
              <a:t>, </a:t>
            </a:r>
            <a:r>
              <a:rPr lang="en-US" dirty="0" err="1"/>
              <a:t>s.window</a:t>
            </a:r>
            <a:r>
              <a:rPr lang="en-US" dirty="0"/>
              <a:t>=5</a:t>
            </a:r>
            <a:r>
              <a:rPr lang="en-US" dirty="0" smtClean="0"/>
              <a:t>)</a:t>
            </a:r>
          </a:p>
          <a:p>
            <a:r>
              <a:rPr lang="en-US" dirty="0"/>
              <a:t>plot(fit)</a:t>
            </a:r>
          </a:p>
        </p:txBody>
      </p:sp>
    </p:spTree>
    <p:extLst>
      <p:ext uri="{BB962C8B-B14F-4D97-AF65-F5344CB8AC3E}">
        <p14:creationId xmlns:p14="http://schemas.microsoft.com/office/powerpoint/2010/main" val="2431365270"/>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do with this?</a:t>
            </a:r>
            <a:endParaRPr lang="en-US" dirty="0"/>
          </a:p>
        </p:txBody>
      </p:sp>
      <p:sp>
        <p:nvSpPr>
          <p:cNvPr id="3" name="Content Placeholder 2"/>
          <p:cNvSpPr>
            <a:spLocks noGrp="1"/>
          </p:cNvSpPr>
          <p:nvPr>
            <p:ph idx="1"/>
          </p:nvPr>
        </p:nvSpPr>
        <p:spPr/>
        <p:txBody>
          <a:bodyPr/>
          <a:lstStyle/>
          <a:p>
            <a:r>
              <a:rPr lang="en-US" dirty="0" smtClean="0"/>
              <a:t>Provides good visual insight into the data</a:t>
            </a:r>
          </a:p>
          <a:p>
            <a:r>
              <a:rPr lang="en-US" dirty="0"/>
              <a:t>U</a:t>
            </a:r>
            <a:r>
              <a:rPr lang="en-US" dirty="0" smtClean="0"/>
              <a:t>se isolated parts of the data for analytics</a:t>
            </a:r>
          </a:p>
          <a:p>
            <a:r>
              <a:rPr lang="en-US" dirty="0" smtClean="0"/>
              <a:t>Forecast isolated portions of data</a:t>
            </a:r>
          </a:p>
          <a:p>
            <a:endParaRPr lang="en-US" dirty="0"/>
          </a:p>
        </p:txBody>
      </p:sp>
    </p:spTree>
    <p:extLst>
      <p:ext uri="{BB962C8B-B14F-4D97-AF65-F5344CB8AC3E}">
        <p14:creationId xmlns:p14="http://schemas.microsoft.com/office/powerpoint/2010/main" val="3315820857"/>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34720" y="-1"/>
            <a:ext cx="7254240" cy="5719285"/>
          </a:xfrm>
          <a:prstGeom prst="rect">
            <a:avLst/>
          </a:prstGeom>
        </p:spPr>
      </p:pic>
      <p:sp>
        <p:nvSpPr>
          <p:cNvPr id="6" name="TextBox 5"/>
          <p:cNvSpPr txBox="1"/>
          <p:nvPr/>
        </p:nvSpPr>
        <p:spPr>
          <a:xfrm>
            <a:off x="2987040" y="5264038"/>
            <a:ext cx="3184248" cy="646331"/>
          </a:xfrm>
          <a:prstGeom prst="rect">
            <a:avLst/>
          </a:prstGeom>
          <a:noFill/>
        </p:spPr>
        <p:txBody>
          <a:bodyPr wrap="none" rtlCol="0">
            <a:spAutoFit/>
          </a:bodyPr>
          <a:lstStyle/>
          <a:p>
            <a:r>
              <a:rPr lang="en-US" dirty="0"/>
              <a:t>fit &lt;- </a:t>
            </a:r>
            <a:r>
              <a:rPr lang="en-US" dirty="0" err="1"/>
              <a:t>stl</a:t>
            </a:r>
            <a:r>
              <a:rPr lang="en-US" dirty="0"/>
              <a:t>(</a:t>
            </a:r>
            <a:r>
              <a:rPr lang="en-US" dirty="0" err="1"/>
              <a:t>elecequip</a:t>
            </a:r>
            <a:r>
              <a:rPr lang="en-US" dirty="0"/>
              <a:t>, </a:t>
            </a:r>
            <a:r>
              <a:rPr lang="en-US" dirty="0" err="1"/>
              <a:t>s.window</a:t>
            </a:r>
            <a:r>
              <a:rPr lang="en-US" dirty="0"/>
              <a:t>=5</a:t>
            </a:r>
            <a:r>
              <a:rPr lang="en-US" dirty="0" smtClean="0"/>
              <a:t>)</a:t>
            </a:r>
          </a:p>
          <a:p>
            <a:r>
              <a:rPr lang="en-US" dirty="0" err="1"/>
              <a:t>seasadj</a:t>
            </a:r>
            <a:r>
              <a:rPr lang="en-US" dirty="0"/>
              <a:t>(fit)</a:t>
            </a:r>
          </a:p>
        </p:txBody>
      </p:sp>
    </p:spTree>
    <p:extLst>
      <p:ext uri="{BB962C8B-B14F-4D97-AF65-F5344CB8AC3E}">
        <p14:creationId xmlns:p14="http://schemas.microsoft.com/office/powerpoint/2010/main" val="2972490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Simple Forecasting</a:t>
            </a:r>
            <a:endParaRPr lang="en-US" dirty="0"/>
          </a:p>
        </p:txBody>
      </p:sp>
      <p:sp>
        <p:nvSpPr>
          <p:cNvPr id="3" name="Subtitle 2"/>
          <p:cNvSpPr>
            <a:spLocks noGrp="1"/>
          </p:cNvSpPr>
          <p:nvPr>
            <p:ph type="subTitle" idx="1"/>
          </p:nvPr>
        </p:nvSpPr>
        <p:spPr/>
        <p:txBody>
          <a:bodyPr/>
          <a:lstStyle/>
          <a:p>
            <a:r>
              <a:rPr lang="en-US" dirty="0" smtClean="0"/>
              <a:t>(really simple)</a:t>
            </a:r>
            <a:endParaRPr lang="en-US" dirty="0"/>
          </a:p>
        </p:txBody>
      </p:sp>
    </p:spTree>
    <p:extLst>
      <p:ext uri="{BB962C8B-B14F-4D97-AF65-F5344CB8AC3E}">
        <p14:creationId xmlns:p14="http://schemas.microsoft.com/office/powerpoint/2010/main" val="346940641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55040" y="0"/>
            <a:ext cx="7217745" cy="5690512"/>
          </a:xfrm>
          <a:prstGeom prst="rect">
            <a:avLst/>
          </a:prstGeom>
        </p:spPr>
      </p:pic>
      <p:sp>
        <p:nvSpPr>
          <p:cNvPr id="5" name="TextBox 4"/>
          <p:cNvSpPr txBox="1"/>
          <p:nvPr/>
        </p:nvSpPr>
        <p:spPr>
          <a:xfrm>
            <a:off x="2733040" y="5487312"/>
            <a:ext cx="3678261" cy="923330"/>
          </a:xfrm>
          <a:prstGeom prst="rect">
            <a:avLst/>
          </a:prstGeom>
          <a:noFill/>
        </p:spPr>
        <p:txBody>
          <a:bodyPr wrap="none" rtlCol="0">
            <a:spAutoFit/>
          </a:bodyPr>
          <a:lstStyle/>
          <a:p>
            <a:r>
              <a:rPr lang="en-US" dirty="0"/>
              <a:t>fit &lt;- </a:t>
            </a:r>
            <a:r>
              <a:rPr lang="en-US" dirty="0" err="1"/>
              <a:t>stl</a:t>
            </a:r>
            <a:r>
              <a:rPr lang="en-US" dirty="0"/>
              <a:t>(</a:t>
            </a:r>
            <a:r>
              <a:rPr lang="en-US" dirty="0" err="1"/>
              <a:t>elecequip</a:t>
            </a:r>
            <a:r>
              <a:rPr lang="en-US" dirty="0"/>
              <a:t>, </a:t>
            </a:r>
            <a:r>
              <a:rPr lang="en-US" dirty="0" err="1"/>
              <a:t>s.window</a:t>
            </a:r>
            <a:r>
              <a:rPr lang="en-US" dirty="0"/>
              <a:t>=5)</a:t>
            </a:r>
          </a:p>
          <a:p>
            <a:r>
              <a:rPr lang="en-US" dirty="0" err="1" smtClean="0"/>
              <a:t>fcast</a:t>
            </a:r>
            <a:r>
              <a:rPr lang="en-US" dirty="0" smtClean="0"/>
              <a:t> </a:t>
            </a:r>
            <a:r>
              <a:rPr lang="en-US" dirty="0"/>
              <a:t>&lt;- forecast(fit, method="naive")</a:t>
            </a:r>
          </a:p>
          <a:p>
            <a:r>
              <a:rPr lang="en-US" dirty="0"/>
              <a:t>plot(</a:t>
            </a:r>
            <a:r>
              <a:rPr lang="en-US" dirty="0" err="1"/>
              <a:t>fcast</a:t>
            </a:r>
            <a:r>
              <a:rPr lang="en-US" dirty="0"/>
              <a:t>, </a:t>
            </a:r>
            <a:r>
              <a:rPr lang="en-US" dirty="0" err="1"/>
              <a:t>ylab</a:t>
            </a:r>
            <a:r>
              <a:rPr lang="en-US" dirty="0"/>
              <a:t>="New orders index")</a:t>
            </a:r>
          </a:p>
        </p:txBody>
      </p:sp>
    </p:spTree>
    <p:extLst>
      <p:ext uri="{BB962C8B-B14F-4D97-AF65-F5344CB8AC3E}">
        <p14:creationId xmlns:p14="http://schemas.microsoft.com/office/powerpoint/2010/main" val="562918569"/>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65200" y="0"/>
            <a:ext cx="7187266" cy="5666482"/>
          </a:xfrm>
          <a:prstGeom prst="rect">
            <a:avLst/>
          </a:prstGeom>
        </p:spPr>
      </p:pic>
      <p:sp>
        <p:nvSpPr>
          <p:cNvPr id="5" name="TextBox 4"/>
          <p:cNvSpPr txBox="1"/>
          <p:nvPr/>
        </p:nvSpPr>
        <p:spPr>
          <a:xfrm>
            <a:off x="1362384" y="5821680"/>
            <a:ext cx="6373522" cy="369332"/>
          </a:xfrm>
          <a:prstGeom prst="rect">
            <a:avLst/>
          </a:prstGeom>
          <a:noFill/>
        </p:spPr>
        <p:txBody>
          <a:bodyPr wrap="none" rtlCol="0">
            <a:spAutoFit/>
          </a:bodyPr>
          <a:lstStyle/>
          <a:p>
            <a:r>
              <a:rPr lang="en-US" dirty="0" err="1" smtClean="0"/>
              <a:t>monthplot</a:t>
            </a:r>
            <a:r>
              <a:rPr lang="en-US" dirty="0"/>
              <a:t>(</a:t>
            </a:r>
            <a:r>
              <a:rPr lang="en-US" dirty="0" err="1"/>
              <a:t>fit$time.series</a:t>
            </a:r>
            <a:r>
              <a:rPr lang="en-US" dirty="0"/>
              <a:t>[,"seasonal"], main="", </a:t>
            </a:r>
            <a:r>
              <a:rPr lang="en-US" dirty="0" err="1"/>
              <a:t>ylab</a:t>
            </a:r>
            <a:r>
              <a:rPr lang="en-US" dirty="0"/>
              <a:t>="Seasonal")</a:t>
            </a:r>
          </a:p>
        </p:txBody>
      </p:sp>
    </p:spTree>
    <p:extLst>
      <p:ext uri="{BB962C8B-B14F-4D97-AF65-F5344CB8AC3E}">
        <p14:creationId xmlns:p14="http://schemas.microsoft.com/office/powerpoint/2010/main" val="32114429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ARIMA Modeling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27486742"/>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Autoregressive Models</a:t>
            </a:r>
            <a:endParaRPr lang="en-US" dirty="0"/>
          </a:p>
        </p:txBody>
      </p:sp>
      <p:sp>
        <p:nvSpPr>
          <p:cNvPr id="3" name="Content Placeholder 2"/>
          <p:cNvSpPr>
            <a:spLocks noGrp="1"/>
          </p:cNvSpPr>
          <p:nvPr>
            <p:ph idx="1"/>
          </p:nvPr>
        </p:nvSpPr>
        <p:spPr/>
        <p:txBody>
          <a:bodyPr/>
          <a:lstStyle/>
          <a:p>
            <a:r>
              <a:rPr lang="en-US" dirty="0" smtClean="0"/>
              <a:t>Based on a linear combination of past values</a:t>
            </a:r>
          </a:p>
          <a:p>
            <a:r>
              <a:rPr lang="en-US" dirty="0" smtClean="0"/>
              <a:t>As the name states, regression against itself</a:t>
            </a:r>
            <a:endParaRPr lang="en-US" dirty="0"/>
          </a:p>
        </p:txBody>
      </p:sp>
    </p:spTree>
    <p:extLst>
      <p:ext uri="{BB962C8B-B14F-4D97-AF65-F5344CB8AC3E}">
        <p14:creationId xmlns:p14="http://schemas.microsoft.com/office/powerpoint/2010/main" val="169377052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Average Models</a:t>
            </a:r>
            <a:endParaRPr lang="en-US" dirty="0"/>
          </a:p>
        </p:txBody>
      </p:sp>
      <p:sp>
        <p:nvSpPr>
          <p:cNvPr id="3" name="Content Placeholder 2"/>
          <p:cNvSpPr>
            <a:spLocks noGrp="1"/>
          </p:cNvSpPr>
          <p:nvPr>
            <p:ph idx="1"/>
          </p:nvPr>
        </p:nvSpPr>
        <p:spPr/>
        <p:txBody>
          <a:bodyPr/>
          <a:lstStyle/>
          <a:p>
            <a:r>
              <a:rPr lang="en-US" dirty="0" smtClean="0"/>
              <a:t>Rather than past values, forecast based on past errors (white noise)</a:t>
            </a:r>
          </a:p>
          <a:p>
            <a:r>
              <a:rPr lang="en-US" dirty="0" smtClean="0"/>
              <a:t>Still using a regression-like model</a:t>
            </a:r>
            <a:endParaRPr lang="en-US" dirty="0"/>
          </a:p>
        </p:txBody>
      </p:sp>
    </p:spTree>
    <p:extLst>
      <p:ext uri="{BB962C8B-B14F-4D97-AF65-F5344CB8AC3E}">
        <p14:creationId xmlns:p14="http://schemas.microsoft.com/office/powerpoint/2010/main" val="2146894858"/>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ARIMA models</a:t>
            </a:r>
            <a:endParaRPr lang="en-US" dirty="0"/>
          </a:p>
        </p:txBody>
      </p:sp>
      <p:sp>
        <p:nvSpPr>
          <p:cNvPr id="3" name="Content Placeholder 2"/>
          <p:cNvSpPr>
            <a:spLocks noGrp="1"/>
          </p:cNvSpPr>
          <p:nvPr>
            <p:ph idx="1"/>
          </p:nvPr>
        </p:nvSpPr>
        <p:spPr/>
        <p:txBody>
          <a:bodyPr/>
          <a:lstStyle/>
          <a:p>
            <a:r>
              <a:rPr lang="en-US" dirty="0" smtClean="0"/>
              <a:t>Combine AR and MA models with a Integration step</a:t>
            </a:r>
          </a:p>
          <a:p>
            <a:pPr lvl="1"/>
            <a:r>
              <a:rPr lang="en-US" dirty="0" smtClean="0"/>
              <a:t>The integration is some level of differencing</a:t>
            </a:r>
          </a:p>
          <a:p>
            <a:r>
              <a:rPr lang="en-US" dirty="0" smtClean="0"/>
              <a:t>Model parameters are fit though analyzing auto-correlations and using information criterion (AIC, BIC)</a:t>
            </a:r>
            <a:endParaRPr lang="en-US" dirty="0"/>
          </a:p>
        </p:txBody>
      </p:sp>
    </p:spTree>
    <p:extLst>
      <p:ext uri="{BB962C8B-B14F-4D97-AF65-F5344CB8AC3E}">
        <p14:creationId xmlns:p14="http://schemas.microsoft.com/office/powerpoint/2010/main" val="2951541070"/>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99128" y="0"/>
            <a:ext cx="6585917" cy="5201920"/>
          </a:xfrm>
          <a:prstGeom prst="rect">
            <a:avLst/>
          </a:prstGeom>
        </p:spPr>
      </p:pic>
      <p:sp>
        <p:nvSpPr>
          <p:cNvPr id="5" name="TextBox 4"/>
          <p:cNvSpPr txBox="1"/>
          <p:nvPr/>
        </p:nvSpPr>
        <p:spPr>
          <a:xfrm>
            <a:off x="2021840" y="5334000"/>
            <a:ext cx="5140011" cy="646331"/>
          </a:xfrm>
          <a:prstGeom prst="rect">
            <a:avLst/>
          </a:prstGeom>
          <a:noFill/>
        </p:spPr>
        <p:txBody>
          <a:bodyPr wrap="none" rtlCol="0">
            <a:spAutoFit/>
          </a:bodyPr>
          <a:lstStyle/>
          <a:p>
            <a:r>
              <a:rPr lang="en-US" dirty="0"/>
              <a:t>fit &lt;- </a:t>
            </a:r>
            <a:r>
              <a:rPr lang="en-US" dirty="0" err="1"/>
              <a:t>auto.arima</a:t>
            </a:r>
            <a:r>
              <a:rPr lang="en-US" dirty="0"/>
              <a:t>(</a:t>
            </a:r>
            <a:r>
              <a:rPr lang="en-US" dirty="0" err="1"/>
              <a:t>usconsumption</a:t>
            </a:r>
            <a:r>
              <a:rPr lang="en-US" dirty="0"/>
              <a:t>[,1],seasonal=FALSE)</a:t>
            </a:r>
          </a:p>
          <a:p>
            <a:r>
              <a:rPr lang="en-US" dirty="0"/>
              <a:t>plot(forecast(</a:t>
            </a:r>
            <a:r>
              <a:rPr lang="en-US" dirty="0" err="1"/>
              <a:t>fit,h</a:t>
            </a:r>
            <a:r>
              <a:rPr lang="en-US" dirty="0"/>
              <a:t>=10),include=80)</a:t>
            </a:r>
          </a:p>
        </p:txBody>
      </p:sp>
    </p:spTree>
    <p:extLst>
      <p:ext uri="{BB962C8B-B14F-4D97-AF65-F5344CB8AC3E}">
        <p14:creationId xmlns:p14="http://schemas.microsoft.com/office/powerpoint/2010/main" val="2812950366"/>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Seasonal ARIMA Models</a:t>
            </a:r>
            <a:endParaRPr lang="en-US" dirty="0"/>
          </a:p>
        </p:txBody>
      </p:sp>
      <p:sp>
        <p:nvSpPr>
          <p:cNvPr id="3" name="Content Placeholder 2"/>
          <p:cNvSpPr>
            <a:spLocks noGrp="1"/>
          </p:cNvSpPr>
          <p:nvPr>
            <p:ph idx="1"/>
          </p:nvPr>
        </p:nvSpPr>
        <p:spPr/>
        <p:txBody>
          <a:bodyPr/>
          <a:lstStyle/>
          <a:p>
            <a:r>
              <a:rPr lang="en-US" dirty="0" smtClean="0"/>
              <a:t>Clearly we still see seasonal components within data</a:t>
            </a:r>
          </a:p>
          <a:p>
            <a:r>
              <a:rPr lang="en-US" dirty="0" smtClean="0"/>
              <a:t>We address these with another set of parameters to fit AR, I, and MA to seasonal components.</a:t>
            </a:r>
          </a:p>
          <a:p>
            <a:pPr lvl="1"/>
            <a:r>
              <a:rPr lang="en-US" dirty="0" smtClean="0"/>
              <a:t>our parameters are now  (</a:t>
            </a:r>
            <a:r>
              <a:rPr lang="en-US" dirty="0" err="1" smtClean="0"/>
              <a:t>p,d,q</a:t>
            </a:r>
            <a:r>
              <a:rPr lang="en-US" dirty="0" smtClean="0"/>
              <a:t>)(P,D,Q)</a:t>
            </a:r>
            <a:r>
              <a:rPr lang="en-US" baseline="-25000" dirty="0" smtClean="0"/>
              <a:t>m</a:t>
            </a:r>
            <a:endParaRPr lang="en-US" dirty="0"/>
          </a:p>
        </p:txBody>
      </p:sp>
    </p:spTree>
    <p:extLst>
      <p:ext uri="{BB962C8B-B14F-4D97-AF65-F5344CB8AC3E}">
        <p14:creationId xmlns:p14="http://schemas.microsoft.com/office/powerpoint/2010/main" val="2037141830"/>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4400" y="0"/>
            <a:ext cx="7285606" cy="5754573"/>
          </a:xfrm>
          <a:prstGeom prst="rect">
            <a:avLst/>
          </a:prstGeom>
        </p:spPr>
      </p:pic>
      <p:sp>
        <p:nvSpPr>
          <p:cNvPr id="5" name="TextBox 4"/>
          <p:cNvSpPr txBox="1"/>
          <p:nvPr/>
        </p:nvSpPr>
        <p:spPr>
          <a:xfrm>
            <a:off x="1473200" y="5852160"/>
            <a:ext cx="6195664" cy="646331"/>
          </a:xfrm>
          <a:prstGeom prst="rect">
            <a:avLst/>
          </a:prstGeom>
          <a:noFill/>
        </p:spPr>
        <p:txBody>
          <a:bodyPr wrap="none" rtlCol="0">
            <a:spAutoFit/>
          </a:bodyPr>
          <a:lstStyle/>
          <a:p>
            <a:r>
              <a:rPr lang="en-US" dirty="0"/>
              <a:t>fit &lt;- </a:t>
            </a:r>
            <a:r>
              <a:rPr lang="en-US" dirty="0" err="1"/>
              <a:t>Arima</a:t>
            </a:r>
            <a:r>
              <a:rPr lang="en-US" dirty="0"/>
              <a:t>(h02, order=c(3,0,1), seasonal=c(0,1,2), lambda=0)</a:t>
            </a:r>
          </a:p>
          <a:p>
            <a:r>
              <a:rPr lang="en-US" dirty="0"/>
              <a:t>plot(forecast(fit), </a:t>
            </a:r>
            <a:r>
              <a:rPr lang="en-US" dirty="0" err="1"/>
              <a:t>ylab</a:t>
            </a:r>
            <a:r>
              <a:rPr lang="en-US" dirty="0"/>
              <a:t>="H02 sales (million scripts)", </a:t>
            </a:r>
            <a:r>
              <a:rPr lang="en-US" dirty="0" err="1"/>
              <a:t>xlab</a:t>
            </a:r>
            <a:r>
              <a:rPr lang="en-US" dirty="0"/>
              <a:t>="Year")</a:t>
            </a:r>
          </a:p>
        </p:txBody>
      </p:sp>
    </p:spTree>
    <p:extLst>
      <p:ext uri="{BB962C8B-B14F-4D97-AF65-F5344CB8AC3E}">
        <p14:creationId xmlns:p14="http://schemas.microsoft.com/office/powerpoint/2010/main" val="2199902456"/>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More Advanced Tools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2748674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Forecasting</a:t>
            </a:r>
            <a:endParaRPr lang="en-US" dirty="0"/>
          </a:p>
        </p:txBody>
      </p:sp>
      <p:sp>
        <p:nvSpPr>
          <p:cNvPr id="3" name="Content Placeholder 2"/>
          <p:cNvSpPr>
            <a:spLocks noGrp="1"/>
          </p:cNvSpPr>
          <p:nvPr>
            <p:ph idx="1"/>
          </p:nvPr>
        </p:nvSpPr>
        <p:spPr/>
        <p:txBody>
          <a:bodyPr/>
          <a:lstStyle/>
          <a:p>
            <a:r>
              <a:rPr lang="en-US" dirty="0" smtClean="0"/>
              <a:t>Forecasted value is the average of the series</a:t>
            </a:r>
          </a:p>
          <a:p>
            <a:r>
              <a:rPr lang="en-US" dirty="0" smtClean="0"/>
              <a:t>Most rudimentary forecasting method</a:t>
            </a:r>
          </a:p>
          <a:p>
            <a:r>
              <a:rPr lang="en-US" dirty="0" smtClean="0"/>
              <a:t>Baseline for approaching models</a:t>
            </a:r>
          </a:p>
          <a:p>
            <a:endParaRPr lang="en-US" dirty="0"/>
          </a:p>
        </p:txBody>
      </p:sp>
      <p:pic>
        <p:nvPicPr>
          <p:cNvPr id="6" name="Picture 5"/>
          <p:cNvPicPr>
            <a:picLocks noChangeAspect="1"/>
          </p:cNvPicPr>
          <p:nvPr/>
        </p:nvPicPr>
        <p:blipFill>
          <a:blip r:embed="rId3"/>
          <a:stretch>
            <a:fillRect/>
          </a:stretch>
        </p:blipFill>
        <p:spPr>
          <a:xfrm>
            <a:off x="1643529" y="3963149"/>
            <a:ext cx="5871883" cy="731410"/>
          </a:xfrm>
          <a:prstGeom prst="rect">
            <a:avLst/>
          </a:prstGeom>
        </p:spPr>
      </p:pic>
    </p:spTree>
    <p:extLst>
      <p:ext uri="{BB962C8B-B14F-4D97-AF65-F5344CB8AC3E}">
        <p14:creationId xmlns:p14="http://schemas.microsoft.com/office/powerpoint/2010/main" val="3748088067"/>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Advanced Tools</a:t>
            </a:r>
            <a:endParaRPr lang="en-US" dirty="0"/>
          </a:p>
        </p:txBody>
      </p:sp>
      <p:sp>
        <p:nvSpPr>
          <p:cNvPr id="3" name="Content Placeholder 2"/>
          <p:cNvSpPr>
            <a:spLocks noGrp="1"/>
          </p:cNvSpPr>
          <p:nvPr>
            <p:ph idx="1"/>
          </p:nvPr>
        </p:nvSpPr>
        <p:spPr/>
        <p:txBody>
          <a:bodyPr/>
          <a:lstStyle/>
          <a:p>
            <a:r>
              <a:rPr lang="en-US" dirty="0" smtClean="0"/>
              <a:t>Hierarchical Forecasting</a:t>
            </a:r>
          </a:p>
          <a:p>
            <a:r>
              <a:rPr lang="en-US" dirty="0" smtClean="0"/>
              <a:t>Neural Network Models</a:t>
            </a:r>
          </a:p>
          <a:p>
            <a:r>
              <a:rPr lang="en-US" dirty="0" smtClean="0"/>
              <a:t>Dynamic Regression Models</a:t>
            </a:r>
          </a:p>
          <a:p>
            <a:r>
              <a:rPr lang="en-US" dirty="0" smtClean="0"/>
              <a:t>Vector </a:t>
            </a:r>
            <a:r>
              <a:rPr lang="en-US" dirty="0" err="1" smtClean="0"/>
              <a:t>Autoregression</a:t>
            </a:r>
            <a:endParaRPr lang="en-US" dirty="0" smtClean="0"/>
          </a:p>
          <a:p>
            <a:endParaRPr lang="en-US" dirty="0"/>
          </a:p>
        </p:txBody>
      </p:sp>
    </p:spTree>
    <p:extLst>
      <p:ext uri="{BB962C8B-B14F-4D97-AF65-F5344CB8AC3E}">
        <p14:creationId xmlns:p14="http://schemas.microsoft.com/office/powerpoint/2010/main" val="3643811890"/>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A whole book is available online!</a:t>
            </a:r>
          </a:p>
          <a:p>
            <a:pPr lvl="1"/>
            <a:r>
              <a:rPr lang="en-US" dirty="0">
                <a:hlinkClick r:id="rId2"/>
              </a:rPr>
              <a:t>https://www.otexts.org/</a:t>
            </a:r>
            <a:r>
              <a:rPr lang="en-US" dirty="0" smtClean="0">
                <a:hlinkClick r:id="rId2"/>
              </a:rPr>
              <a:t>fpp</a:t>
            </a:r>
            <a:endParaRPr lang="en-US" dirty="0" smtClean="0"/>
          </a:p>
          <a:p>
            <a:pPr lvl="1"/>
            <a:r>
              <a:rPr lang="en-US" dirty="0" smtClean="0"/>
              <a:t>(Many examples were pulled directly from this book)</a:t>
            </a:r>
          </a:p>
          <a:p>
            <a:r>
              <a:rPr lang="en-US" dirty="0" smtClean="0"/>
              <a:t>Of course the CRAN documentation</a:t>
            </a:r>
          </a:p>
          <a:p>
            <a:pPr lvl="1"/>
            <a:r>
              <a:rPr lang="en-US" dirty="0">
                <a:hlinkClick r:id="rId3"/>
              </a:rPr>
              <a:t>http://cran.r-project.org/web/packages/forecast/</a:t>
            </a:r>
            <a:r>
              <a:rPr lang="en-US" dirty="0" smtClean="0">
                <a:hlinkClick r:id="rId3"/>
              </a:rPr>
              <a:t>forecast.pdf</a:t>
            </a:r>
            <a:endParaRPr lang="en-US" dirty="0" smtClean="0"/>
          </a:p>
        </p:txBody>
      </p:sp>
    </p:spTree>
    <p:extLst>
      <p:ext uri="{BB962C8B-B14F-4D97-AF65-F5344CB8AC3E}">
        <p14:creationId xmlns:p14="http://schemas.microsoft.com/office/powerpoint/2010/main" val="29252687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075765" y="533400"/>
            <a:ext cx="7097060" cy="4679946"/>
          </a:xfrm>
          <a:prstGeom prst="rect">
            <a:avLst/>
          </a:prstGeom>
        </p:spPr>
      </p:pic>
      <p:sp>
        <p:nvSpPr>
          <p:cNvPr id="8" name="TextBox 7"/>
          <p:cNvSpPr txBox="1"/>
          <p:nvPr/>
        </p:nvSpPr>
        <p:spPr>
          <a:xfrm>
            <a:off x="2381018" y="5180390"/>
            <a:ext cx="4491923" cy="1015663"/>
          </a:xfrm>
          <a:prstGeom prst="rect">
            <a:avLst/>
          </a:prstGeom>
          <a:noFill/>
        </p:spPr>
        <p:txBody>
          <a:bodyPr wrap="square" rtlCol="0">
            <a:spAutoFit/>
          </a:bodyPr>
          <a:lstStyle/>
          <a:p>
            <a:r>
              <a:rPr lang="en-US" sz="3000" dirty="0"/>
              <a:t>&gt; forecast = </a:t>
            </a:r>
            <a:r>
              <a:rPr lang="en-US" sz="3000" dirty="0" err="1"/>
              <a:t>meanf</a:t>
            </a:r>
            <a:r>
              <a:rPr lang="en-US" sz="3000" dirty="0"/>
              <a:t>(x, h=20)</a:t>
            </a:r>
          </a:p>
          <a:p>
            <a:r>
              <a:rPr lang="en-US" sz="3000" dirty="0"/>
              <a:t>&gt; plot(forecast)</a:t>
            </a:r>
          </a:p>
        </p:txBody>
      </p:sp>
    </p:spTree>
    <p:extLst>
      <p:ext uri="{BB962C8B-B14F-4D97-AF65-F5344CB8AC3E}">
        <p14:creationId xmlns:p14="http://schemas.microsoft.com/office/powerpoint/2010/main" val="139864023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Forecasting</a:t>
            </a:r>
            <a:endParaRPr lang="en-US" dirty="0"/>
          </a:p>
        </p:txBody>
      </p:sp>
      <p:sp>
        <p:nvSpPr>
          <p:cNvPr id="3" name="Content Placeholder 2"/>
          <p:cNvSpPr>
            <a:spLocks noGrp="1"/>
          </p:cNvSpPr>
          <p:nvPr>
            <p:ph idx="1"/>
          </p:nvPr>
        </p:nvSpPr>
        <p:spPr/>
        <p:txBody>
          <a:bodyPr/>
          <a:lstStyle/>
          <a:p>
            <a:r>
              <a:rPr lang="en-US" dirty="0" smtClean="0"/>
              <a:t>Forecasted value is the same as the last value</a:t>
            </a:r>
          </a:p>
          <a:p>
            <a:r>
              <a:rPr lang="en-US" dirty="0" smtClean="0"/>
              <a:t>Introduces the idea of </a:t>
            </a:r>
            <a:r>
              <a:rPr lang="en-US" dirty="0" err="1" smtClean="0"/>
              <a:t>recency</a:t>
            </a:r>
            <a:endParaRPr lang="en-US" dirty="0"/>
          </a:p>
          <a:p>
            <a:pPr lvl="1"/>
            <a:r>
              <a:rPr lang="en-US" dirty="0" smtClean="0"/>
              <a:t>Data that is closer in time frame may be more relevant </a:t>
            </a:r>
            <a:endParaRPr lang="en-US" dirty="0"/>
          </a:p>
        </p:txBody>
      </p:sp>
      <p:pic>
        <p:nvPicPr>
          <p:cNvPr id="7" name="Picture 6"/>
          <p:cNvPicPr>
            <a:picLocks noChangeAspect="1"/>
          </p:cNvPicPr>
          <p:nvPr/>
        </p:nvPicPr>
        <p:blipFill>
          <a:blip r:embed="rId3"/>
          <a:stretch>
            <a:fillRect/>
          </a:stretch>
        </p:blipFill>
        <p:spPr>
          <a:xfrm>
            <a:off x="3080872" y="3959009"/>
            <a:ext cx="3000188" cy="806021"/>
          </a:xfrm>
          <a:prstGeom prst="rect">
            <a:avLst/>
          </a:prstGeom>
        </p:spPr>
      </p:pic>
    </p:spTree>
    <p:extLst>
      <p:ext uri="{BB962C8B-B14F-4D97-AF65-F5344CB8AC3E}">
        <p14:creationId xmlns:p14="http://schemas.microsoft.com/office/powerpoint/2010/main" val="239309956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12926" y="464776"/>
            <a:ext cx="6860865" cy="4630165"/>
          </a:xfrm>
          <a:prstGeom prst="rect">
            <a:avLst/>
          </a:prstGeom>
        </p:spPr>
      </p:pic>
      <p:sp>
        <p:nvSpPr>
          <p:cNvPr id="2" name="TextBox 1"/>
          <p:cNvSpPr txBox="1"/>
          <p:nvPr/>
        </p:nvSpPr>
        <p:spPr>
          <a:xfrm>
            <a:off x="2300942" y="5094941"/>
            <a:ext cx="4457921" cy="1015663"/>
          </a:xfrm>
          <a:prstGeom prst="rect">
            <a:avLst/>
          </a:prstGeom>
          <a:noFill/>
        </p:spPr>
        <p:txBody>
          <a:bodyPr wrap="none" rtlCol="0">
            <a:spAutoFit/>
          </a:bodyPr>
          <a:lstStyle/>
          <a:p>
            <a:r>
              <a:rPr lang="en-US" sz="3000" dirty="0"/>
              <a:t>&gt; forecast = </a:t>
            </a:r>
            <a:r>
              <a:rPr lang="en-US" sz="3000" dirty="0" smtClean="0"/>
              <a:t>naive</a:t>
            </a:r>
            <a:r>
              <a:rPr lang="en-US" sz="3000" dirty="0"/>
              <a:t>(x, h=20)</a:t>
            </a:r>
          </a:p>
          <a:p>
            <a:r>
              <a:rPr lang="en-US" sz="3000" dirty="0"/>
              <a:t>&gt; plot(forecast)</a:t>
            </a:r>
          </a:p>
        </p:txBody>
      </p:sp>
    </p:spTree>
    <p:extLst>
      <p:ext uri="{BB962C8B-B14F-4D97-AF65-F5344CB8AC3E}">
        <p14:creationId xmlns:p14="http://schemas.microsoft.com/office/powerpoint/2010/main" val="64059188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4082</TotalTime>
  <Words>2216</Words>
  <Application>Microsoft Macintosh PowerPoint</Application>
  <PresentationFormat>On-screen Show (4:3)</PresentationFormat>
  <Paragraphs>236</Paragraphs>
  <Slides>61</Slides>
  <Notes>14</Notes>
  <HiddenSlides>2</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Introduction to Forecasting: Using the ‘forecast’ Package</vt:lpstr>
      <vt:lpstr>What is Forecasting?</vt:lpstr>
      <vt:lpstr>Rob J Hyndman</vt:lpstr>
      <vt:lpstr>What Will We be discussing</vt:lpstr>
      <vt:lpstr>Simple Forecasting</vt:lpstr>
      <vt:lpstr>Mean Forecasting</vt:lpstr>
      <vt:lpstr>PowerPoint Presentation</vt:lpstr>
      <vt:lpstr>Naïve Forecasting</vt:lpstr>
      <vt:lpstr>PowerPoint Presentation</vt:lpstr>
      <vt:lpstr>Seasonal Naïve Forecasting</vt:lpstr>
      <vt:lpstr>PowerPoint Presentation</vt:lpstr>
      <vt:lpstr>Drift Forecasting</vt:lpstr>
      <vt:lpstr>PowerPoint Presentation</vt:lpstr>
      <vt:lpstr>Data Transformations</vt:lpstr>
      <vt:lpstr>Log Transformations</vt:lpstr>
      <vt:lpstr>Power Transformations</vt:lpstr>
      <vt:lpstr>Box-Cox Transformations</vt:lpstr>
      <vt:lpstr>Using Box-Cox in ‘forecast’</vt:lpstr>
      <vt:lpstr>PowerPoint Presentation</vt:lpstr>
      <vt:lpstr>Stationary Data</vt:lpstr>
      <vt:lpstr>Differencing</vt:lpstr>
      <vt:lpstr>Seasonal Differencing</vt:lpstr>
      <vt:lpstr>PowerPoint Presentation</vt:lpstr>
      <vt:lpstr>Test For Stationarity</vt:lpstr>
      <vt:lpstr>Evaluating Forecast Accuracy</vt:lpstr>
      <vt:lpstr>Scale-Dependent Metrics</vt:lpstr>
      <vt:lpstr>Scale-Independent Metrics</vt:lpstr>
      <vt:lpstr>PowerPoint Presentation</vt:lpstr>
      <vt:lpstr>One Easy Method</vt:lpstr>
      <vt:lpstr>Model Comparison</vt:lpstr>
      <vt:lpstr>Evaluating Models</vt:lpstr>
      <vt:lpstr>Exponential Smoothing</vt:lpstr>
      <vt:lpstr>What is Exponential Smoothing?</vt:lpstr>
      <vt:lpstr>Simple Exponential Smoothing (SES)</vt:lpstr>
      <vt:lpstr>PowerPoint Presentation</vt:lpstr>
      <vt:lpstr>Holt’s Method</vt:lpstr>
      <vt:lpstr>Exponential Trend</vt:lpstr>
      <vt:lpstr>Damped Trend Methods</vt:lpstr>
      <vt:lpstr>PowerPoint Presentation</vt:lpstr>
      <vt:lpstr>Holt-Winters Seasonal Method</vt:lpstr>
      <vt:lpstr>PowerPoint Presentation</vt:lpstr>
      <vt:lpstr>PowerPoint Presentation</vt:lpstr>
      <vt:lpstr>Time Series Decomposition</vt:lpstr>
      <vt:lpstr>Time Series Components</vt:lpstr>
      <vt:lpstr>PowerPoint Presentation</vt:lpstr>
      <vt:lpstr>STE model</vt:lpstr>
      <vt:lpstr>PowerPoint Presentation</vt:lpstr>
      <vt:lpstr>What can we do with this?</vt:lpstr>
      <vt:lpstr>PowerPoint Presentation</vt:lpstr>
      <vt:lpstr>PowerPoint Presentation</vt:lpstr>
      <vt:lpstr>PowerPoint Presentation</vt:lpstr>
      <vt:lpstr>ARIMA Modeling</vt:lpstr>
      <vt:lpstr>Autoregressive Models</vt:lpstr>
      <vt:lpstr>Moving Average Models</vt:lpstr>
      <vt:lpstr>ARIMA models</vt:lpstr>
      <vt:lpstr>PowerPoint Presentation</vt:lpstr>
      <vt:lpstr>Seasonal ARIMA Models</vt:lpstr>
      <vt:lpstr>PowerPoint Presentation</vt:lpstr>
      <vt:lpstr>More Advanced Tools</vt:lpstr>
      <vt:lpstr>More Advanced Tools</vt:lpstr>
      <vt:lpstr>Resources</vt:lpstr>
    </vt:vector>
  </TitlesOfParts>
  <Company>Perscio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GGPLOT2</dc:title>
  <dc:creator>Matt Gilliam</dc:creator>
  <cp:lastModifiedBy>Ben</cp:lastModifiedBy>
  <cp:revision>87</cp:revision>
  <dcterms:created xsi:type="dcterms:W3CDTF">2015-05-19T01:53:41Z</dcterms:created>
  <dcterms:modified xsi:type="dcterms:W3CDTF">2015-07-28T13:02:57Z</dcterms:modified>
</cp:coreProperties>
</file>