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9" r:id="rId2"/>
    <p:sldId id="257" r:id="rId3"/>
    <p:sldId id="280" r:id="rId4"/>
    <p:sldId id="258" r:id="rId5"/>
    <p:sldId id="259" r:id="rId6"/>
    <p:sldId id="261" r:id="rId7"/>
    <p:sldId id="260" r:id="rId8"/>
    <p:sldId id="262" r:id="rId9"/>
    <p:sldId id="263" r:id="rId10"/>
    <p:sldId id="275" r:id="rId11"/>
    <p:sldId id="267" r:id="rId12"/>
    <p:sldId id="268" r:id="rId13"/>
    <p:sldId id="265" r:id="rId14"/>
    <p:sldId id="277" r:id="rId15"/>
    <p:sldId id="278" r:id="rId16"/>
    <p:sldId id="271" r:id="rId17"/>
    <p:sldId id="272" r:id="rId18"/>
    <p:sldId id="273" r:id="rId19"/>
    <p:sldId id="28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Распределение бюджета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Распределение бюджета</c:v>
                </c:pt>
              </c:strCache>
            </c:strRef>
          </c:tx>
          <c:spPr>
            <a:effectLst>
              <a:softEdge rad="0"/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E8F2-4F4C-8901-89804565D0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E8F2-4F4C-8901-89804565D0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E8F2-4F4C-8901-89804565D0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E8F2-4F4C-8901-89804565D0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E8F2-4F4C-8901-89804565D0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E8F2-4F4C-8901-89804565D0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E8F2-4F4C-8901-89804565D05B}"/>
              </c:ext>
            </c:extLst>
          </c:dPt>
          <c:cat>
            <c:strRef>
              <c:f>Лист1!$A$2:$A$8</c:f>
              <c:strCache>
                <c:ptCount val="7"/>
                <c:pt idx="0">
                  <c:v>Процессор - 17%</c:v>
                </c:pt>
                <c:pt idx="1">
                  <c:v>Материнская плата - 14,4%</c:v>
                </c:pt>
                <c:pt idx="2">
                  <c:v>Видеокарта - 44,1%</c:v>
                </c:pt>
                <c:pt idx="3">
                  <c:v>Оперативная память - 9,5%</c:v>
                </c:pt>
                <c:pt idx="4">
                  <c:v>Накопитель - 6,5%</c:v>
                </c:pt>
                <c:pt idx="5">
                  <c:v>Блок питания - 6,9%</c:v>
                </c:pt>
                <c:pt idx="6">
                  <c:v>Охлаждение процессора - 3,1%</c:v>
                </c:pt>
              </c:strCache>
            </c:strRef>
          </c:cat>
          <c:val>
            <c:numRef>
              <c:f>Лист1!$B$2:$B$8</c:f>
              <c:numCache>
                <c:formatCode>0.00%</c:formatCode>
                <c:ptCount val="7"/>
                <c:pt idx="0" formatCode="0%">
                  <c:v>0.17</c:v>
                </c:pt>
                <c:pt idx="1">
                  <c:v>0.14399999999999999</c:v>
                </c:pt>
                <c:pt idx="2">
                  <c:v>0.441</c:v>
                </c:pt>
                <c:pt idx="3">
                  <c:v>9.5000000000000001E-2</c:v>
                </c:pt>
                <c:pt idx="4">
                  <c:v>6.5000000000000002E-2</c:v>
                </c:pt>
                <c:pt idx="5">
                  <c:v>6.9000000000000006E-2</c:v>
                </c:pt>
                <c:pt idx="6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8F2-4F4C-8901-89804565D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6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7888325066301638E-2"/>
          <c:y val="0.36649068857709838"/>
          <c:w val="0.36646557548191877"/>
          <c:h val="0.59583510114203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7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8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1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9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8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4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5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D046B0-E802-40B1-8A3F-E5DBF8373069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FD4AC2-ABE2-4183-97E9-96B4B0E02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2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5D71F-D97B-45C8-B07A-D8EAE5EC5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ru-RU" sz="3200" dirty="0"/>
              <a:t>Разработка  алгоритма подбора комплектующих для персонального компьютера и создание мобильного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C842C-F6C2-4764-B568-5CB33D24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526" y="5735636"/>
            <a:ext cx="5133474" cy="1122363"/>
          </a:xfrm>
        </p:spPr>
        <p:txBody>
          <a:bodyPr/>
          <a:lstStyle/>
          <a:p>
            <a:pPr algn="r"/>
            <a:r>
              <a:rPr lang="ru-RU" b="1" dirty="0">
                <a:solidFill>
                  <a:schemeClr val="bg1"/>
                </a:solidFill>
              </a:rPr>
              <a:t>Выполнил студент группы Пр-20.102к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Герман Р.А.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Дипломный руководитель Какорин Г.В.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91FAA-24CA-4866-9030-5B13FC2C7569}"/>
              </a:ext>
            </a:extLst>
          </p:cNvPr>
          <p:cNvSpPr txBox="1"/>
          <p:nvPr/>
        </p:nvSpPr>
        <p:spPr>
          <a:xfrm>
            <a:off x="1524000" y="662285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Министерство образования Новосибирской области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ГПБОУ НСО «Новосибирский авиационный технический колледж имени Б. С. Галущака»</a:t>
            </a:r>
          </a:p>
        </p:txBody>
      </p:sp>
    </p:spTree>
    <p:extLst>
      <p:ext uri="{BB962C8B-B14F-4D97-AF65-F5344CB8AC3E}">
        <p14:creationId xmlns:p14="http://schemas.microsoft.com/office/powerpoint/2010/main" val="98396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DEB4B0-2E6F-42F0-8866-5F82E1EB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3" y="543713"/>
            <a:ext cx="4429743" cy="63142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F1C746-3A9D-4D43-9D37-404904912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"/>
          <a:stretch/>
        </p:blipFill>
        <p:spPr>
          <a:xfrm>
            <a:off x="6829101" y="491161"/>
            <a:ext cx="4629796" cy="6340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892E9-47FC-4FFC-995B-A3EBF4B1BF1B}"/>
              </a:ext>
            </a:extLst>
          </p:cNvPr>
          <p:cNvSpPr txBox="1"/>
          <p:nvPr/>
        </p:nvSpPr>
        <p:spPr>
          <a:xfrm>
            <a:off x="733101" y="200657"/>
            <a:ext cx="442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TRootUIWeb"/>
              </a:rPr>
              <a:t>AMD Ryzen 5 3600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F12A2-BD76-4948-9CD7-98938F7B3B5D}"/>
              </a:ext>
            </a:extLst>
          </p:cNvPr>
          <p:cNvSpPr txBox="1"/>
          <p:nvPr/>
        </p:nvSpPr>
        <p:spPr>
          <a:xfrm>
            <a:off x="6829102" y="148105"/>
            <a:ext cx="46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TRootUIWeb"/>
              </a:rPr>
              <a:t>Intel Core i5 10400F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CAE1E-B93B-465D-8474-1C4EF561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Бенчмарки</a:t>
            </a:r>
          </a:p>
        </p:txBody>
      </p:sp>
      <p:pic>
        <p:nvPicPr>
          <p:cNvPr id="4" name="Picture 2" descr="PassMark Software - CPU Benchmark Charts">
            <a:extLst>
              <a:ext uri="{FF2B5EF4-FFF2-40B4-BE49-F238E27FC236}">
                <a16:creationId xmlns:a16="http://schemas.microsoft.com/office/drawing/2014/main" id="{6284C386-8922-456A-B1EE-6AB9A752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8" y="2800879"/>
            <a:ext cx="5440842" cy="28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ssMark Software - Video Card (GPU) Benchmark Charts">
            <a:extLst>
              <a:ext uri="{FF2B5EF4-FFF2-40B4-BE49-F238E27FC236}">
                <a16:creationId xmlns:a16="http://schemas.microsoft.com/office/drawing/2014/main" id="{8AF04388-100E-4688-BE3F-2E233AC1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800879"/>
            <a:ext cx="5440842" cy="28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49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6E06-6073-4A40-8945-DEDFA40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FDC3CC-906A-4726-AEF6-A6118689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67"/>
          <a:stretch/>
        </p:blipFill>
        <p:spPr>
          <a:xfrm>
            <a:off x="0" y="2923506"/>
            <a:ext cx="5817978" cy="29698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DE78C0-47F4-44A1-85C0-13BBBFF6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3506"/>
            <a:ext cx="5817978" cy="29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BA112-BECE-4CAB-B294-AB6AA0EC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dirty="0"/>
              <a:t> Выбрать наилучшее комплектующее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54A9E-E29D-4D37-AC42-BDC0D276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3" y="2349286"/>
            <a:ext cx="4700337" cy="182166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Corbel (Основной текст)"/>
              </a:rPr>
              <a:t>Бюджет 100 </a:t>
            </a:r>
            <a:r>
              <a:rPr lang="ru-RU" sz="2400" dirty="0" err="1">
                <a:latin typeface="Corbel (Основной текст)"/>
              </a:rPr>
              <a:t>тыс</a:t>
            </a:r>
            <a:r>
              <a:rPr lang="ru-RU" sz="2400" dirty="0">
                <a:latin typeface="Corbel (Основной текст)"/>
              </a:rPr>
              <a:t> рублей</a:t>
            </a:r>
          </a:p>
          <a:p>
            <a:pPr marL="0" indent="0">
              <a:buNone/>
            </a:pPr>
            <a:br>
              <a:rPr lang="ru-RU" sz="2400" dirty="0">
                <a:latin typeface="Corbel (Основной текст)"/>
              </a:rPr>
            </a:br>
            <a:r>
              <a:rPr lang="ru-RU" sz="2400" dirty="0">
                <a:latin typeface="Corbel (Основной текст)"/>
              </a:rPr>
              <a:t>17% на процессор = 17 </a:t>
            </a:r>
            <a:r>
              <a:rPr lang="ru-RU" sz="2400" dirty="0" err="1">
                <a:latin typeface="Corbel (Основной текст)"/>
              </a:rPr>
              <a:t>тыс</a:t>
            </a:r>
            <a:r>
              <a:rPr lang="ru-RU" sz="2400" dirty="0">
                <a:latin typeface="Corbel (Основной текст)"/>
              </a:rPr>
              <a:t> рублей</a:t>
            </a:r>
            <a:br>
              <a:rPr lang="ru-RU" sz="2400" dirty="0">
                <a:latin typeface="Corbel (Основной текст)"/>
              </a:rPr>
            </a:br>
            <a:r>
              <a:rPr lang="ru-RU" sz="2400" dirty="0">
                <a:latin typeface="Corbel (Основной текст)"/>
              </a:rPr>
              <a:t>Цена процессора</a:t>
            </a:r>
            <a:r>
              <a:rPr lang="en-US" sz="2400" dirty="0">
                <a:latin typeface="Corbel (Основной текст)"/>
              </a:rPr>
              <a:t> &lt;=17</a:t>
            </a:r>
            <a:r>
              <a:rPr lang="ru-RU" sz="2400" dirty="0">
                <a:latin typeface="Corbel (Основной текст)"/>
              </a:rPr>
              <a:t> </a:t>
            </a:r>
            <a:r>
              <a:rPr lang="ru-RU" sz="2400" dirty="0" err="1">
                <a:latin typeface="Corbel (Основной текст)"/>
              </a:rPr>
              <a:t>тыс</a:t>
            </a:r>
            <a:r>
              <a:rPr lang="ru-RU" sz="2400" dirty="0">
                <a:latin typeface="Corbel (Основной текст)"/>
              </a:rPr>
              <a:t> рублей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product main image">
            <a:extLst>
              <a:ext uri="{FF2B5EF4-FFF2-40B4-BE49-F238E27FC236}">
                <a16:creationId xmlns:a16="http://schemas.microsoft.com/office/drawing/2014/main" id="{3BCFED18-6E3E-4EC3-B20E-A6D18D39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9" y="4716377"/>
            <a:ext cx="1960145" cy="19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6529C-DDB7-431F-B084-2689D2A2F9C8}"/>
              </a:ext>
            </a:extLst>
          </p:cNvPr>
          <p:cNvSpPr txBox="1"/>
          <p:nvPr/>
        </p:nvSpPr>
        <p:spPr>
          <a:xfrm>
            <a:off x="359944" y="4314574"/>
            <a:ext cx="225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  <a:t>AMD Ryzen 5 5600X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17B82-CB81-4493-8C70-DA9310DF16A5}"/>
              </a:ext>
            </a:extLst>
          </p:cNvPr>
          <p:cNvSpPr txBox="1"/>
          <p:nvPr/>
        </p:nvSpPr>
        <p:spPr>
          <a:xfrm>
            <a:off x="2466474" y="5116480"/>
            <a:ext cx="1271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rgbClr val="FC8507"/>
                </a:solidFill>
                <a:effectLst/>
                <a:latin typeface="PT Sans" panose="020B0503020203020204" pitchFamily="34" charset="-52"/>
              </a:rPr>
              <a:t>15 299 ₽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9148F3-ABEB-40C0-90C8-4DC406CC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90" y="5696449"/>
            <a:ext cx="981212" cy="600159"/>
          </a:xfrm>
          <a:prstGeom prst="rect">
            <a:avLst/>
          </a:prstGeom>
        </p:spPr>
      </p:pic>
      <p:pic>
        <p:nvPicPr>
          <p:cNvPr id="1028" name="Picture 4" descr="product main image">
            <a:extLst>
              <a:ext uri="{FF2B5EF4-FFF2-40B4-BE49-F238E27FC236}">
                <a16:creationId xmlns:a16="http://schemas.microsoft.com/office/drawing/2014/main" id="{C4655609-E91B-4AA0-98CA-C91DAF0F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55" y="4693926"/>
            <a:ext cx="1960145" cy="19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3703D7-2094-4DC5-A46D-D5C7CBD43536}"/>
              </a:ext>
            </a:extLst>
          </p:cNvPr>
          <p:cNvSpPr txBox="1"/>
          <p:nvPr/>
        </p:nvSpPr>
        <p:spPr>
          <a:xfrm>
            <a:off x="3989906" y="4314574"/>
            <a:ext cx="225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  <a:t>Intel Core i5-11600K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0778A-1805-4C7F-A098-3756223D20D6}"/>
              </a:ext>
            </a:extLst>
          </p:cNvPr>
          <p:cNvSpPr txBox="1"/>
          <p:nvPr/>
        </p:nvSpPr>
        <p:spPr>
          <a:xfrm>
            <a:off x="6096000" y="5116480"/>
            <a:ext cx="1395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rgbClr val="FC8507"/>
                </a:solidFill>
                <a:effectLst/>
                <a:latin typeface="PT Sans" panose="020B0503020203020204" pitchFamily="34" charset="-52"/>
              </a:rPr>
              <a:t>16 199 ₽</a:t>
            </a:r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8048FB-69CD-4F9D-B829-DA74B7B20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805" y="5776917"/>
            <a:ext cx="847843" cy="609685"/>
          </a:xfrm>
          <a:prstGeom prst="rect">
            <a:avLst/>
          </a:prstGeom>
        </p:spPr>
      </p:pic>
      <p:pic>
        <p:nvPicPr>
          <p:cNvPr id="18" name="Picture 13" descr="Процессор Intel Core i3 10105F, LGA 1200, OEM [cm8070104291323 srh8v] –  купить в Ситилинк | 1795649">
            <a:extLst>
              <a:ext uri="{FF2B5EF4-FFF2-40B4-BE49-F238E27FC236}">
                <a16:creationId xmlns:a16="http://schemas.microsoft.com/office/drawing/2014/main" id="{A4E55A95-2060-44BE-8805-A1149021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78" y="4668802"/>
            <a:ext cx="1950135" cy="195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E58835-8369-4BE8-800D-18420DCC6F38}"/>
              </a:ext>
            </a:extLst>
          </p:cNvPr>
          <p:cNvSpPr txBox="1"/>
          <p:nvPr/>
        </p:nvSpPr>
        <p:spPr>
          <a:xfrm>
            <a:off x="7567088" y="4299470"/>
            <a:ext cx="225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  <a:t>Intel Core i3-10105F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1346-B17B-4EEB-B2EF-5E9339C68968}"/>
              </a:ext>
            </a:extLst>
          </p:cNvPr>
          <p:cNvSpPr txBox="1"/>
          <p:nvPr/>
        </p:nvSpPr>
        <p:spPr>
          <a:xfrm>
            <a:off x="9820001" y="5116480"/>
            <a:ext cx="1087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rgbClr val="FC8507"/>
                </a:solidFill>
                <a:effectLst/>
                <a:latin typeface="PT Sans" panose="020B0503020203020204" pitchFamily="34" charset="-52"/>
              </a:rPr>
              <a:t>6 799 ₽</a:t>
            </a:r>
            <a:endParaRPr lang="ru-RU" sz="20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6D4B437-5DD1-490F-B103-80BED7209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001" y="5724523"/>
            <a:ext cx="762106" cy="714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7C482B-4DCA-43CE-88FA-8AC133D816AB}"/>
              </a:ext>
            </a:extLst>
          </p:cNvPr>
          <p:cNvSpPr txBox="1"/>
          <p:nvPr/>
        </p:nvSpPr>
        <p:spPr>
          <a:xfrm>
            <a:off x="7567097" y="3801615"/>
            <a:ext cx="210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(Основной текст)"/>
              </a:rPr>
              <a:t>Разница более 10%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E83DCEC-9775-4E76-BD03-E2AB554C9286}"/>
              </a:ext>
            </a:extLst>
          </p:cNvPr>
          <p:cNvCxnSpPr>
            <a:cxnSpLocks/>
          </p:cNvCxnSpPr>
          <p:nvPr/>
        </p:nvCxnSpPr>
        <p:spPr>
          <a:xfrm>
            <a:off x="7713472" y="4668802"/>
            <a:ext cx="1955141" cy="19501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240EF19-EA0D-41DE-ADF3-78728092616E}"/>
              </a:ext>
            </a:extLst>
          </p:cNvPr>
          <p:cNvCxnSpPr>
            <a:cxnSpLocks/>
          </p:cNvCxnSpPr>
          <p:nvPr/>
        </p:nvCxnSpPr>
        <p:spPr>
          <a:xfrm flipH="1">
            <a:off x="7765381" y="4716377"/>
            <a:ext cx="1903232" cy="19025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1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94538-7F80-4A40-8AAC-77D635C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02" y="0"/>
            <a:ext cx="7729728" cy="1188720"/>
          </a:xfrm>
        </p:spPr>
        <p:txBody>
          <a:bodyPr/>
          <a:lstStyle/>
          <a:p>
            <a:r>
              <a:rPr lang="ru-RU" dirty="0"/>
              <a:t>2 Выбрать наилучшее комплектующее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4D07B-F725-416F-98BA-B874C8CC348A}"/>
              </a:ext>
            </a:extLst>
          </p:cNvPr>
          <p:cNvSpPr txBox="1"/>
          <p:nvPr/>
        </p:nvSpPr>
        <p:spPr>
          <a:xfrm>
            <a:off x="1066981" y="2383516"/>
            <a:ext cx="231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AMD Ryzen 7 3700X</a:t>
            </a:r>
            <a:endParaRPr lang="ru-RU" dirty="0"/>
          </a:p>
        </p:txBody>
      </p:sp>
      <p:pic>
        <p:nvPicPr>
          <p:cNvPr id="2053" name="Picture 5" descr="Купить Процессор AMD Ryzen 7 3700X OEM в интернет-магазине DNS.  Характеристики, цена AMD Ryzen 7 3700X | 5065686.">
            <a:extLst>
              <a:ext uri="{FF2B5EF4-FFF2-40B4-BE49-F238E27FC236}">
                <a16:creationId xmlns:a16="http://schemas.microsoft.com/office/drawing/2014/main" id="{0A8BC239-A919-42B0-8075-D96EEC7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99" y="2798626"/>
            <a:ext cx="1622290" cy="16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31078-9C57-4791-A397-82ECB8F2A9B1}"/>
              </a:ext>
            </a:extLst>
          </p:cNvPr>
          <p:cNvSpPr txBox="1"/>
          <p:nvPr/>
        </p:nvSpPr>
        <p:spPr>
          <a:xfrm>
            <a:off x="1543049" y="4431268"/>
            <a:ext cx="1384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Цена: 16999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1CE00-1727-4063-B1F1-2B2202754AB8}"/>
              </a:ext>
            </a:extLst>
          </p:cNvPr>
          <p:cNvSpPr txBox="1"/>
          <p:nvPr/>
        </p:nvSpPr>
        <p:spPr>
          <a:xfrm>
            <a:off x="4242747" y="1419166"/>
            <a:ext cx="3692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Бюджет на процессор = 17000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4817F-D2B3-42E4-AA00-7E714455519E}"/>
              </a:ext>
            </a:extLst>
          </p:cNvPr>
          <p:cNvSpPr txBox="1"/>
          <p:nvPr/>
        </p:nvSpPr>
        <p:spPr>
          <a:xfrm>
            <a:off x="1078521" y="4797694"/>
            <a:ext cx="2313843" cy="3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Кол-во баллов: 22565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21CED-D249-45C8-8632-F210D49180CD}"/>
              </a:ext>
            </a:extLst>
          </p:cNvPr>
          <p:cNvSpPr txBox="1"/>
          <p:nvPr/>
        </p:nvSpPr>
        <p:spPr>
          <a:xfrm>
            <a:off x="134082" y="5177378"/>
            <a:ext cx="4418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Производительность</a:t>
            </a:r>
            <a:r>
              <a:rPr lang="en-US" dirty="0"/>
              <a:t>/</a:t>
            </a:r>
            <a:r>
              <a:rPr lang="ru-RU" dirty="0"/>
              <a:t>цена= 22565 </a:t>
            </a:r>
            <a:r>
              <a:rPr lang="en-US" dirty="0"/>
              <a:t>/</a:t>
            </a:r>
            <a:r>
              <a:rPr lang="ru-RU" dirty="0"/>
              <a:t>16999</a:t>
            </a:r>
          </a:p>
          <a:p>
            <a:r>
              <a:rPr lang="ru-RU" dirty="0"/>
              <a:t>Производительность</a:t>
            </a:r>
            <a:r>
              <a:rPr lang="en-US" dirty="0"/>
              <a:t>/</a:t>
            </a:r>
            <a:r>
              <a:rPr lang="ru-RU" dirty="0"/>
              <a:t>цена = 1,327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5DCCD-43D3-4DD0-8364-CF25B6CE3C28}"/>
              </a:ext>
            </a:extLst>
          </p:cNvPr>
          <p:cNvSpPr txBox="1"/>
          <p:nvPr/>
        </p:nvSpPr>
        <p:spPr>
          <a:xfrm>
            <a:off x="8831604" y="2386190"/>
            <a:ext cx="231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Intel Core i3-10105F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7DB0F0-B4B3-4A6F-9A1A-E3BDD2BD9D4F}"/>
              </a:ext>
            </a:extLst>
          </p:cNvPr>
          <p:cNvSpPr txBox="1"/>
          <p:nvPr/>
        </p:nvSpPr>
        <p:spPr>
          <a:xfrm>
            <a:off x="9299060" y="4434054"/>
            <a:ext cx="1384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Цена: 6799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A8404-A026-463C-A4C3-0BF9A14F8493}"/>
              </a:ext>
            </a:extLst>
          </p:cNvPr>
          <p:cNvSpPr txBox="1"/>
          <p:nvPr/>
        </p:nvSpPr>
        <p:spPr>
          <a:xfrm>
            <a:off x="7162800" y="5172718"/>
            <a:ext cx="4927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Производительность</a:t>
            </a:r>
            <a:r>
              <a:rPr lang="en-US" dirty="0"/>
              <a:t>/</a:t>
            </a:r>
            <a:r>
              <a:rPr lang="ru-RU" dirty="0"/>
              <a:t>цена = 8996 </a:t>
            </a:r>
            <a:r>
              <a:rPr lang="en-US" dirty="0"/>
              <a:t>/</a:t>
            </a:r>
            <a:r>
              <a:rPr lang="ru-RU" dirty="0"/>
              <a:t> 5999</a:t>
            </a:r>
          </a:p>
          <a:p>
            <a:r>
              <a:rPr lang="ru-RU" dirty="0"/>
              <a:t>Производительность</a:t>
            </a:r>
            <a:r>
              <a:rPr lang="en-US" dirty="0"/>
              <a:t>/</a:t>
            </a:r>
            <a:r>
              <a:rPr lang="ru-RU" dirty="0"/>
              <a:t>цена = 1,5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67A57-9165-4FC9-A3E7-4F34558A898B}"/>
              </a:ext>
            </a:extLst>
          </p:cNvPr>
          <p:cNvSpPr txBox="1"/>
          <p:nvPr/>
        </p:nvSpPr>
        <p:spPr>
          <a:xfrm>
            <a:off x="5147622" y="3136612"/>
            <a:ext cx="1882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Bahnschrift SemiLight" panose="020B0502040204020203" pitchFamily="34" charset="0"/>
              </a:rPr>
              <a:t>1,327 </a:t>
            </a:r>
            <a:r>
              <a:rPr lang="en-US" sz="3200" dirty="0">
                <a:latin typeface="Bahnschrift SemiLight" panose="020B0502040204020203" pitchFamily="34" charset="0"/>
              </a:rPr>
              <a:t>&lt;</a:t>
            </a:r>
            <a:r>
              <a:rPr lang="ru-RU" sz="3200" dirty="0">
                <a:latin typeface="Bahnschrift SemiLight" panose="020B0502040204020203" pitchFamily="34" charset="0"/>
              </a:rPr>
              <a:t> 1,5</a:t>
            </a:r>
          </a:p>
        </p:txBody>
      </p:sp>
      <p:pic>
        <p:nvPicPr>
          <p:cNvPr id="2061" name="Picture 13" descr="Процессор Intel Core i3 10105F, LGA 1200, OEM [cm8070104291323 srh8v] –  купить в Ситилинк | 1795649">
            <a:extLst>
              <a:ext uri="{FF2B5EF4-FFF2-40B4-BE49-F238E27FC236}">
                <a16:creationId xmlns:a16="http://schemas.microsoft.com/office/drawing/2014/main" id="{58E2A49F-BA99-419A-9258-6FAC363A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306" y="2798626"/>
            <a:ext cx="1622290" cy="16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03FA98-6E34-4BA3-8F02-1B7C369620BE}"/>
              </a:ext>
            </a:extLst>
          </p:cNvPr>
          <p:cNvSpPr txBox="1"/>
          <p:nvPr/>
        </p:nvSpPr>
        <p:spPr>
          <a:xfrm>
            <a:off x="8796708" y="4790248"/>
            <a:ext cx="2313843" cy="3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Кол-во баллов: 8996</a:t>
            </a:r>
          </a:p>
        </p:txBody>
      </p:sp>
    </p:spTree>
    <p:extLst>
      <p:ext uri="{BB962C8B-B14F-4D97-AF65-F5344CB8AC3E}">
        <p14:creationId xmlns:p14="http://schemas.microsoft.com/office/powerpoint/2010/main" val="156774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1DD356-17B6-46DB-854B-14D0A1F7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3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3E604-9B37-4487-9365-2B8926C4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238" y="1117973"/>
            <a:ext cx="6793523" cy="1325563"/>
          </a:xfrm>
        </p:spPr>
        <p:txBody>
          <a:bodyPr/>
          <a:lstStyle/>
          <a:p>
            <a:r>
              <a:rPr lang="ru-RU" dirty="0"/>
              <a:t>Остальные комплектующие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AC599-03A8-4CEF-BFA9-065A7069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238" y="2638044"/>
            <a:ext cx="6793523" cy="3101983"/>
          </a:xfrm>
        </p:spPr>
        <p:txBody>
          <a:bodyPr>
            <a:noAutofit/>
          </a:bodyPr>
          <a:lstStyle/>
          <a:p>
            <a:r>
              <a:rPr lang="ru-RU" sz="2800" dirty="0"/>
              <a:t>Видеокарта – идентично процессору</a:t>
            </a:r>
          </a:p>
          <a:p>
            <a:r>
              <a:rPr lang="ru-RU" sz="2800" dirty="0"/>
              <a:t>Оперативная память – частота</a:t>
            </a:r>
          </a:p>
          <a:p>
            <a:r>
              <a:rPr lang="ru-RU" sz="2800" dirty="0"/>
              <a:t>Материнская плата – цена</a:t>
            </a:r>
          </a:p>
          <a:p>
            <a:r>
              <a:rPr lang="ru-RU" sz="2800" dirty="0"/>
              <a:t>Накопитель – объем памяти</a:t>
            </a:r>
          </a:p>
          <a:p>
            <a:r>
              <a:rPr lang="ru-RU" sz="2800" dirty="0"/>
              <a:t>Охлаждение процессора – рассеиваемая мощность</a:t>
            </a:r>
          </a:p>
          <a:p>
            <a:r>
              <a:rPr lang="ru-RU" sz="2800" dirty="0"/>
              <a:t>Блок питания – сертификат 80+</a:t>
            </a:r>
          </a:p>
        </p:txBody>
      </p:sp>
    </p:spTree>
    <p:extLst>
      <p:ext uri="{BB962C8B-B14F-4D97-AF65-F5344CB8AC3E}">
        <p14:creationId xmlns:p14="http://schemas.microsoft.com/office/powerpoint/2010/main" val="34406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09F6F-9A9B-482A-B465-1118F840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dirty="0"/>
              <a:t> Вывод выбранных компонентов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265F9-01E9-4F21-9451-250179A8C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6" b="17783"/>
          <a:stretch/>
        </p:blipFill>
        <p:spPr>
          <a:xfrm>
            <a:off x="4270394" y="1355481"/>
            <a:ext cx="3651211" cy="5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C2C-9C33-420D-9E5A-EF3648F1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7A773-E41C-4FE9-8D2D-046F753B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Адаптация под смену темы системы</a:t>
            </a:r>
          </a:p>
          <a:p>
            <a:r>
              <a:rPr lang="ru-RU" sz="2800" dirty="0"/>
              <a:t>Пересчет бюджета</a:t>
            </a:r>
          </a:p>
          <a:p>
            <a:r>
              <a:rPr lang="ru-RU" sz="2800" dirty="0"/>
              <a:t>Выбор предпочтений</a:t>
            </a:r>
          </a:p>
          <a:p>
            <a:r>
              <a:rPr lang="ru-RU" sz="2800" dirty="0"/>
              <a:t>Список игр, соответствующих характеристикам</a:t>
            </a:r>
          </a:p>
          <a:p>
            <a:r>
              <a:rPr lang="ru-RU" sz="2800" dirty="0"/>
              <a:t>Учитывание совместимости комплектующих</a:t>
            </a:r>
          </a:p>
          <a:p>
            <a:r>
              <a:rPr lang="ru-RU" sz="2800" dirty="0"/>
              <a:t>Переход к магазину электроники</a:t>
            </a:r>
          </a:p>
        </p:txBody>
      </p:sp>
    </p:spTree>
    <p:extLst>
      <p:ext uri="{BB962C8B-B14F-4D97-AF65-F5344CB8AC3E}">
        <p14:creationId xmlns:p14="http://schemas.microsoft.com/office/powerpoint/2010/main" val="258012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05D6E-DA17-4757-B083-18C5E123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BF395-D2BF-459F-BD03-5B3B2E51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305050"/>
            <a:ext cx="4248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7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A2ED0-D083-4359-987C-FB63DDC0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A114B-93A7-4439-B27C-223F3992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Corbel (Основной текст)"/>
              </a:rPr>
              <a:t>Разработать алгоритм автоматического подбора комплектующих и создать вокруг него 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14253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5D71F-D97B-45C8-B07A-D8EAE5EC5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Разработка мобильного приложения для подбора комплектующих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C842C-F6C2-4764-B568-5CB33D24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526" y="5735636"/>
            <a:ext cx="5133474" cy="1122363"/>
          </a:xfrm>
        </p:spPr>
        <p:txBody>
          <a:bodyPr/>
          <a:lstStyle/>
          <a:p>
            <a:r>
              <a:rPr lang="ru-RU" dirty="0"/>
              <a:t>Выполнил студент группы Пр-20.102к </a:t>
            </a:r>
            <a:br>
              <a:rPr lang="ru-RU" dirty="0"/>
            </a:br>
            <a:r>
              <a:rPr lang="ru-RU" dirty="0"/>
              <a:t>Герман Роман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91FAA-24CA-4866-9030-5B13FC2C7569}"/>
              </a:ext>
            </a:extLst>
          </p:cNvPr>
          <p:cNvSpPr txBox="1"/>
          <p:nvPr/>
        </p:nvSpPr>
        <p:spPr>
          <a:xfrm>
            <a:off x="1524000" y="662285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Министерство образования Новосибирской области</a:t>
            </a:r>
          </a:p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ГПБОУ НСО «Новосибирский авиационный технический колледж имени Б. С. Галущака»</a:t>
            </a:r>
          </a:p>
        </p:txBody>
      </p:sp>
    </p:spTree>
    <p:extLst>
      <p:ext uri="{BB962C8B-B14F-4D97-AF65-F5344CB8AC3E}">
        <p14:creationId xmlns:p14="http://schemas.microsoft.com/office/powerpoint/2010/main" val="37921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EEEE8-66E1-40B7-9634-3CF8D9C8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AC210-577C-4A81-A98E-EE52C91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28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создания приложения обусловлена необходимостью решения проблем, с которыми сталкиваются пользователи при выборе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393344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C9AC8-4473-4365-9F9E-6230E433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44EEA-35E0-4A46-9F9C-82F0B722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Изучение предметной области темы</a:t>
            </a:r>
            <a:r>
              <a:rPr lang="en-US" sz="2800" dirty="0"/>
              <a:t>;</a:t>
            </a:r>
          </a:p>
          <a:p>
            <a:r>
              <a:rPr lang="ru-RU" sz="2800" dirty="0"/>
              <a:t>Подбор необходимых программных ресурсов;</a:t>
            </a:r>
          </a:p>
          <a:p>
            <a:r>
              <a:rPr lang="ru-RU" sz="2800" dirty="0"/>
              <a:t>Разработка алгоритма;</a:t>
            </a:r>
            <a:endParaRPr lang="en-US" sz="2800" dirty="0"/>
          </a:p>
          <a:p>
            <a:r>
              <a:rPr lang="ru-RU" sz="2800" dirty="0"/>
              <a:t>Разработка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127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2D18B-FCED-48E5-8AE7-2E7E748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Инструментарий</a:t>
            </a:r>
          </a:p>
        </p:txBody>
      </p:sp>
      <p:pic>
        <p:nvPicPr>
          <p:cNvPr id="1026" name="Picture 2" descr="Android Studio — Википедия">
            <a:extLst>
              <a:ext uri="{FF2B5EF4-FFF2-40B4-BE49-F238E27FC236}">
                <a16:creationId xmlns:a16="http://schemas.microsoft.com/office/drawing/2014/main" id="{F9AFCD40-0BC9-4461-B70E-0EF1DEBA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6" y="2830089"/>
            <a:ext cx="2026228" cy="2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4AE363AD-E6E2-44EA-A499-F78E85C8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2" y="4902712"/>
            <a:ext cx="2490942" cy="15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7C8354-7408-4170-8130-6056214F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82" y="3874241"/>
            <a:ext cx="1141394" cy="17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PNG transparent image download, size: 394x315px">
            <a:extLst>
              <a:ext uri="{FF2B5EF4-FFF2-40B4-BE49-F238E27FC236}">
                <a16:creationId xmlns:a16="http://schemas.microsoft.com/office/drawing/2014/main" id="{1F287A2F-E18B-465E-BD86-7FAFB57C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73" y="2864662"/>
            <a:ext cx="2278458" cy="18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PHP (Personal Home Page) Logo in SVG Vector or PNG File Format -  Logo.wine">
            <a:extLst>
              <a:ext uri="{FF2B5EF4-FFF2-40B4-BE49-F238E27FC236}">
                <a16:creationId xmlns:a16="http://schemas.microsoft.com/office/drawing/2014/main" id="{C5D4D293-0612-4084-AEAE-8C82F33F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628" y="3570740"/>
            <a:ext cx="3346598" cy="22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QLite logo and symbol, meaning, history, PNG">
            <a:extLst>
              <a:ext uri="{FF2B5EF4-FFF2-40B4-BE49-F238E27FC236}">
                <a16:creationId xmlns:a16="http://schemas.microsoft.com/office/drawing/2014/main" id="{A66AA178-026D-415E-95A6-7BD50968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95" y="4856317"/>
            <a:ext cx="29260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0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B71CD-6981-4FE3-BA70-226C2330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D70268-44AB-4FD7-8F56-3074B3E0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8" y="1328466"/>
            <a:ext cx="4748164" cy="53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F6380-4151-45BB-802F-2D27A771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 базы данных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7559DE-4573-48B0-B987-567E4047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10" y="1466601"/>
            <a:ext cx="4834180" cy="494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3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233CC-7612-4CFF-B094-1D51314F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происходит генерация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8EB37-7CB3-470C-A6E9-83249DE2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Определить бюджет на каждое комплектующее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Выбрать наилучшее комплектующее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Вывести выбранные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271916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68927-8197-4285-863B-625698AA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dirty="0"/>
              <a:t> Определить бюджет на каждое комплектующее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519BD-60AB-496E-9E5D-56C1B5C9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64" y="3243738"/>
            <a:ext cx="4014828" cy="1472972"/>
          </a:xfrm>
          <a:prstGeom prst="rect">
            <a:avLst/>
          </a:prstGeom>
        </p:spPr>
      </p:pic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FB6FCF0-6392-48CA-B0C6-CF1F726D5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28828"/>
              </p:ext>
            </p:extLst>
          </p:nvPr>
        </p:nvGraphicFramePr>
        <p:xfrm>
          <a:off x="185708" y="1270891"/>
          <a:ext cx="77297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45926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624</TotalTime>
  <Words>328</Words>
  <Application>Microsoft Office PowerPoint</Application>
  <PresentationFormat>Широкоэкранный</PresentationFormat>
  <Paragraphs>70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Bahnschrift SemiLight</vt:lpstr>
      <vt:lpstr>Calibri</vt:lpstr>
      <vt:lpstr>Corbel</vt:lpstr>
      <vt:lpstr>Corbel (Основной текст)</vt:lpstr>
      <vt:lpstr>Gill Sans MT</vt:lpstr>
      <vt:lpstr>PT Sans</vt:lpstr>
      <vt:lpstr>PTRootUIWeb</vt:lpstr>
      <vt:lpstr>Посылка</vt:lpstr>
      <vt:lpstr>Разработка  алгоритма подбора комплектующих для персонального компьютера и создание мобильного приложения</vt:lpstr>
      <vt:lpstr>Цель Дипломного проекта</vt:lpstr>
      <vt:lpstr>Актуальность</vt:lpstr>
      <vt:lpstr>Задачи</vt:lpstr>
      <vt:lpstr>Инструментарий</vt:lpstr>
      <vt:lpstr>Диаграмма прецедентов</vt:lpstr>
      <vt:lpstr>Er-диаграмма базы данных</vt:lpstr>
      <vt:lpstr>Как происходит генерация сборки</vt:lpstr>
      <vt:lpstr>1 Определить бюджет на каждое комплектующее</vt:lpstr>
      <vt:lpstr>Презентация PowerPoint</vt:lpstr>
      <vt:lpstr>Бенчмарки</vt:lpstr>
      <vt:lpstr>Бенчмарки</vt:lpstr>
      <vt:lpstr>2 Выбрать наилучшее комплектующее</vt:lpstr>
      <vt:lpstr>2 Выбрать наилучшее комплектующее</vt:lpstr>
      <vt:lpstr>Презентация PowerPoint</vt:lpstr>
      <vt:lpstr>Остальные комплектующие</vt:lpstr>
      <vt:lpstr>3 Вывод выбранных компонентов</vt:lpstr>
      <vt:lpstr>Дополнительные функции</vt:lpstr>
      <vt:lpstr>Демонстрация продукта</vt:lpstr>
      <vt:lpstr>Разработка мобильного приложения для подбора комплектующих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подбора комплектующих</dc:title>
  <dc:creator>Рома Герман</dc:creator>
  <cp:lastModifiedBy>Рома Герман</cp:lastModifiedBy>
  <cp:revision>47</cp:revision>
  <dcterms:created xsi:type="dcterms:W3CDTF">2024-02-13T17:40:55Z</dcterms:created>
  <dcterms:modified xsi:type="dcterms:W3CDTF">2024-06-25T18:57:35Z</dcterms:modified>
</cp:coreProperties>
</file>