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  <p:embeddedFont>
      <p:font typeface="Cambria Math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1548D-0991-4057-80C1-2E7602DCD620}">
  <a:tblStyle styleId="{C321548D-0991-4057-80C1-2E7602DCD6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font" Target="fonts/OldStandardTT-bold.fnt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customXml" Target="../customXml/item2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37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CambriaMath-regular.fntdata"/><Relationship Id="rId31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font" Target="fonts/QuattrocentoSans-bold.fntdata"/><Relationship Id="rId35" Type="http://schemas.openxmlformats.org/officeDocument/2006/relationships/font" Target="fonts/OldStandardTT-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be4443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be4443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c521081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c521081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66fbe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66fbe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be4443ab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be4443ab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521081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521081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0c585d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0c585d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c585d6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c585d6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be4443ab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be4443ab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521081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521081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0be4443ab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0be4443ab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c521081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c52108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521081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c521081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521081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521081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521081c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521081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be4443ab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be4443ab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521081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521081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c521081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c521081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521081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521081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521081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521081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521081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521081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521081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521081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pLBQhEsZB0k21gTaBVNoHLagpE2kTamL/view" TargetMode="External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_sBBaNYex3E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526850" y="333875"/>
            <a:ext cx="55476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/>
              <a:t>LABVIEW project </a:t>
            </a:r>
            <a:endParaRPr sz="5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0725" y="2599463"/>
            <a:ext cx="8520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100">
                <a:solidFill>
                  <a:schemeClr val="lt1"/>
                </a:solidFill>
              </a:rPr>
              <a:t>The inverted pendulum stabilized by a flywheel,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100">
                <a:solidFill>
                  <a:schemeClr val="lt1"/>
                </a:solidFill>
              </a:rPr>
              <a:t>under-actuated non-linear system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0" y="416763"/>
            <a:ext cx="5543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1300" y="1080200"/>
            <a:ext cx="34291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The dynamic model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4725"/>
            <a:ext cx="8839200" cy="160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Stabilisation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PID: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P:</a:t>
            </a:r>
            <a:r>
              <a:rPr lang="fr" sz="2623">
                <a:latin typeface="Quattrocento Sans"/>
                <a:ea typeface="Quattrocento Sans"/>
                <a:cs typeface="Quattrocento Sans"/>
                <a:sym typeface="Quattrocento Sans"/>
              </a:rPr>
              <a:t>The proportional component depends only on the difference between the set point and the process variable.</a:t>
            </a:r>
            <a:endParaRPr b="1" sz="32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I:</a:t>
            </a:r>
            <a:r>
              <a:rPr lang="fr" sz="3413">
                <a:latin typeface="Quattrocento Sans"/>
                <a:ea typeface="Quattrocento Sans"/>
                <a:cs typeface="Quattrocento Sans"/>
                <a:sym typeface="Quattrocento Sans"/>
              </a:rPr>
              <a:t>The integral response will continually increase over time unless the error is zero</a:t>
            </a:r>
            <a:endParaRPr b="1" sz="40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D:</a:t>
            </a:r>
            <a:r>
              <a:rPr lang="fr" sz="3150">
                <a:latin typeface="Quattrocento Sans"/>
                <a:ea typeface="Quattrocento Sans"/>
                <a:cs typeface="Quattrocento Sans"/>
                <a:sym typeface="Quattrocento Sans"/>
              </a:rPr>
              <a:t>The derivative component causes the output to decrease if the process variable is increasing rapidly</a:t>
            </a:r>
            <a:endParaRPr b="1"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16">
                <a:solidFill>
                  <a:schemeClr val="dk2"/>
                </a:solidFill>
              </a:rPr>
              <a:t>LQR</a:t>
            </a:r>
            <a:r>
              <a:rPr lang="fr" sz="3225">
                <a:solidFill>
                  <a:schemeClr val="dk2"/>
                </a:solidFill>
              </a:rPr>
              <a:t>:</a:t>
            </a:r>
            <a:r>
              <a:rPr lang="fr" sz="3209">
                <a:solidFill>
                  <a:schemeClr val="dk2"/>
                </a:solidFill>
              </a:rPr>
              <a:t> </a:t>
            </a:r>
            <a:r>
              <a:rPr lang="fr" sz="2559">
                <a:solidFill>
                  <a:srgbClr val="333333"/>
                </a:solidFill>
              </a:rPr>
              <a:t>Linear quadratic regulator is based on Riccati equations </a:t>
            </a:r>
            <a:r>
              <a:rPr lang="fr" sz="2559">
                <a:solidFill>
                  <a:srgbClr val="006699"/>
                </a:solidFill>
              </a:rPr>
              <a:t>.</a:t>
            </a:r>
            <a:r>
              <a:rPr lang="fr" sz="2559">
                <a:solidFill>
                  <a:srgbClr val="333333"/>
                </a:solidFill>
              </a:rPr>
              <a:t>Minimizing</a:t>
            </a:r>
            <a:r>
              <a:rPr lang="fr" sz="2559">
                <a:solidFill>
                  <a:srgbClr val="333333"/>
                </a:solidFill>
              </a:rPr>
              <a:t> quadratic cost function with properly matched weights is the aim of the controller</a:t>
            </a:r>
            <a:r>
              <a:rPr lang="fr" sz="3209">
                <a:solidFill>
                  <a:schemeClr val="dk2"/>
                </a:solidFill>
              </a:rPr>
              <a:t> </a:t>
            </a:r>
            <a:endParaRPr sz="3209">
              <a:solidFill>
                <a:schemeClr val="dk2"/>
              </a:solidFill>
            </a:endParaRPr>
          </a:p>
          <a:p>
            <a:pPr indent="0" lvl="0" marL="152400" marR="152400" rtl="0" algn="ctr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9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target_voltage =  a*p_angle + b*p_vel + c*m_vel</a:t>
            </a:r>
            <a:endParaRPr sz="2109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442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●"/>
            </a:pPr>
            <a:r>
              <a:rPr lang="fr" sz="2631">
                <a:solidFill>
                  <a:srgbClr val="24292E"/>
                </a:solidFill>
              </a:rPr>
              <a:t>a,b and c are weights</a:t>
            </a:r>
            <a:endParaRPr sz="2631">
              <a:solidFill>
                <a:srgbClr val="24292E"/>
              </a:solidFill>
            </a:endParaRPr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61243"/>
              <a:buChar char="●"/>
            </a:pPr>
            <a:r>
              <a:rPr lang="fr" sz="2939">
                <a:solidFill>
                  <a:srgbClr val="24292E"/>
                </a:solidFill>
              </a:rPr>
              <a:t>pendulum angle - </a:t>
            </a:r>
            <a:r>
              <a:rPr lang="fr" sz="2739">
                <a:solidFill>
                  <a:srgbClr val="24292E"/>
                </a:solidFill>
              </a:rPr>
              <a:t>p_angle</a:t>
            </a:r>
            <a:endParaRPr sz="2739">
              <a:solidFill>
                <a:srgbClr val="24292E"/>
              </a:solidFill>
            </a:endParaRPr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61243"/>
              <a:buChar char="●"/>
            </a:pPr>
            <a:r>
              <a:rPr lang="fr" sz="2939">
                <a:solidFill>
                  <a:srgbClr val="24292E"/>
                </a:solidFill>
              </a:rPr>
              <a:t>pendulum velocity - </a:t>
            </a:r>
            <a:r>
              <a:rPr lang="fr" sz="2739">
                <a:solidFill>
                  <a:srgbClr val="24292E"/>
                </a:solidFill>
              </a:rPr>
              <a:t>p_vel</a:t>
            </a:r>
            <a:endParaRPr sz="2739">
              <a:solidFill>
                <a:srgbClr val="24292E"/>
              </a:solidFill>
            </a:endParaRPr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61243"/>
              <a:buChar char="●"/>
            </a:pPr>
            <a:r>
              <a:rPr lang="fr" sz="2939">
                <a:solidFill>
                  <a:srgbClr val="24292E"/>
                </a:solidFill>
              </a:rPr>
              <a:t>motor velocity - </a:t>
            </a:r>
            <a:r>
              <a:rPr lang="fr" sz="2739">
                <a:solidFill>
                  <a:srgbClr val="24292E"/>
                </a:solidFill>
              </a:rPr>
              <a:t>m_vel</a:t>
            </a:r>
            <a:endParaRPr sz="2739">
              <a:solidFill>
                <a:srgbClr val="24292E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978400" y="2248500"/>
            <a:ext cx="31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 Conception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 title="F06uGrrmP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231525" y="1883725"/>
            <a:ext cx="8520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400">
                <a:solidFill>
                  <a:schemeClr val="lt2"/>
                </a:solidFill>
              </a:rPr>
              <a:t>Flowchart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0" r="0" t="4232"/>
          <a:stretch/>
        </p:blipFill>
        <p:spPr>
          <a:xfrm>
            <a:off x="868375" y="120250"/>
            <a:ext cx="7067299" cy="4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3115050" y="2217750"/>
            <a:ext cx="291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Front Panel</a:t>
            </a:r>
            <a:endParaRPr sz="3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3150900" y="2263950"/>
            <a:ext cx="28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Block diagram</a:t>
            </a:r>
            <a:endParaRPr sz="2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100">
                <a:solidFill>
                  <a:schemeClr val="lt2"/>
                </a:solidFill>
              </a:rPr>
              <a:t>prepared by</a:t>
            </a:r>
            <a:r>
              <a:rPr b="1" lang="fr" sz="2100">
                <a:solidFill>
                  <a:srgbClr val="434343"/>
                </a:solidFill>
              </a:rPr>
              <a:t> 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Chihi Ines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Abbes Sonia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Abid Slim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Nagazi Eya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IIA4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73850" y="339575"/>
            <a:ext cx="48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Communication </a:t>
            </a:r>
            <a:r>
              <a:rPr lang="fr" sz="2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technology</a:t>
            </a:r>
            <a:endParaRPr sz="2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157925" y="1212975"/>
            <a:ext cx="75147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Bluetooth: </a:t>
            </a:r>
            <a:r>
              <a:rPr lang="fr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is an unwired method that use bluetooth module  to ensure the communication between the labview and the model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=&gt; No real time results, Problem of latency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Serial: </a:t>
            </a:r>
            <a:r>
              <a:rPr lang="fr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is a wired method that uses a cable to communicate the software with the model 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3748200" y="2333250"/>
            <a:ext cx="186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Real time test </a:t>
            </a:r>
            <a:endParaRPr sz="22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1738500" y="1810350"/>
            <a:ext cx="56670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Motivation goals: GymnasRobots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tlas uses its whole body -- legs, arms, torso -- to perform a sequence of dynamic maneuvers that form a gymnastic routine.  We created the maneuvers using new techniques that streamline the development process. First, an optimization algorithm transforms high-level descriptions of each maneuver into dynamically-feasible reference motions.  Then Atlas tracks the motions using a model predictive controller that smoothly blends from one maneuver to the next.  Using this approach, we developed the routine significantly faster than previous Atlas routines, with a performance success rate of about 80%. For more information visit us at https://www.BostonDynamics.com." id="76" name="Google Shape;76;p16" title="More Parkour Atla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The Benchmark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945550"/>
            <a:ext cx="62960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chemeClr val="lt2"/>
                </a:solidFill>
              </a:rPr>
              <a:t>Dynamic parameters</a:t>
            </a:r>
            <a:endParaRPr b="1" sz="3800">
              <a:solidFill>
                <a:schemeClr val="lt2"/>
              </a:solidFill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{C321548D-0991-4057-80C1-2E7602DCD620}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Notation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Unit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Pendulum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the distance between the gravity center and the rotation axis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Pendulum mass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Wheel mass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Pendulum Inertia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Kg.m²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Wheel Inertia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Kg.m²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gravity acceleration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m/s²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2"/>
                </a:solidFill>
              </a:rPr>
              <a:t>Dynamic Variables</a:t>
            </a:r>
            <a:endParaRPr b="1" sz="3800">
              <a:solidFill>
                <a:schemeClr val="lt2"/>
              </a:solidFill>
            </a:endParaRPr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{C321548D-0991-4057-80C1-2E7602DCD620}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Notation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Unit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θ1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Pendulum angular 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Wheel</a:t>
                      </a:r>
                      <a:r>
                        <a:rPr lang="fr"/>
                        <a:t> angular position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7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(θ1) 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Pendulum angular velocity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rad/s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7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(θ2) 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Wheel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angular velocity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rad/s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(θ1) ̈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Pendulum angular acceleration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rad/s²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(θ2) ̈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Wheel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angular acceleration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rad/s²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Motor torque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Nm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Modelling hypotheses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415700"/>
            <a:ext cx="85206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</a:rPr>
              <a:t>Hypothesis 1</a:t>
            </a:r>
            <a:r>
              <a:rPr b="1" lang="fr" sz="2000">
                <a:solidFill>
                  <a:schemeClr val="dk2"/>
                </a:solidFill>
              </a:rPr>
              <a:t>:</a:t>
            </a:r>
            <a:r>
              <a:rPr b="1" lang="fr" sz="2000">
                <a:solidFill>
                  <a:srgbClr val="434343"/>
                </a:solidFill>
              </a:rPr>
              <a:t> </a:t>
            </a:r>
            <a:r>
              <a:rPr lang="fr" sz="2000">
                <a:solidFill>
                  <a:srgbClr val="434343"/>
                </a:solidFill>
              </a:rPr>
              <a:t>The masses of the pendulum and the inertia wheel are considered to be point masses located at </a:t>
            </a:r>
            <a:r>
              <a:rPr lang="fr" sz="2000">
                <a:solidFill>
                  <a:srgbClr val="434343"/>
                </a:solidFill>
              </a:rPr>
              <a:t>their</a:t>
            </a:r>
            <a:r>
              <a:rPr lang="fr" sz="2000">
                <a:solidFill>
                  <a:srgbClr val="434343"/>
                </a:solidFill>
              </a:rPr>
              <a:t> center gravity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</a:rPr>
              <a:t>Hypothesis 2:</a:t>
            </a:r>
            <a:r>
              <a:rPr lang="fr" sz="2000">
                <a:solidFill>
                  <a:srgbClr val="434343"/>
                </a:solidFill>
              </a:rPr>
              <a:t> the friction mechanical phenomenal will be neglected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chemeClr val="dk2"/>
                </a:solidFill>
              </a:rPr>
              <a:t>Hypothesis 3:</a:t>
            </a:r>
            <a:r>
              <a:rPr lang="fr" sz="2000">
                <a:solidFill>
                  <a:srgbClr val="434343"/>
                </a:solidFill>
              </a:rPr>
              <a:t> The dynamics of the actuator motor associated with the wheel is not taken into account in the modelling of the system</a:t>
            </a: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Theories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955125"/>
            <a:ext cx="8520600" cy="3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dk2"/>
                </a:solidFill>
              </a:rPr>
              <a:t>Lagrangian</a:t>
            </a:r>
            <a:r>
              <a:rPr b="1" lang="fr" sz="1900">
                <a:solidFill>
                  <a:schemeClr val="dk2"/>
                </a:solidFill>
              </a:rPr>
              <a:t> field theory:</a:t>
            </a:r>
            <a:endParaRPr b="1"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fr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fr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.u</a:t>
            </a:r>
            <a:r>
              <a:rPr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q= (θ1    θ2)</a:t>
            </a:r>
            <a:r>
              <a:rPr baseline="30000" lang="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endParaRPr baseline="30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L=K-V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04575" y="3796450"/>
            <a:ext cx="511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M=(m11,m12,m21,m22)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m11=m1.lc12+m2l12+I1+I2 </a:t>
            </a: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m12=m21=m22</a:t>
            </a:r>
            <a:endParaRPr sz="18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638" y="1310473"/>
            <a:ext cx="4322726" cy="10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98375"/>
            <a:ext cx="3367650" cy="6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3E293404CEB4E98EDA22BEB64C623" ma:contentTypeVersion="2" ma:contentTypeDescription="Crée un document." ma:contentTypeScope="" ma:versionID="bd980b9cad730ba415d9f4f3b3bffb35">
  <xsd:schema xmlns:xsd="http://www.w3.org/2001/XMLSchema" xmlns:xs="http://www.w3.org/2001/XMLSchema" xmlns:p="http://schemas.microsoft.com/office/2006/metadata/properties" xmlns:ns2="1b939608-d4a4-4141-bf59-8647c39547ec" targetNamespace="http://schemas.microsoft.com/office/2006/metadata/properties" ma:root="true" ma:fieldsID="6f9e141047f92ee7c541ed3e282d4526" ns2:_="">
    <xsd:import namespace="1b939608-d4a4-4141-bf59-8647c39547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39608-d4a4-4141-bf59-8647c39547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35D40-BA83-4102-9A21-E7FCDD07C92E}"/>
</file>

<file path=customXml/itemProps2.xml><?xml version="1.0" encoding="utf-8"?>
<ds:datastoreItem xmlns:ds="http://schemas.openxmlformats.org/officeDocument/2006/customXml" ds:itemID="{E8C55152-CE65-4A0E-BA4D-1D85023B6C36}"/>
</file>

<file path=customXml/itemProps3.xml><?xml version="1.0" encoding="utf-8"?>
<ds:datastoreItem xmlns:ds="http://schemas.openxmlformats.org/officeDocument/2006/customXml" ds:itemID="{F0B6F921-C6E6-4161-8A93-42D22AA9448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0x0101005923E293404CEB4E98EDA22BEB64C623</vt:lpwstr>
  </property>
</Properties>
</file>