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Fraunces SemiBold" charset="1" panose="00000000000000000000"/>
      <p:regular r:id="rId14"/>
    </p:embeddedFont>
    <p:embeddedFont>
      <p:font typeface="Fraunces SemiBold Bold" charset="1" panose="00000000000000000000"/>
      <p:regular r:id="rId15"/>
    </p:embeddedFont>
    <p:embeddedFont>
      <p:font typeface="Fraunces SemiBold Italics" charset="1" panose="00000000000000000000"/>
      <p:regular r:id="rId16"/>
    </p:embeddedFont>
    <p:embeddedFont>
      <p:font typeface="Fraunces SemiBold Bold Italic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31" Target="slides/slide14.xml" Type="http://schemas.openxmlformats.org/officeDocument/2006/relationships/slide"/><Relationship Id="rId32" Target="slides/slide15.xml" Type="http://schemas.openxmlformats.org/officeDocument/2006/relationships/slide"/><Relationship Id="rId33" Target="slides/slide16.xml" Type="http://schemas.openxmlformats.org/officeDocument/2006/relationships/slide"/><Relationship Id="rId34" Target="slides/slide1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3507075" y="5505392"/>
            <a:ext cx="6179809" cy="338204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0"/>
            <a:ext cx="1028700" cy="1028700"/>
          </a:xfrm>
          <a:prstGeom prst="rect">
            <a:avLst/>
          </a:prstGeom>
        </p:spPr>
      </p:pic>
      <p:sp>
        <p:nvSpPr>
          <p:cNvPr name="AutoShape 4" id="4"/>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5" id="5"/>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6" id="6"/>
          <p:cNvSpPr txBox="true"/>
          <p:nvPr/>
        </p:nvSpPr>
        <p:spPr>
          <a:xfrm rot="0">
            <a:off x="1993519" y="2923233"/>
            <a:ext cx="8028708" cy="3805180"/>
          </a:xfrm>
          <a:prstGeom prst="rect">
            <a:avLst/>
          </a:prstGeom>
        </p:spPr>
        <p:txBody>
          <a:bodyPr anchor="t" rtlCol="false" tIns="0" lIns="0" bIns="0" rIns="0">
            <a:spAutoFit/>
          </a:bodyPr>
          <a:lstStyle/>
          <a:p>
            <a:pPr>
              <a:lnSpc>
                <a:spcPts val="9893"/>
              </a:lnSpc>
            </a:pPr>
            <a:r>
              <a:rPr lang="en-US" sz="9893">
                <a:solidFill>
                  <a:srgbClr val="2D2D2D"/>
                </a:solidFill>
                <a:latin typeface="Fraunces SemiBold"/>
              </a:rPr>
              <a:t>Password Strength Checker</a:t>
            </a:r>
          </a:p>
        </p:txBody>
      </p:sp>
      <p:sp>
        <p:nvSpPr>
          <p:cNvPr name="TextBox 7" id="7"/>
          <p:cNvSpPr txBox="true"/>
          <p:nvPr/>
        </p:nvSpPr>
        <p:spPr>
          <a:xfrm rot="0">
            <a:off x="4014489" y="8390255"/>
            <a:ext cx="7231928" cy="405765"/>
          </a:xfrm>
          <a:prstGeom prst="rect">
            <a:avLst/>
          </a:prstGeom>
        </p:spPr>
        <p:txBody>
          <a:bodyPr anchor="t" rtlCol="false" tIns="0" lIns="0" bIns="0" rIns="0">
            <a:spAutoFit/>
          </a:bodyPr>
          <a:lstStyle/>
          <a:p>
            <a:pPr>
              <a:lnSpc>
                <a:spcPts val="3359"/>
              </a:lnSpc>
            </a:pPr>
            <a:r>
              <a:rPr lang="en-US" sz="2400">
                <a:solidFill>
                  <a:srgbClr val="2D2D2D"/>
                </a:solidFill>
                <a:latin typeface="DM Sans"/>
              </a:rPr>
              <a:t>Amira Azouz       Iheb Zitouni       Ines Afli  </a:t>
            </a:r>
          </a:p>
        </p:txBody>
      </p:sp>
      <p:sp>
        <p:nvSpPr>
          <p:cNvPr name="TextBox 8" id="8"/>
          <p:cNvSpPr txBox="true"/>
          <p:nvPr/>
        </p:nvSpPr>
        <p:spPr>
          <a:xfrm rot="0">
            <a:off x="1993519" y="8390255"/>
            <a:ext cx="3428162" cy="405765"/>
          </a:xfrm>
          <a:prstGeom prst="rect">
            <a:avLst/>
          </a:prstGeom>
        </p:spPr>
        <p:txBody>
          <a:bodyPr anchor="t" rtlCol="false" tIns="0" lIns="0" bIns="0" rIns="0">
            <a:spAutoFit/>
          </a:bodyPr>
          <a:lstStyle/>
          <a:p>
            <a:pPr>
              <a:lnSpc>
                <a:spcPts val="3359"/>
              </a:lnSpc>
            </a:pPr>
            <a:r>
              <a:rPr lang="en-US" sz="2400">
                <a:solidFill>
                  <a:srgbClr val="2D2D2D"/>
                </a:solidFill>
                <a:latin typeface="DM Sans"/>
              </a:rPr>
              <a:t>IT360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TextBox 4" id="4"/>
          <p:cNvSpPr txBox="true"/>
          <p:nvPr/>
        </p:nvSpPr>
        <p:spPr>
          <a:xfrm rot="0">
            <a:off x="1993519" y="1888817"/>
            <a:ext cx="9054735"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The main existing solutions:</a:t>
            </a:r>
          </a:p>
        </p:txBody>
      </p:sp>
      <p:sp>
        <p:nvSpPr>
          <p:cNvPr name="TextBox 5" id="5"/>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9</a:t>
            </a:r>
          </a:p>
        </p:txBody>
      </p:sp>
      <p:sp>
        <p:nvSpPr>
          <p:cNvPr name="TextBox 6" id="6"/>
          <p:cNvSpPr txBox="true"/>
          <p:nvPr/>
        </p:nvSpPr>
        <p:spPr>
          <a:xfrm rot="0">
            <a:off x="1993519" y="3867704"/>
            <a:ext cx="6094962" cy="613410"/>
          </a:xfrm>
          <a:prstGeom prst="rect">
            <a:avLst/>
          </a:prstGeom>
        </p:spPr>
        <p:txBody>
          <a:bodyPr anchor="t" rtlCol="false" tIns="0" lIns="0" bIns="0" rIns="0">
            <a:spAutoFit/>
          </a:bodyPr>
          <a:lstStyle/>
          <a:p>
            <a:pPr>
              <a:lnSpc>
                <a:spcPts val="5040"/>
              </a:lnSpc>
            </a:pPr>
            <a:r>
              <a:rPr lang="en-US" sz="3600">
                <a:solidFill>
                  <a:srgbClr val="2D2D2D"/>
                </a:solidFill>
                <a:latin typeface="DM Sans Bold"/>
              </a:rPr>
              <a:t>Google Password Manager:</a:t>
            </a:r>
          </a:p>
        </p:txBody>
      </p:sp>
      <p:sp>
        <p:nvSpPr>
          <p:cNvPr name="TextBox 7" id="7"/>
          <p:cNvSpPr txBox="true"/>
          <p:nvPr/>
        </p:nvSpPr>
        <p:spPr>
          <a:xfrm rot="0">
            <a:off x="2526157" y="5114631"/>
            <a:ext cx="12632340" cy="2588895"/>
          </a:xfrm>
          <a:prstGeom prst="rect">
            <a:avLst/>
          </a:prstGeom>
        </p:spPr>
        <p:txBody>
          <a:bodyPr anchor="t" rtlCol="false" tIns="0" lIns="0" bIns="0" rIns="0">
            <a:spAutoFit/>
          </a:bodyPr>
          <a:lstStyle/>
          <a:p>
            <a:pPr algn="just">
              <a:lnSpc>
                <a:spcPts val="4199"/>
              </a:lnSpc>
            </a:pPr>
            <a:r>
              <a:rPr lang="en-US" sz="2799">
                <a:solidFill>
                  <a:srgbClr val="2D2D2D"/>
                </a:solidFill>
                <a:latin typeface="DM Sans"/>
              </a:rPr>
              <a:t>includes a password strength tester that evaluates password length, complexity, and uniqueness. The strength tester also provides feedback on password reuse and encourages the use of two-factor authentication. However, Google Password Manager may not be accessible to users who prefer not to use Google products.</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9" id="9"/>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10" id="10"/>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1168" t="59" r="0" b="0"/>
          <a:stretch>
            <a:fillRect/>
          </a:stretch>
        </p:blipFill>
        <p:spPr>
          <a:xfrm flipH="false" flipV="false" rot="0">
            <a:off x="1019175" y="4434502"/>
            <a:ext cx="2552229" cy="4112372"/>
          </a:xfrm>
          <a:prstGeom prst="rect">
            <a:avLst/>
          </a:prstGeom>
        </p:spPr>
      </p:pic>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488158" y="1542227"/>
            <a:ext cx="3789522" cy="3803353"/>
          </a:xfrm>
          <a:prstGeom prst="rect">
            <a:avLst/>
          </a:prstGeom>
        </p:spPr>
      </p:pic>
      <p:pic>
        <p:nvPicPr>
          <p:cNvPr name="Picture 9" id="9"/>
          <p:cNvPicPr>
            <a:picLocks noChangeAspect="true"/>
          </p:cNvPicPr>
          <p:nvPr/>
        </p:nvPicPr>
        <p:blipFill>
          <a:blip r:embed="rId8"/>
          <a:srcRect l="3390" t="5195" r="0" b="0"/>
          <a:stretch>
            <a:fillRect/>
          </a:stretch>
        </p:blipFill>
        <p:spPr>
          <a:xfrm flipH="false" flipV="false" rot="0">
            <a:off x="5941449" y="2700728"/>
            <a:ext cx="7670285" cy="8588307"/>
          </a:xfrm>
          <a:prstGeom prst="rect">
            <a:avLst/>
          </a:prstGeom>
        </p:spPr>
      </p:pic>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10</a:t>
            </a:r>
          </a:p>
        </p:txBody>
      </p:sp>
      <p:sp>
        <p:nvSpPr>
          <p:cNvPr name="TextBox 11" id="11"/>
          <p:cNvSpPr txBox="true"/>
          <p:nvPr/>
        </p:nvSpPr>
        <p:spPr>
          <a:xfrm rot="0">
            <a:off x="3269878" y="1759010"/>
            <a:ext cx="9103756"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Google password manager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TextBox 4" id="4"/>
          <p:cNvSpPr txBox="true"/>
          <p:nvPr/>
        </p:nvSpPr>
        <p:spPr>
          <a:xfrm rot="0">
            <a:off x="1993519" y="1888817"/>
            <a:ext cx="9054735"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The main existing solutions:</a:t>
            </a:r>
          </a:p>
        </p:txBody>
      </p:sp>
      <p:sp>
        <p:nvSpPr>
          <p:cNvPr name="TextBox 5" id="5"/>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11</a:t>
            </a:r>
          </a:p>
        </p:txBody>
      </p:sp>
      <p:sp>
        <p:nvSpPr>
          <p:cNvPr name="TextBox 6" id="6"/>
          <p:cNvSpPr txBox="true"/>
          <p:nvPr/>
        </p:nvSpPr>
        <p:spPr>
          <a:xfrm rot="0">
            <a:off x="1993519" y="7038354"/>
            <a:ext cx="6848808" cy="613410"/>
          </a:xfrm>
          <a:prstGeom prst="rect">
            <a:avLst/>
          </a:prstGeom>
        </p:spPr>
        <p:txBody>
          <a:bodyPr anchor="t" rtlCol="false" tIns="0" lIns="0" bIns="0" rIns="0">
            <a:spAutoFit/>
          </a:bodyPr>
          <a:lstStyle/>
          <a:p>
            <a:pPr>
              <a:lnSpc>
                <a:spcPts val="5040"/>
              </a:lnSpc>
            </a:pPr>
            <a:r>
              <a:rPr lang="en-US" sz="3600">
                <a:solidFill>
                  <a:srgbClr val="2D2D2D"/>
                </a:solidFill>
                <a:latin typeface="DM Sans Bold"/>
              </a:rPr>
              <a:t>Kaspersky Password Checker:</a:t>
            </a:r>
          </a:p>
        </p:txBody>
      </p:sp>
      <p:sp>
        <p:nvSpPr>
          <p:cNvPr name="TextBox 7" id="7"/>
          <p:cNvSpPr txBox="true"/>
          <p:nvPr/>
        </p:nvSpPr>
        <p:spPr>
          <a:xfrm rot="0">
            <a:off x="2526157" y="7991157"/>
            <a:ext cx="12632340" cy="1541145"/>
          </a:xfrm>
          <a:prstGeom prst="rect">
            <a:avLst/>
          </a:prstGeom>
        </p:spPr>
        <p:txBody>
          <a:bodyPr anchor="t" rtlCol="false" tIns="0" lIns="0" bIns="0" rIns="0">
            <a:spAutoFit/>
          </a:bodyPr>
          <a:lstStyle/>
          <a:p>
            <a:pPr algn="just">
              <a:lnSpc>
                <a:spcPts val="4199"/>
              </a:lnSpc>
            </a:pPr>
            <a:r>
              <a:rPr lang="en-US" sz="2799">
                <a:solidFill>
                  <a:srgbClr val="2D2D2D"/>
                </a:solidFill>
                <a:latin typeface="DM Sans"/>
              </a:rPr>
              <a:t>It's very secure, easy to use, and provides excellent value. It keeps user data secure with standard security features like 256-bit AES encryption, a zero-knowledge policy, and multiple 2FA options.</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9" id="9"/>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10" id="10"/>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11" id="11"/>
          <p:cNvSpPr txBox="true"/>
          <p:nvPr/>
        </p:nvSpPr>
        <p:spPr>
          <a:xfrm rot="0">
            <a:off x="1993519" y="3115398"/>
            <a:ext cx="6848808" cy="613410"/>
          </a:xfrm>
          <a:prstGeom prst="rect">
            <a:avLst/>
          </a:prstGeom>
        </p:spPr>
        <p:txBody>
          <a:bodyPr anchor="t" rtlCol="false" tIns="0" lIns="0" bIns="0" rIns="0">
            <a:spAutoFit/>
          </a:bodyPr>
          <a:lstStyle/>
          <a:p>
            <a:pPr>
              <a:lnSpc>
                <a:spcPts val="5040"/>
              </a:lnSpc>
            </a:pPr>
            <a:r>
              <a:rPr lang="en-US" sz="3600">
                <a:solidFill>
                  <a:srgbClr val="2D2D2D"/>
                </a:solidFill>
                <a:latin typeface="DM Sans Bold"/>
              </a:rPr>
              <a:t>The Password Meter: </a:t>
            </a:r>
          </a:p>
        </p:txBody>
      </p:sp>
      <p:sp>
        <p:nvSpPr>
          <p:cNvPr name="TextBox 12" id="12"/>
          <p:cNvSpPr txBox="true"/>
          <p:nvPr/>
        </p:nvSpPr>
        <p:spPr>
          <a:xfrm rot="0">
            <a:off x="2526157" y="4128858"/>
            <a:ext cx="12632340" cy="2588895"/>
          </a:xfrm>
          <a:prstGeom prst="rect">
            <a:avLst/>
          </a:prstGeom>
        </p:spPr>
        <p:txBody>
          <a:bodyPr anchor="t" rtlCol="false" tIns="0" lIns="0" bIns="0" rIns="0">
            <a:spAutoFit/>
          </a:bodyPr>
          <a:lstStyle/>
          <a:p>
            <a:pPr algn="just">
              <a:lnSpc>
                <a:spcPts val="4199"/>
              </a:lnSpc>
            </a:pPr>
            <a:r>
              <a:rPr lang="en-US" sz="2799">
                <a:solidFill>
                  <a:srgbClr val="2D2D2D"/>
                </a:solidFill>
                <a:latin typeface="DM Sans"/>
              </a:rPr>
              <a:t>The Password Meter is a web-based tool that uses an algorithm to evaluate the strength of a password based on various criteria, including length, character types, and dictionary words. It provides a score between 0 and 100, along with feedback on how to improve the password.</a:t>
            </a:r>
          </a:p>
          <a:p>
            <a:pPr algn="just">
              <a:lnSpc>
                <a:spcPts val="419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1168" t="59" r="0" b="0"/>
          <a:stretch>
            <a:fillRect/>
          </a:stretch>
        </p:blipFill>
        <p:spPr>
          <a:xfrm flipH="false" flipV="false" rot="0">
            <a:off x="1019175" y="4434502"/>
            <a:ext cx="2552229" cy="4112372"/>
          </a:xfrm>
          <a:prstGeom prst="rect">
            <a:avLst/>
          </a:prstGeom>
        </p:spPr>
      </p:pic>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488158" y="1542227"/>
            <a:ext cx="3789522" cy="3803353"/>
          </a:xfrm>
          <a:prstGeom prst="rect">
            <a:avLst/>
          </a:prstGeom>
        </p:spPr>
      </p:pic>
      <p:pic>
        <p:nvPicPr>
          <p:cNvPr name="Picture 9" id="9"/>
          <p:cNvPicPr>
            <a:picLocks noChangeAspect="true"/>
          </p:cNvPicPr>
          <p:nvPr/>
        </p:nvPicPr>
        <p:blipFill>
          <a:blip r:embed="rId8"/>
          <a:srcRect l="1142" t="0" r="1142" b="0"/>
          <a:stretch>
            <a:fillRect/>
          </a:stretch>
        </p:blipFill>
        <p:spPr>
          <a:xfrm flipH="false" flipV="false" rot="0">
            <a:off x="3757963" y="3199009"/>
            <a:ext cx="10772074" cy="6059291"/>
          </a:xfrm>
          <a:prstGeom prst="rect">
            <a:avLst/>
          </a:prstGeom>
        </p:spPr>
      </p:pic>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12</a:t>
            </a:r>
          </a:p>
        </p:txBody>
      </p:sp>
      <p:sp>
        <p:nvSpPr>
          <p:cNvPr name="TextBox 11" id="11"/>
          <p:cNvSpPr txBox="true"/>
          <p:nvPr/>
        </p:nvSpPr>
        <p:spPr>
          <a:xfrm rot="0">
            <a:off x="3269878" y="1759010"/>
            <a:ext cx="6848808"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Kaspersky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TextBox 4" id="4"/>
          <p:cNvSpPr txBox="true"/>
          <p:nvPr/>
        </p:nvSpPr>
        <p:spPr>
          <a:xfrm rot="0">
            <a:off x="1993519" y="1888817"/>
            <a:ext cx="9054735"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The main existing solutions:</a:t>
            </a:r>
          </a:p>
        </p:txBody>
      </p:sp>
      <p:sp>
        <p:nvSpPr>
          <p:cNvPr name="TextBox 5" id="5"/>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13</a:t>
            </a:r>
          </a:p>
        </p:txBody>
      </p:sp>
      <p:sp>
        <p:nvSpPr>
          <p:cNvPr name="TextBox 6" id="6"/>
          <p:cNvSpPr txBox="true"/>
          <p:nvPr/>
        </p:nvSpPr>
        <p:spPr>
          <a:xfrm rot="0">
            <a:off x="1993519" y="3900497"/>
            <a:ext cx="5947900" cy="613410"/>
          </a:xfrm>
          <a:prstGeom prst="rect">
            <a:avLst/>
          </a:prstGeom>
        </p:spPr>
        <p:txBody>
          <a:bodyPr anchor="t" rtlCol="false" tIns="0" lIns="0" bIns="0" rIns="0">
            <a:spAutoFit/>
          </a:bodyPr>
          <a:lstStyle/>
          <a:p>
            <a:pPr>
              <a:lnSpc>
                <a:spcPts val="5040"/>
              </a:lnSpc>
            </a:pPr>
            <a:r>
              <a:rPr lang="en-US" sz="3600">
                <a:solidFill>
                  <a:srgbClr val="2D2D2D"/>
                </a:solidFill>
                <a:latin typeface="DM Sans Bold"/>
              </a:rPr>
              <a:t>Norton Password Manager:</a:t>
            </a:r>
          </a:p>
        </p:txBody>
      </p:sp>
      <p:sp>
        <p:nvSpPr>
          <p:cNvPr name="TextBox 7" id="7"/>
          <p:cNvSpPr txBox="true"/>
          <p:nvPr/>
        </p:nvSpPr>
        <p:spPr>
          <a:xfrm rot="0">
            <a:off x="2526157" y="5147423"/>
            <a:ext cx="12632340" cy="3112770"/>
          </a:xfrm>
          <a:prstGeom prst="rect">
            <a:avLst/>
          </a:prstGeom>
        </p:spPr>
        <p:txBody>
          <a:bodyPr anchor="t" rtlCol="false" tIns="0" lIns="0" bIns="0" rIns="0">
            <a:spAutoFit/>
          </a:bodyPr>
          <a:lstStyle/>
          <a:p>
            <a:pPr algn="just">
              <a:lnSpc>
                <a:spcPts val="4199"/>
              </a:lnSpc>
            </a:pPr>
            <a:r>
              <a:rPr lang="en-US" sz="2799">
                <a:solidFill>
                  <a:srgbClr val="2D2D2D"/>
                </a:solidFill>
                <a:latin typeface="DM Sans"/>
              </a:rPr>
              <a:t>This is a password manager that includes a password strength tester. It evaluates password length, complexity, and uniqueness, and provides a password generator that can create strong, randomized passwords. It securely stores passwords, auto-fills them for users when they need to log in, and syncs across multiple devices.</a:t>
            </a:r>
          </a:p>
          <a:p>
            <a:pPr algn="just">
              <a:lnSpc>
                <a:spcPts val="4199"/>
              </a:lnSpc>
            </a:pP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9" id="9"/>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10" id="10"/>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1168" t="59" r="0" b="0"/>
          <a:stretch>
            <a:fillRect/>
          </a:stretch>
        </p:blipFill>
        <p:spPr>
          <a:xfrm flipH="false" flipV="false" rot="0">
            <a:off x="1019175" y="4434502"/>
            <a:ext cx="2552229" cy="4112372"/>
          </a:xfrm>
          <a:prstGeom prst="rect">
            <a:avLst/>
          </a:prstGeom>
        </p:spPr>
      </p:pic>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488158" y="1542227"/>
            <a:ext cx="3789522" cy="3803353"/>
          </a:xfrm>
          <a:prstGeom prst="rect">
            <a:avLst/>
          </a:prstGeom>
        </p:spPr>
      </p:pic>
      <p:pic>
        <p:nvPicPr>
          <p:cNvPr name="Picture 9" id="9"/>
          <p:cNvPicPr>
            <a:picLocks noChangeAspect="true"/>
          </p:cNvPicPr>
          <p:nvPr/>
        </p:nvPicPr>
        <p:blipFill>
          <a:blip r:embed="rId8"/>
          <a:srcRect l="0" t="0" r="0" b="4226"/>
          <a:stretch>
            <a:fillRect/>
          </a:stretch>
        </p:blipFill>
        <p:spPr>
          <a:xfrm flipH="false" flipV="false" rot="0">
            <a:off x="3819623" y="3278723"/>
            <a:ext cx="11420317" cy="6423929"/>
          </a:xfrm>
          <a:prstGeom prst="rect">
            <a:avLst/>
          </a:prstGeom>
        </p:spPr>
      </p:pic>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14</a:t>
            </a:r>
          </a:p>
        </p:txBody>
      </p:sp>
      <p:sp>
        <p:nvSpPr>
          <p:cNvPr name="TextBox 11" id="11"/>
          <p:cNvSpPr txBox="true"/>
          <p:nvPr/>
        </p:nvSpPr>
        <p:spPr>
          <a:xfrm rot="0">
            <a:off x="3269878" y="1759010"/>
            <a:ext cx="6848808"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Norton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993519" y="1888817"/>
            <a:ext cx="14247774"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Advantages:</a:t>
            </a:r>
          </a:p>
        </p:txBody>
      </p:sp>
      <p:sp>
        <p:nvSpPr>
          <p:cNvPr name="TextBox 8" id="8"/>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15</a:t>
            </a:r>
          </a:p>
        </p:txBody>
      </p:sp>
      <p:sp>
        <p:nvSpPr>
          <p:cNvPr name="TextBox 9" id="9"/>
          <p:cNvSpPr txBox="true"/>
          <p:nvPr/>
        </p:nvSpPr>
        <p:spPr>
          <a:xfrm rot="0">
            <a:off x="1936098" y="3341052"/>
            <a:ext cx="15434979" cy="6153150"/>
          </a:xfrm>
          <a:prstGeom prst="rect">
            <a:avLst/>
          </a:prstGeom>
        </p:spPr>
        <p:txBody>
          <a:bodyPr anchor="t" rtlCol="false" tIns="0" lIns="0" bIns="0" rIns="0">
            <a:spAutoFit/>
          </a:bodyPr>
          <a:lstStyle/>
          <a:p>
            <a:pPr algn="just" marL="647698" indent="-323849" lvl="1">
              <a:lnSpc>
                <a:spcPts val="4499"/>
              </a:lnSpc>
              <a:buFont typeface="Arial"/>
              <a:buChar char="•"/>
            </a:pPr>
            <a:r>
              <a:rPr lang="en-US" sz="2999">
                <a:solidFill>
                  <a:srgbClr val="2D2D2D"/>
                </a:solidFill>
                <a:latin typeface="DM Sans"/>
              </a:rPr>
              <a:t>Provide a quick, free, and easy way to evaluate the strength of a password and is accessible from any device with internet access.</a:t>
            </a:r>
          </a:p>
          <a:p>
            <a:pPr algn="just" marL="647698" indent="-323849" lvl="1">
              <a:lnSpc>
                <a:spcPts val="4499"/>
              </a:lnSpc>
              <a:buFont typeface="Arial"/>
              <a:buChar char="•"/>
            </a:pPr>
            <a:r>
              <a:rPr lang="en-US" sz="2999">
                <a:solidFill>
                  <a:srgbClr val="2D2D2D"/>
                </a:solidFill>
                <a:latin typeface="DM Sans"/>
              </a:rPr>
              <a:t>Give suggestions for improving the password's strength.</a:t>
            </a:r>
          </a:p>
          <a:p>
            <a:pPr algn="just" marL="647698" indent="-323849" lvl="1">
              <a:lnSpc>
                <a:spcPts val="4499"/>
              </a:lnSpc>
              <a:buFont typeface="Arial"/>
              <a:buChar char="•"/>
            </a:pPr>
            <a:r>
              <a:rPr lang="en-US" sz="2999">
                <a:solidFill>
                  <a:srgbClr val="2D2D2D"/>
                </a:solidFill>
                <a:latin typeface="DM Sans"/>
              </a:rPr>
              <a:t>Provide an estimate of how long it would take for a computer to crack the password.</a:t>
            </a:r>
          </a:p>
          <a:p>
            <a:pPr algn="just" marL="647698" indent="-323849" lvl="1">
              <a:lnSpc>
                <a:spcPts val="4499"/>
              </a:lnSpc>
              <a:buFont typeface="Arial"/>
              <a:buChar char="•"/>
            </a:pPr>
            <a:r>
              <a:rPr lang="en-US" sz="2999">
                <a:solidFill>
                  <a:srgbClr val="2D2D2D"/>
                </a:solidFill>
                <a:latin typeface="DM Sans"/>
              </a:rPr>
              <a:t>Provide a quick and easy way to evaluate the strength of a password.</a:t>
            </a:r>
          </a:p>
          <a:p>
            <a:pPr algn="just" marL="647698" indent="-323849" lvl="1">
              <a:lnSpc>
                <a:spcPts val="4499"/>
              </a:lnSpc>
              <a:buFont typeface="Arial"/>
              <a:buChar char="•"/>
            </a:pPr>
            <a:r>
              <a:rPr lang="en-US" sz="2999">
                <a:solidFill>
                  <a:srgbClr val="2D2D2D"/>
                </a:solidFill>
                <a:latin typeface="DM Sans"/>
              </a:rPr>
              <a:t>Give suggestions for improving the password's strength.</a:t>
            </a:r>
          </a:p>
          <a:p>
            <a:pPr algn="just" marL="647698" indent="-323849" lvl="1">
              <a:lnSpc>
                <a:spcPts val="4499"/>
              </a:lnSpc>
              <a:buFont typeface="Arial"/>
              <a:buChar char="•"/>
            </a:pPr>
            <a:r>
              <a:rPr lang="en-US" sz="2999">
                <a:solidFill>
                  <a:srgbClr val="2D2D2D"/>
                </a:solidFill>
                <a:latin typeface="DM Sans"/>
              </a:rPr>
              <a:t>Provides an estimate of how long it would take for a computer to crack the password.</a:t>
            </a:r>
          </a:p>
          <a:p>
            <a:pPr algn="just" marL="647698" indent="-323849" lvl="1">
              <a:lnSpc>
                <a:spcPts val="4499"/>
              </a:lnSpc>
              <a:buFont typeface="Arial"/>
              <a:buChar char="•"/>
            </a:pPr>
            <a:r>
              <a:rPr lang="en-US" sz="2999">
                <a:solidFill>
                  <a:srgbClr val="2D2D2D"/>
                </a:solidFill>
                <a:latin typeface="DM Sans"/>
              </a:rPr>
              <a:t>User-friendly, easy to set up, and offer strong security features.</a:t>
            </a:r>
          </a:p>
          <a:p>
            <a:pPr algn="just">
              <a:lnSpc>
                <a:spcPts val="4499"/>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993519" y="1888817"/>
            <a:ext cx="14247774"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Limitations:</a:t>
            </a:r>
          </a:p>
        </p:txBody>
      </p:sp>
      <p:sp>
        <p:nvSpPr>
          <p:cNvPr name="TextBox 8" id="8"/>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16</a:t>
            </a:r>
          </a:p>
        </p:txBody>
      </p:sp>
      <p:sp>
        <p:nvSpPr>
          <p:cNvPr name="TextBox 9" id="9"/>
          <p:cNvSpPr txBox="true"/>
          <p:nvPr/>
        </p:nvSpPr>
        <p:spPr>
          <a:xfrm rot="0">
            <a:off x="1936098" y="3650302"/>
            <a:ext cx="15434979" cy="5029200"/>
          </a:xfrm>
          <a:prstGeom prst="rect">
            <a:avLst/>
          </a:prstGeom>
        </p:spPr>
        <p:txBody>
          <a:bodyPr anchor="t" rtlCol="false" tIns="0" lIns="0" bIns="0" rIns="0">
            <a:spAutoFit/>
          </a:bodyPr>
          <a:lstStyle/>
          <a:p>
            <a:pPr algn="just" marL="647698" indent="-323849" lvl="1">
              <a:lnSpc>
                <a:spcPts val="4499"/>
              </a:lnSpc>
              <a:buFont typeface="Arial"/>
              <a:buChar char="•"/>
            </a:pPr>
            <a:r>
              <a:rPr lang="en-US" sz="2999">
                <a:solidFill>
                  <a:srgbClr val="2D2D2D"/>
                </a:solidFill>
                <a:latin typeface="DM Sans"/>
              </a:rPr>
              <a:t>Don't provide a detailed breakdown of the password's strength.</a:t>
            </a:r>
          </a:p>
          <a:p>
            <a:pPr algn="just" marL="647698" indent="-323849" lvl="1">
              <a:lnSpc>
                <a:spcPts val="4499"/>
              </a:lnSpc>
              <a:buFont typeface="Arial"/>
              <a:buChar char="•"/>
            </a:pPr>
            <a:r>
              <a:rPr lang="en-US" sz="2999">
                <a:solidFill>
                  <a:srgbClr val="2D2D2D"/>
                </a:solidFill>
                <a:latin typeface="DM Sans"/>
              </a:rPr>
              <a:t>May not account for all types of attacks or vulnerabilities.</a:t>
            </a:r>
          </a:p>
          <a:p>
            <a:pPr algn="just" marL="647698" indent="-323849" lvl="1">
              <a:lnSpc>
                <a:spcPts val="4499"/>
              </a:lnSpc>
              <a:buFont typeface="Arial"/>
              <a:buChar char="•"/>
            </a:pPr>
            <a:r>
              <a:rPr lang="en-US" sz="2999">
                <a:solidFill>
                  <a:srgbClr val="2D2D2D"/>
                </a:solidFill>
                <a:latin typeface="DM Sans"/>
              </a:rPr>
              <a:t>May not consider whether the password has already been exposed in a data breach.</a:t>
            </a:r>
          </a:p>
          <a:p>
            <a:pPr algn="just" marL="647698" indent="-323849" lvl="1">
              <a:lnSpc>
                <a:spcPts val="4499"/>
              </a:lnSpc>
              <a:buFont typeface="Arial"/>
              <a:buChar char="•"/>
            </a:pPr>
            <a:r>
              <a:rPr lang="en-US" sz="2999">
                <a:solidFill>
                  <a:srgbClr val="2D2D2D"/>
                </a:solidFill>
                <a:latin typeface="DM Sans"/>
              </a:rPr>
              <a:t>The algorithm may not be as robust as it should be, and the recommendations may not always be accurate or relevant to the specific user's needs.</a:t>
            </a:r>
          </a:p>
          <a:p>
            <a:pPr algn="just" marL="647698" indent="-323849" lvl="1">
              <a:lnSpc>
                <a:spcPts val="4499"/>
              </a:lnSpc>
              <a:buFont typeface="Arial"/>
              <a:buChar char="•"/>
            </a:pPr>
            <a:r>
              <a:rPr lang="en-US" sz="2999">
                <a:solidFill>
                  <a:srgbClr val="2D2D2D"/>
                </a:solidFill>
                <a:latin typeface="DM Sans"/>
              </a:rPr>
              <a:t>May not be accessible to all users. Additionally, some users may not be comfortable with relying on a third-party service to test and store their passwords.</a:t>
            </a:r>
          </a:p>
          <a:p>
            <a:pPr algn="just">
              <a:lnSpc>
                <a:spcPts val="44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true" rot="0">
            <a:off x="12686811" y="8118609"/>
            <a:ext cx="2216016" cy="2216016"/>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0" y="0"/>
            <a:ext cx="1028700" cy="1028700"/>
          </a:xfrm>
          <a:prstGeom prst="rect">
            <a:avLst/>
          </a:prstGeom>
        </p:spPr>
      </p:pic>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10800000">
            <a:off x="14902827" y="2981483"/>
            <a:ext cx="4512899" cy="4488283"/>
          </a:xfrm>
          <a:prstGeom prst="rect">
            <a:avLst/>
          </a:prstGeom>
        </p:spPr>
      </p:pic>
      <p:sp>
        <p:nvSpPr>
          <p:cNvPr name="TextBox 9" id="9"/>
          <p:cNvSpPr txBox="true"/>
          <p:nvPr/>
        </p:nvSpPr>
        <p:spPr>
          <a:xfrm rot="0">
            <a:off x="1993519" y="1869767"/>
            <a:ext cx="6848808" cy="1035686"/>
          </a:xfrm>
          <a:prstGeom prst="rect">
            <a:avLst/>
          </a:prstGeom>
        </p:spPr>
        <p:txBody>
          <a:bodyPr anchor="t" rtlCol="false" tIns="0" lIns="0" bIns="0" rIns="0">
            <a:spAutoFit/>
          </a:bodyPr>
          <a:lstStyle/>
          <a:p>
            <a:pPr>
              <a:lnSpc>
                <a:spcPts val="8539"/>
              </a:lnSpc>
            </a:pPr>
            <a:r>
              <a:rPr lang="en-US" sz="6099">
                <a:solidFill>
                  <a:srgbClr val="2D2D2D"/>
                </a:solidFill>
                <a:latin typeface="Fraunces SemiBold Bold"/>
              </a:rPr>
              <a:t>Outline</a:t>
            </a:r>
          </a:p>
        </p:txBody>
      </p:sp>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1</a:t>
            </a:r>
          </a:p>
        </p:txBody>
      </p:sp>
      <p:grpSp>
        <p:nvGrpSpPr>
          <p:cNvPr name="Group 11" id="11"/>
          <p:cNvGrpSpPr/>
          <p:nvPr/>
        </p:nvGrpSpPr>
        <p:grpSpPr>
          <a:xfrm rot="0">
            <a:off x="1156168" y="3737207"/>
            <a:ext cx="13012064" cy="5629273"/>
            <a:chOff x="0" y="0"/>
            <a:chExt cx="17349419" cy="7505698"/>
          </a:xfrm>
        </p:grpSpPr>
        <p:grpSp>
          <p:nvGrpSpPr>
            <p:cNvPr name="Group 12" id="12"/>
            <p:cNvGrpSpPr/>
            <p:nvPr/>
          </p:nvGrpSpPr>
          <p:grpSpPr>
            <a:xfrm rot="0">
              <a:off x="0" y="274857"/>
              <a:ext cx="639543" cy="639543"/>
              <a:chOff x="0" y="0"/>
              <a:chExt cx="812800" cy="812800"/>
            </a:xfrm>
          </p:grpSpPr>
          <p:sp>
            <p:nvSpPr>
              <p:cNvPr name="Freeform 13" id="1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DBDBD"/>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809501" y="-85725"/>
              <a:ext cx="16539918" cy="1000124"/>
            </a:xfrm>
            <a:prstGeom prst="rect">
              <a:avLst/>
            </a:prstGeom>
          </p:spPr>
          <p:txBody>
            <a:bodyPr anchor="t" rtlCol="false" tIns="0" lIns="0" bIns="0" rIns="0">
              <a:spAutoFit/>
            </a:bodyPr>
            <a:lstStyle/>
            <a:p>
              <a:pPr>
                <a:lnSpc>
                  <a:spcPts val="6300"/>
                </a:lnSpc>
              </a:pPr>
              <a:r>
                <a:rPr lang="en-US" sz="4500">
                  <a:solidFill>
                    <a:srgbClr val="2D2D2D"/>
                  </a:solidFill>
                  <a:latin typeface="Fraunces SemiBold Bold"/>
                </a:rPr>
                <a:t>password strength checker techniques</a:t>
              </a:r>
            </a:p>
          </p:txBody>
        </p:sp>
        <p:sp>
          <p:nvSpPr>
            <p:cNvPr name="TextBox 16" id="16"/>
            <p:cNvSpPr txBox="true"/>
            <p:nvPr/>
          </p:nvSpPr>
          <p:spPr>
            <a:xfrm rot="0">
              <a:off x="809501" y="2111374"/>
              <a:ext cx="16539918" cy="1000124"/>
            </a:xfrm>
            <a:prstGeom prst="rect">
              <a:avLst/>
            </a:prstGeom>
          </p:spPr>
          <p:txBody>
            <a:bodyPr anchor="t" rtlCol="false" tIns="0" lIns="0" bIns="0" rIns="0">
              <a:spAutoFit/>
            </a:bodyPr>
            <a:lstStyle/>
            <a:p>
              <a:pPr>
                <a:lnSpc>
                  <a:spcPts val="6300"/>
                </a:lnSpc>
              </a:pPr>
              <a:r>
                <a:rPr lang="en-US" sz="4500">
                  <a:solidFill>
                    <a:srgbClr val="2D2D2D"/>
                  </a:solidFill>
                  <a:latin typeface="Fraunces SemiBold Bold"/>
                </a:rPr>
                <a:t>Main existing solutions</a:t>
              </a:r>
            </a:p>
          </p:txBody>
        </p:sp>
        <p:sp>
          <p:nvSpPr>
            <p:cNvPr name="TextBox 17" id="17"/>
            <p:cNvSpPr txBox="true"/>
            <p:nvPr/>
          </p:nvSpPr>
          <p:spPr>
            <a:xfrm rot="0">
              <a:off x="809501" y="4308474"/>
              <a:ext cx="16539918" cy="1000124"/>
            </a:xfrm>
            <a:prstGeom prst="rect">
              <a:avLst/>
            </a:prstGeom>
          </p:spPr>
          <p:txBody>
            <a:bodyPr anchor="t" rtlCol="false" tIns="0" lIns="0" bIns="0" rIns="0">
              <a:spAutoFit/>
            </a:bodyPr>
            <a:lstStyle/>
            <a:p>
              <a:pPr>
                <a:lnSpc>
                  <a:spcPts val="6300"/>
                </a:lnSpc>
              </a:pPr>
              <a:r>
                <a:rPr lang="en-US" sz="4500">
                  <a:solidFill>
                    <a:srgbClr val="2D2D2D"/>
                  </a:solidFill>
                  <a:latin typeface="Fraunces SemiBold Bold"/>
                </a:rPr>
                <a:t>Advantages</a:t>
              </a:r>
            </a:p>
          </p:txBody>
        </p:sp>
        <p:sp>
          <p:nvSpPr>
            <p:cNvPr name="TextBox 18" id="18"/>
            <p:cNvSpPr txBox="true"/>
            <p:nvPr/>
          </p:nvSpPr>
          <p:spPr>
            <a:xfrm rot="0">
              <a:off x="809501" y="6505573"/>
              <a:ext cx="16539918" cy="1000124"/>
            </a:xfrm>
            <a:prstGeom prst="rect">
              <a:avLst/>
            </a:prstGeom>
          </p:spPr>
          <p:txBody>
            <a:bodyPr anchor="t" rtlCol="false" tIns="0" lIns="0" bIns="0" rIns="0">
              <a:spAutoFit/>
            </a:bodyPr>
            <a:lstStyle/>
            <a:p>
              <a:pPr>
                <a:lnSpc>
                  <a:spcPts val="6300"/>
                </a:lnSpc>
              </a:pPr>
              <a:r>
                <a:rPr lang="en-US" sz="4500">
                  <a:solidFill>
                    <a:srgbClr val="2D2D2D"/>
                  </a:solidFill>
                  <a:latin typeface="Fraunces SemiBold Bold"/>
                </a:rPr>
                <a:t>Disadvantages</a:t>
              </a:r>
            </a:p>
          </p:txBody>
        </p:sp>
        <p:grpSp>
          <p:nvGrpSpPr>
            <p:cNvPr name="Group 19" id="19"/>
            <p:cNvGrpSpPr/>
            <p:nvPr/>
          </p:nvGrpSpPr>
          <p:grpSpPr>
            <a:xfrm rot="0">
              <a:off x="0" y="2334528"/>
              <a:ext cx="639543" cy="639543"/>
              <a:chOff x="0" y="0"/>
              <a:chExt cx="812800" cy="812800"/>
            </a:xfrm>
          </p:grpSpPr>
          <p:sp>
            <p:nvSpPr>
              <p:cNvPr name="Freeform 20" id="20"/>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DBDBD"/>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22" id="22"/>
            <p:cNvGrpSpPr/>
            <p:nvPr/>
          </p:nvGrpSpPr>
          <p:grpSpPr>
            <a:xfrm rot="0">
              <a:off x="0" y="4524814"/>
              <a:ext cx="639543" cy="639543"/>
              <a:chOff x="0" y="0"/>
              <a:chExt cx="812800" cy="812800"/>
            </a:xfrm>
          </p:grpSpPr>
          <p:sp>
            <p:nvSpPr>
              <p:cNvPr name="Freeform 23" id="23"/>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DBDBD"/>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nvGrpSpPr>
            <p:cNvPr name="Group 25" id="25"/>
            <p:cNvGrpSpPr/>
            <p:nvPr/>
          </p:nvGrpSpPr>
          <p:grpSpPr>
            <a:xfrm rot="0">
              <a:off x="0" y="6721914"/>
              <a:ext cx="639543" cy="639543"/>
              <a:chOff x="0" y="0"/>
              <a:chExt cx="812800" cy="812800"/>
            </a:xfrm>
          </p:grpSpPr>
          <p:sp>
            <p:nvSpPr>
              <p:cNvPr name="Freeform 26" id="26"/>
              <p:cNvSpPr/>
              <p:nvPr/>
            </p:nvSpPr>
            <p:spPr>
              <a:xfrm flipH="false" flipV="false">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BDBDBD"/>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993519" y="1888817"/>
            <a:ext cx="12355418"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Password strength checker techniques</a:t>
            </a:r>
          </a:p>
        </p:txBody>
      </p:sp>
      <p:sp>
        <p:nvSpPr>
          <p:cNvPr name="TextBox 8" id="8"/>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2</a:t>
            </a:r>
          </a:p>
        </p:txBody>
      </p:sp>
      <p:sp>
        <p:nvSpPr>
          <p:cNvPr name="TextBox 9" id="9"/>
          <p:cNvSpPr txBox="true"/>
          <p:nvPr/>
        </p:nvSpPr>
        <p:spPr>
          <a:xfrm rot="0">
            <a:off x="1764741" y="3605222"/>
            <a:ext cx="14464394" cy="1616710"/>
          </a:xfrm>
          <a:prstGeom prst="rect">
            <a:avLst/>
          </a:prstGeom>
        </p:spPr>
        <p:txBody>
          <a:bodyPr anchor="t" rtlCol="false" tIns="0" lIns="0" bIns="0" rIns="0">
            <a:spAutoFit/>
          </a:bodyPr>
          <a:lstStyle/>
          <a:p>
            <a:pPr algn="just">
              <a:lnSpc>
                <a:spcPts val="4340"/>
              </a:lnSpc>
            </a:pPr>
            <a:r>
              <a:rPr lang="en-US" sz="3100">
                <a:solidFill>
                  <a:srgbClr val="000000"/>
                </a:solidFill>
                <a:latin typeface="DM Sans Bold"/>
              </a:rPr>
              <a:t>Password Length:</a:t>
            </a:r>
            <a:r>
              <a:rPr lang="en-US" sz="3100">
                <a:solidFill>
                  <a:srgbClr val="000000"/>
                </a:solidFill>
                <a:latin typeface="DM Sans"/>
              </a:rPr>
              <a:t> The number of characters in a password is often used as an indicator of its strength. Longer passwords are generally considered stronger.</a:t>
            </a:r>
          </a:p>
          <a:p>
            <a:pPr algn="just">
              <a:lnSpc>
                <a:spcPts val="4340"/>
              </a:lnSpc>
            </a:pPr>
          </a:p>
        </p:txBody>
      </p:sp>
      <p:sp>
        <p:nvSpPr>
          <p:cNvPr name="TextBox 10" id="10"/>
          <p:cNvSpPr txBox="true"/>
          <p:nvPr/>
        </p:nvSpPr>
        <p:spPr>
          <a:xfrm rot="0">
            <a:off x="1764741" y="5421956"/>
            <a:ext cx="14464394" cy="2159635"/>
          </a:xfrm>
          <a:prstGeom prst="rect">
            <a:avLst/>
          </a:prstGeom>
        </p:spPr>
        <p:txBody>
          <a:bodyPr anchor="t" rtlCol="false" tIns="0" lIns="0" bIns="0" rIns="0">
            <a:spAutoFit/>
          </a:bodyPr>
          <a:lstStyle/>
          <a:p>
            <a:pPr algn="just">
              <a:lnSpc>
                <a:spcPts val="4340"/>
              </a:lnSpc>
            </a:pPr>
            <a:r>
              <a:rPr lang="en-US" sz="3100">
                <a:solidFill>
                  <a:srgbClr val="000000"/>
                </a:solidFill>
                <a:latin typeface="DM Sans Bold"/>
              </a:rPr>
              <a:t>Dictionary Attacks:</a:t>
            </a:r>
            <a:r>
              <a:rPr lang="en-US" sz="3100">
                <a:solidFill>
                  <a:srgbClr val="000000"/>
                </a:solidFill>
                <a:latin typeface="DM Sans Bold"/>
              </a:rPr>
              <a:t> </a:t>
            </a:r>
            <a:r>
              <a:rPr lang="en-US" sz="3100">
                <a:solidFill>
                  <a:srgbClr val="000000"/>
                </a:solidFill>
                <a:latin typeface="DM Sans"/>
              </a:rPr>
              <a:t>Dictionary attacks involve trying a list of common words and phrases as potential passwords. Password strength testers may check if a password contains any common words or phrases.</a:t>
            </a:r>
          </a:p>
          <a:p>
            <a:pPr algn="r">
              <a:lnSpc>
                <a:spcPts val="4340"/>
              </a:lnSpc>
            </a:pPr>
          </a:p>
        </p:txBody>
      </p:sp>
      <p:sp>
        <p:nvSpPr>
          <p:cNvPr name="TextBox 11" id="11"/>
          <p:cNvSpPr txBox="true"/>
          <p:nvPr/>
        </p:nvSpPr>
        <p:spPr>
          <a:xfrm rot="0">
            <a:off x="1764741" y="7781826"/>
            <a:ext cx="14464394" cy="2702560"/>
          </a:xfrm>
          <a:prstGeom prst="rect">
            <a:avLst/>
          </a:prstGeom>
        </p:spPr>
        <p:txBody>
          <a:bodyPr anchor="t" rtlCol="false" tIns="0" lIns="0" bIns="0" rIns="0">
            <a:spAutoFit/>
          </a:bodyPr>
          <a:lstStyle/>
          <a:p>
            <a:pPr algn="just">
              <a:lnSpc>
                <a:spcPts val="4340"/>
              </a:lnSpc>
            </a:pPr>
            <a:r>
              <a:rPr lang="en-US" sz="3100">
                <a:solidFill>
                  <a:srgbClr val="000000"/>
                </a:solidFill>
                <a:latin typeface="DM Sans Bold"/>
              </a:rPr>
              <a:t>Password Complexity:</a:t>
            </a:r>
            <a:r>
              <a:rPr lang="en-US" sz="3100">
                <a:solidFill>
                  <a:srgbClr val="000000"/>
                </a:solidFill>
                <a:latin typeface="DM Sans"/>
              </a:rPr>
              <a:t> Password complexity is a measure of the diversity of characters used in a password. Passwords that contain a combination of letters, numbers, and special characters are generally considered more complex.</a:t>
            </a:r>
          </a:p>
          <a:p>
            <a:pPr algn="just">
              <a:lnSpc>
                <a:spcPts val="43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993519" y="1888817"/>
            <a:ext cx="12355418"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Password strength checker techniques</a:t>
            </a:r>
          </a:p>
        </p:txBody>
      </p:sp>
      <p:sp>
        <p:nvSpPr>
          <p:cNvPr name="TextBox 8" id="8"/>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3</a:t>
            </a:r>
          </a:p>
        </p:txBody>
      </p:sp>
      <p:sp>
        <p:nvSpPr>
          <p:cNvPr name="TextBox 9" id="9"/>
          <p:cNvSpPr txBox="true"/>
          <p:nvPr/>
        </p:nvSpPr>
        <p:spPr>
          <a:xfrm rot="0">
            <a:off x="1781082" y="3168500"/>
            <a:ext cx="14464394" cy="2702560"/>
          </a:xfrm>
          <a:prstGeom prst="rect">
            <a:avLst/>
          </a:prstGeom>
        </p:spPr>
        <p:txBody>
          <a:bodyPr anchor="t" rtlCol="false" tIns="0" lIns="0" bIns="0" rIns="0">
            <a:spAutoFit/>
          </a:bodyPr>
          <a:lstStyle/>
          <a:p>
            <a:pPr algn="just">
              <a:lnSpc>
                <a:spcPts val="4340"/>
              </a:lnSpc>
            </a:pPr>
            <a:r>
              <a:rPr lang="en-US" sz="3100">
                <a:solidFill>
                  <a:srgbClr val="000000"/>
                </a:solidFill>
                <a:latin typeface="DM Sans Bold"/>
              </a:rPr>
              <a:t>Passphrases: </a:t>
            </a:r>
            <a:r>
              <a:rPr lang="en-US" sz="3100">
                <a:solidFill>
                  <a:srgbClr val="000000"/>
                </a:solidFill>
                <a:latin typeface="DM Sans"/>
              </a:rPr>
              <a:t>Some password strength testers</a:t>
            </a:r>
            <a:r>
              <a:rPr lang="en-US" sz="3100">
                <a:solidFill>
                  <a:srgbClr val="000000"/>
                </a:solidFill>
                <a:latin typeface="DM Sans"/>
              </a:rPr>
              <a:t> encourage the use of passphrases, which are longer phrases that can be easier to remember than complex passwords. Passphrases can have higher entropy than shorter passwords.</a:t>
            </a:r>
          </a:p>
          <a:p>
            <a:pPr algn="just">
              <a:lnSpc>
                <a:spcPts val="4340"/>
              </a:lnSpc>
            </a:pPr>
          </a:p>
        </p:txBody>
      </p:sp>
      <p:sp>
        <p:nvSpPr>
          <p:cNvPr name="TextBox 10" id="10"/>
          <p:cNvSpPr txBox="true"/>
          <p:nvPr/>
        </p:nvSpPr>
        <p:spPr>
          <a:xfrm rot="0">
            <a:off x="1781082" y="5629681"/>
            <a:ext cx="14464394" cy="2159635"/>
          </a:xfrm>
          <a:prstGeom prst="rect">
            <a:avLst/>
          </a:prstGeom>
        </p:spPr>
        <p:txBody>
          <a:bodyPr anchor="t" rtlCol="false" tIns="0" lIns="0" bIns="0" rIns="0">
            <a:spAutoFit/>
          </a:bodyPr>
          <a:lstStyle/>
          <a:p>
            <a:pPr algn="just">
              <a:lnSpc>
                <a:spcPts val="4340"/>
              </a:lnSpc>
            </a:pPr>
            <a:r>
              <a:rPr lang="en-US" sz="3100">
                <a:solidFill>
                  <a:srgbClr val="000000"/>
                </a:solidFill>
                <a:latin typeface="DM Sans Bold"/>
              </a:rPr>
              <a:t>Two-Factor Authent</a:t>
            </a:r>
            <a:r>
              <a:rPr lang="en-US" sz="3100">
                <a:solidFill>
                  <a:srgbClr val="000000"/>
                </a:solidFill>
                <a:latin typeface="DM Sans Bold"/>
              </a:rPr>
              <a:t>ication:</a:t>
            </a:r>
            <a:r>
              <a:rPr lang="en-US" sz="3100">
                <a:solidFill>
                  <a:srgbClr val="000000"/>
                </a:solidFill>
                <a:latin typeface="DM Sans"/>
              </a:rPr>
              <a:t> Password strength testers may also encourage the use of two-factor authentication, which requires an additional code or factor (such as a fingerprint or security key) to access an account.</a:t>
            </a:r>
          </a:p>
          <a:p>
            <a:pPr algn="r">
              <a:lnSpc>
                <a:spcPts val="4340"/>
              </a:lnSpc>
            </a:pPr>
          </a:p>
        </p:txBody>
      </p:sp>
      <p:sp>
        <p:nvSpPr>
          <p:cNvPr name="TextBox 11" id="11"/>
          <p:cNvSpPr txBox="true"/>
          <p:nvPr/>
        </p:nvSpPr>
        <p:spPr>
          <a:xfrm rot="0">
            <a:off x="1781082" y="7853363"/>
            <a:ext cx="14464394" cy="2159635"/>
          </a:xfrm>
          <a:prstGeom prst="rect">
            <a:avLst/>
          </a:prstGeom>
        </p:spPr>
        <p:txBody>
          <a:bodyPr anchor="t" rtlCol="false" tIns="0" lIns="0" bIns="0" rIns="0">
            <a:spAutoFit/>
          </a:bodyPr>
          <a:lstStyle/>
          <a:p>
            <a:pPr algn="just">
              <a:lnSpc>
                <a:spcPts val="4340"/>
              </a:lnSpc>
            </a:pPr>
            <a:r>
              <a:rPr lang="en-US" sz="3100">
                <a:solidFill>
                  <a:srgbClr val="000000"/>
                </a:solidFill>
                <a:latin typeface="DM Sans Bold"/>
              </a:rPr>
              <a:t>Brute Force Resistance:</a:t>
            </a:r>
            <a:r>
              <a:rPr lang="en-US" sz="3100">
                <a:solidFill>
                  <a:srgbClr val="000000"/>
                </a:solidFill>
                <a:latin typeface="DM Sans"/>
              </a:rPr>
              <a:t> Brute force resistance is a measure of how difficult it is to guess a password using a brute force attack. Passwords that resist brute force attacks are considered stronger.</a:t>
            </a:r>
          </a:p>
          <a:p>
            <a:pPr algn="just">
              <a:lnSpc>
                <a:spcPts val="434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5" id="5"/>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6" id="6"/>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
        <p:nvSpPr>
          <p:cNvPr name="TextBox 7" id="7"/>
          <p:cNvSpPr txBox="true"/>
          <p:nvPr/>
        </p:nvSpPr>
        <p:spPr>
          <a:xfrm rot="0">
            <a:off x="1993519" y="1888817"/>
            <a:ext cx="12355418"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Password strength checker techniques</a:t>
            </a:r>
          </a:p>
        </p:txBody>
      </p:sp>
      <p:sp>
        <p:nvSpPr>
          <p:cNvPr name="TextBox 8" id="8"/>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4</a:t>
            </a:r>
          </a:p>
        </p:txBody>
      </p:sp>
      <p:sp>
        <p:nvSpPr>
          <p:cNvPr name="TextBox 9" id="9"/>
          <p:cNvSpPr txBox="true"/>
          <p:nvPr/>
        </p:nvSpPr>
        <p:spPr>
          <a:xfrm rot="0">
            <a:off x="1781082" y="3605222"/>
            <a:ext cx="14464394" cy="1616710"/>
          </a:xfrm>
          <a:prstGeom prst="rect">
            <a:avLst/>
          </a:prstGeom>
        </p:spPr>
        <p:txBody>
          <a:bodyPr anchor="t" rtlCol="false" tIns="0" lIns="0" bIns="0" rIns="0">
            <a:spAutoFit/>
          </a:bodyPr>
          <a:lstStyle/>
          <a:p>
            <a:pPr algn="just">
              <a:lnSpc>
                <a:spcPts val="4340"/>
              </a:lnSpc>
            </a:pPr>
            <a:r>
              <a:rPr lang="en-US" sz="3100">
                <a:solidFill>
                  <a:srgbClr val="000000"/>
                </a:solidFill>
                <a:latin typeface="DM Sans Bold"/>
              </a:rPr>
              <a:t>Dictionary Usage:</a:t>
            </a:r>
            <a:r>
              <a:rPr lang="en-US" sz="3100">
                <a:solidFill>
                  <a:srgbClr val="000000"/>
                </a:solidFill>
                <a:latin typeface="DM Sans"/>
              </a:rPr>
              <a:t> Attackers</a:t>
            </a:r>
            <a:r>
              <a:rPr lang="en-US" sz="3100">
                <a:solidFill>
                  <a:srgbClr val="000000"/>
                </a:solidFill>
                <a:latin typeface="DM Sans"/>
              </a:rPr>
              <a:t> may use dictionaries of common passwords to guess passwords. Passwords that are not in these dictionaries are considered stronger.</a:t>
            </a:r>
          </a:p>
        </p:txBody>
      </p:sp>
      <p:sp>
        <p:nvSpPr>
          <p:cNvPr name="TextBox 10" id="10"/>
          <p:cNvSpPr txBox="true"/>
          <p:nvPr/>
        </p:nvSpPr>
        <p:spPr>
          <a:xfrm rot="0">
            <a:off x="1781082" y="6000755"/>
            <a:ext cx="14464394" cy="1073785"/>
          </a:xfrm>
          <a:prstGeom prst="rect">
            <a:avLst/>
          </a:prstGeom>
        </p:spPr>
        <p:txBody>
          <a:bodyPr anchor="t" rtlCol="false" tIns="0" lIns="0" bIns="0" rIns="0">
            <a:spAutoFit/>
          </a:bodyPr>
          <a:lstStyle/>
          <a:p>
            <a:pPr algn="just">
              <a:lnSpc>
                <a:spcPts val="4340"/>
              </a:lnSpc>
            </a:pPr>
            <a:r>
              <a:rPr lang="en-US" sz="3100">
                <a:solidFill>
                  <a:srgbClr val="000000"/>
                </a:solidFill>
                <a:latin typeface="DM Sans Bold"/>
              </a:rPr>
              <a:t>Easy Memorization:</a:t>
            </a:r>
            <a:r>
              <a:rPr lang="en-US" sz="3100">
                <a:solidFill>
                  <a:srgbClr val="000000"/>
                </a:solidFill>
                <a:latin typeface="DM Sans"/>
              </a:rPr>
              <a:t> Passwords that are easily memorizable by the user but difficult to guess by attackers are considered stronger.</a:t>
            </a:r>
          </a:p>
        </p:txBody>
      </p:sp>
      <p:sp>
        <p:nvSpPr>
          <p:cNvPr name="TextBox 11" id="11"/>
          <p:cNvSpPr txBox="true"/>
          <p:nvPr/>
        </p:nvSpPr>
        <p:spPr>
          <a:xfrm rot="0">
            <a:off x="1781082" y="7853363"/>
            <a:ext cx="14464394" cy="1616710"/>
          </a:xfrm>
          <a:prstGeom prst="rect">
            <a:avLst/>
          </a:prstGeom>
        </p:spPr>
        <p:txBody>
          <a:bodyPr anchor="t" rtlCol="false" tIns="0" lIns="0" bIns="0" rIns="0">
            <a:spAutoFit/>
          </a:bodyPr>
          <a:lstStyle/>
          <a:p>
            <a:pPr algn="just">
              <a:lnSpc>
                <a:spcPts val="4340"/>
              </a:lnSpc>
            </a:pPr>
            <a:r>
              <a:rPr lang="en-US" sz="3100">
                <a:solidFill>
                  <a:srgbClr val="000000"/>
                </a:solidFill>
                <a:latin typeface="DM Sans Bold"/>
              </a:rPr>
              <a:t>Entropy:</a:t>
            </a:r>
            <a:r>
              <a:rPr lang="en-US" sz="3100">
                <a:solidFill>
                  <a:srgbClr val="000000"/>
                </a:solidFill>
                <a:latin typeface="DM Sans"/>
              </a:rPr>
              <a:t> Password strength is often measured in terms of entropy, which refers to the randomness and unpredictability of the password. The higher the entropy, the stronger the password.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TextBox 4" id="4"/>
          <p:cNvSpPr txBox="true"/>
          <p:nvPr/>
        </p:nvSpPr>
        <p:spPr>
          <a:xfrm rot="0">
            <a:off x="1993519" y="1888817"/>
            <a:ext cx="9054735"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The main existing solutions:</a:t>
            </a:r>
          </a:p>
        </p:txBody>
      </p:sp>
      <p:sp>
        <p:nvSpPr>
          <p:cNvPr name="TextBox 5" id="5"/>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5</a:t>
            </a:r>
          </a:p>
        </p:txBody>
      </p:sp>
      <p:sp>
        <p:nvSpPr>
          <p:cNvPr name="TextBox 6" id="6"/>
          <p:cNvSpPr txBox="true"/>
          <p:nvPr/>
        </p:nvSpPr>
        <p:spPr>
          <a:xfrm rot="0">
            <a:off x="1993519" y="3554139"/>
            <a:ext cx="3545891" cy="613410"/>
          </a:xfrm>
          <a:prstGeom prst="rect">
            <a:avLst/>
          </a:prstGeom>
        </p:spPr>
        <p:txBody>
          <a:bodyPr anchor="t" rtlCol="false" tIns="0" lIns="0" bIns="0" rIns="0">
            <a:spAutoFit/>
          </a:bodyPr>
          <a:lstStyle/>
          <a:p>
            <a:pPr>
              <a:lnSpc>
                <a:spcPts val="5040"/>
              </a:lnSpc>
            </a:pPr>
            <a:r>
              <a:rPr lang="en-US" sz="3600">
                <a:solidFill>
                  <a:srgbClr val="2D2D2D"/>
                </a:solidFill>
                <a:latin typeface="DM Sans Bold"/>
              </a:rPr>
              <a:t>Security.org:</a:t>
            </a:r>
          </a:p>
        </p:txBody>
      </p:sp>
      <p:sp>
        <p:nvSpPr>
          <p:cNvPr name="TextBox 7" id="7"/>
          <p:cNvSpPr txBox="true"/>
          <p:nvPr/>
        </p:nvSpPr>
        <p:spPr>
          <a:xfrm rot="0">
            <a:off x="2526157" y="4801066"/>
            <a:ext cx="12632340" cy="2588895"/>
          </a:xfrm>
          <a:prstGeom prst="rect">
            <a:avLst/>
          </a:prstGeom>
        </p:spPr>
        <p:txBody>
          <a:bodyPr anchor="t" rtlCol="false" tIns="0" lIns="0" bIns="0" rIns="0">
            <a:spAutoFit/>
          </a:bodyPr>
          <a:lstStyle/>
          <a:p>
            <a:pPr algn="just">
              <a:lnSpc>
                <a:spcPts val="4199"/>
              </a:lnSpc>
            </a:pPr>
            <a:r>
              <a:rPr lang="en-US" sz="2799">
                <a:solidFill>
                  <a:srgbClr val="2D2D2D"/>
                </a:solidFill>
                <a:latin typeface="DM Sans"/>
              </a:rPr>
              <a:t>This is a free online tool that allows you to test the strength of your password. You simply enter your password into the input field and the tool will give you an estimate of how long it would take for a computer to crack it using various types of attacks. The tool also provides feedback on the strength of your password and suggestions for how to improve it.</a:t>
            </a: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9" id="9"/>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10" id="10"/>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1168" t="59" r="0" b="0"/>
          <a:stretch>
            <a:fillRect/>
          </a:stretch>
        </p:blipFill>
        <p:spPr>
          <a:xfrm flipH="false" flipV="false" rot="0">
            <a:off x="1019175" y="4434502"/>
            <a:ext cx="2552229" cy="4112372"/>
          </a:xfrm>
          <a:prstGeom prst="rect">
            <a:avLst/>
          </a:prstGeom>
        </p:spPr>
      </p:pic>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488158" y="1542227"/>
            <a:ext cx="3789522" cy="3803353"/>
          </a:xfrm>
          <a:prstGeom prst="rect">
            <a:avLst/>
          </a:prstGeom>
        </p:spPr>
      </p:pic>
      <p:pic>
        <p:nvPicPr>
          <p:cNvPr name="Picture 9" id="9"/>
          <p:cNvPicPr>
            <a:picLocks noChangeAspect="true"/>
          </p:cNvPicPr>
          <p:nvPr/>
        </p:nvPicPr>
        <p:blipFill>
          <a:blip r:embed="rId8"/>
          <a:srcRect l="0" t="0" r="0" b="0"/>
          <a:stretch>
            <a:fillRect/>
          </a:stretch>
        </p:blipFill>
        <p:spPr>
          <a:xfrm flipH="false" flipV="false" rot="0">
            <a:off x="3571404" y="3001823"/>
            <a:ext cx="12688636" cy="6770827"/>
          </a:xfrm>
          <a:prstGeom prst="rect">
            <a:avLst/>
          </a:prstGeom>
        </p:spPr>
      </p:pic>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6</a:t>
            </a:r>
          </a:p>
        </p:txBody>
      </p:sp>
      <p:sp>
        <p:nvSpPr>
          <p:cNvPr name="TextBox 11" id="11"/>
          <p:cNvSpPr txBox="true"/>
          <p:nvPr/>
        </p:nvSpPr>
        <p:spPr>
          <a:xfrm rot="0">
            <a:off x="3269878" y="1759010"/>
            <a:ext cx="6848808"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Security.org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sp>
        <p:nvSpPr>
          <p:cNvPr name="TextBox 4" id="4"/>
          <p:cNvSpPr txBox="true"/>
          <p:nvPr/>
        </p:nvSpPr>
        <p:spPr>
          <a:xfrm rot="0">
            <a:off x="1993519" y="1888817"/>
            <a:ext cx="9054735"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The main existing solutions:</a:t>
            </a:r>
          </a:p>
        </p:txBody>
      </p:sp>
      <p:sp>
        <p:nvSpPr>
          <p:cNvPr name="TextBox 5" id="5"/>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7</a:t>
            </a:r>
          </a:p>
        </p:txBody>
      </p:sp>
      <p:sp>
        <p:nvSpPr>
          <p:cNvPr name="TextBox 6" id="6"/>
          <p:cNvSpPr txBox="true"/>
          <p:nvPr/>
        </p:nvSpPr>
        <p:spPr>
          <a:xfrm rot="0">
            <a:off x="1993519" y="3554139"/>
            <a:ext cx="3545891" cy="613410"/>
          </a:xfrm>
          <a:prstGeom prst="rect">
            <a:avLst/>
          </a:prstGeom>
        </p:spPr>
        <p:txBody>
          <a:bodyPr anchor="t" rtlCol="false" tIns="0" lIns="0" bIns="0" rIns="0">
            <a:spAutoFit/>
          </a:bodyPr>
          <a:lstStyle/>
          <a:p>
            <a:pPr>
              <a:lnSpc>
                <a:spcPts val="5040"/>
              </a:lnSpc>
            </a:pPr>
            <a:r>
              <a:rPr lang="en-US" sz="3600">
                <a:solidFill>
                  <a:srgbClr val="2D2D2D"/>
                </a:solidFill>
                <a:latin typeface="DM Sans Bold"/>
              </a:rPr>
              <a:t>LastPass</a:t>
            </a:r>
            <a:r>
              <a:rPr lang="en-US" sz="3600">
                <a:solidFill>
                  <a:srgbClr val="2D2D2D"/>
                </a:solidFill>
                <a:latin typeface="DM Sans"/>
              </a:rPr>
              <a:t>:</a:t>
            </a:r>
          </a:p>
        </p:txBody>
      </p:sp>
      <p:sp>
        <p:nvSpPr>
          <p:cNvPr name="TextBox 7" id="7"/>
          <p:cNvSpPr txBox="true"/>
          <p:nvPr/>
        </p:nvSpPr>
        <p:spPr>
          <a:xfrm rot="0">
            <a:off x="2526157" y="4801066"/>
            <a:ext cx="12632340" cy="3112770"/>
          </a:xfrm>
          <a:prstGeom prst="rect">
            <a:avLst/>
          </a:prstGeom>
        </p:spPr>
        <p:txBody>
          <a:bodyPr anchor="t" rtlCol="false" tIns="0" lIns="0" bIns="0" rIns="0">
            <a:spAutoFit/>
          </a:bodyPr>
          <a:lstStyle/>
          <a:p>
            <a:pPr algn="just">
              <a:lnSpc>
                <a:spcPts val="4199"/>
              </a:lnSpc>
            </a:pPr>
            <a:r>
              <a:rPr lang="en-US" sz="2799">
                <a:solidFill>
                  <a:srgbClr val="2D2D2D"/>
                </a:solidFill>
                <a:latin typeface="DM Sans"/>
              </a:rPr>
              <a:t>this is a popular paid password manager that includes a password strength tester. This tool runs locally. No data is sent over the internet. This tool is for personal testing purposes only. On the Password Security page, all at-risk passwords are displayed.If desired, you can use the "Filter by" option in the upper right to display only weak, reused, or missing passwords.</a:t>
            </a:r>
          </a:p>
          <a:p>
            <a:pPr algn="just">
              <a:lnSpc>
                <a:spcPts val="4199"/>
              </a:lnSpc>
            </a:pPr>
          </a:p>
        </p:txBody>
      </p:sp>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sp>
        <p:nvSpPr>
          <p:cNvPr name="AutoShape 9" id="9"/>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10" id="10"/>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7227762" y="9258300"/>
            <a:ext cx="1060238" cy="1028700"/>
            <a:chOff x="0" y="0"/>
            <a:chExt cx="523379" cy="507811"/>
          </a:xfrm>
        </p:grpSpPr>
        <p:sp>
          <p:nvSpPr>
            <p:cNvPr name="Freeform 3" id="3"/>
            <p:cNvSpPr/>
            <p:nvPr/>
          </p:nvSpPr>
          <p:spPr>
            <a:xfrm flipH="false" flipV="false">
              <a:off x="0" y="0"/>
              <a:ext cx="523379" cy="507811"/>
            </a:xfrm>
            <a:custGeom>
              <a:avLst/>
              <a:gdLst/>
              <a:ahLst/>
              <a:cxnLst/>
              <a:rect r="r" b="b" t="t" l="l"/>
              <a:pathLst>
                <a:path h="507811" w="523379">
                  <a:moveTo>
                    <a:pt x="0" y="0"/>
                  </a:moveTo>
                  <a:lnTo>
                    <a:pt x="523379" y="0"/>
                  </a:lnTo>
                  <a:lnTo>
                    <a:pt x="523379" y="507811"/>
                  </a:lnTo>
                  <a:lnTo>
                    <a:pt x="0" y="507811"/>
                  </a:lnTo>
                  <a:close/>
                </a:path>
              </a:pathLst>
            </a:custGeom>
            <a:solidFill>
              <a:srgbClr val="2D2D2D"/>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true" flipV="false" rot="0">
            <a:off x="0" y="0"/>
            <a:ext cx="1028700" cy="1028700"/>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1168" t="59" r="0" b="0"/>
          <a:stretch>
            <a:fillRect/>
          </a:stretch>
        </p:blipFill>
        <p:spPr>
          <a:xfrm flipH="false" flipV="false" rot="0">
            <a:off x="1019175" y="4434502"/>
            <a:ext cx="2552229" cy="4112372"/>
          </a:xfrm>
          <a:prstGeom prst="rect">
            <a:avLst/>
          </a:prstGeom>
        </p:spPr>
      </p:pic>
      <p:sp>
        <p:nvSpPr>
          <p:cNvPr name="AutoShape 6" id="6"/>
          <p:cNvSpPr/>
          <p:nvPr/>
        </p:nvSpPr>
        <p:spPr>
          <a:xfrm rot="5400000">
            <a:off x="-3605352" y="5652265"/>
            <a:ext cx="9258579" cy="0"/>
          </a:xfrm>
          <a:prstGeom prst="line">
            <a:avLst/>
          </a:prstGeom>
          <a:ln cap="flat" w="9525">
            <a:solidFill>
              <a:srgbClr val="2D2D2D"/>
            </a:solidFill>
            <a:prstDash val="solid"/>
            <a:headEnd type="none" len="sm" w="sm"/>
            <a:tailEnd type="none" len="sm" w="sm"/>
          </a:ln>
        </p:spPr>
      </p:sp>
      <p:sp>
        <p:nvSpPr>
          <p:cNvPr name="AutoShape 7" id="7"/>
          <p:cNvSpPr/>
          <p:nvPr/>
        </p:nvSpPr>
        <p:spPr>
          <a:xfrm rot="-10800000">
            <a:off x="1028700" y="1008688"/>
            <a:ext cx="17259300" cy="0"/>
          </a:xfrm>
          <a:prstGeom prst="line">
            <a:avLst/>
          </a:prstGeom>
          <a:ln cap="flat" w="9525">
            <a:solidFill>
              <a:srgbClr val="2D2D2D"/>
            </a:solidFill>
            <a:prstDash val="solid"/>
            <a:headEnd type="none" len="sm" w="sm"/>
            <a:tailEnd type="none" len="sm" w="sm"/>
          </a:ln>
        </p:spPr>
      </p:sp>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5488158" y="1542227"/>
            <a:ext cx="3789522" cy="3803353"/>
          </a:xfrm>
          <a:prstGeom prst="rect">
            <a:avLst/>
          </a:prstGeom>
        </p:spPr>
      </p:pic>
      <p:pic>
        <p:nvPicPr>
          <p:cNvPr name="Picture 9" id="9"/>
          <p:cNvPicPr>
            <a:picLocks noChangeAspect="true"/>
          </p:cNvPicPr>
          <p:nvPr/>
        </p:nvPicPr>
        <p:blipFill>
          <a:blip r:embed="rId8"/>
          <a:srcRect l="0" t="0" r="0" b="0"/>
          <a:stretch>
            <a:fillRect/>
          </a:stretch>
        </p:blipFill>
        <p:spPr>
          <a:xfrm flipH="false" flipV="false" rot="0">
            <a:off x="4248763" y="2942072"/>
            <a:ext cx="11239395" cy="6590230"/>
          </a:xfrm>
          <a:prstGeom prst="rect">
            <a:avLst/>
          </a:prstGeom>
        </p:spPr>
      </p:pic>
      <p:sp>
        <p:nvSpPr>
          <p:cNvPr name="TextBox 10" id="10"/>
          <p:cNvSpPr txBox="true"/>
          <p:nvPr/>
        </p:nvSpPr>
        <p:spPr>
          <a:xfrm rot="0">
            <a:off x="17371077" y="9465628"/>
            <a:ext cx="773608" cy="547370"/>
          </a:xfrm>
          <a:prstGeom prst="rect">
            <a:avLst/>
          </a:prstGeom>
        </p:spPr>
        <p:txBody>
          <a:bodyPr anchor="t" rtlCol="false" tIns="0" lIns="0" bIns="0" rIns="0">
            <a:spAutoFit/>
          </a:bodyPr>
          <a:lstStyle/>
          <a:p>
            <a:pPr algn="ctr">
              <a:lnSpc>
                <a:spcPts val="4480"/>
              </a:lnSpc>
            </a:pPr>
            <a:r>
              <a:rPr lang="en-US" sz="3200">
                <a:solidFill>
                  <a:srgbClr val="E0DDAA"/>
                </a:solidFill>
                <a:latin typeface="DM Sans"/>
              </a:rPr>
              <a:t>8</a:t>
            </a:r>
          </a:p>
        </p:txBody>
      </p:sp>
      <p:sp>
        <p:nvSpPr>
          <p:cNvPr name="TextBox 11" id="11"/>
          <p:cNvSpPr txBox="true"/>
          <p:nvPr/>
        </p:nvSpPr>
        <p:spPr>
          <a:xfrm rot="0">
            <a:off x="3269878" y="1759010"/>
            <a:ext cx="9103756" cy="821055"/>
          </a:xfrm>
          <a:prstGeom prst="rect">
            <a:avLst/>
          </a:prstGeom>
        </p:spPr>
        <p:txBody>
          <a:bodyPr anchor="t" rtlCol="false" tIns="0" lIns="0" bIns="0" rIns="0">
            <a:spAutoFit/>
          </a:bodyPr>
          <a:lstStyle/>
          <a:p>
            <a:pPr>
              <a:lnSpc>
                <a:spcPts val="6719"/>
              </a:lnSpc>
            </a:pPr>
            <a:r>
              <a:rPr lang="en-US" sz="4800">
                <a:solidFill>
                  <a:srgbClr val="2D2D2D"/>
                </a:solidFill>
                <a:latin typeface="Fraunces SemiBold Bold"/>
              </a:rPr>
              <a:t>LastPass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DAFhcF8y2TI</dc:identifier>
  <dcterms:modified xsi:type="dcterms:W3CDTF">2011-08-01T06:04:30Z</dcterms:modified>
  <cp:revision>1</cp:revision>
  <dc:title>2nd delivery</dc:title>
</cp:coreProperties>
</file>