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565" r:id="rId3"/>
    <p:sldId id="566" r:id="rId4"/>
    <p:sldId id="568" r:id="rId5"/>
    <p:sldId id="457" r:id="rId6"/>
    <p:sldId id="310" r:id="rId7"/>
    <p:sldId id="462" r:id="rId8"/>
    <p:sldId id="315" r:id="rId9"/>
    <p:sldId id="316" r:id="rId10"/>
    <p:sldId id="469" r:id="rId11"/>
    <p:sldId id="324" r:id="rId12"/>
    <p:sldId id="325" r:id="rId13"/>
    <p:sldId id="326" r:id="rId14"/>
    <p:sldId id="327" r:id="rId15"/>
    <p:sldId id="328" r:id="rId16"/>
    <p:sldId id="353" r:id="rId17"/>
    <p:sldId id="356" r:id="rId18"/>
    <p:sldId id="463" r:id="rId19"/>
    <p:sldId id="540" r:id="rId20"/>
    <p:sldId id="541" r:id="rId21"/>
    <p:sldId id="542" r:id="rId22"/>
    <p:sldId id="510" r:id="rId23"/>
    <p:sldId id="511" r:id="rId24"/>
    <p:sldId id="512" r:id="rId25"/>
    <p:sldId id="513" r:id="rId26"/>
    <p:sldId id="514" r:id="rId27"/>
    <p:sldId id="515" r:id="rId28"/>
    <p:sldId id="516" r:id="rId29"/>
    <p:sldId id="519" r:id="rId30"/>
    <p:sldId id="521" r:id="rId31"/>
    <p:sldId id="522" r:id="rId32"/>
    <p:sldId id="523" r:id="rId33"/>
    <p:sldId id="524" r:id="rId34"/>
    <p:sldId id="525" r:id="rId35"/>
    <p:sldId id="526" r:id="rId36"/>
    <p:sldId id="546" r:id="rId37"/>
    <p:sldId id="527" r:id="rId38"/>
    <p:sldId id="528" r:id="rId39"/>
    <p:sldId id="529" r:id="rId40"/>
    <p:sldId id="547" r:id="rId41"/>
    <p:sldId id="548" r:id="rId42"/>
    <p:sldId id="530" r:id="rId43"/>
    <p:sldId id="531"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3969" autoAdjust="0"/>
  </p:normalViewPr>
  <p:slideViewPr>
    <p:cSldViewPr snapToGrid="0">
      <p:cViewPr>
        <p:scale>
          <a:sx n="80" d="100"/>
          <a:sy n="80" d="100"/>
        </p:scale>
        <p:origin x="726"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image" Target="../media/image10.png"/></Relationships>
</file>

<file path=ppt/diagrams/_rels/data5.xml.rels><?xml version="1.0" encoding="UTF-8" standalone="yes"?>
<Relationships xmlns="http://schemas.openxmlformats.org/package/2006/relationships"><Relationship Id="rId1" Type="http://schemas.openxmlformats.org/officeDocument/2006/relationships/image" Target="../media/image1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3">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2">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1">
  <dgm:title val=""/>
  <dgm:desc val=""/>
  <dgm:catLst>
    <dgm:cat type="accent2" pri="11400"/>
  </dgm:catLst>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5CCA77-9BCF-498E-8A2E-4573C6AC2457}" type="doc">
      <dgm:prSet loTypeId="urn:microsoft.com/office/officeart/2005/8/layout/hList7#1" loCatId="list" qsTypeId="urn:microsoft.com/office/officeart/2005/8/quickstyle/simple1#1" qsCatId="simple" csTypeId="urn:microsoft.com/office/officeart/2005/8/colors/colorful2#1" csCatId="colorful" phldr="1"/>
      <dgm:spPr/>
    </dgm:pt>
    <dgm:pt modelId="{20CCE189-3093-48A9-94E8-BBDD8BF89AC3}">
      <dgm:prSet phldrT="[Texte]" phldr="0" custT="1"/>
      <dgm:spPr/>
      <dgm:t>
        <a:bodyPr vert="horz" wrap="square"/>
        <a:lstStyle/>
        <a:p>
          <a:pPr>
            <a:lnSpc>
              <a:spcPct val="100000"/>
            </a:lnSpc>
            <a:spcBef>
              <a:spcPct val="0"/>
            </a:spcBef>
            <a:spcAft>
              <a:spcPct val="35000"/>
            </a:spcAft>
          </a:pPr>
          <a:endParaRPr lang="fr-FR" sz="1800" b="1" dirty="0">
            <a:effectLst>
              <a:outerShdw blurRad="38100" dist="38100" dir="2700000" algn="tl">
                <a:srgbClr val="000000">
                  <a:alpha val="43137"/>
                </a:srgbClr>
              </a:outerShdw>
            </a:effectLst>
          </a:endParaRPr>
        </a:p>
        <a:p>
          <a:pPr>
            <a:lnSpc>
              <a:spcPct val="100000"/>
            </a:lnSpc>
            <a:spcBef>
              <a:spcPct val="0"/>
            </a:spcBef>
            <a:spcAft>
              <a:spcPct val="35000"/>
            </a:spcAft>
          </a:pPr>
          <a:r>
            <a:rPr lang="fr-FR" sz="18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de financement:</a:t>
          </a:r>
        </a:p>
        <a:p>
          <a:pPr>
            <a:lnSpc>
              <a:spcPct val="100000"/>
            </a:lnSpc>
            <a:spcBef>
              <a:spcPct val="0"/>
            </a:spcBef>
            <a:spcAft>
              <a:spcPct val="35000"/>
            </a:spcAft>
          </a:pPr>
          <a:r>
            <a:rPr lang="fr-FR" sz="1800" dirty="0">
              <a:solidFill>
                <a:schemeClr val="tx1"/>
              </a:solidFill>
              <a:latin typeface="Calibri" panose="020F0502020204030204" pitchFamily="34" charset="0"/>
              <a:cs typeface="Calibri" panose="020F0502020204030204" pitchFamily="34" charset="0"/>
            </a:rPr>
            <a:t>opérations d’endettement et de remboursement des emprunts, mais également les opérations sur fonds propres</a:t>
          </a:r>
        </a:p>
      </dgm:t>
    </dgm:pt>
    <dgm:pt modelId="{49DCE9F4-F78A-4A28-8E41-928816B8FF25}" type="parTrans" cxnId="{99568DC2-39B9-4680-BEF3-0361B37BA044}">
      <dgm:prSet/>
      <dgm:spPr/>
      <dgm:t>
        <a:bodyPr/>
        <a:lstStyle/>
        <a:p>
          <a:endParaRPr lang="fr-FR"/>
        </a:p>
      </dgm:t>
    </dgm:pt>
    <dgm:pt modelId="{BD27DEAE-7889-4C92-8B99-DC7D51477DDF}" type="sibTrans" cxnId="{99568DC2-39B9-4680-BEF3-0361B37BA044}">
      <dgm:prSet/>
      <dgm:spPr/>
      <dgm:t>
        <a:bodyPr/>
        <a:lstStyle/>
        <a:p>
          <a:endParaRPr lang="fr-FR"/>
        </a:p>
      </dgm:t>
    </dgm:pt>
    <dgm:pt modelId="{872B7660-FB18-4051-B213-BEAC6C17C77A}">
      <dgm:prSet phldrT="[Texte]" phldr="0" custT="1"/>
      <dgm:spPr/>
      <dgm:t>
        <a:bodyPr vert="horz" wrap="square"/>
        <a:lstStyle/>
        <a:p>
          <a:pPr>
            <a:lnSpc>
              <a:spcPct val="100000"/>
            </a:lnSpc>
            <a:spcBef>
              <a:spcPct val="0"/>
            </a:spcBef>
            <a:spcAft>
              <a:spcPct val="35000"/>
            </a:spcAft>
          </a:pPr>
          <a:endParaRPr lang="fr-FR" sz="1800" b="1" dirty="0">
            <a:effectLst>
              <a:outerShdw blurRad="38100" dist="38100" dir="2700000" algn="tl">
                <a:srgbClr val="000000">
                  <a:alpha val="43137"/>
                </a:srgbClr>
              </a:outerShdw>
            </a:effectLst>
          </a:endParaRPr>
        </a:p>
        <a:p>
          <a:pPr>
            <a:lnSpc>
              <a:spcPct val="100000"/>
            </a:lnSpc>
            <a:spcBef>
              <a:spcPct val="0"/>
            </a:spcBef>
            <a:spcAft>
              <a:spcPct val="35000"/>
            </a:spcAft>
          </a:pPr>
          <a:r>
            <a:rPr lang="fr-FR" sz="18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d’investissement</a:t>
          </a:r>
          <a:r>
            <a:rPr lang="fr-FR" sz="1800" dirty="0">
              <a:solidFill>
                <a:schemeClr val="tx1"/>
              </a:solidFill>
              <a:latin typeface="Calibri" panose="020F0502020204030204" pitchFamily="34" charset="0"/>
              <a:cs typeface="Calibri" panose="020F0502020204030204" pitchFamily="34" charset="0"/>
            </a:rPr>
            <a:t>: </a:t>
          </a:r>
        </a:p>
        <a:p>
          <a:pPr>
            <a:lnSpc>
              <a:spcPct val="100000"/>
            </a:lnSpc>
            <a:spcBef>
              <a:spcPct val="0"/>
            </a:spcBef>
            <a:spcAft>
              <a:spcPct val="35000"/>
            </a:spcAft>
          </a:pPr>
          <a:r>
            <a:rPr lang="fr-FR" sz="1800" dirty="0">
              <a:solidFill>
                <a:schemeClr val="tx1"/>
              </a:solidFill>
              <a:latin typeface="Calibri" panose="020F0502020204030204" pitchFamily="34" charset="0"/>
              <a:cs typeface="Calibri" panose="020F0502020204030204" pitchFamily="34" charset="0"/>
            </a:rPr>
            <a:t>acquisition d’immobilisations.</a:t>
          </a:r>
        </a:p>
        <a:p>
          <a:pPr>
            <a:lnSpc>
              <a:spcPct val="100000"/>
            </a:lnSpc>
            <a:spcBef>
              <a:spcPct val="0"/>
            </a:spcBef>
            <a:spcAft>
              <a:spcPct val="35000"/>
            </a:spcAft>
          </a:pPr>
          <a:r>
            <a:rPr lang="fr-FR" sz="1800" dirty="0">
              <a:solidFill>
                <a:schemeClr val="tx1"/>
              </a:solidFill>
              <a:latin typeface="Calibri" panose="020F0502020204030204" pitchFamily="34" charset="0"/>
              <a:cs typeface="Calibri" panose="020F0502020204030204" pitchFamily="34" charset="0"/>
            </a:rPr>
            <a:t>Engagement des ressources dans le but de réaliser des gains latents.</a:t>
          </a:r>
        </a:p>
      </dgm:t>
    </dgm:pt>
    <dgm:pt modelId="{8332A0BB-CA21-4DE3-9D41-93A079F12FDB}" type="parTrans" cxnId="{99279E7E-CD7C-4316-AFA4-3B9E334C58C9}">
      <dgm:prSet/>
      <dgm:spPr/>
      <dgm:t>
        <a:bodyPr/>
        <a:lstStyle/>
        <a:p>
          <a:endParaRPr lang="fr-FR"/>
        </a:p>
      </dgm:t>
    </dgm:pt>
    <dgm:pt modelId="{142E82E0-4EF6-44EE-9B28-7E68D264E41F}" type="sibTrans" cxnId="{99279E7E-CD7C-4316-AFA4-3B9E334C58C9}">
      <dgm:prSet/>
      <dgm:spPr/>
      <dgm:t>
        <a:bodyPr/>
        <a:lstStyle/>
        <a:p>
          <a:endParaRPr lang="fr-FR"/>
        </a:p>
      </dgm:t>
    </dgm:pt>
    <dgm:pt modelId="{0FC481F8-8B34-42FA-AB9B-C2A5AEA8FD91}">
      <dgm:prSet phldrT="[Texte]" phldr="0" custT="1"/>
      <dgm:spPr/>
      <dgm:t>
        <a:bodyPr vert="horz" wrap="square"/>
        <a:lstStyle/>
        <a:p>
          <a:pPr>
            <a:lnSpc>
              <a:spcPct val="100000"/>
            </a:lnSpc>
            <a:spcBef>
              <a:spcPct val="0"/>
            </a:spcBef>
            <a:spcAft>
              <a:spcPct val="35000"/>
            </a:spcAft>
          </a:pPr>
          <a:endParaRPr lang="fr-FR" sz="1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nSpc>
              <a:spcPct val="100000"/>
            </a:lnSpc>
            <a:spcBef>
              <a:spcPct val="0"/>
            </a:spcBef>
            <a:spcAft>
              <a:spcPct val="35000"/>
            </a:spcAft>
          </a:pPr>
          <a:r>
            <a:rPr lang="fr-FR" sz="18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d’exploitation  et de trésorerie: </a:t>
          </a:r>
        </a:p>
        <a:p>
          <a:pPr>
            <a:lnSpc>
              <a:spcPct val="100000"/>
            </a:lnSpc>
            <a:spcBef>
              <a:spcPct val="0"/>
            </a:spcBef>
            <a:spcAft>
              <a:spcPct val="35000"/>
            </a:spcAft>
          </a:pPr>
          <a:r>
            <a:rPr lang="fr-FR" sz="1800" dirty="0">
              <a:solidFill>
                <a:schemeClr val="tx1"/>
              </a:solidFill>
              <a:latin typeface="Calibri" panose="020F0502020204030204" pitchFamily="34" charset="0"/>
              <a:cs typeface="Calibri" panose="020F0502020204030204" pitchFamily="34" charset="0"/>
            </a:rPr>
            <a:t>Elles relèvent de la vie courante de l’entreprise. Les mouvements d’encaissements et de décaissements en découlant génèrent la trésorerie d’exploitation  </a:t>
          </a:r>
        </a:p>
        <a:p>
          <a:pPr>
            <a:lnSpc>
              <a:spcPct val="100000"/>
            </a:lnSpc>
            <a:spcBef>
              <a:spcPct val="0"/>
            </a:spcBef>
            <a:spcAft>
              <a:spcPct val="35000"/>
            </a:spcAft>
          </a:pPr>
          <a:endParaRPr lang="fr-FR" sz="1800" dirty="0">
            <a:solidFill>
              <a:schemeClr val="tx1"/>
            </a:solidFill>
            <a:latin typeface="Calibri" panose="020F0502020204030204" pitchFamily="34" charset="0"/>
            <a:cs typeface="Calibri" panose="020F0502020204030204" pitchFamily="34" charset="0"/>
          </a:endParaRPr>
        </a:p>
      </dgm:t>
    </dgm:pt>
    <dgm:pt modelId="{A069ACBD-3682-4386-AC0F-26022E74E5D9}" type="parTrans" cxnId="{CED20F5E-355B-42D4-9392-E6A2A53B0BC0}">
      <dgm:prSet/>
      <dgm:spPr/>
      <dgm:t>
        <a:bodyPr/>
        <a:lstStyle/>
        <a:p>
          <a:endParaRPr lang="fr-FR"/>
        </a:p>
      </dgm:t>
    </dgm:pt>
    <dgm:pt modelId="{0324F880-3BF8-4D4E-AB44-CDCA512C13BC}" type="sibTrans" cxnId="{CED20F5E-355B-42D4-9392-E6A2A53B0BC0}">
      <dgm:prSet/>
      <dgm:spPr/>
      <dgm:t>
        <a:bodyPr/>
        <a:lstStyle/>
        <a:p>
          <a:endParaRPr lang="fr-FR"/>
        </a:p>
      </dgm:t>
    </dgm:pt>
    <dgm:pt modelId="{CB1D1FB2-982E-431B-A570-F5EB3C51D16F}" type="pres">
      <dgm:prSet presAssocID="{155CCA77-9BCF-498E-8A2E-4573C6AC2457}" presName="Name0" presStyleCnt="0">
        <dgm:presLayoutVars>
          <dgm:dir/>
          <dgm:resizeHandles val="exact"/>
        </dgm:presLayoutVars>
      </dgm:prSet>
      <dgm:spPr/>
    </dgm:pt>
    <dgm:pt modelId="{A01FDF9D-F52A-4B46-9B04-20FB2DF03889}" type="pres">
      <dgm:prSet presAssocID="{155CCA77-9BCF-498E-8A2E-4573C6AC2457}" presName="fgShape" presStyleLbl="fgShp" presStyleIdx="0" presStyleCnt="1" custLinFactNeighborX="-601" custLinFactNeighborY="39290"/>
      <dgm:spPr/>
    </dgm:pt>
    <dgm:pt modelId="{AD799667-197D-49A8-9F7C-D259107E2F4D}" type="pres">
      <dgm:prSet presAssocID="{155CCA77-9BCF-498E-8A2E-4573C6AC2457}" presName="linComp" presStyleCnt="0"/>
      <dgm:spPr/>
    </dgm:pt>
    <dgm:pt modelId="{618F4293-8BC0-4A73-95D2-07D042AC7D14}" type="pres">
      <dgm:prSet presAssocID="{20CCE189-3093-48A9-94E8-BBDD8BF89AC3}" presName="compNode" presStyleCnt="0"/>
      <dgm:spPr/>
    </dgm:pt>
    <dgm:pt modelId="{7DC32171-F819-4161-A103-81C75631DA3C}" type="pres">
      <dgm:prSet presAssocID="{20CCE189-3093-48A9-94E8-BBDD8BF89AC3}" presName="bkgdShape" presStyleLbl="node1" presStyleIdx="0" presStyleCnt="3" custLinFactNeighborX="-2327" custLinFactNeighborY="-5416"/>
      <dgm:spPr/>
    </dgm:pt>
    <dgm:pt modelId="{72F2886F-43B9-42D3-A40A-ACC5B6D89A33}" type="pres">
      <dgm:prSet presAssocID="{20CCE189-3093-48A9-94E8-BBDD8BF89AC3}" presName="nodeTx" presStyleLbl="node1" presStyleIdx="0" presStyleCnt="3">
        <dgm:presLayoutVars>
          <dgm:bulletEnabled val="1"/>
        </dgm:presLayoutVars>
      </dgm:prSet>
      <dgm:spPr/>
    </dgm:pt>
    <dgm:pt modelId="{80DEDFA8-8C54-4E59-AD6E-3EB197A1F5C0}" type="pres">
      <dgm:prSet presAssocID="{20CCE189-3093-48A9-94E8-BBDD8BF89AC3}" presName="invisiNode" presStyleLbl="node1" presStyleIdx="0" presStyleCnt="3"/>
      <dgm:spPr/>
    </dgm:pt>
    <dgm:pt modelId="{9D81BF2A-B945-472C-ADBD-3DA40760E542}" type="pres">
      <dgm:prSet presAssocID="{20CCE189-3093-48A9-94E8-BBDD8BF89AC3}" presName="imagNode" presStyleLbl="fgImgPlace1" presStyleIdx="0" presStyleCnt="3" custLinFactNeighborX="-8076" custLinFactNeighborY="-12620"/>
      <dgm:spPr/>
    </dgm:pt>
    <dgm:pt modelId="{C41A94D6-C52C-44D3-A8FE-3FE320F7D9D2}" type="pres">
      <dgm:prSet presAssocID="{BD27DEAE-7889-4C92-8B99-DC7D51477DDF}" presName="sibTrans" presStyleLbl="sibTrans2D1" presStyleIdx="0" presStyleCnt="0"/>
      <dgm:spPr/>
    </dgm:pt>
    <dgm:pt modelId="{EA205273-E998-42FD-A05C-9CCF8E476829}" type="pres">
      <dgm:prSet presAssocID="{872B7660-FB18-4051-B213-BEAC6C17C77A}" presName="compNode" presStyleCnt="0"/>
      <dgm:spPr/>
    </dgm:pt>
    <dgm:pt modelId="{73784695-2126-4D92-833B-14E1C22EFEE9}" type="pres">
      <dgm:prSet presAssocID="{872B7660-FB18-4051-B213-BEAC6C17C77A}" presName="bkgdShape" presStyleLbl="node1" presStyleIdx="1" presStyleCnt="3" custLinFactNeighborX="-3403" custLinFactNeighborY="894"/>
      <dgm:spPr/>
    </dgm:pt>
    <dgm:pt modelId="{4A91A681-E96D-4A7D-BA94-E9CBCFB9E3FD}" type="pres">
      <dgm:prSet presAssocID="{872B7660-FB18-4051-B213-BEAC6C17C77A}" presName="nodeTx" presStyleLbl="node1" presStyleIdx="1" presStyleCnt="3">
        <dgm:presLayoutVars>
          <dgm:bulletEnabled val="1"/>
        </dgm:presLayoutVars>
      </dgm:prSet>
      <dgm:spPr/>
    </dgm:pt>
    <dgm:pt modelId="{729CBCA9-9524-4631-9ACA-007ABBA755A7}" type="pres">
      <dgm:prSet presAssocID="{872B7660-FB18-4051-B213-BEAC6C17C77A}" presName="invisiNode" presStyleLbl="node1" presStyleIdx="1" presStyleCnt="3"/>
      <dgm:spPr/>
    </dgm:pt>
    <dgm:pt modelId="{F1F5B016-5E96-4D5A-AE2B-CDEE73E96373}" type="pres">
      <dgm:prSet presAssocID="{872B7660-FB18-4051-B213-BEAC6C17C77A}" presName="imagNode" presStyleLbl="fgImgPlace1" presStyleIdx="1" presStyleCnt="3" custLinFactNeighborX="10693" custLinFactNeighborY="-15139"/>
      <dgm:spPr/>
    </dgm:pt>
    <dgm:pt modelId="{30CE8256-9BF4-4D8F-83C6-BA93ED904132}" type="pres">
      <dgm:prSet presAssocID="{142E82E0-4EF6-44EE-9B28-7E68D264E41F}" presName="sibTrans" presStyleLbl="sibTrans2D1" presStyleIdx="0" presStyleCnt="0"/>
      <dgm:spPr/>
    </dgm:pt>
    <dgm:pt modelId="{F1AB37BD-EAD8-4831-BE15-6A192354BB4E}" type="pres">
      <dgm:prSet presAssocID="{0FC481F8-8B34-42FA-AB9B-C2A5AEA8FD91}" presName="compNode" presStyleCnt="0"/>
      <dgm:spPr/>
    </dgm:pt>
    <dgm:pt modelId="{CF62DFEE-ECF4-4871-8C3C-5935F18A6413}" type="pres">
      <dgm:prSet presAssocID="{0FC481F8-8B34-42FA-AB9B-C2A5AEA8FD91}" presName="bkgdShape" presStyleLbl="node1" presStyleIdx="2" presStyleCnt="3"/>
      <dgm:spPr/>
    </dgm:pt>
    <dgm:pt modelId="{0075C8CC-05EC-40B6-8F7E-366D13456E6B}" type="pres">
      <dgm:prSet presAssocID="{0FC481F8-8B34-42FA-AB9B-C2A5AEA8FD91}" presName="nodeTx" presStyleLbl="node1" presStyleIdx="2" presStyleCnt="3">
        <dgm:presLayoutVars>
          <dgm:bulletEnabled val="1"/>
        </dgm:presLayoutVars>
      </dgm:prSet>
      <dgm:spPr/>
    </dgm:pt>
    <dgm:pt modelId="{FA6F0072-81F7-456F-B9F1-F67687AE0F96}" type="pres">
      <dgm:prSet presAssocID="{0FC481F8-8B34-42FA-AB9B-C2A5AEA8FD91}" presName="invisiNode" presStyleLbl="node1" presStyleIdx="2" presStyleCnt="3"/>
      <dgm:spPr/>
    </dgm:pt>
    <dgm:pt modelId="{FF701C83-5011-4A7C-A89A-A8FEB35D3762}" type="pres">
      <dgm:prSet presAssocID="{0FC481F8-8B34-42FA-AB9B-C2A5AEA8FD91}" presName="imagNode" presStyleLbl="fgImgPlace1" presStyleIdx="2" presStyleCnt="3" custLinFactNeighborX="835" custLinFactNeighborY="-11690"/>
      <dgm:spPr>
        <a:blipFill rotWithShape="1">
          <a:blip xmlns:r="http://schemas.openxmlformats.org/officeDocument/2006/relationships" r:embed="rId1"/>
          <a:srcRect/>
          <a:stretch>
            <a:fillRect l="-17000" r="-17000"/>
          </a:stretch>
        </a:blipFill>
      </dgm:spPr>
    </dgm:pt>
  </dgm:ptLst>
  <dgm:cxnLst>
    <dgm:cxn modelId="{CED20F5E-355B-42D4-9392-E6A2A53B0BC0}" srcId="{155CCA77-9BCF-498E-8A2E-4573C6AC2457}" destId="{0FC481F8-8B34-42FA-AB9B-C2A5AEA8FD91}" srcOrd="2" destOrd="0" parTransId="{A069ACBD-3682-4386-AC0F-26022E74E5D9}" sibTransId="{0324F880-3BF8-4D4E-AB44-CDCA512C13BC}"/>
    <dgm:cxn modelId="{B6758175-376E-402E-8A93-E6C55D1A06F1}" type="presOf" srcId="{20CCE189-3093-48A9-94E8-BBDD8BF89AC3}" destId="{7DC32171-F819-4161-A103-81C75631DA3C}" srcOrd="0" destOrd="0" presId="urn:microsoft.com/office/officeart/2005/8/layout/hList7#1"/>
    <dgm:cxn modelId="{99279E7E-CD7C-4316-AFA4-3B9E334C58C9}" srcId="{155CCA77-9BCF-498E-8A2E-4573C6AC2457}" destId="{872B7660-FB18-4051-B213-BEAC6C17C77A}" srcOrd="1" destOrd="0" parTransId="{8332A0BB-CA21-4DE3-9D41-93A079F12FDB}" sibTransId="{142E82E0-4EF6-44EE-9B28-7E68D264E41F}"/>
    <dgm:cxn modelId="{DDFB428A-E4C8-4CAD-B7FB-B71BB258AE02}" type="presOf" srcId="{155CCA77-9BCF-498E-8A2E-4573C6AC2457}" destId="{CB1D1FB2-982E-431B-A570-F5EB3C51D16F}" srcOrd="0" destOrd="0" presId="urn:microsoft.com/office/officeart/2005/8/layout/hList7#1"/>
    <dgm:cxn modelId="{81DF4095-90BE-4BEA-ABE5-017F309F2ACD}" type="presOf" srcId="{0FC481F8-8B34-42FA-AB9B-C2A5AEA8FD91}" destId="{CF62DFEE-ECF4-4871-8C3C-5935F18A6413}" srcOrd="0" destOrd="0" presId="urn:microsoft.com/office/officeart/2005/8/layout/hList7#1"/>
    <dgm:cxn modelId="{C19E869F-ADE9-4543-A41F-59EF5631B930}" type="presOf" srcId="{0FC481F8-8B34-42FA-AB9B-C2A5AEA8FD91}" destId="{0075C8CC-05EC-40B6-8F7E-366D13456E6B}" srcOrd="1" destOrd="0" presId="urn:microsoft.com/office/officeart/2005/8/layout/hList7#1"/>
    <dgm:cxn modelId="{79F39BA5-4D3E-4DAF-A322-ACEE4EE78B14}" type="presOf" srcId="{142E82E0-4EF6-44EE-9B28-7E68D264E41F}" destId="{30CE8256-9BF4-4D8F-83C6-BA93ED904132}" srcOrd="0" destOrd="0" presId="urn:microsoft.com/office/officeart/2005/8/layout/hList7#1"/>
    <dgm:cxn modelId="{99568DC2-39B9-4680-BEF3-0361B37BA044}" srcId="{155CCA77-9BCF-498E-8A2E-4573C6AC2457}" destId="{20CCE189-3093-48A9-94E8-BBDD8BF89AC3}" srcOrd="0" destOrd="0" parTransId="{49DCE9F4-F78A-4A28-8E41-928816B8FF25}" sibTransId="{BD27DEAE-7889-4C92-8B99-DC7D51477DDF}"/>
    <dgm:cxn modelId="{5E27DACB-D00C-4A68-9C8F-44F35E705D6C}" type="presOf" srcId="{BD27DEAE-7889-4C92-8B99-DC7D51477DDF}" destId="{C41A94D6-C52C-44D3-A8FE-3FE320F7D9D2}" srcOrd="0" destOrd="0" presId="urn:microsoft.com/office/officeart/2005/8/layout/hList7#1"/>
    <dgm:cxn modelId="{098651D0-F86A-4F45-B2F4-520017365C1F}" type="presOf" srcId="{872B7660-FB18-4051-B213-BEAC6C17C77A}" destId="{4A91A681-E96D-4A7D-BA94-E9CBCFB9E3FD}" srcOrd="1" destOrd="0" presId="urn:microsoft.com/office/officeart/2005/8/layout/hList7#1"/>
    <dgm:cxn modelId="{BEC953DF-D7B7-4735-A45D-DA4B5C1FA071}" type="presOf" srcId="{872B7660-FB18-4051-B213-BEAC6C17C77A}" destId="{73784695-2126-4D92-833B-14E1C22EFEE9}" srcOrd="0" destOrd="0" presId="urn:microsoft.com/office/officeart/2005/8/layout/hList7#1"/>
    <dgm:cxn modelId="{4CD805F3-366B-4FBD-A894-87A610D5C84A}" type="presOf" srcId="{20CCE189-3093-48A9-94E8-BBDD8BF89AC3}" destId="{72F2886F-43B9-42D3-A40A-ACC5B6D89A33}" srcOrd="1" destOrd="0" presId="urn:microsoft.com/office/officeart/2005/8/layout/hList7#1"/>
    <dgm:cxn modelId="{C2CDE12C-9641-4669-B43A-843C99F82169}" type="presParOf" srcId="{CB1D1FB2-982E-431B-A570-F5EB3C51D16F}" destId="{A01FDF9D-F52A-4B46-9B04-20FB2DF03889}" srcOrd="0" destOrd="0" presId="urn:microsoft.com/office/officeart/2005/8/layout/hList7#1"/>
    <dgm:cxn modelId="{5D9C133C-5B57-46F1-AEDB-C696BB4738D7}" type="presParOf" srcId="{CB1D1FB2-982E-431B-A570-F5EB3C51D16F}" destId="{AD799667-197D-49A8-9F7C-D259107E2F4D}" srcOrd="1" destOrd="0" presId="urn:microsoft.com/office/officeart/2005/8/layout/hList7#1"/>
    <dgm:cxn modelId="{03CE82B1-13FC-41EE-AB68-605D7C79F607}" type="presParOf" srcId="{AD799667-197D-49A8-9F7C-D259107E2F4D}" destId="{618F4293-8BC0-4A73-95D2-07D042AC7D14}" srcOrd="0" destOrd="0" presId="urn:microsoft.com/office/officeart/2005/8/layout/hList7#1"/>
    <dgm:cxn modelId="{6BFD76FE-9EE1-4B91-A51A-DEF328AD8842}" type="presParOf" srcId="{618F4293-8BC0-4A73-95D2-07D042AC7D14}" destId="{7DC32171-F819-4161-A103-81C75631DA3C}" srcOrd="0" destOrd="0" presId="urn:microsoft.com/office/officeart/2005/8/layout/hList7#1"/>
    <dgm:cxn modelId="{CCF05377-7764-48BA-8C58-35724619774A}" type="presParOf" srcId="{618F4293-8BC0-4A73-95D2-07D042AC7D14}" destId="{72F2886F-43B9-42D3-A40A-ACC5B6D89A33}" srcOrd="1" destOrd="0" presId="urn:microsoft.com/office/officeart/2005/8/layout/hList7#1"/>
    <dgm:cxn modelId="{6B2098AE-33F7-4864-B3CF-6597B80736DB}" type="presParOf" srcId="{618F4293-8BC0-4A73-95D2-07D042AC7D14}" destId="{80DEDFA8-8C54-4E59-AD6E-3EB197A1F5C0}" srcOrd="2" destOrd="0" presId="urn:microsoft.com/office/officeart/2005/8/layout/hList7#1"/>
    <dgm:cxn modelId="{C2565655-F449-4B96-8964-59EB47A9331F}" type="presParOf" srcId="{618F4293-8BC0-4A73-95D2-07D042AC7D14}" destId="{9D81BF2A-B945-472C-ADBD-3DA40760E542}" srcOrd="3" destOrd="0" presId="urn:microsoft.com/office/officeart/2005/8/layout/hList7#1"/>
    <dgm:cxn modelId="{5E46BCFA-3705-41C9-A7FA-717C804EB4F2}" type="presParOf" srcId="{AD799667-197D-49A8-9F7C-D259107E2F4D}" destId="{C41A94D6-C52C-44D3-A8FE-3FE320F7D9D2}" srcOrd="1" destOrd="0" presId="urn:microsoft.com/office/officeart/2005/8/layout/hList7#1"/>
    <dgm:cxn modelId="{DE70A6CC-AF84-4757-BA94-01FF8481A799}" type="presParOf" srcId="{AD799667-197D-49A8-9F7C-D259107E2F4D}" destId="{EA205273-E998-42FD-A05C-9CCF8E476829}" srcOrd="2" destOrd="0" presId="urn:microsoft.com/office/officeart/2005/8/layout/hList7#1"/>
    <dgm:cxn modelId="{0EFDC382-C881-448B-A640-9EA9EE45B5B9}" type="presParOf" srcId="{EA205273-E998-42FD-A05C-9CCF8E476829}" destId="{73784695-2126-4D92-833B-14E1C22EFEE9}" srcOrd="0" destOrd="0" presId="urn:microsoft.com/office/officeart/2005/8/layout/hList7#1"/>
    <dgm:cxn modelId="{2CEB6C93-E961-4D6F-85BE-CB9C6190D145}" type="presParOf" srcId="{EA205273-E998-42FD-A05C-9CCF8E476829}" destId="{4A91A681-E96D-4A7D-BA94-E9CBCFB9E3FD}" srcOrd="1" destOrd="0" presId="urn:microsoft.com/office/officeart/2005/8/layout/hList7#1"/>
    <dgm:cxn modelId="{46415516-FF5C-4AB4-87C6-2B92FC778590}" type="presParOf" srcId="{EA205273-E998-42FD-A05C-9CCF8E476829}" destId="{729CBCA9-9524-4631-9ACA-007ABBA755A7}" srcOrd="2" destOrd="0" presId="urn:microsoft.com/office/officeart/2005/8/layout/hList7#1"/>
    <dgm:cxn modelId="{452A2960-FCBA-4666-ADD2-CC731A7C8A09}" type="presParOf" srcId="{EA205273-E998-42FD-A05C-9CCF8E476829}" destId="{F1F5B016-5E96-4D5A-AE2B-CDEE73E96373}" srcOrd="3" destOrd="0" presId="urn:microsoft.com/office/officeart/2005/8/layout/hList7#1"/>
    <dgm:cxn modelId="{E38FC33E-2D82-4BB5-A018-E15D6663B571}" type="presParOf" srcId="{AD799667-197D-49A8-9F7C-D259107E2F4D}" destId="{30CE8256-9BF4-4D8F-83C6-BA93ED904132}" srcOrd="3" destOrd="0" presId="urn:microsoft.com/office/officeart/2005/8/layout/hList7#1"/>
    <dgm:cxn modelId="{B09F17B8-261C-4E9E-8BEE-00528801C7E7}" type="presParOf" srcId="{AD799667-197D-49A8-9F7C-D259107E2F4D}" destId="{F1AB37BD-EAD8-4831-BE15-6A192354BB4E}" srcOrd="4" destOrd="0" presId="urn:microsoft.com/office/officeart/2005/8/layout/hList7#1"/>
    <dgm:cxn modelId="{477CE171-DC2C-43C6-8AB2-80EE6ADBD60E}" type="presParOf" srcId="{F1AB37BD-EAD8-4831-BE15-6A192354BB4E}" destId="{CF62DFEE-ECF4-4871-8C3C-5935F18A6413}" srcOrd="0" destOrd="0" presId="urn:microsoft.com/office/officeart/2005/8/layout/hList7#1"/>
    <dgm:cxn modelId="{9EB4450E-F499-4F80-9177-A9FEE6B62553}" type="presParOf" srcId="{F1AB37BD-EAD8-4831-BE15-6A192354BB4E}" destId="{0075C8CC-05EC-40B6-8F7E-366D13456E6B}" srcOrd="1" destOrd="0" presId="urn:microsoft.com/office/officeart/2005/8/layout/hList7#1"/>
    <dgm:cxn modelId="{24B15AD5-1670-49A4-A3EC-872B1B2958E1}" type="presParOf" srcId="{F1AB37BD-EAD8-4831-BE15-6A192354BB4E}" destId="{FA6F0072-81F7-456F-B9F1-F67687AE0F96}" srcOrd="2" destOrd="0" presId="urn:microsoft.com/office/officeart/2005/8/layout/hList7#1"/>
    <dgm:cxn modelId="{8FCB8D2F-E29A-43F7-B181-43C2D227D7BB}" type="presParOf" srcId="{F1AB37BD-EAD8-4831-BE15-6A192354BB4E}" destId="{FF701C83-5011-4A7C-A89A-A8FEB35D3762}"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952AE9B-9D53-443D-8507-C0C3E6B2850B}" type="doc">
      <dgm:prSet loTypeId="urn:microsoft.com/office/officeart/2005/8/layout/vList6" loCatId="process" qsTypeId="urn:microsoft.com/office/officeart/2005/8/quickstyle/simple1#6" qsCatId="simple" csTypeId="urn:microsoft.com/office/officeart/2005/8/colors/colorful2#3" csCatId="colorful" phldr="1"/>
      <dgm:spPr/>
      <dgm:t>
        <a:bodyPr/>
        <a:lstStyle/>
        <a:p>
          <a:endParaRPr lang="fr-FR"/>
        </a:p>
      </dgm:t>
    </dgm:pt>
    <dgm:pt modelId="{D754AE71-1FB4-4829-9B6F-4CF5A66EEF4E}">
      <dgm:prSet phldrT="[Texte]" phldr="0" custT="0"/>
      <dgm:spPr/>
      <dgm:t>
        <a:bodyPr vert="horz" wrap="square"/>
        <a:lstStyle/>
        <a:p>
          <a:pPr>
            <a:lnSpc>
              <a:spcPct val="100000"/>
            </a:lnSpc>
            <a:spcBef>
              <a:spcPct val="0"/>
            </a:spcBef>
            <a:spcAft>
              <a:spcPct val="35000"/>
            </a:spcAft>
          </a:pPr>
          <a:r>
            <a:rPr lang="fr-FR" dirty="0"/>
            <a:t>L’activité  courante </a:t>
          </a:r>
          <a:endParaRPr/>
        </a:p>
      </dgm:t>
    </dgm:pt>
    <dgm:pt modelId="{FCA3FE74-396D-4FFD-8895-11528F983DF4}" type="parTrans" cxnId="{F6D23897-8511-458F-9CBC-EC6D05651BC6}">
      <dgm:prSet/>
      <dgm:spPr/>
      <dgm:t>
        <a:bodyPr/>
        <a:lstStyle/>
        <a:p>
          <a:endParaRPr lang="fr-FR"/>
        </a:p>
      </dgm:t>
    </dgm:pt>
    <dgm:pt modelId="{46FB5CA8-FDB2-4C5C-B42A-CBA4553B40B3}" type="sibTrans" cxnId="{F6D23897-8511-458F-9CBC-EC6D05651BC6}">
      <dgm:prSet/>
      <dgm:spPr/>
      <dgm:t>
        <a:bodyPr/>
        <a:lstStyle/>
        <a:p>
          <a:endParaRPr lang="fr-FR"/>
        </a:p>
      </dgm:t>
    </dgm:pt>
    <dgm:pt modelId="{A57C6655-7258-4ADF-BD78-6749CFB57183}">
      <dgm:prSet phldrT="[Texte]"/>
      <dgm:spPr/>
      <dgm:t>
        <a:bodyPr/>
        <a:lstStyle/>
        <a:p>
          <a:pPr algn="ctr"/>
          <a:r>
            <a:rPr lang="fr-FR" b="1" u="sng" dirty="0"/>
            <a:t>charges et produits d’exploitation</a:t>
          </a:r>
          <a:r>
            <a:rPr lang="fr-FR" dirty="0"/>
            <a:t>)</a:t>
          </a:r>
        </a:p>
      </dgm:t>
    </dgm:pt>
    <dgm:pt modelId="{0E5A0067-63DB-4724-9822-50E9A9B1A34F}" type="parTrans" cxnId="{72F01750-9906-4C12-A88A-316EBC0DAB18}">
      <dgm:prSet/>
      <dgm:spPr/>
      <dgm:t>
        <a:bodyPr/>
        <a:lstStyle/>
        <a:p>
          <a:endParaRPr lang="fr-FR"/>
        </a:p>
      </dgm:t>
    </dgm:pt>
    <dgm:pt modelId="{7B462A3B-0B1F-4C1A-B1C8-424097373A80}" type="sibTrans" cxnId="{72F01750-9906-4C12-A88A-316EBC0DAB18}">
      <dgm:prSet/>
      <dgm:spPr/>
      <dgm:t>
        <a:bodyPr/>
        <a:lstStyle/>
        <a:p>
          <a:endParaRPr lang="fr-FR"/>
        </a:p>
      </dgm:t>
    </dgm:pt>
    <dgm:pt modelId="{3CDE3337-639D-4EFB-939C-135162F799FB}">
      <dgm:prSet/>
      <dgm:spPr/>
      <dgm:t>
        <a:bodyPr/>
        <a:lstStyle/>
        <a:p>
          <a:r>
            <a:rPr lang="fr-FR" dirty="0"/>
            <a:t>Des opérations financières </a:t>
          </a:r>
        </a:p>
      </dgm:t>
    </dgm:pt>
    <dgm:pt modelId="{FD6F6069-CE55-42D1-A800-2E36FFCFCFEB}" type="parTrans" cxnId="{0F92E351-6C3F-4B02-97C9-A8EA1FB56782}">
      <dgm:prSet/>
      <dgm:spPr/>
      <dgm:t>
        <a:bodyPr/>
        <a:lstStyle/>
        <a:p>
          <a:endParaRPr lang="fr-FR"/>
        </a:p>
      </dgm:t>
    </dgm:pt>
    <dgm:pt modelId="{87881E6D-D2E0-4C1E-A62B-1D79E5BCAFF9}" type="sibTrans" cxnId="{0F92E351-6C3F-4B02-97C9-A8EA1FB56782}">
      <dgm:prSet/>
      <dgm:spPr/>
      <dgm:t>
        <a:bodyPr/>
        <a:lstStyle/>
        <a:p>
          <a:endParaRPr lang="fr-FR"/>
        </a:p>
      </dgm:t>
    </dgm:pt>
    <dgm:pt modelId="{553C9B62-F8A3-43A2-82D5-4775651BB00B}">
      <dgm:prSet/>
      <dgm:spPr/>
      <dgm:t>
        <a:bodyPr/>
        <a:lstStyle/>
        <a:p>
          <a:pPr algn="ctr"/>
          <a:r>
            <a:rPr lang="fr-FR" b="1" u="sng" dirty="0"/>
            <a:t>charges et produits financiers</a:t>
          </a:r>
          <a:endParaRPr lang="fr-FR" dirty="0"/>
        </a:p>
      </dgm:t>
    </dgm:pt>
    <dgm:pt modelId="{06BAAEC6-54D3-45CE-842E-8D2D9DEB09E8}" type="parTrans" cxnId="{98C180A7-1EEF-4645-AF53-634A1E08D28C}">
      <dgm:prSet/>
      <dgm:spPr/>
      <dgm:t>
        <a:bodyPr/>
        <a:lstStyle/>
        <a:p>
          <a:endParaRPr lang="fr-FR"/>
        </a:p>
      </dgm:t>
    </dgm:pt>
    <dgm:pt modelId="{50C255D4-C186-4D6B-A0A0-50657866F904}" type="sibTrans" cxnId="{98C180A7-1EEF-4645-AF53-634A1E08D28C}">
      <dgm:prSet/>
      <dgm:spPr/>
      <dgm:t>
        <a:bodyPr/>
        <a:lstStyle/>
        <a:p>
          <a:endParaRPr lang="fr-FR"/>
        </a:p>
      </dgm:t>
    </dgm:pt>
    <dgm:pt modelId="{2FE27CFB-B8A7-4FCB-9D92-5D076753F470}">
      <dgm:prSet phldrT="[Texte]"/>
      <dgm:spPr/>
      <dgm:t>
        <a:bodyPr/>
        <a:lstStyle/>
        <a:p>
          <a:r>
            <a:rPr lang="fr-FR" dirty="0"/>
            <a:t>Des opérations exceptionnelles </a:t>
          </a:r>
        </a:p>
      </dgm:t>
    </dgm:pt>
    <dgm:pt modelId="{DA01E5FD-E58C-4D0E-9EDA-C15CE745A8CE}" type="parTrans" cxnId="{62643922-3DB4-447D-80BB-54817FF73C99}">
      <dgm:prSet/>
      <dgm:spPr/>
      <dgm:t>
        <a:bodyPr/>
        <a:lstStyle/>
        <a:p>
          <a:endParaRPr lang="fr-FR"/>
        </a:p>
      </dgm:t>
    </dgm:pt>
    <dgm:pt modelId="{42C5A15B-6168-4790-91D0-F0E1E765CD91}" type="sibTrans" cxnId="{62643922-3DB4-447D-80BB-54817FF73C99}">
      <dgm:prSet/>
      <dgm:spPr/>
      <dgm:t>
        <a:bodyPr/>
        <a:lstStyle/>
        <a:p>
          <a:endParaRPr lang="fr-FR"/>
        </a:p>
      </dgm:t>
    </dgm:pt>
    <dgm:pt modelId="{6245E9B1-4BC5-4705-AD6A-9FB77C4EACBA}">
      <dgm:prSet phldrT="[Texte]"/>
      <dgm:spPr/>
      <dgm:t>
        <a:bodyPr/>
        <a:lstStyle/>
        <a:p>
          <a:pPr algn="ctr"/>
          <a:r>
            <a:rPr lang="fr-FR" b="1" u="sng" dirty="0"/>
            <a:t>charges et produits exceptionnels</a:t>
          </a:r>
          <a:endParaRPr lang="fr-FR" dirty="0"/>
        </a:p>
      </dgm:t>
    </dgm:pt>
    <dgm:pt modelId="{CF98BC1A-387E-4D06-83E1-9A9FFDEC05C5}" type="parTrans" cxnId="{509DC99A-0375-4646-AA64-8039BB28DD55}">
      <dgm:prSet/>
      <dgm:spPr/>
      <dgm:t>
        <a:bodyPr/>
        <a:lstStyle/>
        <a:p>
          <a:endParaRPr lang="fr-FR"/>
        </a:p>
      </dgm:t>
    </dgm:pt>
    <dgm:pt modelId="{92443E52-3168-4333-AC36-23DE6F4779F9}" type="sibTrans" cxnId="{509DC99A-0375-4646-AA64-8039BB28DD55}">
      <dgm:prSet/>
      <dgm:spPr/>
      <dgm:t>
        <a:bodyPr/>
        <a:lstStyle/>
        <a:p>
          <a:endParaRPr lang="fr-FR"/>
        </a:p>
      </dgm:t>
    </dgm:pt>
    <dgm:pt modelId="{CAE1C485-88B4-41A2-B375-61D550F3A624}" type="pres">
      <dgm:prSet presAssocID="{5952AE9B-9D53-443D-8507-C0C3E6B2850B}" presName="Name0" presStyleCnt="0">
        <dgm:presLayoutVars>
          <dgm:dir/>
          <dgm:animLvl val="lvl"/>
          <dgm:resizeHandles/>
        </dgm:presLayoutVars>
      </dgm:prSet>
      <dgm:spPr/>
    </dgm:pt>
    <dgm:pt modelId="{6942B1A2-238E-4E20-8BF2-80631C341E9E}" type="pres">
      <dgm:prSet presAssocID="{D754AE71-1FB4-4829-9B6F-4CF5A66EEF4E}" presName="linNode" presStyleCnt="0"/>
      <dgm:spPr/>
    </dgm:pt>
    <dgm:pt modelId="{9DE65E01-D5EE-449A-B373-4C6D47929B75}" type="pres">
      <dgm:prSet presAssocID="{D754AE71-1FB4-4829-9B6F-4CF5A66EEF4E}" presName="parentShp" presStyleLbl="node1" presStyleIdx="0" presStyleCnt="3">
        <dgm:presLayoutVars>
          <dgm:bulletEnabled val="1"/>
        </dgm:presLayoutVars>
      </dgm:prSet>
      <dgm:spPr/>
    </dgm:pt>
    <dgm:pt modelId="{1E626C7C-F8B5-4E78-B92C-059DAFA977CE}" type="pres">
      <dgm:prSet presAssocID="{D754AE71-1FB4-4829-9B6F-4CF5A66EEF4E}" presName="childShp" presStyleLbl="bgAccFollowNode1" presStyleIdx="0" presStyleCnt="3">
        <dgm:presLayoutVars>
          <dgm:bulletEnabled val="1"/>
        </dgm:presLayoutVars>
      </dgm:prSet>
      <dgm:spPr/>
    </dgm:pt>
    <dgm:pt modelId="{E7F35BC3-61AC-4D51-AC7F-B39BB2465170}" type="pres">
      <dgm:prSet presAssocID="{46FB5CA8-FDB2-4C5C-B42A-CBA4553B40B3}" presName="spacing" presStyleCnt="0"/>
      <dgm:spPr/>
    </dgm:pt>
    <dgm:pt modelId="{C99A67A4-4621-412D-932C-7DA9BD44356D}" type="pres">
      <dgm:prSet presAssocID="{3CDE3337-639D-4EFB-939C-135162F799FB}" presName="linNode" presStyleCnt="0"/>
      <dgm:spPr/>
    </dgm:pt>
    <dgm:pt modelId="{2AFEA505-AA70-46D7-BB87-2F64BA25F3B9}" type="pres">
      <dgm:prSet presAssocID="{3CDE3337-639D-4EFB-939C-135162F799FB}" presName="parentShp" presStyleLbl="node1" presStyleIdx="1" presStyleCnt="3">
        <dgm:presLayoutVars>
          <dgm:bulletEnabled val="1"/>
        </dgm:presLayoutVars>
      </dgm:prSet>
      <dgm:spPr/>
    </dgm:pt>
    <dgm:pt modelId="{61AE2303-7FFF-4442-B051-29DCD1A77936}" type="pres">
      <dgm:prSet presAssocID="{3CDE3337-639D-4EFB-939C-135162F799FB}" presName="childShp" presStyleLbl="bgAccFollowNode1" presStyleIdx="1" presStyleCnt="3">
        <dgm:presLayoutVars>
          <dgm:bulletEnabled val="1"/>
        </dgm:presLayoutVars>
      </dgm:prSet>
      <dgm:spPr/>
    </dgm:pt>
    <dgm:pt modelId="{ACE6A6A1-0C11-4CAD-9AF5-81AA2B5FB161}" type="pres">
      <dgm:prSet presAssocID="{87881E6D-D2E0-4C1E-A62B-1D79E5BCAFF9}" presName="spacing" presStyleCnt="0"/>
      <dgm:spPr/>
    </dgm:pt>
    <dgm:pt modelId="{38834F47-3157-4CC7-8F9A-42B6433FBB6D}" type="pres">
      <dgm:prSet presAssocID="{2FE27CFB-B8A7-4FCB-9D92-5D076753F470}" presName="linNode" presStyleCnt="0"/>
      <dgm:spPr/>
    </dgm:pt>
    <dgm:pt modelId="{00332A3D-5A8B-45AC-9CE4-BDBA35281860}" type="pres">
      <dgm:prSet presAssocID="{2FE27CFB-B8A7-4FCB-9D92-5D076753F470}" presName="parentShp" presStyleLbl="node1" presStyleIdx="2" presStyleCnt="3">
        <dgm:presLayoutVars>
          <dgm:bulletEnabled val="1"/>
        </dgm:presLayoutVars>
      </dgm:prSet>
      <dgm:spPr/>
    </dgm:pt>
    <dgm:pt modelId="{A67456F0-B879-4B64-9D11-0D1E8E4118B5}" type="pres">
      <dgm:prSet presAssocID="{2FE27CFB-B8A7-4FCB-9D92-5D076753F470}" presName="childShp" presStyleLbl="bgAccFollowNode1" presStyleIdx="2" presStyleCnt="3">
        <dgm:presLayoutVars>
          <dgm:bulletEnabled val="1"/>
        </dgm:presLayoutVars>
      </dgm:prSet>
      <dgm:spPr/>
    </dgm:pt>
  </dgm:ptLst>
  <dgm:cxnLst>
    <dgm:cxn modelId="{62643922-3DB4-447D-80BB-54817FF73C99}" srcId="{5952AE9B-9D53-443D-8507-C0C3E6B2850B}" destId="{2FE27CFB-B8A7-4FCB-9D92-5D076753F470}" srcOrd="2" destOrd="0" parTransId="{DA01E5FD-E58C-4D0E-9EDA-C15CE745A8CE}" sibTransId="{42C5A15B-6168-4790-91D0-F0E1E765CD91}"/>
    <dgm:cxn modelId="{24A7C139-CA22-4BF6-A988-36B75AF14D31}" type="presOf" srcId="{D754AE71-1FB4-4829-9B6F-4CF5A66EEF4E}" destId="{9DE65E01-D5EE-449A-B373-4C6D47929B75}" srcOrd="0" destOrd="0" presId="urn:microsoft.com/office/officeart/2005/8/layout/vList6"/>
    <dgm:cxn modelId="{8FD61847-CFE4-4636-80E1-2A0650617A2D}" type="presOf" srcId="{2FE27CFB-B8A7-4FCB-9D92-5D076753F470}" destId="{00332A3D-5A8B-45AC-9CE4-BDBA35281860}" srcOrd="0" destOrd="0" presId="urn:microsoft.com/office/officeart/2005/8/layout/vList6"/>
    <dgm:cxn modelId="{72F01750-9906-4C12-A88A-316EBC0DAB18}" srcId="{D754AE71-1FB4-4829-9B6F-4CF5A66EEF4E}" destId="{A57C6655-7258-4ADF-BD78-6749CFB57183}" srcOrd="0" destOrd="0" parTransId="{0E5A0067-63DB-4724-9822-50E9A9B1A34F}" sibTransId="{7B462A3B-0B1F-4C1A-B1C8-424097373A80}"/>
    <dgm:cxn modelId="{E36B4351-C73B-4C68-8966-24441B2A397A}" type="presOf" srcId="{A57C6655-7258-4ADF-BD78-6749CFB57183}" destId="{1E626C7C-F8B5-4E78-B92C-059DAFA977CE}" srcOrd="0" destOrd="0" presId="urn:microsoft.com/office/officeart/2005/8/layout/vList6"/>
    <dgm:cxn modelId="{0F92E351-6C3F-4B02-97C9-A8EA1FB56782}" srcId="{5952AE9B-9D53-443D-8507-C0C3E6B2850B}" destId="{3CDE3337-639D-4EFB-939C-135162F799FB}" srcOrd="1" destOrd="0" parTransId="{FD6F6069-CE55-42D1-A800-2E36FFCFCFEB}" sibTransId="{87881E6D-D2E0-4C1E-A62B-1D79E5BCAFF9}"/>
    <dgm:cxn modelId="{9BA75A74-1008-4B6F-A72F-3624030605BF}" type="presOf" srcId="{3CDE3337-639D-4EFB-939C-135162F799FB}" destId="{2AFEA505-AA70-46D7-BB87-2F64BA25F3B9}" srcOrd="0" destOrd="0" presId="urn:microsoft.com/office/officeart/2005/8/layout/vList6"/>
    <dgm:cxn modelId="{4DE7CE8C-DAE0-48BC-AAB8-DFD52FA0711D}" type="presOf" srcId="{6245E9B1-4BC5-4705-AD6A-9FB77C4EACBA}" destId="{A67456F0-B879-4B64-9D11-0D1E8E4118B5}" srcOrd="0" destOrd="0" presId="urn:microsoft.com/office/officeart/2005/8/layout/vList6"/>
    <dgm:cxn modelId="{F6D23897-8511-458F-9CBC-EC6D05651BC6}" srcId="{5952AE9B-9D53-443D-8507-C0C3E6B2850B}" destId="{D754AE71-1FB4-4829-9B6F-4CF5A66EEF4E}" srcOrd="0" destOrd="0" parTransId="{FCA3FE74-396D-4FFD-8895-11528F983DF4}" sibTransId="{46FB5CA8-FDB2-4C5C-B42A-CBA4553B40B3}"/>
    <dgm:cxn modelId="{F6FD2D9A-8D69-4AF1-8B4B-DE81753C2D6B}" type="presOf" srcId="{553C9B62-F8A3-43A2-82D5-4775651BB00B}" destId="{61AE2303-7FFF-4442-B051-29DCD1A77936}" srcOrd="0" destOrd="0" presId="urn:microsoft.com/office/officeart/2005/8/layout/vList6"/>
    <dgm:cxn modelId="{509DC99A-0375-4646-AA64-8039BB28DD55}" srcId="{2FE27CFB-B8A7-4FCB-9D92-5D076753F470}" destId="{6245E9B1-4BC5-4705-AD6A-9FB77C4EACBA}" srcOrd="0" destOrd="0" parTransId="{CF98BC1A-387E-4D06-83E1-9A9FFDEC05C5}" sibTransId="{92443E52-3168-4333-AC36-23DE6F4779F9}"/>
    <dgm:cxn modelId="{98C180A7-1EEF-4645-AF53-634A1E08D28C}" srcId="{3CDE3337-639D-4EFB-939C-135162F799FB}" destId="{553C9B62-F8A3-43A2-82D5-4775651BB00B}" srcOrd="0" destOrd="0" parTransId="{06BAAEC6-54D3-45CE-842E-8D2D9DEB09E8}" sibTransId="{50C255D4-C186-4D6B-A0A0-50657866F904}"/>
    <dgm:cxn modelId="{4C0E80BB-A2D4-4F98-B87A-AB450664A6C3}" type="presOf" srcId="{5952AE9B-9D53-443D-8507-C0C3E6B2850B}" destId="{CAE1C485-88B4-41A2-B375-61D550F3A624}" srcOrd="0" destOrd="0" presId="urn:microsoft.com/office/officeart/2005/8/layout/vList6"/>
    <dgm:cxn modelId="{756ACF02-4E80-4014-B6BF-47C4D6374571}" type="presParOf" srcId="{CAE1C485-88B4-41A2-B375-61D550F3A624}" destId="{6942B1A2-238E-4E20-8BF2-80631C341E9E}" srcOrd="0" destOrd="0" presId="urn:microsoft.com/office/officeart/2005/8/layout/vList6"/>
    <dgm:cxn modelId="{CCB66502-B570-4065-8055-BF3E44A84EB2}" type="presParOf" srcId="{6942B1A2-238E-4E20-8BF2-80631C341E9E}" destId="{9DE65E01-D5EE-449A-B373-4C6D47929B75}" srcOrd="0" destOrd="0" presId="urn:microsoft.com/office/officeart/2005/8/layout/vList6"/>
    <dgm:cxn modelId="{B823B8D2-A790-49DC-850D-F71FA9F8D626}" type="presParOf" srcId="{6942B1A2-238E-4E20-8BF2-80631C341E9E}" destId="{1E626C7C-F8B5-4E78-B92C-059DAFA977CE}" srcOrd="1" destOrd="0" presId="urn:microsoft.com/office/officeart/2005/8/layout/vList6"/>
    <dgm:cxn modelId="{E6374701-F101-457B-A4CC-AFF233534635}" type="presParOf" srcId="{CAE1C485-88B4-41A2-B375-61D550F3A624}" destId="{E7F35BC3-61AC-4D51-AC7F-B39BB2465170}" srcOrd="1" destOrd="0" presId="urn:microsoft.com/office/officeart/2005/8/layout/vList6"/>
    <dgm:cxn modelId="{B61F7FDC-843B-4524-9943-E342FC26CE52}" type="presParOf" srcId="{CAE1C485-88B4-41A2-B375-61D550F3A624}" destId="{C99A67A4-4621-412D-932C-7DA9BD44356D}" srcOrd="2" destOrd="0" presId="urn:microsoft.com/office/officeart/2005/8/layout/vList6"/>
    <dgm:cxn modelId="{C5EF2E2B-302E-4BA4-9E8C-AB3513521E73}" type="presParOf" srcId="{C99A67A4-4621-412D-932C-7DA9BD44356D}" destId="{2AFEA505-AA70-46D7-BB87-2F64BA25F3B9}" srcOrd="0" destOrd="0" presId="urn:microsoft.com/office/officeart/2005/8/layout/vList6"/>
    <dgm:cxn modelId="{212C4F6B-0D8F-45D2-A60A-139A078E8E09}" type="presParOf" srcId="{C99A67A4-4621-412D-932C-7DA9BD44356D}" destId="{61AE2303-7FFF-4442-B051-29DCD1A77936}" srcOrd="1" destOrd="0" presId="urn:microsoft.com/office/officeart/2005/8/layout/vList6"/>
    <dgm:cxn modelId="{77A039B3-5C00-404B-B55F-F3888D8FE679}" type="presParOf" srcId="{CAE1C485-88B4-41A2-B375-61D550F3A624}" destId="{ACE6A6A1-0C11-4CAD-9AF5-81AA2B5FB161}" srcOrd="3" destOrd="0" presId="urn:microsoft.com/office/officeart/2005/8/layout/vList6"/>
    <dgm:cxn modelId="{979D4BDC-1F28-44B8-98D6-795A3CBEA2B3}" type="presParOf" srcId="{CAE1C485-88B4-41A2-B375-61D550F3A624}" destId="{38834F47-3157-4CC7-8F9A-42B6433FBB6D}" srcOrd="4" destOrd="0" presId="urn:microsoft.com/office/officeart/2005/8/layout/vList6"/>
    <dgm:cxn modelId="{ADEEDA56-81E6-4755-A6E1-2010BC410DBC}" type="presParOf" srcId="{38834F47-3157-4CC7-8F9A-42B6433FBB6D}" destId="{00332A3D-5A8B-45AC-9CE4-BDBA35281860}" srcOrd="0" destOrd="0" presId="urn:microsoft.com/office/officeart/2005/8/layout/vList6"/>
    <dgm:cxn modelId="{363BC95A-A7A9-4C88-AB80-80C8A82E93F9}" type="presParOf" srcId="{38834F47-3157-4CC7-8F9A-42B6433FBB6D}" destId="{A67456F0-B879-4B64-9D11-0D1E8E4118B5}"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A9C2E8-43AB-491B-9E6C-8620B5425FA9}" type="doc">
      <dgm:prSet loTypeId="urn:microsoft.com/office/officeart/2005/8/layout/cycle4#1" loCatId="cycle" qsTypeId="urn:microsoft.com/office/officeart/2005/8/quickstyle/simple4#1" qsCatId="simple" csTypeId="urn:microsoft.com/office/officeart/2005/8/colors/colorful2#2" csCatId="colorful" phldr="1"/>
      <dgm:spPr/>
      <dgm:t>
        <a:bodyPr/>
        <a:lstStyle/>
        <a:p>
          <a:endParaRPr lang="fr-FR"/>
        </a:p>
      </dgm:t>
    </dgm:pt>
    <dgm:pt modelId="{0212D426-632D-4A6C-95EE-4243C8B6B611}">
      <dgm:prSet phldrT="[Texte]" phldr="0" custT="1"/>
      <dgm:spPr/>
      <dgm:t>
        <a:bodyPr vert="horz" wrap="square"/>
        <a:lstStyle/>
        <a:p>
          <a:pPr algn="l">
            <a:lnSpc>
              <a:spcPct val="100000"/>
            </a:lnSpc>
            <a:spcBef>
              <a:spcPct val="0"/>
            </a:spcBef>
            <a:spcAft>
              <a:spcPct val="35000"/>
            </a:spcAft>
          </a:pPr>
          <a:r>
            <a:rPr lang="fr-FR" sz="1800" b="0" u="sng" dirty="0">
              <a:solidFill>
                <a:schemeClr val="tx1"/>
              </a:solidFill>
            </a:rPr>
            <a:t>Investissement</a:t>
          </a:r>
          <a:r>
            <a:rPr lang="fr-FR" sz="1800" b="0" dirty="0">
              <a:solidFill>
                <a:schemeClr val="tx1"/>
              </a:solidFill>
            </a:rPr>
            <a:t> </a:t>
          </a:r>
          <a:endParaRPr sz="1800"/>
        </a:p>
      </dgm:t>
    </dgm:pt>
    <dgm:pt modelId="{22FD1A19-6664-48C5-A0C4-2EB613AF4EFC}" type="parTrans" cxnId="{B91F5CBA-9DDD-4AB3-BC78-BE918ED20EA8}">
      <dgm:prSet/>
      <dgm:spPr/>
      <dgm:t>
        <a:bodyPr/>
        <a:lstStyle/>
        <a:p>
          <a:endParaRPr lang="fr-FR" sz="1400" b="1">
            <a:solidFill>
              <a:schemeClr val="tx1"/>
            </a:solidFill>
          </a:endParaRPr>
        </a:p>
      </dgm:t>
    </dgm:pt>
    <dgm:pt modelId="{93F410BA-F373-4F45-8E13-3662C2584C31}" type="sibTrans" cxnId="{B91F5CBA-9DDD-4AB3-BC78-BE918ED20EA8}">
      <dgm:prSet/>
      <dgm:spPr/>
      <dgm:t>
        <a:bodyPr/>
        <a:lstStyle/>
        <a:p>
          <a:endParaRPr lang="fr-FR" sz="1400" b="1">
            <a:solidFill>
              <a:schemeClr val="tx1"/>
            </a:solidFill>
          </a:endParaRPr>
        </a:p>
      </dgm:t>
    </dgm:pt>
    <dgm:pt modelId="{7B9D4EF1-A259-43F7-A8CE-983EF83CF1CD}">
      <dgm:prSet phldrT="[Texte]" phldr="0" custT="1"/>
      <dgm:spPr/>
      <dgm:t>
        <a:bodyPr vert="horz" wrap="square"/>
        <a:lstStyle/>
        <a:p>
          <a:pPr>
            <a:lnSpc>
              <a:spcPct val="100000"/>
            </a:lnSpc>
            <a:spcBef>
              <a:spcPct val="0"/>
            </a:spcBef>
            <a:spcAft>
              <a:spcPct val="35000"/>
            </a:spcAft>
          </a:pPr>
          <a:r>
            <a:rPr lang="fr-FR" sz="1800" b="0" u="sng" dirty="0">
              <a:solidFill>
                <a:schemeClr val="tx1"/>
              </a:solidFill>
            </a:rPr>
            <a:t>Financement</a:t>
          </a:r>
          <a:r>
            <a:rPr lang="fr-FR" sz="1800" b="1" dirty="0">
              <a:solidFill>
                <a:schemeClr val="tx1"/>
              </a:solidFill>
            </a:rPr>
            <a:t> </a:t>
          </a:r>
          <a:endParaRPr sz="1800"/>
        </a:p>
      </dgm:t>
    </dgm:pt>
    <dgm:pt modelId="{5D97E3C2-1424-4C44-9A4B-0C918ECBD497}" type="parTrans" cxnId="{EE60CBAB-A8BA-4929-9391-A0B954D6DBF0}">
      <dgm:prSet/>
      <dgm:spPr/>
      <dgm:t>
        <a:bodyPr/>
        <a:lstStyle/>
        <a:p>
          <a:endParaRPr lang="fr-FR" sz="1400" b="1">
            <a:solidFill>
              <a:schemeClr val="tx1"/>
            </a:solidFill>
          </a:endParaRPr>
        </a:p>
      </dgm:t>
    </dgm:pt>
    <dgm:pt modelId="{2E2F42FC-46B6-4367-825D-6755382E8360}" type="sibTrans" cxnId="{EE60CBAB-A8BA-4929-9391-A0B954D6DBF0}">
      <dgm:prSet/>
      <dgm:spPr/>
      <dgm:t>
        <a:bodyPr/>
        <a:lstStyle/>
        <a:p>
          <a:endParaRPr lang="fr-FR" sz="1400" b="1">
            <a:solidFill>
              <a:schemeClr val="tx1"/>
            </a:solidFill>
          </a:endParaRPr>
        </a:p>
      </dgm:t>
    </dgm:pt>
    <dgm:pt modelId="{559414A8-A7AE-4D78-A270-7A9A8A211B61}">
      <dgm:prSet phldrT="[Texte]" phldr="0" custT="1"/>
      <dgm:spPr>
        <a:solidFill>
          <a:schemeClr val="bg1">
            <a:lumMod val="50000"/>
          </a:schemeClr>
        </a:solidFill>
        <a:ln>
          <a:noFill/>
        </a:ln>
        <a:effectLst/>
      </dgm:spPr>
      <dgm:t>
        <a:bodyPr vert="horz" wrap="square" lIns="113792" tIns="113792" rIns="113792" bIns="113792" numCol="1" spcCol="1270" anchor="ctr" anchorCtr="0" forceAA="0"/>
        <a:lstStyle/>
        <a:p>
          <a:pPr algn="ctr" defTabSz="711200">
            <a:lnSpc>
              <a:spcPct val="90000"/>
            </a:lnSpc>
            <a:spcBef>
              <a:spcPct val="0"/>
            </a:spcBef>
            <a:spcAft>
              <a:spcPct val="35000"/>
            </a:spcAft>
          </a:pPr>
          <a:r>
            <a:rPr lang="fr-FR" sz="1800" b="0" u="sng" kern="1200" dirty="0">
              <a:solidFill>
                <a:srgbClr val="000000"/>
              </a:solidFill>
              <a:latin typeface="Arial" panose="020B0604020202020204"/>
              <a:ea typeface="+mn-ea"/>
              <a:cs typeface="+mn-cs"/>
            </a:rPr>
            <a:t>Exploitation/</a:t>
          </a:r>
        </a:p>
        <a:p>
          <a:pPr algn="ctr" defTabSz="711200">
            <a:lnSpc>
              <a:spcPct val="90000"/>
            </a:lnSpc>
            <a:spcBef>
              <a:spcPct val="0"/>
            </a:spcBef>
            <a:spcAft>
              <a:spcPct val="35000"/>
            </a:spcAft>
          </a:pPr>
          <a:r>
            <a:rPr lang="fr-FR" sz="1800" b="0" u="sng" kern="1200" dirty="0">
              <a:solidFill>
                <a:srgbClr val="000000"/>
              </a:solidFill>
              <a:latin typeface="Arial" panose="020B0604020202020204"/>
              <a:ea typeface="+mn-ea"/>
              <a:cs typeface="+mn-cs"/>
            </a:rPr>
            <a:t>Trésorerie négative</a:t>
          </a:r>
          <a:endParaRPr sz="1800"/>
        </a:p>
      </dgm:t>
    </dgm:pt>
    <dgm:pt modelId="{8A227446-1302-422E-B95C-882EAD1DBF27}" type="parTrans" cxnId="{2767F275-EF6E-43BD-A8A0-04A365D9F0E8}">
      <dgm:prSet/>
      <dgm:spPr/>
      <dgm:t>
        <a:bodyPr/>
        <a:lstStyle/>
        <a:p>
          <a:endParaRPr lang="fr-FR" sz="1400" b="1">
            <a:solidFill>
              <a:schemeClr val="tx1"/>
            </a:solidFill>
          </a:endParaRPr>
        </a:p>
      </dgm:t>
    </dgm:pt>
    <dgm:pt modelId="{8415C04A-DA83-437C-97ED-83AA16E755DB}" type="sibTrans" cxnId="{2767F275-EF6E-43BD-A8A0-04A365D9F0E8}">
      <dgm:prSet/>
      <dgm:spPr/>
      <dgm:t>
        <a:bodyPr/>
        <a:lstStyle/>
        <a:p>
          <a:endParaRPr lang="fr-FR" sz="1400" b="1">
            <a:solidFill>
              <a:schemeClr val="tx1"/>
            </a:solidFill>
          </a:endParaRPr>
        </a:p>
      </dgm:t>
    </dgm:pt>
    <dgm:pt modelId="{CCCF8923-A17B-4178-BFDF-6E209F95B3C1}">
      <dgm:prSet phldrT="[Texte]" phldr="0" custT="1"/>
      <dgm:spPr/>
      <dgm:t>
        <a:bodyPr vert="horz" wrap="square"/>
        <a:lstStyle/>
        <a:p>
          <a:pPr>
            <a:lnSpc>
              <a:spcPct val="100000"/>
            </a:lnSpc>
            <a:spcBef>
              <a:spcPct val="0"/>
            </a:spcBef>
            <a:spcAft>
              <a:spcPct val="35000"/>
            </a:spcAft>
          </a:pPr>
          <a:r>
            <a:rPr lang="fr-FR" sz="1800" b="0" u="sng" dirty="0">
              <a:solidFill>
                <a:schemeClr val="tx1"/>
              </a:solidFill>
            </a:rPr>
            <a:t>Exploitation/</a:t>
          </a:r>
        </a:p>
        <a:p>
          <a:pPr>
            <a:lnSpc>
              <a:spcPct val="100000"/>
            </a:lnSpc>
            <a:spcBef>
              <a:spcPct val="0"/>
            </a:spcBef>
            <a:spcAft>
              <a:spcPct val="35000"/>
            </a:spcAft>
          </a:pPr>
          <a:r>
            <a:rPr lang="fr-FR" sz="1800" b="0" u="sng" dirty="0">
              <a:solidFill>
                <a:schemeClr val="tx1"/>
              </a:solidFill>
            </a:rPr>
            <a:t>Trésorerie positive</a:t>
          </a:r>
          <a:r>
            <a:rPr lang="fr-FR" sz="1800" b="0" dirty="0">
              <a:solidFill>
                <a:schemeClr val="tx1"/>
              </a:solidFill>
            </a:rPr>
            <a:t> </a:t>
          </a:r>
          <a:endParaRPr sz="1800"/>
        </a:p>
      </dgm:t>
    </dgm:pt>
    <dgm:pt modelId="{43491FC4-F658-4C0A-B5FD-FA64D2A38A02}" type="parTrans" cxnId="{59B7A2B5-42D3-4919-9909-5FF7961245A2}">
      <dgm:prSet/>
      <dgm:spPr/>
      <dgm:t>
        <a:bodyPr/>
        <a:lstStyle/>
        <a:p>
          <a:endParaRPr lang="fr-FR" sz="1400" b="1">
            <a:solidFill>
              <a:schemeClr val="tx1"/>
            </a:solidFill>
          </a:endParaRPr>
        </a:p>
      </dgm:t>
    </dgm:pt>
    <dgm:pt modelId="{795BE0DE-83EF-44F5-B512-B9232A6F7326}" type="sibTrans" cxnId="{59B7A2B5-42D3-4919-9909-5FF7961245A2}">
      <dgm:prSet/>
      <dgm:spPr/>
      <dgm:t>
        <a:bodyPr/>
        <a:lstStyle/>
        <a:p>
          <a:endParaRPr lang="fr-FR" sz="1400" b="1">
            <a:solidFill>
              <a:schemeClr val="tx1"/>
            </a:solidFill>
          </a:endParaRPr>
        </a:p>
      </dgm:t>
    </dgm:pt>
    <dgm:pt modelId="{4577D783-2903-49CE-9F44-0B7ED7FE1997}" type="pres">
      <dgm:prSet presAssocID="{0FA9C2E8-43AB-491B-9E6C-8620B5425FA9}" presName="cycleMatrixDiagram" presStyleCnt="0">
        <dgm:presLayoutVars>
          <dgm:chMax val="1"/>
          <dgm:dir/>
          <dgm:animLvl val="lvl"/>
          <dgm:resizeHandles val="exact"/>
        </dgm:presLayoutVars>
      </dgm:prSet>
      <dgm:spPr/>
    </dgm:pt>
    <dgm:pt modelId="{1994D8A3-897C-4B90-AF6D-57F3BD325494}" type="pres">
      <dgm:prSet presAssocID="{0FA9C2E8-43AB-491B-9E6C-8620B5425FA9}" presName="children" presStyleCnt="0"/>
      <dgm:spPr/>
    </dgm:pt>
    <dgm:pt modelId="{F50E4DF2-5B76-4232-8A53-43C65C985B2D}" type="pres">
      <dgm:prSet presAssocID="{0FA9C2E8-43AB-491B-9E6C-8620B5425FA9}" presName="childPlaceholder" presStyleCnt="0"/>
      <dgm:spPr/>
    </dgm:pt>
    <dgm:pt modelId="{857F8A05-52E7-46EC-BFC9-407976CDABD3}" type="pres">
      <dgm:prSet presAssocID="{0FA9C2E8-43AB-491B-9E6C-8620B5425FA9}" presName="circle" presStyleCnt="0"/>
      <dgm:spPr/>
    </dgm:pt>
    <dgm:pt modelId="{8B26796F-8F87-4EEC-854F-88BDBBDA70AE}" type="pres">
      <dgm:prSet presAssocID="{0FA9C2E8-43AB-491B-9E6C-8620B5425FA9}" presName="quadrant1" presStyleLbl="node1" presStyleIdx="0" presStyleCnt="4" custScaleX="110260" custLinFactNeighborX="-2206" custLinFactNeighborY="2206">
        <dgm:presLayoutVars>
          <dgm:chMax val="1"/>
          <dgm:bulletEnabled val="1"/>
        </dgm:presLayoutVars>
      </dgm:prSet>
      <dgm:spPr/>
    </dgm:pt>
    <dgm:pt modelId="{70A6F3BC-5838-4865-A06F-96D35C7F6DAE}" type="pres">
      <dgm:prSet presAssocID="{0FA9C2E8-43AB-491B-9E6C-8620B5425FA9}" presName="quadrant2" presStyleLbl="node1" presStyleIdx="1" presStyleCnt="4" custScaleX="106061" custScaleY="97239" custLinFactNeighborX="7849" custLinFactNeighborY="2627">
        <dgm:presLayoutVars>
          <dgm:chMax val="1"/>
          <dgm:bulletEnabled val="1"/>
        </dgm:presLayoutVars>
      </dgm:prSet>
      <dgm:spPr/>
    </dgm:pt>
    <dgm:pt modelId="{BE863ECE-777D-467F-BDC8-56DB5D06A5C5}" type="pres">
      <dgm:prSet presAssocID="{0FA9C2E8-43AB-491B-9E6C-8620B5425FA9}" presName="quadrant3" presStyleLbl="node1" presStyleIdx="2" presStyleCnt="4" custScaleX="111457" custLinFactNeighborX="8820">
        <dgm:presLayoutVars>
          <dgm:chMax val="1"/>
          <dgm:bulletEnabled val="1"/>
        </dgm:presLayoutVars>
      </dgm:prSet>
      <dgm:spPr>
        <a:xfrm rot="10800000">
          <a:off x="2632169" y="2236125"/>
          <a:ext cx="1726862" cy="1726862"/>
        </a:xfrm>
        <a:prstGeom prst="pieWedge">
          <a:avLst/>
        </a:prstGeom>
      </dgm:spPr>
    </dgm:pt>
    <dgm:pt modelId="{D2B75E18-716D-4C87-B1FF-5B3C2C990904}" type="pres">
      <dgm:prSet presAssocID="{0FA9C2E8-43AB-491B-9E6C-8620B5425FA9}" presName="quadrant4" presStyleLbl="node1" presStyleIdx="3" presStyleCnt="4" custScaleX="110259">
        <dgm:presLayoutVars>
          <dgm:chMax val="1"/>
          <dgm:bulletEnabled val="1"/>
        </dgm:presLayoutVars>
      </dgm:prSet>
      <dgm:spPr/>
    </dgm:pt>
    <dgm:pt modelId="{29E6D335-834C-4C9C-94BA-C46A67A3758B}" type="pres">
      <dgm:prSet presAssocID="{0FA9C2E8-43AB-491B-9E6C-8620B5425FA9}" presName="quadrantPlaceholder" presStyleCnt="0"/>
      <dgm:spPr/>
    </dgm:pt>
    <dgm:pt modelId="{93F62386-3696-46F1-A5A1-5AA48B292792}" type="pres">
      <dgm:prSet presAssocID="{0FA9C2E8-43AB-491B-9E6C-8620B5425FA9}" presName="center1" presStyleLbl="fgShp" presStyleIdx="0" presStyleCnt="2" custFlipVert="1" custFlipHor="1" custScaleX="48309" custScaleY="24573"/>
      <dgm:spPr/>
    </dgm:pt>
    <dgm:pt modelId="{A52662B4-ADCE-4CF2-BB82-F351C6BCA648}" type="pres">
      <dgm:prSet presAssocID="{0FA9C2E8-43AB-491B-9E6C-8620B5425FA9}" presName="center2" presStyleLbl="fgShp" presStyleIdx="1" presStyleCnt="2" custFlipVert="0" custScaleX="48310" custScaleY="8818"/>
      <dgm:spPr/>
    </dgm:pt>
  </dgm:ptLst>
  <dgm:cxnLst>
    <dgm:cxn modelId="{2767F275-EF6E-43BD-A8A0-04A365D9F0E8}" srcId="{0FA9C2E8-43AB-491B-9E6C-8620B5425FA9}" destId="{559414A8-A7AE-4D78-A270-7A9A8A211B61}" srcOrd="2" destOrd="0" parTransId="{8A227446-1302-422E-B95C-882EAD1DBF27}" sibTransId="{8415C04A-DA83-437C-97ED-83AA16E755DB}"/>
    <dgm:cxn modelId="{2A24AD7F-704B-40CB-A24D-72858A55D694}" type="presOf" srcId="{0212D426-632D-4A6C-95EE-4243C8B6B611}" destId="{8B26796F-8F87-4EEC-854F-88BDBBDA70AE}" srcOrd="0" destOrd="0" presId="urn:microsoft.com/office/officeart/2005/8/layout/cycle4#1"/>
    <dgm:cxn modelId="{921C0F86-45DD-4D9D-97E4-795543275A74}" type="presOf" srcId="{CCCF8923-A17B-4178-BFDF-6E209F95B3C1}" destId="{D2B75E18-716D-4C87-B1FF-5B3C2C990904}" srcOrd="0" destOrd="0" presId="urn:microsoft.com/office/officeart/2005/8/layout/cycle4#1"/>
    <dgm:cxn modelId="{EE60CBAB-A8BA-4929-9391-A0B954D6DBF0}" srcId="{0FA9C2E8-43AB-491B-9E6C-8620B5425FA9}" destId="{7B9D4EF1-A259-43F7-A8CE-983EF83CF1CD}" srcOrd="1" destOrd="0" parTransId="{5D97E3C2-1424-4C44-9A4B-0C918ECBD497}" sibTransId="{2E2F42FC-46B6-4367-825D-6755382E8360}"/>
    <dgm:cxn modelId="{97F483AE-2D72-4E51-A21E-61E2DEB89791}" type="presOf" srcId="{7B9D4EF1-A259-43F7-A8CE-983EF83CF1CD}" destId="{70A6F3BC-5838-4865-A06F-96D35C7F6DAE}" srcOrd="0" destOrd="0" presId="urn:microsoft.com/office/officeart/2005/8/layout/cycle4#1"/>
    <dgm:cxn modelId="{59B7A2B5-42D3-4919-9909-5FF7961245A2}" srcId="{0FA9C2E8-43AB-491B-9E6C-8620B5425FA9}" destId="{CCCF8923-A17B-4178-BFDF-6E209F95B3C1}" srcOrd="3" destOrd="0" parTransId="{43491FC4-F658-4C0A-B5FD-FA64D2A38A02}" sibTransId="{795BE0DE-83EF-44F5-B512-B9232A6F7326}"/>
    <dgm:cxn modelId="{B91F5CBA-9DDD-4AB3-BC78-BE918ED20EA8}" srcId="{0FA9C2E8-43AB-491B-9E6C-8620B5425FA9}" destId="{0212D426-632D-4A6C-95EE-4243C8B6B611}" srcOrd="0" destOrd="0" parTransId="{22FD1A19-6664-48C5-A0C4-2EB613AF4EFC}" sibTransId="{93F410BA-F373-4F45-8E13-3662C2584C31}"/>
    <dgm:cxn modelId="{390C3CCD-1412-4F1E-AC19-9B5E32FD5375}" type="presOf" srcId="{0FA9C2E8-43AB-491B-9E6C-8620B5425FA9}" destId="{4577D783-2903-49CE-9F44-0B7ED7FE1997}" srcOrd="0" destOrd="0" presId="urn:microsoft.com/office/officeart/2005/8/layout/cycle4#1"/>
    <dgm:cxn modelId="{3D5F78D4-5430-4556-A707-A2CDAFC391A2}" type="presOf" srcId="{559414A8-A7AE-4D78-A270-7A9A8A211B61}" destId="{BE863ECE-777D-467F-BDC8-56DB5D06A5C5}" srcOrd="0" destOrd="0" presId="urn:microsoft.com/office/officeart/2005/8/layout/cycle4#1"/>
    <dgm:cxn modelId="{C7858F2A-A4C7-4971-8E61-DB45E57AB528}" type="presParOf" srcId="{4577D783-2903-49CE-9F44-0B7ED7FE1997}" destId="{1994D8A3-897C-4B90-AF6D-57F3BD325494}" srcOrd="0" destOrd="0" presId="urn:microsoft.com/office/officeart/2005/8/layout/cycle4#1"/>
    <dgm:cxn modelId="{42B5627B-11D2-496F-946D-4F053E79EE21}" type="presParOf" srcId="{1994D8A3-897C-4B90-AF6D-57F3BD325494}" destId="{F50E4DF2-5B76-4232-8A53-43C65C985B2D}" srcOrd="0" destOrd="0" presId="urn:microsoft.com/office/officeart/2005/8/layout/cycle4#1"/>
    <dgm:cxn modelId="{17A89F97-3257-421F-9DC9-6D3A7DE55AE2}" type="presParOf" srcId="{4577D783-2903-49CE-9F44-0B7ED7FE1997}" destId="{857F8A05-52E7-46EC-BFC9-407976CDABD3}" srcOrd="1" destOrd="0" presId="urn:microsoft.com/office/officeart/2005/8/layout/cycle4#1"/>
    <dgm:cxn modelId="{4143E85D-5A34-485E-9F89-BB9FDFC8596C}" type="presParOf" srcId="{857F8A05-52E7-46EC-BFC9-407976CDABD3}" destId="{8B26796F-8F87-4EEC-854F-88BDBBDA70AE}" srcOrd="0" destOrd="0" presId="urn:microsoft.com/office/officeart/2005/8/layout/cycle4#1"/>
    <dgm:cxn modelId="{939DB124-8DD5-4C2B-91F3-7C1104ED11D7}" type="presParOf" srcId="{857F8A05-52E7-46EC-BFC9-407976CDABD3}" destId="{70A6F3BC-5838-4865-A06F-96D35C7F6DAE}" srcOrd="1" destOrd="0" presId="urn:microsoft.com/office/officeart/2005/8/layout/cycle4#1"/>
    <dgm:cxn modelId="{097ECAF5-DA50-421E-A218-D6D6B614C044}" type="presParOf" srcId="{857F8A05-52E7-46EC-BFC9-407976CDABD3}" destId="{BE863ECE-777D-467F-BDC8-56DB5D06A5C5}" srcOrd="2" destOrd="0" presId="urn:microsoft.com/office/officeart/2005/8/layout/cycle4#1"/>
    <dgm:cxn modelId="{89FC4B90-4DF5-48B8-9FEE-70EAC6F861D1}" type="presParOf" srcId="{857F8A05-52E7-46EC-BFC9-407976CDABD3}" destId="{D2B75E18-716D-4C87-B1FF-5B3C2C990904}" srcOrd="3" destOrd="0" presId="urn:microsoft.com/office/officeart/2005/8/layout/cycle4#1"/>
    <dgm:cxn modelId="{A7DAB73E-4436-4E5C-A01D-A4E13AA1FEEB}" type="presParOf" srcId="{857F8A05-52E7-46EC-BFC9-407976CDABD3}" destId="{29E6D335-834C-4C9C-94BA-C46A67A3758B}" srcOrd="4" destOrd="0" presId="urn:microsoft.com/office/officeart/2005/8/layout/cycle4#1"/>
    <dgm:cxn modelId="{AA9BB2E3-4BFF-4A7A-9845-49B698B76A37}" type="presParOf" srcId="{4577D783-2903-49CE-9F44-0B7ED7FE1997}" destId="{93F62386-3696-46F1-A5A1-5AA48B292792}" srcOrd="2" destOrd="0" presId="urn:microsoft.com/office/officeart/2005/8/layout/cycle4#1"/>
    <dgm:cxn modelId="{F0C5C47B-0A9E-4106-8742-CB71BD1D7FB9}" type="presParOf" srcId="{4577D783-2903-49CE-9F44-0B7ED7FE1997}" destId="{A52662B4-ADCE-4CF2-BB82-F351C6BCA648}"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919417-64C4-413A-9390-A1E35144508A}" type="doc">
      <dgm:prSet loTypeId="urn:microsoft.com/office/officeart/2005/8/layout/chevron2" loCatId="list" qsTypeId="urn:microsoft.com/office/officeart/2005/8/quickstyle/simple4#2" qsCatId="simple" csTypeId="urn:microsoft.com/office/officeart/2005/8/colors/accent2_1#1" csCatId="accent2" phldr="1"/>
      <dgm:spPr/>
      <dgm:t>
        <a:bodyPr/>
        <a:lstStyle/>
        <a:p>
          <a:endParaRPr lang="fr-FR"/>
        </a:p>
      </dgm:t>
    </dgm:pt>
    <dgm:pt modelId="{5E476787-C075-474D-BDDD-0934B41BB67E}">
      <dgm:prSet phldrT="[Texte]" custT="1"/>
      <dgm:spPr/>
      <dgm:t>
        <a:bodyPr/>
        <a:lstStyle/>
        <a:p>
          <a:r>
            <a:rPr lang="fr-FR" sz="1400" dirty="0"/>
            <a:t>Informations </a:t>
          </a:r>
        </a:p>
      </dgm:t>
    </dgm:pt>
    <dgm:pt modelId="{0CFC4186-B10D-45F4-891A-62B9F201C0C4}" type="parTrans" cxnId="{95DF526C-3B0C-441A-86C3-281AD63C0C8E}">
      <dgm:prSet/>
      <dgm:spPr/>
      <dgm:t>
        <a:bodyPr/>
        <a:lstStyle/>
        <a:p>
          <a:endParaRPr lang="fr-FR" sz="2000"/>
        </a:p>
      </dgm:t>
    </dgm:pt>
    <dgm:pt modelId="{CFF7C0C8-C1A0-4A8F-9161-107D84BC638C}" type="sibTrans" cxnId="{95DF526C-3B0C-441A-86C3-281AD63C0C8E}">
      <dgm:prSet/>
      <dgm:spPr/>
      <dgm:t>
        <a:bodyPr/>
        <a:lstStyle/>
        <a:p>
          <a:endParaRPr lang="fr-FR" sz="2000"/>
        </a:p>
      </dgm:t>
    </dgm:pt>
    <dgm:pt modelId="{C7B31856-9CF3-4F77-9D35-904AAFE264B0}">
      <dgm:prSet phldrT="[Texte]" phldr="0" custT="1"/>
      <dgm:spPr/>
      <dgm:t>
        <a:bodyPr vert="horz" wrap="square"/>
        <a:lstStyle/>
        <a:p>
          <a:pPr algn="just">
            <a:lnSpc>
              <a:spcPct val="100000"/>
            </a:lnSpc>
            <a:spcBef>
              <a:spcPct val="0"/>
            </a:spcBef>
            <a:spcAft>
              <a:spcPct val="15000"/>
            </a:spcAft>
          </a:pPr>
          <a:r>
            <a:rPr lang="fr-FR" sz="1800" dirty="0">
              <a:latin typeface="Arial" panose="020B0604020202020204" pitchFamily="34" charset="0"/>
              <a:cs typeface="Arial" panose="020B0604020202020204" pitchFamily="34" charset="0"/>
            </a:rPr>
            <a:t>À traiter et catégoriser les informations quantifiées sur l’activité de l’entreprise</a:t>
          </a:r>
        </a:p>
      </dgm:t>
    </dgm:pt>
    <dgm:pt modelId="{2B4AA0A0-0AE5-4B5D-93E2-E9F3BFAE711C}" type="parTrans" cxnId="{EEFD4DF3-53E2-43CA-926F-71A9ADF13EB3}">
      <dgm:prSet/>
      <dgm:spPr/>
      <dgm:t>
        <a:bodyPr/>
        <a:lstStyle/>
        <a:p>
          <a:endParaRPr lang="fr-FR" sz="2000"/>
        </a:p>
      </dgm:t>
    </dgm:pt>
    <dgm:pt modelId="{48E487C2-80D0-4641-ACFB-75F726A01ED2}" type="sibTrans" cxnId="{EEFD4DF3-53E2-43CA-926F-71A9ADF13EB3}">
      <dgm:prSet/>
      <dgm:spPr/>
      <dgm:t>
        <a:bodyPr/>
        <a:lstStyle/>
        <a:p>
          <a:endParaRPr lang="fr-FR" sz="2000"/>
        </a:p>
      </dgm:t>
    </dgm:pt>
    <dgm:pt modelId="{FF7C08CE-E1F5-44E6-A038-2981381DD5A4}">
      <dgm:prSet phldrT="[Texte]" custT="1"/>
      <dgm:spPr/>
      <dgm:t>
        <a:bodyPr/>
        <a:lstStyle/>
        <a:p>
          <a:r>
            <a:rPr lang="fr-FR" sz="1400" dirty="0"/>
            <a:t>Etats</a:t>
          </a:r>
          <a:endParaRPr lang="fr-FR" sz="2000" dirty="0"/>
        </a:p>
        <a:p>
          <a:r>
            <a:rPr lang="fr-FR" sz="1400" dirty="0"/>
            <a:t> comptables</a:t>
          </a:r>
        </a:p>
      </dgm:t>
    </dgm:pt>
    <dgm:pt modelId="{222DD071-9269-481A-B01F-1C6E2E090EF7}" type="parTrans" cxnId="{BD3CC614-C81D-406B-8ED5-CC9E3D38DA05}">
      <dgm:prSet/>
      <dgm:spPr/>
      <dgm:t>
        <a:bodyPr/>
        <a:lstStyle/>
        <a:p>
          <a:endParaRPr lang="fr-FR" sz="2000"/>
        </a:p>
      </dgm:t>
    </dgm:pt>
    <dgm:pt modelId="{948D8AC3-0D70-4240-A211-EADC332921AE}" type="sibTrans" cxnId="{BD3CC614-C81D-406B-8ED5-CC9E3D38DA05}">
      <dgm:prSet/>
      <dgm:spPr/>
      <dgm:t>
        <a:bodyPr/>
        <a:lstStyle/>
        <a:p>
          <a:endParaRPr lang="fr-FR" sz="2000"/>
        </a:p>
      </dgm:t>
    </dgm:pt>
    <dgm:pt modelId="{9D52045A-31CE-42ED-A9D0-D85125D6B6E5}">
      <dgm:prSet phldrT="[Texte]" phldr="0" custT="1"/>
      <dgm:spPr/>
      <dgm:t>
        <a:bodyPr vert="horz" wrap="square"/>
        <a:lstStyle/>
        <a:p>
          <a:pPr algn="just">
            <a:lnSpc>
              <a:spcPct val="100000"/>
            </a:lnSpc>
            <a:spcBef>
              <a:spcPct val="0"/>
            </a:spcBef>
            <a:spcAft>
              <a:spcPct val="15000"/>
            </a:spcAft>
          </a:pPr>
          <a:r>
            <a:rPr lang="fr-FR" sz="1600" dirty="0"/>
            <a:t>A enregistrer dans</a:t>
          </a:r>
        </a:p>
      </dgm:t>
    </dgm:pt>
    <dgm:pt modelId="{711B9F12-2DFE-44AA-9724-681AC85D8284}" type="parTrans" cxnId="{2F2345BC-30DD-41A6-B487-A5C98532B137}">
      <dgm:prSet/>
      <dgm:spPr/>
      <dgm:t>
        <a:bodyPr/>
        <a:lstStyle/>
        <a:p>
          <a:endParaRPr lang="fr-FR" sz="2000"/>
        </a:p>
      </dgm:t>
    </dgm:pt>
    <dgm:pt modelId="{DE5A3602-CC01-4721-9055-A6E9734546A2}" type="sibTrans" cxnId="{2F2345BC-30DD-41A6-B487-A5C98532B137}">
      <dgm:prSet/>
      <dgm:spPr/>
      <dgm:t>
        <a:bodyPr/>
        <a:lstStyle/>
        <a:p>
          <a:endParaRPr lang="fr-FR" sz="2000"/>
        </a:p>
      </dgm:t>
    </dgm:pt>
    <dgm:pt modelId="{4D49341B-9956-45AD-8C6E-6009A6F26619}">
      <dgm:prSet phldr="0" custT="1"/>
      <dgm:spPr/>
      <dgm:t>
        <a:bodyPr vert="horz" wrap="square"/>
        <a:lstStyle/>
        <a:p>
          <a:pPr algn="just">
            <a:lnSpc>
              <a:spcPct val="100000"/>
            </a:lnSpc>
            <a:spcBef>
              <a:spcPct val="0"/>
            </a:spcBef>
            <a:spcAft>
              <a:spcPct val="15000"/>
            </a:spcAft>
            <a:buFont typeface="Wingdings" panose="05000000000000000000" pitchFamily="2" charset="2"/>
          </a:pPr>
          <a:r>
            <a:rPr lang="fr-FR" sz="1600" b="1" dirty="0">
              <a:solidFill>
                <a:srgbClr val="C00000"/>
              </a:solidFill>
            </a:rPr>
            <a:t>Le  Bilan</a:t>
          </a:r>
          <a:endParaRPr lang="fr-FR" sz="1600" dirty="0"/>
        </a:p>
      </dgm:t>
    </dgm:pt>
    <dgm:pt modelId="{3B93CDFD-9128-41C8-A3E6-69DCB911FE88}" type="parTrans" cxnId="{E0062B4C-73C6-4FEE-A4F5-DBE9599E1556}">
      <dgm:prSet/>
      <dgm:spPr/>
    </dgm:pt>
    <dgm:pt modelId="{C9AE51A2-CABD-4FAD-A82B-C300065F5DE2}" type="sibTrans" cxnId="{E0062B4C-73C6-4FEE-A4F5-DBE9599E1556}">
      <dgm:prSet/>
      <dgm:spPr/>
    </dgm:pt>
    <dgm:pt modelId="{BC1D2927-555F-453D-8B2C-2574D3006E79}">
      <dgm:prSet phldr="0" custT="1"/>
      <dgm:spPr/>
      <dgm:t>
        <a:bodyPr vert="horz" wrap="square"/>
        <a:lstStyle/>
        <a:p>
          <a:pPr algn="l">
            <a:lnSpc>
              <a:spcPct val="100000"/>
            </a:lnSpc>
            <a:spcBef>
              <a:spcPct val="0"/>
            </a:spcBef>
            <a:spcAft>
              <a:spcPct val="15000"/>
            </a:spcAft>
            <a:buFont typeface="Wingdings" panose="05000000000000000000" pitchFamily="2" charset="2"/>
          </a:pPr>
          <a:r>
            <a:rPr lang="fr-FR" sz="1600" b="1" dirty="0">
              <a:solidFill>
                <a:srgbClr val="C00000"/>
              </a:solidFill>
            </a:rPr>
            <a:t>L’Etat de Résultat</a:t>
          </a:r>
        </a:p>
      </dgm:t>
    </dgm:pt>
    <dgm:pt modelId="{B2520D1D-3DAF-4EA4-AEF5-56AC25E5FABE}" type="parTrans" cxnId="{2C89A1D3-D3C9-4274-8CE7-CD08E8022E78}">
      <dgm:prSet/>
      <dgm:spPr/>
    </dgm:pt>
    <dgm:pt modelId="{699F94F5-E274-4FBC-A307-1D6DD15D1432}" type="sibTrans" cxnId="{2C89A1D3-D3C9-4274-8CE7-CD08E8022E78}">
      <dgm:prSet/>
      <dgm:spPr/>
    </dgm:pt>
    <dgm:pt modelId="{31A7D5D7-0231-44DB-B5F9-D4712A020E07}">
      <dgm:prSet phldr="0" custT="1"/>
      <dgm:spPr/>
      <dgm:t>
        <a:bodyPr vert="horz" wrap="square"/>
        <a:lstStyle/>
        <a:p>
          <a:pPr algn="l">
            <a:lnSpc>
              <a:spcPct val="100000"/>
            </a:lnSpc>
            <a:spcBef>
              <a:spcPct val="0"/>
            </a:spcBef>
            <a:spcAft>
              <a:spcPct val="15000"/>
            </a:spcAft>
            <a:buFont typeface="Wingdings" panose="05000000000000000000" pitchFamily="2" charset="2"/>
          </a:pPr>
          <a:r>
            <a:rPr lang="fr-FR" sz="1600" dirty="0"/>
            <a:t>Tableau de flux de trésorerie</a:t>
          </a:r>
        </a:p>
      </dgm:t>
    </dgm:pt>
    <dgm:pt modelId="{CFA5E814-A870-4C42-AB7E-F09E8B559658}" type="parTrans" cxnId="{1CB091EC-B410-4AA0-8A4F-09717924F260}">
      <dgm:prSet/>
      <dgm:spPr/>
    </dgm:pt>
    <dgm:pt modelId="{2F948EEC-04AA-4105-B3A8-627E90F0F358}" type="sibTrans" cxnId="{1CB091EC-B410-4AA0-8A4F-09717924F260}">
      <dgm:prSet/>
      <dgm:spPr/>
    </dgm:pt>
    <dgm:pt modelId="{66B240F1-F809-4303-9D7B-17017584C830}">
      <dgm:prSet phldr="0" custT="1"/>
      <dgm:spPr/>
      <dgm:t>
        <a:bodyPr vert="horz" wrap="square"/>
        <a:lstStyle/>
        <a:p>
          <a:pPr algn="l">
            <a:lnSpc>
              <a:spcPct val="100000"/>
            </a:lnSpc>
            <a:spcBef>
              <a:spcPct val="0"/>
            </a:spcBef>
            <a:spcAft>
              <a:spcPct val="15000"/>
            </a:spcAft>
            <a:buFont typeface="Wingdings" panose="05000000000000000000" pitchFamily="2" charset="2"/>
          </a:pPr>
          <a:r>
            <a:rPr lang="fr-FR" sz="1600" dirty="0"/>
            <a:t>Notes aux états financiers</a:t>
          </a:r>
        </a:p>
      </dgm:t>
    </dgm:pt>
    <dgm:pt modelId="{68A6A5E3-ED81-4665-BA67-1CB98CA850B4}" type="parTrans" cxnId="{7458B061-CCDC-496C-94F7-0CAFA0A8CA79}">
      <dgm:prSet/>
      <dgm:spPr/>
    </dgm:pt>
    <dgm:pt modelId="{6D1A53F5-D0F0-4E6D-90B3-82C6C7E45CEA}" type="sibTrans" cxnId="{7458B061-CCDC-496C-94F7-0CAFA0A8CA79}">
      <dgm:prSet/>
      <dgm:spPr/>
    </dgm:pt>
    <dgm:pt modelId="{E924AC97-4859-46A3-AB9C-6AE0FE827395}">
      <dgm:prSet phldrT="[Texte]" custT="1"/>
      <dgm:spPr/>
      <dgm:t>
        <a:bodyPr/>
        <a:lstStyle/>
        <a:p>
          <a:r>
            <a:rPr lang="fr-FR" sz="1400" dirty="0"/>
            <a:t>Analyse et diagnostic financier</a:t>
          </a:r>
        </a:p>
      </dgm:t>
    </dgm:pt>
    <dgm:pt modelId="{F2E2BA53-A721-4AFE-8726-1DDB5CEC3668}" type="parTrans" cxnId="{C1FF26DB-09E5-4427-842C-36352660C0D0}">
      <dgm:prSet/>
      <dgm:spPr/>
      <dgm:t>
        <a:bodyPr/>
        <a:lstStyle/>
        <a:p>
          <a:endParaRPr lang="fr-FR" sz="2000"/>
        </a:p>
      </dgm:t>
    </dgm:pt>
    <dgm:pt modelId="{F7C7FB57-108F-48E8-ADF9-1C775456488C}" type="sibTrans" cxnId="{C1FF26DB-09E5-4427-842C-36352660C0D0}">
      <dgm:prSet/>
      <dgm:spPr/>
      <dgm:t>
        <a:bodyPr/>
        <a:lstStyle/>
        <a:p>
          <a:endParaRPr lang="fr-FR" sz="2000"/>
        </a:p>
      </dgm:t>
    </dgm:pt>
    <dgm:pt modelId="{11A33E97-B09D-4905-94FD-59A8BB7503D7}">
      <dgm:prSet phldrT="[Texte]" custT="1"/>
      <dgm:spPr/>
      <dgm:t>
        <a:bodyPr/>
        <a:lstStyle/>
        <a:p>
          <a:pPr algn="just"/>
          <a:r>
            <a:rPr lang="fr-FR" sz="1600" dirty="0"/>
            <a:t>Retraitement des informations comptables</a:t>
          </a:r>
        </a:p>
      </dgm:t>
    </dgm:pt>
    <dgm:pt modelId="{ED00A349-0A51-44FE-BA25-5D674C1C1CE7}" type="parTrans" cxnId="{6E4669F8-D6A1-4C02-9001-781911F9F787}">
      <dgm:prSet/>
      <dgm:spPr/>
      <dgm:t>
        <a:bodyPr/>
        <a:lstStyle/>
        <a:p>
          <a:endParaRPr lang="fr-FR" sz="2000"/>
        </a:p>
      </dgm:t>
    </dgm:pt>
    <dgm:pt modelId="{11D04ACA-E618-4032-8521-10F2DC7E5F08}" type="sibTrans" cxnId="{6E4669F8-D6A1-4C02-9001-781911F9F787}">
      <dgm:prSet/>
      <dgm:spPr/>
      <dgm:t>
        <a:bodyPr/>
        <a:lstStyle/>
        <a:p>
          <a:endParaRPr lang="fr-FR" sz="2000"/>
        </a:p>
      </dgm:t>
    </dgm:pt>
    <dgm:pt modelId="{116B5D24-F850-4FCB-88FA-5050448F5E58}">
      <dgm:prSet phldrT="[Texte]" custT="1"/>
      <dgm:spPr/>
      <dgm:t>
        <a:bodyPr/>
        <a:lstStyle/>
        <a:p>
          <a:pPr algn="just"/>
          <a:r>
            <a:rPr lang="fr-FR" sz="1600" dirty="0"/>
            <a:t>Caractérisation de la situation financière d’une entreprise et interprétation de ses résultats. </a:t>
          </a:r>
        </a:p>
      </dgm:t>
    </dgm:pt>
    <dgm:pt modelId="{16DB0914-7713-420F-B3E1-56A96652BCFE}" type="parTrans" cxnId="{F1839476-C4E5-43FA-ABCC-D63B82BB92FF}">
      <dgm:prSet/>
      <dgm:spPr/>
      <dgm:t>
        <a:bodyPr/>
        <a:lstStyle/>
        <a:p>
          <a:endParaRPr lang="fr-FR" sz="2000"/>
        </a:p>
      </dgm:t>
    </dgm:pt>
    <dgm:pt modelId="{1511E9E6-9CD6-4B8F-89DF-E64F4BA0A733}" type="sibTrans" cxnId="{F1839476-C4E5-43FA-ABCC-D63B82BB92FF}">
      <dgm:prSet/>
      <dgm:spPr/>
      <dgm:t>
        <a:bodyPr/>
        <a:lstStyle/>
        <a:p>
          <a:endParaRPr lang="fr-FR" sz="2000"/>
        </a:p>
      </dgm:t>
    </dgm:pt>
    <dgm:pt modelId="{E6924F4C-EB81-4999-B881-684918E17741}" type="pres">
      <dgm:prSet presAssocID="{34919417-64C4-413A-9390-A1E35144508A}" presName="linearFlow" presStyleCnt="0">
        <dgm:presLayoutVars>
          <dgm:dir/>
          <dgm:animLvl val="lvl"/>
          <dgm:resizeHandles val="exact"/>
        </dgm:presLayoutVars>
      </dgm:prSet>
      <dgm:spPr/>
    </dgm:pt>
    <dgm:pt modelId="{067D6884-BEF5-47B6-AFD6-F7916ACCD935}" type="pres">
      <dgm:prSet presAssocID="{5E476787-C075-474D-BDDD-0934B41BB67E}" presName="composite" presStyleCnt="0"/>
      <dgm:spPr/>
    </dgm:pt>
    <dgm:pt modelId="{3CD0176F-9A09-4656-9330-0D9C10F6B391}" type="pres">
      <dgm:prSet presAssocID="{5E476787-C075-474D-BDDD-0934B41BB67E}" presName="parentText" presStyleLbl="alignNode1" presStyleIdx="0" presStyleCnt="3" custLinFactNeighborX="0" custLinFactNeighborY="-1005">
        <dgm:presLayoutVars>
          <dgm:chMax val="1"/>
          <dgm:bulletEnabled val="1"/>
        </dgm:presLayoutVars>
      </dgm:prSet>
      <dgm:spPr/>
    </dgm:pt>
    <dgm:pt modelId="{54F1C2B8-6E26-42CB-BCB2-AE2913EC9012}" type="pres">
      <dgm:prSet presAssocID="{5E476787-C075-474D-BDDD-0934B41BB67E}" presName="descendantText" presStyleLbl="alignAcc1" presStyleIdx="0" presStyleCnt="3" custLinFactNeighborX="0" custLinFactNeighborY="-4047">
        <dgm:presLayoutVars>
          <dgm:bulletEnabled val="1"/>
        </dgm:presLayoutVars>
      </dgm:prSet>
      <dgm:spPr/>
    </dgm:pt>
    <dgm:pt modelId="{19A16BC3-CADB-4351-B49C-DA4D234227A1}" type="pres">
      <dgm:prSet presAssocID="{CFF7C0C8-C1A0-4A8F-9161-107D84BC638C}" presName="sp" presStyleCnt="0"/>
      <dgm:spPr/>
    </dgm:pt>
    <dgm:pt modelId="{B3BE86AA-7A4F-4B67-9543-3987CCC727C9}" type="pres">
      <dgm:prSet presAssocID="{FF7C08CE-E1F5-44E6-A038-2981381DD5A4}" presName="composite" presStyleCnt="0"/>
      <dgm:spPr/>
    </dgm:pt>
    <dgm:pt modelId="{E29CE267-0662-46DB-AE61-ED5297A7C22B}" type="pres">
      <dgm:prSet presAssocID="{FF7C08CE-E1F5-44E6-A038-2981381DD5A4}" presName="parentText" presStyleLbl="alignNode1" presStyleIdx="1" presStyleCnt="3">
        <dgm:presLayoutVars>
          <dgm:chMax val="1"/>
          <dgm:bulletEnabled val="1"/>
        </dgm:presLayoutVars>
      </dgm:prSet>
      <dgm:spPr/>
    </dgm:pt>
    <dgm:pt modelId="{391C5AAB-419A-4A99-B747-01791345B341}" type="pres">
      <dgm:prSet presAssocID="{FF7C08CE-E1F5-44E6-A038-2981381DD5A4}" presName="descendantText" presStyleLbl="alignAcc1" presStyleIdx="1" presStyleCnt="3" custScaleY="148011">
        <dgm:presLayoutVars>
          <dgm:bulletEnabled val="1"/>
        </dgm:presLayoutVars>
      </dgm:prSet>
      <dgm:spPr/>
    </dgm:pt>
    <dgm:pt modelId="{626FC3ED-5459-4FC5-A491-E2FE3BC3CC40}" type="pres">
      <dgm:prSet presAssocID="{948D8AC3-0D70-4240-A211-EADC332921AE}" presName="sp" presStyleCnt="0"/>
      <dgm:spPr/>
    </dgm:pt>
    <dgm:pt modelId="{814FAE1B-82AE-4DE5-95E8-384C0B5B8806}" type="pres">
      <dgm:prSet presAssocID="{E924AC97-4859-46A3-AB9C-6AE0FE827395}" presName="composite" presStyleCnt="0"/>
      <dgm:spPr/>
    </dgm:pt>
    <dgm:pt modelId="{D5F7F3B7-4CD0-4A66-AFD1-8ECC9E3E2EBA}" type="pres">
      <dgm:prSet presAssocID="{E924AC97-4859-46A3-AB9C-6AE0FE827395}" presName="parentText" presStyleLbl="alignNode1" presStyleIdx="2" presStyleCnt="3">
        <dgm:presLayoutVars>
          <dgm:chMax val="1"/>
          <dgm:bulletEnabled val="1"/>
        </dgm:presLayoutVars>
      </dgm:prSet>
      <dgm:spPr/>
    </dgm:pt>
    <dgm:pt modelId="{CB445F90-AD02-43EE-8642-BD797ACA5896}" type="pres">
      <dgm:prSet presAssocID="{E924AC97-4859-46A3-AB9C-6AE0FE827395}" presName="descendantText" presStyleLbl="alignAcc1" presStyleIdx="2" presStyleCnt="3" custScaleY="130665">
        <dgm:presLayoutVars>
          <dgm:bulletEnabled val="1"/>
        </dgm:presLayoutVars>
      </dgm:prSet>
      <dgm:spPr/>
    </dgm:pt>
  </dgm:ptLst>
  <dgm:cxnLst>
    <dgm:cxn modelId="{BD3CC614-C81D-406B-8ED5-CC9E3D38DA05}" srcId="{34919417-64C4-413A-9390-A1E35144508A}" destId="{FF7C08CE-E1F5-44E6-A038-2981381DD5A4}" srcOrd="1" destOrd="0" parTransId="{222DD071-9269-481A-B01F-1C6E2E090EF7}" sibTransId="{948D8AC3-0D70-4240-A211-EADC332921AE}"/>
    <dgm:cxn modelId="{9C330817-57A7-4AB3-8D62-5434A4D0A854}" type="presOf" srcId="{5E476787-C075-474D-BDDD-0934B41BB67E}" destId="{3CD0176F-9A09-4656-9330-0D9C10F6B391}" srcOrd="0" destOrd="0" presId="urn:microsoft.com/office/officeart/2005/8/layout/chevron2"/>
    <dgm:cxn modelId="{C551092F-B0B8-4999-9540-EA58A62D23A6}" type="presOf" srcId="{34919417-64C4-413A-9390-A1E35144508A}" destId="{E6924F4C-EB81-4999-B881-684918E17741}" srcOrd="0" destOrd="0" presId="urn:microsoft.com/office/officeart/2005/8/layout/chevron2"/>
    <dgm:cxn modelId="{7458B061-CCDC-496C-94F7-0CAFA0A8CA79}" srcId="{FF7C08CE-E1F5-44E6-A038-2981381DD5A4}" destId="{66B240F1-F809-4303-9D7B-17017584C830}" srcOrd="4" destOrd="0" parTransId="{68A6A5E3-ED81-4665-BA67-1CB98CA850B4}" sibTransId="{6D1A53F5-D0F0-4E6D-90B3-82C6C7E45CEA}"/>
    <dgm:cxn modelId="{EA7B6464-F43B-41A9-BAE0-0C83F30C54FC}" type="presOf" srcId="{66B240F1-F809-4303-9D7B-17017584C830}" destId="{391C5AAB-419A-4A99-B747-01791345B341}" srcOrd="0" destOrd="4" presId="urn:microsoft.com/office/officeart/2005/8/layout/chevron2"/>
    <dgm:cxn modelId="{E0062B4C-73C6-4FEE-A4F5-DBE9599E1556}" srcId="{FF7C08CE-E1F5-44E6-A038-2981381DD5A4}" destId="{4D49341B-9956-45AD-8C6E-6009A6F26619}" srcOrd="1" destOrd="0" parTransId="{3B93CDFD-9128-41C8-A3E6-69DCB911FE88}" sibTransId="{C9AE51A2-CABD-4FAD-A82B-C300065F5DE2}"/>
    <dgm:cxn modelId="{95DF526C-3B0C-441A-86C3-281AD63C0C8E}" srcId="{34919417-64C4-413A-9390-A1E35144508A}" destId="{5E476787-C075-474D-BDDD-0934B41BB67E}" srcOrd="0" destOrd="0" parTransId="{0CFC4186-B10D-45F4-891A-62B9F201C0C4}" sibTransId="{CFF7C0C8-C1A0-4A8F-9161-107D84BC638C}"/>
    <dgm:cxn modelId="{282EA64C-82BD-40D3-9865-093DE01B604C}" type="presOf" srcId="{FF7C08CE-E1F5-44E6-A038-2981381DD5A4}" destId="{E29CE267-0662-46DB-AE61-ED5297A7C22B}" srcOrd="0" destOrd="0" presId="urn:microsoft.com/office/officeart/2005/8/layout/chevron2"/>
    <dgm:cxn modelId="{F1839476-C4E5-43FA-ABCC-D63B82BB92FF}" srcId="{E924AC97-4859-46A3-AB9C-6AE0FE827395}" destId="{116B5D24-F850-4FCB-88FA-5050448F5E58}" srcOrd="1" destOrd="0" parTransId="{16DB0914-7713-420F-B3E1-56A96652BCFE}" sibTransId="{1511E9E6-9CD6-4B8F-89DF-E64F4BA0A733}"/>
    <dgm:cxn modelId="{FC625257-78C0-45BA-82EE-982F3C045BE7}" type="presOf" srcId="{BC1D2927-555F-453D-8B2C-2574D3006E79}" destId="{391C5AAB-419A-4A99-B747-01791345B341}" srcOrd="0" destOrd="2" presId="urn:microsoft.com/office/officeart/2005/8/layout/chevron2"/>
    <dgm:cxn modelId="{67309058-8384-4E55-8CCA-5653582DA004}" type="presOf" srcId="{11A33E97-B09D-4905-94FD-59A8BB7503D7}" destId="{CB445F90-AD02-43EE-8642-BD797ACA5896}" srcOrd="0" destOrd="0" presId="urn:microsoft.com/office/officeart/2005/8/layout/chevron2"/>
    <dgm:cxn modelId="{2F2345BC-30DD-41A6-B487-A5C98532B137}" srcId="{FF7C08CE-E1F5-44E6-A038-2981381DD5A4}" destId="{9D52045A-31CE-42ED-A9D0-D85125D6B6E5}" srcOrd="0" destOrd="0" parTransId="{711B9F12-2DFE-44AA-9724-681AC85D8284}" sibTransId="{DE5A3602-CC01-4721-9055-A6E9734546A2}"/>
    <dgm:cxn modelId="{391631C5-87C3-4D24-8D48-D18396502459}" type="presOf" srcId="{4D49341B-9956-45AD-8C6E-6009A6F26619}" destId="{391C5AAB-419A-4A99-B747-01791345B341}" srcOrd="0" destOrd="1" presId="urn:microsoft.com/office/officeart/2005/8/layout/chevron2"/>
    <dgm:cxn modelId="{39BE55CA-94D4-47B6-ADE1-DEB84AD3FCB3}" type="presOf" srcId="{C7B31856-9CF3-4F77-9D35-904AAFE264B0}" destId="{54F1C2B8-6E26-42CB-BCB2-AE2913EC9012}" srcOrd="0" destOrd="0" presId="urn:microsoft.com/office/officeart/2005/8/layout/chevron2"/>
    <dgm:cxn modelId="{7685BECB-3CDF-4265-9D5E-657B003B2B3B}" type="presOf" srcId="{31A7D5D7-0231-44DB-B5F9-D4712A020E07}" destId="{391C5AAB-419A-4A99-B747-01791345B341}" srcOrd="0" destOrd="3" presId="urn:microsoft.com/office/officeart/2005/8/layout/chevron2"/>
    <dgm:cxn modelId="{2C89A1D3-D3C9-4274-8CE7-CD08E8022E78}" srcId="{FF7C08CE-E1F5-44E6-A038-2981381DD5A4}" destId="{BC1D2927-555F-453D-8B2C-2574D3006E79}" srcOrd="2" destOrd="0" parTransId="{B2520D1D-3DAF-4EA4-AEF5-56AC25E5FABE}" sibTransId="{699F94F5-E274-4FBC-A307-1D6DD15D1432}"/>
    <dgm:cxn modelId="{C1FF26DB-09E5-4427-842C-36352660C0D0}" srcId="{34919417-64C4-413A-9390-A1E35144508A}" destId="{E924AC97-4859-46A3-AB9C-6AE0FE827395}" srcOrd="2" destOrd="0" parTransId="{F2E2BA53-A721-4AFE-8726-1DDB5CEC3668}" sibTransId="{F7C7FB57-108F-48E8-ADF9-1C775456488C}"/>
    <dgm:cxn modelId="{E0E72CE4-7544-4E18-8008-D3065EBC9CEC}" type="presOf" srcId="{E924AC97-4859-46A3-AB9C-6AE0FE827395}" destId="{D5F7F3B7-4CD0-4A66-AFD1-8ECC9E3E2EBA}" srcOrd="0" destOrd="0" presId="urn:microsoft.com/office/officeart/2005/8/layout/chevron2"/>
    <dgm:cxn modelId="{3EACD9E4-4685-46F2-A614-1A3A159A9896}" type="presOf" srcId="{116B5D24-F850-4FCB-88FA-5050448F5E58}" destId="{CB445F90-AD02-43EE-8642-BD797ACA5896}" srcOrd="0" destOrd="1" presId="urn:microsoft.com/office/officeart/2005/8/layout/chevron2"/>
    <dgm:cxn modelId="{1CB091EC-B410-4AA0-8A4F-09717924F260}" srcId="{FF7C08CE-E1F5-44E6-A038-2981381DD5A4}" destId="{31A7D5D7-0231-44DB-B5F9-D4712A020E07}" srcOrd="3" destOrd="0" parTransId="{CFA5E814-A870-4C42-AB7E-F09E8B559658}" sibTransId="{2F948EEC-04AA-4105-B3A8-627E90F0F358}"/>
    <dgm:cxn modelId="{EEFD4DF3-53E2-43CA-926F-71A9ADF13EB3}" srcId="{5E476787-C075-474D-BDDD-0934B41BB67E}" destId="{C7B31856-9CF3-4F77-9D35-904AAFE264B0}" srcOrd="0" destOrd="0" parTransId="{2B4AA0A0-0AE5-4B5D-93E2-E9F3BFAE711C}" sibTransId="{48E487C2-80D0-4641-ACFB-75F726A01ED2}"/>
    <dgm:cxn modelId="{4354ABF5-A3C3-4B3D-863B-08CE1C6C6796}" type="presOf" srcId="{9D52045A-31CE-42ED-A9D0-D85125D6B6E5}" destId="{391C5AAB-419A-4A99-B747-01791345B341}" srcOrd="0" destOrd="0" presId="urn:microsoft.com/office/officeart/2005/8/layout/chevron2"/>
    <dgm:cxn modelId="{6E4669F8-D6A1-4C02-9001-781911F9F787}" srcId="{E924AC97-4859-46A3-AB9C-6AE0FE827395}" destId="{11A33E97-B09D-4905-94FD-59A8BB7503D7}" srcOrd="0" destOrd="0" parTransId="{ED00A349-0A51-44FE-BA25-5D674C1C1CE7}" sibTransId="{11D04ACA-E618-4032-8521-10F2DC7E5F08}"/>
    <dgm:cxn modelId="{25384A77-0834-4A12-B34B-1B02DD1AB07F}" type="presParOf" srcId="{E6924F4C-EB81-4999-B881-684918E17741}" destId="{067D6884-BEF5-47B6-AFD6-F7916ACCD935}" srcOrd="0" destOrd="0" presId="urn:microsoft.com/office/officeart/2005/8/layout/chevron2"/>
    <dgm:cxn modelId="{963A6AEE-9C8A-4406-A1A0-D538F6B4A8E1}" type="presParOf" srcId="{067D6884-BEF5-47B6-AFD6-F7916ACCD935}" destId="{3CD0176F-9A09-4656-9330-0D9C10F6B391}" srcOrd="0" destOrd="0" presId="urn:microsoft.com/office/officeart/2005/8/layout/chevron2"/>
    <dgm:cxn modelId="{BF4C9732-93A5-4CC5-8BB3-14AB9AF3AF8B}" type="presParOf" srcId="{067D6884-BEF5-47B6-AFD6-F7916ACCD935}" destId="{54F1C2B8-6E26-42CB-BCB2-AE2913EC9012}" srcOrd="1" destOrd="0" presId="urn:microsoft.com/office/officeart/2005/8/layout/chevron2"/>
    <dgm:cxn modelId="{FC2810E1-6861-4B0C-BEF6-3EA683EA0CC9}" type="presParOf" srcId="{E6924F4C-EB81-4999-B881-684918E17741}" destId="{19A16BC3-CADB-4351-B49C-DA4D234227A1}" srcOrd="1" destOrd="0" presId="urn:microsoft.com/office/officeart/2005/8/layout/chevron2"/>
    <dgm:cxn modelId="{23442181-EA00-4518-A3CE-600C2E045A09}" type="presParOf" srcId="{E6924F4C-EB81-4999-B881-684918E17741}" destId="{B3BE86AA-7A4F-4B67-9543-3987CCC727C9}" srcOrd="2" destOrd="0" presId="urn:microsoft.com/office/officeart/2005/8/layout/chevron2"/>
    <dgm:cxn modelId="{EB6E186E-9CF0-4070-A7A0-FFF62A8A5F2A}" type="presParOf" srcId="{B3BE86AA-7A4F-4B67-9543-3987CCC727C9}" destId="{E29CE267-0662-46DB-AE61-ED5297A7C22B}" srcOrd="0" destOrd="0" presId="urn:microsoft.com/office/officeart/2005/8/layout/chevron2"/>
    <dgm:cxn modelId="{401497F7-DAAE-4657-875D-5B16F263D8A1}" type="presParOf" srcId="{B3BE86AA-7A4F-4B67-9543-3987CCC727C9}" destId="{391C5AAB-419A-4A99-B747-01791345B341}" srcOrd="1" destOrd="0" presId="urn:microsoft.com/office/officeart/2005/8/layout/chevron2"/>
    <dgm:cxn modelId="{06F1E84C-FBFB-4DDD-8D44-359F41C71F06}" type="presParOf" srcId="{E6924F4C-EB81-4999-B881-684918E17741}" destId="{626FC3ED-5459-4FC5-A491-E2FE3BC3CC40}" srcOrd="3" destOrd="0" presId="urn:microsoft.com/office/officeart/2005/8/layout/chevron2"/>
    <dgm:cxn modelId="{9A11136B-7A39-434A-AA87-BD28F68361B2}" type="presParOf" srcId="{E6924F4C-EB81-4999-B881-684918E17741}" destId="{814FAE1B-82AE-4DE5-95E8-384C0B5B8806}" srcOrd="4" destOrd="0" presId="urn:microsoft.com/office/officeart/2005/8/layout/chevron2"/>
    <dgm:cxn modelId="{248FB683-227C-4F49-B5F9-B68E69921E12}" type="presParOf" srcId="{814FAE1B-82AE-4DE5-95E8-384C0B5B8806}" destId="{D5F7F3B7-4CD0-4A66-AFD1-8ECC9E3E2EBA}" srcOrd="0" destOrd="0" presId="urn:microsoft.com/office/officeart/2005/8/layout/chevron2"/>
    <dgm:cxn modelId="{EDD0527B-3B5A-4F19-A554-6F26C8264994}" type="presParOf" srcId="{814FAE1B-82AE-4DE5-95E8-384C0B5B8806}" destId="{CB445F90-AD02-43EE-8642-BD797ACA589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FFEF16-6065-494D-975C-EF88D9FF65F6}" type="doc">
      <dgm:prSet loTypeId="urn:microsoft.com/office/officeart/2009/3/layout/PlusandMinus" loCatId="relationship" qsTypeId="urn:microsoft.com/office/officeart/2005/8/quickstyle/simple1#2" qsCatId="simple" csTypeId="urn:microsoft.com/office/officeart/2005/8/colors/colorful3#1" csCatId="colorful" phldr="1"/>
      <dgm:spPr/>
      <dgm:t>
        <a:bodyPr/>
        <a:lstStyle/>
        <a:p>
          <a:endParaRPr lang="fr-FR"/>
        </a:p>
      </dgm:t>
    </dgm:pt>
    <dgm:pt modelId="{240E98BC-5058-422B-8E76-FEE21C63178E}">
      <dgm:prSet phldrT="[Texte]" phldr="0" custT="1"/>
      <dgm:spPr/>
      <dgm:t>
        <a:bodyPr vert="horz" wrap="square"/>
        <a:lstStyle/>
        <a:p>
          <a:pPr>
            <a:lnSpc>
              <a:spcPct val="100000"/>
            </a:lnSpc>
            <a:spcBef>
              <a:spcPct val="0"/>
            </a:spcBef>
            <a:spcAft>
              <a:spcPct val="35000"/>
            </a:spcAft>
          </a:pPr>
          <a:r>
            <a:rPr lang="fr-FR" sz="3200" b="1" dirty="0">
              <a:solidFill>
                <a:srgbClr val="00B050"/>
              </a:solidFill>
              <a:latin typeface="Calibri" panose="020F0502020204030204" pitchFamily="34" charset="0"/>
              <a:cs typeface="Calibri" panose="020F0502020204030204" pitchFamily="34" charset="0"/>
            </a:rPr>
            <a:t>Actifs </a:t>
          </a:r>
        </a:p>
        <a:p>
          <a:pPr>
            <a:lnSpc>
              <a:spcPct val="100000"/>
            </a:lnSpc>
            <a:spcBef>
              <a:spcPct val="0"/>
            </a:spcBef>
            <a:spcAft>
              <a:spcPct val="35000"/>
            </a:spcAft>
          </a:pPr>
          <a:r>
            <a:rPr lang="fr-FR" sz="2700" dirty="0">
              <a:latin typeface="Calibri" panose="020F0502020204030204" pitchFamily="34" charset="0"/>
              <a:cs typeface="Calibri" panose="020F0502020204030204" pitchFamily="34" charset="0"/>
            </a:rPr>
            <a:t>Ce que l’entreprise possède</a:t>
          </a:r>
        </a:p>
      </dgm:t>
    </dgm:pt>
    <dgm:pt modelId="{92610918-82DE-4D65-8F22-8A152AE6192E}" type="parTrans" cxnId="{DBCC3850-72B7-44B9-ACE3-022FE2DB30A8}">
      <dgm:prSet/>
      <dgm:spPr/>
      <dgm:t>
        <a:bodyPr/>
        <a:lstStyle/>
        <a:p>
          <a:endParaRPr lang="fr-FR"/>
        </a:p>
      </dgm:t>
    </dgm:pt>
    <dgm:pt modelId="{03E40E59-9C75-4D3F-B5B5-691733199DFF}" type="sibTrans" cxnId="{DBCC3850-72B7-44B9-ACE3-022FE2DB30A8}">
      <dgm:prSet/>
      <dgm:spPr/>
      <dgm:t>
        <a:bodyPr/>
        <a:lstStyle/>
        <a:p>
          <a:endParaRPr lang="fr-FR"/>
        </a:p>
      </dgm:t>
    </dgm:pt>
    <dgm:pt modelId="{F45337FB-84D3-46DF-8614-F50CF2B63369}">
      <dgm:prSet phldrT="[Texte]" phldr="0" custT="1"/>
      <dgm:spPr/>
      <dgm:t>
        <a:bodyPr vert="horz" wrap="square"/>
        <a:lstStyle/>
        <a:p>
          <a:pPr>
            <a:lnSpc>
              <a:spcPct val="100000"/>
            </a:lnSpc>
            <a:spcBef>
              <a:spcPct val="0"/>
            </a:spcBef>
            <a:spcAft>
              <a:spcPct val="35000"/>
            </a:spcAft>
          </a:pPr>
          <a:r>
            <a:rPr lang="fr-FR" sz="2800" b="1" dirty="0">
              <a:solidFill>
                <a:srgbClr val="FF0000"/>
              </a:solidFill>
              <a:latin typeface="Calibri" panose="020F0502020204030204" pitchFamily="34" charset="0"/>
              <a:cs typeface="Calibri" panose="020F0502020204030204" pitchFamily="34" charset="0"/>
            </a:rPr>
            <a:t>Capitaux propres et passifs</a:t>
          </a:r>
        </a:p>
        <a:p>
          <a:pPr>
            <a:lnSpc>
              <a:spcPct val="100000"/>
            </a:lnSpc>
            <a:spcBef>
              <a:spcPct val="0"/>
            </a:spcBef>
            <a:spcAft>
              <a:spcPct val="35000"/>
            </a:spcAft>
          </a:pPr>
          <a:r>
            <a:rPr lang="fr-FR" sz="2800" dirty="0">
              <a:latin typeface="Calibri" panose="020F0502020204030204" pitchFamily="34" charset="0"/>
              <a:cs typeface="Calibri" panose="020F0502020204030204" pitchFamily="34" charset="0"/>
            </a:rPr>
            <a:t>Ce que l’entreprise doit </a:t>
          </a:r>
          <a:endParaRPr sz="2800">
            <a:latin typeface="Calibri" panose="020F0502020204030204" pitchFamily="34" charset="0"/>
            <a:cs typeface="Calibri" panose="020F0502020204030204" pitchFamily="34" charset="0"/>
          </a:endParaRPr>
        </a:p>
      </dgm:t>
    </dgm:pt>
    <dgm:pt modelId="{E33BC3FE-0F8F-4044-A240-9FB5D602ACDB}" type="parTrans" cxnId="{D7360DA3-D03B-443F-B5D2-7D35A4E4715D}">
      <dgm:prSet/>
      <dgm:spPr/>
      <dgm:t>
        <a:bodyPr/>
        <a:lstStyle/>
        <a:p>
          <a:endParaRPr lang="fr-FR"/>
        </a:p>
      </dgm:t>
    </dgm:pt>
    <dgm:pt modelId="{6A06F96F-BB82-4F0B-BE6D-A2CF29EC052F}" type="sibTrans" cxnId="{D7360DA3-D03B-443F-B5D2-7D35A4E4715D}">
      <dgm:prSet/>
      <dgm:spPr/>
      <dgm:t>
        <a:bodyPr/>
        <a:lstStyle/>
        <a:p>
          <a:endParaRPr lang="fr-FR"/>
        </a:p>
      </dgm:t>
    </dgm:pt>
    <dgm:pt modelId="{505A9E5A-289D-4BEA-8141-045E11300DB2}" type="pres">
      <dgm:prSet presAssocID="{D8FFEF16-6065-494D-975C-EF88D9FF65F6}" presName="Name0" presStyleCnt="0">
        <dgm:presLayoutVars>
          <dgm:chMax val="2"/>
          <dgm:chPref val="2"/>
          <dgm:dir/>
          <dgm:animOne/>
          <dgm:resizeHandles val="exact"/>
        </dgm:presLayoutVars>
      </dgm:prSet>
      <dgm:spPr/>
    </dgm:pt>
    <dgm:pt modelId="{E4DDCABD-B851-431F-9D8B-DC37E7567832}" type="pres">
      <dgm:prSet presAssocID="{D8FFEF16-6065-494D-975C-EF88D9FF65F6}" presName="Background" presStyleLbl="bgImgPlace1" presStyleIdx="0" presStyleCnt="1" custLinFactNeighborX="1342"/>
      <dgm:spPr/>
    </dgm:pt>
    <dgm:pt modelId="{0ECD4BB0-4CF0-45A7-A903-D840BDE6D8F0}" type="pres">
      <dgm:prSet presAssocID="{D8FFEF16-6065-494D-975C-EF88D9FF65F6}" presName="ParentText1" presStyleLbl="revTx" presStyleIdx="0" presStyleCnt="2">
        <dgm:presLayoutVars>
          <dgm:chMax val="0"/>
          <dgm:chPref val="0"/>
          <dgm:bulletEnabled val="1"/>
        </dgm:presLayoutVars>
      </dgm:prSet>
      <dgm:spPr/>
    </dgm:pt>
    <dgm:pt modelId="{83F8670B-9E6F-41D2-889D-B3D19DD00C36}" type="pres">
      <dgm:prSet presAssocID="{D8FFEF16-6065-494D-975C-EF88D9FF65F6}" presName="ParentText2" presStyleLbl="revTx" presStyleIdx="1" presStyleCnt="2">
        <dgm:presLayoutVars>
          <dgm:chMax val="0"/>
          <dgm:chPref val="0"/>
          <dgm:bulletEnabled val="1"/>
        </dgm:presLayoutVars>
      </dgm:prSet>
      <dgm:spPr/>
    </dgm:pt>
    <dgm:pt modelId="{7CDC87F6-0627-4D6A-87E2-3D16A1DFF9AE}" type="pres">
      <dgm:prSet presAssocID="{D8FFEF16-6065-494D-975C-EF88D9FF65F6}" presName="Plus" presStyleLbl="alignNode1" presStyleIdx="0" presStyleCnt="2"/>
      <dgm:spPr/>
    </dgm:pt>
    <dgm:pt modelId="{944125F2-2F05-43DA-90FB-C11249184F56}" type="pres">
      <dgm:prSet presAssocID="{D8FFEF16-6065-494D-975C-EF88D9FF65F6}" presName="Minus" presStyleLbl="alignNode1" presStyleIdx="1" presStyleCnt="2"/>
      <dgm:spPr/>
    </dgm:pt>
    <dgm:pt modelId="{D2C13CF8-300A-47D0-861E-CBE2A5DA16B1}" type="pres">
      <dgm:prSet presAssocID="{D8FFEF16-6065-494D-975C-EF88D9FF65F6}" presName="Divider" presStyleLbl="parChTrans1D1" presStyleIdx="0" presStyleCnt="1"/>
      <dgm:spPr/>
    </dgm:pt>
  </dgm:ptLst>
  <dgm:cxnLst>
    <dgm:cxn modelId="{DBCC3850-72B7-44B9-ACE3-022FE2DB30A8}" srcId="{D8FFEF16-6065-494D-975C-EF88D9FF65F6}" destId="{240E98BC-5058-422B-8E76-FEE21C63178E}" srcOrd="0" destOrd="0" parTransId="{92610918-82DE-4D65-8F22-8A152AE6192E}" sibTransId="{03E40E59-9C75-4D3F-B5B5-691733199DFF}"/>
    <dgm:cxn modelId="{8F40298D-EBDA-4C73-8598-09B06850A017}" type="presOf" srcId="{240E98BC-5058-422B-8E76-FEE21C63178E}" destId="{0ECD4BB0-4CF0-45A7-A903-D840BDE6D8F0}" srcOrd="0" destOrd="0" presId="urn:microsoft.com/office/officeart/2009/3/layout/PlusandMinus"/>
    <dgm:cxn modelId="{0B5DA08F-B431-4089-81EA-B2FA1807E9CF}" type="presOf" srcId="{D8FFEF16-6065-494D-975C-EF88D9FF65F6}" destId="{505A9E5A-289D-4BEA-8141-045E11300DB2}" srcOrd="0" destOrd="0" presId="urn:microsoft.com/office/officeart/2009/3/layout/PlusandMinus"/>
    <dgm:cxn modelId="{D7360DA3-D03B-443F-B5D2-7D35A4E4715D}" srcId="{D8FFEF16-6065-494D-975C-EF88D9FF65F6}" destId="{F45337FB-84D3-46DF-8614-F50CF2B63369}" srcOrd="1" destOrd="0" parTransId="{E33BC3FE-0F8F-4044-A240-9FB5D602ACDB}" sibTransId="{6A06F96F-BB82-4F0B-BE6D-A2CF29EC052F}"/>
    <dgm:cxn modelId="{2F28FDFC-4E84-430F-B744-A953BE7103BE}" type="presOf" srcId="{F45337FB-84D3-46DF-8614-F50CF2B63369}" destId="{83F8670B-9E6F-41D2-889D-B3D19DD00C36}" srcOrd="0" destOrd="0" presId="urn:microsoft.com/office/officeart/2009/3/layout/PlusandMinus"/>
    <dgm:cxn modelId="{44610945-CCA5-41F6-B761-EE6B7BE44669}" type="presParOf" srcId="{505A9E5A-289D-4BEA-8141-045E11300DB2}" destId="{E4DDCABD-B851-431F-9D8B-DC37E7567832}" srcOrd="0" destOrd="0" presId="urn:microsoft.com/office/officeart/2009/3/layout/PlusandMinus"/>
    <dgm:cxn modelId="{DB442207-B985-4F6A-BA63-1F55769ED712}" type="presParOf" srcId="{505A9E5A-289D-4BEA-8141-045E11300DB2}" destId="{0ECD4BB0-4CF0-45A7-A903-D840BDE6D8F0}" srcOrd="1" destOrd="0" presId="urn:microsoft.com/office/officeart/2009/3/layout/PlusandMinus"/>
    <dgm:cxn modelId="{5BAF624F-1517-4563-BC2D-232EF2A84FCC}" type="presParOf" srcId="{505A9E5A-289D-4BEA-8141-045E11300DB2}" destId="{83F8670B-9E6F-41D2-889D-B3D19DD00C36}" srcOrd="2" destOrd="0" presId="urn:microsoft.com/office/officeart/2009/3/layout/PlusandMinus"/>
    <dgm:cxn modelId="{0D93D326-9F43-44B6-A549-AD22602D9962}" type="presParOf" srcId="{505A9E5A-289D-4BEA-8141-045E11300DB2}" destId="{7CDC87F6-0627-4D6A-87E2-3D16A1DFF9AE}" srcOrd="3" destOrd="0" presId="urn:microsoft.com/office/officeart/2009/3/layout/PlusandMinus"/>
    <dgm:cxn modelId="{86E0B578-D064-4C4C-85BF-C4DBFC260D3E}" type="presParOf" srcId="{505A9E5A-289D-4BEA-8141-045E11300DB2}" destId="{944125F2-2F05-43DA-90FB-C11249184F56}" srcOrd="4" destOrd="0" presId="urn:microsoft.com/office/officeart/2009/3/layout/PlusandMinus"/>
    <dgm:cxn modelId="{B76FCE3D-06DF-45E8-B6C8-A0A10E9D7F4C}" type="presParOf" srcId="{505A9E5A-289D-4BEA-8141-045E11300DB2}" destId="{D2C13CF8-300A-47D0-861E-CBE2A5DA16B1}"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4D281D-706F-4D12-9B52-EA9344D31681}" type="doc">
      <dgm:prSet loTypeId="urn:microsoft.com/office/officeart/2005/8/layout/radial2#1" loCatId="relationship" qsTypeId="urn:microsoft.com/office/officeart/2005/8/quickstyle/simple5#1" qsCatId="simple" csTypeId="urn:microsoft.com/office/officeart/2005/8/colors/accent2_1#2" csCatId="accent2" phldr="1"/>
      <dgm:spPr/>
      <dgm:t>
        <a:bodyPr/>
        <a:lstStyle/>
        <a:p>
          <a:endParaRPr lang="fr-FR"/>
        </a:p>
      </dgm:t>
    </dgm:pt>
    <dgm:pt modelId="{DEF1D100-1719-43E3-AED3-815ED98DE623}">
      <dgm:prSet phldrT="[Texte]" phldr="0" custT="1"/>
      <dgm:spPr/>
      <dgm:t>
        <a:bodyPr vert="horz" wrap="square"/>
        <a:lstStyle/>
        <a:p>
          <a:pPr>
            <a:lnSpc>
              <a:spcPct val="100000"/>
            </a:lnSpc>
            <a:spcBef>
              <a:spcPct val="0"/>
            </a:spcBef>
            <a:spcAft>
              <a:spcPct val="35000"/>
            </a:spcAft>
          </a:pPr>
          <a:r>
            <a:rPr lang="fr-FR" sz="1700" dirty="0">
              <a:latin typeface="Calibri" panose="020F0502020204030204" pitchFamily="34" charset="0"/>
              <a:cs typeface="Calibri" panose="020F0502020204030204" pitchFamily="34" charset="0"/>
            </a:rPr>
            <a:t>présentation</a:t>
          </a:r>
          <a:endParaRPr sz="1700">
            <a:latin typeface="Calibri" panose="020F0502020204030204" pitchFamily="34" charset="0"/>
            <a:cs typeface="Calibri" panose="020F0502020204030204" pitchFamily="34" charset="0"/>
          </a:endParaRPr>
        </a:p>
      </dgm:t>
    </dgm:pt>
    <dgm:pt modelId="{4F558EB6-4954-422D-9888-E0E4588CED34}" type="parTrans" cxnId="{3E3998C6-890E-49E5-AC9A-012EB14EDA54}">
      <dgm:prSet/>
      <dgm:spPr/>
      <dgm:t>
        <a:bodyPr/>
        <a:lstStyle/>
        <a:p>
          <a:endParaRPr lang="fr-FR"/>
        </a:p>
      </dgm:t>
    </dgm:pt>
    <dgm:pt modelId="{7C87B5B1-5910-4C0C-8A4C-724611DE687B}" type="sibTrans" cxnId="{3E3998C6-890E-49E5-AC9A-012EB14EDA54}">
      <dgm:prSet/>
      <dgm:spPr/>
      <dgm:t>
        <a:bodyPr/>
        <a:lstStyle/>
        <a:p>
          <a:endParaRPr lang="fr-FR"/>
        </a:p>
      </dgm:t>
    </dgm:pt>
    <dgm:pt modelId="{13F6ACCC-2129-40D6-BA43-198F8A39B53B}">
      <dgm:prSet phldrT="[Texte]" phldr="0" custT="1"/>
      <dgm:spPr/>
      <dgm:t>
        <a:bodyPr vert="horz" wrap="square"/>
        <a:lstStyle/>
        <a:p>
          <a:pPr>
            <a:lnSpc>
              <a:spcPct val="100000"/>
            </a:lnSpc>
            <a:spcBef>
              <a:spcPct val="0"/>
            </a:spcBef>
            <a:spcAft>
              <a:spcPct val="15000"/>
            </a:spcAft>
          </a:pPr>
          <a:r>
            <a:rPr lang="fr-FR" sz="2400" dirty="0">
              <a:latin typeface="Calibri" panose="020F0502020204030204" pitchFamily="34" charset="0"/>
              <a:cs typeface="Calibri" panose="020F0502020204030204" pitchFamily="34" charset="0"/>
            </a:rPr>
            <a:t>Eléments non courants</a:t>
          </a:r>
        </a:p>
      </dgm:t>
    </dgm:pt>
    <dgm:pt modelId="{70F5CF18-E7A4-4BDD-A33F-FE72F2C1D7B7}" type="parTrans" cxnId="{F1031CCE-2922-419C-A62C-022626FBC66F}">
      <dgm:prSet/>
      <dgm:spPr/>
      <dgm:t>
        <a:bodyPr/>
        <a:lstStyle/>
        <a:p>
          <a:endParaRPr lang="fr-FR"/>
        </a:p>
      </dgm:t>
    </dgm:pt>
    <dgm:pt modelId="{DBF0126A-465C-4DD0-98FA-735B1E27BE40}" type="sibTrans" cxnId="{F1031CCE-2922-419C-A62C-022626FBC66F}">
      <dgm:prSet/>
      <dgm:spPr/>
      <dgm:t>
        <a:bodyPr/>
        <a:lstStyle/>
        <a:p>
          <a:endParaRPr lang="fr-FR"/>
        </a:p>
      </dgm:t>
    </dgm:pt>
    <dgm:pt modelId="{62EE1896-AAFA-410F-9FF8-D0BB62D3C160}">
      <dgm:prSet phldr="0" custT="1"/>
      <dgm:spPr/>
      <dgm:t>
        <a:bodyPr vert="horz" wrap="square"/>
        <a:lstStyle/>
        <a:p>
          <a:pPr>
            <a:lnSpc>
              <a:spcPct val="100000"/>
            </a:lnSpc>
            <a:spcBef>
              <a:spcPct val="0"/>
            </a:spcBef>
            <a:spcAft>
              <a:spcPct val="15000"/>
            </a:spcAft>
          </a:pPr>
          <a:r>
            <a:rPr lang="fr-FR" sz="2400" dirty="0">
              <a:latin typeface="Calibri" panose="020F0502020204030204" pitchFamily="34" charset="0"/>
              <a:cs typeface="Calibri" panose="020F0502020204030204" pitchFamily="34" charset="0"/>
            </a:rPr>
            <a:t>Eléments courants</a:t>
          </a:r>
          <a:endParaRPr sz="2400">
            <a:latin typeface="Calibri" panose="020F0502020204030204" pitchFamily="34" charset="0"/>
            <a:cs typeface="Calibri" panose="020F0502020204030204" pitchFamily="34" charset="0"/>
          </a:endParaRPr>
        </a:p>
      </dgm:t>
    </dgm:pt>
    <dgm:pt modelId="{9E73A0DF-44C2-4647-8412-628CC09FAAE8}" type="parTrans" cxnId="{1E3E7023-6BCD-4C90-B4A4-A96CFC04AC8D}">
      <dgm:prSet/>
      <dgm:spPr/>
    </dgm:pt>
    <dgm:pt modelId="{56218CB5-885D-43FB-BC74-17A331DCD937}" type="sibTrans" cxnId="{1E3E7023-6BCD-4C90-B4A4-A96CFC04AC8D}">
      <dgm:prSet/>
      <dgm:spPr/>
    </dgm:pt>
    <dgm:pt modelId="{10AF18D2-05AA-4865-B2CF-ED9445E46DAF}">
      <dgm:prSet phldrT="[Texte]"/>
      <dgm:spPr/>
      <dgm:t>
        <a:bodyPr/>
        <a:lstStyle/>
        <a:p>
          <a:r>
            <a:rPr lang="fr-FR" dirty="0"/>
            <a:t>classement</a:t>
          </a:r>
        </a:p>
      </dgm:t>
    </dgm:pt>
    <dgm:pt modelId="{19199591-D249-4523-AFDA-4BA2C7946BFA}" type="parTrans" cxnId="{535B6553-F012-4FE8-BD38-51B6BB2027A4}">
      <dgm:prSet/>
      <dgm:spPr/>
      <dgm:t>
        <a:bodyPr/>
        <a:lstStyle/>
        <a:p>
          <a:endParaRPr lang="fr-FR"/>
        </a:p>
      </dgm:t>
    </dgm:pt>
    <dgm:pt modelId="{91D1F77A-61A6-4B97-9DFC-01AACA0DA311}" type="sibTrans" cxnId="{535B6553-F012-4FE8-BD38-51B6BB2027A4}">
      <dgm:prSet/>
      <dgm:spPr/>
      <dgm:t>
        <a:bodyPr/>
        <a:lstStyle/>
        <a:p>
          <a:endParaRPr lang="fr-FR"/>
        </a:p>
      </dgm:t>
    </dgm:pt>
    <dgm:pt modelId="{A8CF7578-916C-4FF2-8AB3-C4E2CDBE7EF1}">
      <dgm:prSet phldrT="[Texte]" phldr="0" custT="1"/>
      <dgm:spPr/>
      <dgm:t>
        <a:bodyPr vert="horz" wrap="square"/>
        <a:lstStyle/>
        <a:p>
          <a:pPr>
            <a:lnSpc>
              <a:spcPct val="100000"/>
            </a:lnSpc>
            <a:spcBef>
              <a:spcPct val="0"/>
            </a:spcBef>
            <a:spcAft>
              <a:spcPct val="15000"/>
            </a:spcAft>
          </a:pPr>
          <a:r>
            <a:rPr lang="fr-FR" sz="2400" dirty="0">
              <a:latin typeface="Calibri" panose="020F0502020204030204" pitchFamily="34" charset="0"/>
              <a:cs typeface="Calibri" panose="020F0502020204030204" pitchFamily="34" charset="0"/>
            </a:rPr>
            <a:t>Ordre de liquidité croissante</a:t>
          </a:r>
        </a:p>
      </dgm:t>
    </dgm:pt>
    <dgm:pt modelId="{72D14C85-38D8-43C7-ADB5-4BC5AD90CD38}" type="parTrans" cxnId="{42C5C077-682A-4BE8-B18E-8CC412753806}">
      <dgm:prSet/>
      <dgm:spPr/>
      <dgm:t>
        <a:bodyPr/>
        <a:lstStyle/>
        <a:p>
          <a:endParaRPr lang="fr-FR"/>
        </a:p>
      </dgm:t>
    </dgm:pt>
    <dgm:pt modelId="{1D08B83B-3A66-4948-B37A-2F93B6104E03}" type="sibTrans" cxnId="{42C5C077-682A-4BE8-B18E-8CC412753806}">
      <dgm:prSet/>
      <dgm:spPr/>
      <dgm:t>
        <a:bodyPr/>
        <a:lstStyle/>
        <a:p>
          <a:endParaRPr lang="fr-FR"/>
        </a:p>
      </dgm:t>
    </dgm:pt>
    <dgm:pt modelId="{FBB9873F-DBA4-4EB5-B524-421D9895ADA6}">
      <dgm:prSet phldr="0" custT="1"/>
      <dgm:spPr/>
      <dgm:t>
        <a:bodyPr vert="horz" wrap="square"/>
        <a:lstStyle/>
        <a:p>
          <a:pPr>
            <a:lnSpc>
              <a:spcPct val="100000"/>
            </a:lnSpc>
            <a:spcBef>
              <a:spcPct val="0"/>
            </a:spcBef>
            <a:spcAft>
              <a:spcPct val="15000"/>
            </a:spcAft>
          </a:pPr>
          <a:r>
            <a:rPr lang="fr-FR" sz="2400" dirty="0">
              <a:latin typeface="Calibri" panose="020F0502020204030204" pitchFamily="34" charset="0"/>
              <a:cs typeface="Calibri" panose="020F0502020204030204" pitchFamily="34" charset="0"/>
            </a:rPr>
            <a:t>Ordre d’exigibilité croissante</a:t>
          </a:r>
        </a:p>
      </dgm:t>
    </dgm:pt>
    <dgm:pt modelId="{E4538951-28C1-4B3E-99BF-6947C8EBAB2C}" type="parTrans" cxnId="{167D3874-C3E2-460C-86F4-77870E03D28D}">
      <dgm:prSet/>
      <dgm:spPr/>
    </dgm:pt>
    <dgm:pt modelId="{A9675D07-A168-4FEA-BA85-C0BB64D3291E}" type="sibTrans" cxnId="{167D3874-C3E2-460C-86F4-77870E03D28D}">
      <dgm:prSet/>
      <dgm:spPr/>
    </dgm:pt>
    <dgm:pt modelId="{5F945F94-09B2-4F49-9D96-3C5FCCBF6F67}" type="pres">
      <dgm:prSet presAssocID="{834D281D-706F-4D12-9B52-EA9344D31681}" presName="composite" presStyleCnt="0">
        <dgm:presLayoutVars>
          <dgm:chMax val="5"/>
          <dgm:dir/>
          <dgm:animLvl val="ctr"/>
          <dgm:resizeHandles val="exact"/>
        </dgm:presLayoutVars>
      </dgm:prSet>
      <dgm:spPr/>
    </dgm:pt>
    <dgm:pt modelId="{C85DA3B2-6C7F-45D3-BD55-317715FB342F}" type="pres">
      <dgm:prSet presAssocID="{834D281D-706F-4D12-9B52-EA9344D31681}" presName="cycle" presStyleCnt="0"/>
      <dgm:spPr/>
    </dgm:pt>
    <dgm:pt modelId="{B5AE1872-0139-4153-A0A2-FDF2F48BE040}" type="pres">
      <dgm:prSet presAssocID="{834D281D-706F-4D12-9B52-EA9344D31681}" presName="centerShape" presStyleCnt="0"/>
      <dgm:spPr/>
    </dgm:pt>
    <dgm:pt modelId="{8F9ADFF2-DB5B-4BF6-8846-C6B591CFBFC5}" type="pres">
      <dgm:prSet presAssocID="{834D281D-706F-4D12-9B52-EA9344D31681}" presName="connSite" presStyleLbl="node1" presStyleIdx="0" presStyleCnt="3"/>
      <dgm:spPr/>
    </dgm:pt>
    <dgm:pt modelId="{AB646BD6-5ACC-4196-B3BD-BB60E4C2D718}" type="pres">
      <dgm:prSet presAssocID="{834D281D-706F-4D12-9B52-EA9344D31681}" presName="visible" presStyleLbl="node1" presStyleIdx="0" presStyleCnt="3"/>
      <dgm:spPr>
        <a:blipFill rotWithShape="0">
          <a:blip xmlns:r="http://schemas.openxmlformats.org/officeDocument/2006/relationships" r:embed="rId1"/>
          <a:stretch>
            <a:fillRect/>
          </a:stretch>
        </a:blipFill>
      </dgm:spPr>
    </dgm:pt>
    <dgm:pt modelId="{B136762E-F147-4A67-9E00-6FF7A169D234}" type="pres">
      <dgm:prSet presAssocID="{4F558EB6-4954-422D-9888-E0E4588CED34}" presName="Name25" presStyleLbl="parChTrans1D1" presStyleIdx="0" presStyleCnt="2"/>
      <dgm:spPr/>
    </dgm:pt>
    <dgm:pt modelId="{F19AAB09-9610-4CD7-A372-CBA64278B29C}" type="pres">
      <dgm:prSet presAssocID="{DEF1D100-1719-43E3-AED3-815ED98DE623}" presName="node" presStyleCnt="0"/>
      <dgm:spPr/>
    </dgm:pt>
    <dgm:pt modelId="{C524C9E4-828A-471B-9BE4-8987A7774041}" type="pres">
      <dgm:prSet presAssocID="{DEF1D100-1719-43E3-AED3-815ED98DE623}" presName="parentNode" presStyleLbl="node1" presStyleIdx="1" presStyleCnt="3">
        <dgm:presLayoutVars>
          <dgm:chMax val="1"/>
          <dgm:bulletEnabled val="1"/>
        </dgm:presLayoutVars>
      </dgm:prSet>
      <dgm:spPr/>
    </dgm:pt>
    <dgm:pt modelId="{1BC7869A-F50E-4239-99C8-3408A8D62DFA}" type="pres">
      <dgm:prSet presAssocID="{DEF1D100-1719-43E3-AED3-815ED98DE623}" presName="childNode" presStyleLbl="revTx" presStyleIdx="0" presStyleCnt="2">
        <dgm:presLayoutVars>
          <dgm:bulletEnabled val="1"/>
        </dgm:presLayoutVars>
      </dgm:prSet>
      <dgm:spPr/>
    </dgm:pt>
    <dgm:pt modelId="{BB7FE914-96FA-4949-B339-F76E75C52D67}" type="pres">
      <dgm:prSet presAssocID="{19199591-D249-4523-AFDA-4BA2C7946BFA}" presName="Name25" presStyleLbl="parChTrans1D1" presStyleIdx="1" presStyleCnt="2"/>
      <dgm:spPr/>
    </dgm:pt>
    <dgm:pt modelId="{76248470-1B8F-49DD-AABB-0E352FA49B67}" type="pres">
      <dgm:prSet presAssocID="{10AF18D2-05AA-4865-B2CF-ED9445E46DAF}" presName="node" presStyleCnt="0"/>
      <dgm:spPr/>
    </dgm:pt>
    <dgm:pt modelId="{A7AB114A-8923-4D12-AA26-732AF2ACD5F2}" type="pres">
      <dgm:prSet presAssocID="{10AF18D2-05AA-4865-B2CF-ED9445E46DAF}" presName="parentNode" presStyleLbl="node1" presStyleIdx="2" presStyleCnt="3">
        <dgm:presLayoutVars>
          <dgm:chMax val="1"/>
          <dgm:bulletEnabled val="1"/>
        </dgm:presLayoutVars>
      </dgm:prSet>
      <dgm:spPr/>
    </dgm:pt>
    <dgm:pt modelId="{104C655F-31AA-4D1D-846B-555D6F9B5982}" type="pres">
      <dgm:prSet presAssocID="{10AF18D2-05AA-4865-B2CF-ED9445E46DAF}" presName="childNode" presStyleLbl="revTx" presStyleIdx="1" presStyleCnt="2">
        <dgm:presLayoutVars>
          <dgm:bulletEnabled val="1"/>
        </dgm:presLayoutVars>
      </dgm:prSet>
      <dgm:spPr/>
    </dgm:pt>
  </dgm:ptLst>
  <dgm:cxnLst>
    <dgm:cxn modelId="{4A0B191B-C6CE-403C-BF25-62C325821BDC}" type="presOf" srcId="{FBB9873F-DBA4-4EB5-B524-421D9895ADA6}" destId="{104C655F-31AA-4D1D-846B-555D6F9B5982}" srcOrd="0" destOrd="1" presId="urn:microsoft.com/office/officeart/2005/8/layout/radial2#1"/>
    <dgm:cxn modelId="{1E3E7023-6BCD-4C90-B4A4-A96CFC04AC8D}" srcId="{DEF1D100-1719-43E3-AED3-815ED98DE623}" destId="{62EE1896-AAFA-410F-9FF8-D0BB62D3C160}" srcOrd="1" destOrd="0" parTransId="{9E73A0DF-44C2-4647-8412-628CC09FAAE8}" sibTransId="{56218CB5-885D-43FB-BC74-17A331DCD937}"/>
    <dgm:cxn modelId="{5A133D3D-843C-4A9B-A71E-D49F053D0028}" type="presOf" srcId="{62EE1896-AAFA-410F-9FF8-D0BB62D3C160}" destId="{1BC7869A-F50E-4239-99C8-3408A8D62DFA}" srcOrd="0" destOrd="1" presId="urn:microsoft.com/office/officeart/2005/8/layout/radial2#1"/>
    <dgm:cxn modelId="{01916862-604D-41E5-92C3-53C425F19DB0}" type="presOf" srcId="{DEF1D100-1719-43E3-AED3-815ED98DE623}" destId="{C524C9E4-828A-471B-9BE4-8987A7774041}" srcOrd="0" destOrd="0" presId="urn:microsoft.com/office/officeart/2005/8/layout/radial2#1"/>
    <dgm:cxn modelId="{17033C4D-9B08-4E79-9723-092E8A55E7D7}" type="presOf" srcId="{4F558EB6-4954-422D-9888-E0E4588CED34}" destId="{B136762E-F147-4A67-9E00-6FF7A169D234}" srcOrd="0" destOrd="0" presId="urn:microsoft.com/office/officeart/2005/8/layout/radial2#1"/>
    <dgm:cxn modelId="{535B6553-F012-4FE8-BD38-51B6BB2027A4}" srcId="{834D281D-706F-4D12-9B52-EA9344D31681}" destId="{10AF18D2-05AA-4865-B2CF-ED9445E46DAF}" srcOrd="1" destOrd="0" parTransId="{19199591-D249-4523-AFDA-4BA2C7946BFA}" sibTransId="{91D1F77A-61A6-4B97-9DFC-01AACA0DA311}"/>
    <dgm:cxn modelId="{167D3874-C3E2-460C-86F4-77870E03D28D}" srcId="{10AF18D2-05AA-4865-B2CF-ED9445E46DAF}" destId="{FBB9873F-DBA4-4EB5-B524-421D9895ADA6}" srcOrd="1" destOrd="0" parTransId="{E4538951-28C1-4B3E-99BF-6947C8EBAB2C}" sibTransId="{A9675D07-A168-4FEA-BA85-C0BB64D3291E}"/>
    <dgm:cxn modelId="{42C5C077-682A-4BE8-B18E-8CC412753806}" srcId="{10AF18D2-05AA-4865-B2CF-ED9445E46DAF}" destId="{A8CF7578-916C-4FF2-8AB3-C4E2CDBE7EF1}" srcOrd="0" destOrd="0" parTransId="{72D14C85-38D8-43C7-ADB5-4BC5AD90CD38}" sibTransId="{1D08B83B-3A66-4948-B37A-2F93B6104E03}"/>
    <dgm:cxn modelId="{9B800778-F2F5-497C-9BC3-18750042345C}" type="presOf" srcId="{A8CF7578-916C-4FF2-8AB3-C4E2CDBE7EF1}" destId="{104C655F-31AA-4D1D-846B-555D6F9B5982}" srcOrd="0" destOrd="0" presId="urn:microsoft.com/office/officeart/2005/8/layout/radial2#1"/>
    <dgm:cxn modelId="{895B309E-D3FA-466B-ACF3-A8F1DE1F42AC}" type="presOf" srcId="{19199591-D249-4523-AFDA-4BA2C7946BFA}" destId="{BB7FE914-96FA-4949-B339-F76E75C52D67}" srcOrd="0" destOrd="0" presId="urn:microsoft.com/office/officeart/2005/8/layout/radial2#1"/>
    <dgm:cxn modelId="{49C2D7AF-0D9D-4BC4-828C-83B3AFD33B44}" type="presOf" srcId="{13F6ACCC-2129-40D6-BA43-198F8A39B53B}" destId="{1BC7869A-F50E-4239-99C8-3408A8D62DFA}" srcOrd="0" destOrd="0" presId="urn:microsoft.com/office/officeart/2005/8/layout/radial2#1"/>
    <dgm:cxn modelId="{A8A97FC1-68CC-4C4D-9EDA-770C501E3CEB}" type="presOf" srcId="{10AF18D2-05AA-4865-B2CF-ED9445E46DAF}" destId="{A7AB114A-8923-4D12-AA26-732AF2ACD5F2}" srcOrd="0" destOrd="0" presId="urn:microsoft.com/office/officeart/2005/8/layout/radial2#1"/>
    <dgm:cxn modelId="{3E3998C6-890E-49E5-AC9A-012EB14EDA54}" srcId="{834D281D-706F-4D12-9B52-EA9344D31681}" destId="{DEF1D100-1719-43E3-AED3-815ED98DE623}" srcOrd="0" destOrd="0" parTransId="{4F558EB6-4954-422D-9888-E0E4588CED34}" sibTransId="{7C87B5B1-5910-4C0C-8A4C-724611DE687B}"/>
    <dgm:cxn modelId="{F1031CCE-2922-419C-A62C-022626FBC66F}" srcId="{DEF1D100-1719-43E3-AED3-815ED98DE623}" destId="{13F6ACCC-2129-40D6-BA43-198F8A39B53B}" srcOrd="0" destOrd="0" parTransId="{70F5CF18-E7A4-4BDD-A33F-FE72F2C1D7B7}" sibTransId="{DBF0126A-465C-4DD0-98FA-735B1E27BE40}"/>
    <dgm:cxn modelId="{B9BDF7D2-D1C7-47BD-B22A-54D47C912816}" type="presOf" srcId="{834D281D-706F-4D12-9B52-EA9344D31681}" destId="{5F945F94-09B2-4F49-9D96-3C5FCCBF6F67}" srcOrd="0" destOrd="0" presId="urn:microsoft.com/office/officeart/2005/8/layout/radial2#1"/>
    <dgm:cxn modelId="{5CB27DEA-1812-4A6E-97F2-B2D0D3D48359}" type="presParOf" srcId="{5F945F94-09B2-4F49-9D96-3C5FCCBF6F67}" destId="{C85DA3B2-6C7F-45D3-BD55-317715FB342F}" srcOrd="0" destOrd="0" presId="urn:microsoft.com/office/officeart/2005/8/layout/radial2#1"/>
    <dgm:cxn modelId="{FF87463D-3817-4BEA-AE42-A83BF32000D1}" type="presParOf" srcId="{C85DA3B2-6C7F-45D3-BD55-317715FB342F}" destId="{B5AE1872-0139-4153-A0A2-FDF2F48BE040}" srcOrd="0" destOrd="0" presId="urn:microsoft.com/office/officeart/2005/8/layout/radial2#1"/>
    <dgm:cxn modelId="{8A3DC50D-C4AD-4341-9184-B9EF5513D3CE}" type="presParOf" srcId="{B5AE1872-0139-4153-A0A2-FDF2F48BE040}" destId="{8F9ADFF2-DB5B-4BF6-8846-C6B591CFBFC5}" srcOrd="0" destOrd="0" presId="urn:microsoft.com/office/officeart/2005/8/layout/radial2#1"/>
    <dgm:cxn modelId="{72F099CF-78E5-4DED-8EFC-A9F1474A171D}" type="presParOf" srcId="{B5AE1872-0139-4153-A0A2-FDF2F48BE040}" destId="{AB646BD6-5ACC-4196-B3BD-BB60E4C2D718}" srcOrd="1" destOrd="0" presId="urn:microsoft.com/office/officeart/2005/8/layout/radial2#1"/>
    <dgm:cxn modelId="{EC65FD3D-8699-45AF-9EA1-73EC8E1C2B01}" type="presParOf" srcId="{C85DA3B2-6C7F-45D3-BD55-317715FB342F}" destId="{B136762E-F147-4A67-9E00-6FF7A169D234}" srcOrd="1" destOrd="0" presId="urn:microsoft.com/office/officeart/2005/8/layout/radial2#1"/>
    <dgm:cxn modelId="{D62F62A9-CC47-4393-AA7A-3638FA1C4496}" type="presParOf" srcId="{C85DA3B2-6C7F-45D3-BD55-317715FB342F}" destId="{F19AAB09-9610-4CD7-A372-CBA64278B29C}" srcOrd="2" destOrd="0" presId="urn:microsoft.com/office/officeart/2005/8/layout/radial2#1"/>
    <dgm:cxn modelId="{C276123D-54E2-4A5D-95C0-557FFAA75799}" type="presParOf" srcId="{F19AAB09-9610-4CD7-A372-CBA64278B29C}" destId="{C524C9E4-828A-471B-9BE4-8987A7774041}" srcOrd="0" destOrd="0" presId="urn:microsoft.com/office/officeart/2005/8/layout/radial2#1"/>
    <dgm:cxn modelId="{11016AFF-AA39-40A7-A249-528036268634}" type="presParOf" srcId="{F19AAB09-9610-4CD7-A372-CBA64278B29C}" destId="{1BC7869A-F50E-4239-99C8-3408A8D62DFA}" srcOrd="1" destOrd="0" presId="urn:microsoft.com/office/officeart/2005/8/layout/radial2#1"/>
    <dgm:cxn modelId="{42A06269-E6E4-4910-9FEA-1EC37CDCFECA}" type="presParOf" srcId="{C85DA3B2-6C7F-45D3-BD55-317715FB342F}" destId="{BB7FE914-96FA-4949-B339-F76E75C52D67}" srcOrd="3" destOrd="0" presId="urn:microsoft.com/office/officeart/2005/8/layout/radial2#1"/>
    <dgm:cxn modelId="{3F805AB8-0356-4666-A2A4-051FEB6A74E2}" type="presParOf" srcId="{C85DA3B2-6C7F-45D3-BD55-317715FB342F}" destId="{76248470-1B8F-49DD-AABB-0E352FA49B67}" srcOrd="4" destOrd="0" presId="urn:microsoft.com/office/officeart/2005/8/layout/radial2#1"/>
    <dgm:cxn modelId="{FD92B4F1-489F-4F1D-95D6-3D386F9052A4}" type="presParOf" srcId="{76248470-1B8F-49DD-AABB-0E352FA49B67}" destId="{A7AB114A-8923-4D12-AA26-732AF2ACD5F2}" srcOrd="0" destOrd="0" presId="urn:microsoft.com/office/officeart/2005/8/layout/radial2#1"/>
    <dgm:cxn modelId="{101E0D27-53C4-408B-A1A0-1D7EA90C81A7}" type="presParOf" srcId="{76248470-1B8F-49DD-AABB-0E352FA49B67}" destId="{104C655F-31AA-4D1D-846B-555D6F9B5982}" srcOrd="1" destOrd="0" presId="urn:microsoft.com/office/officeart/2005/8/layout/radial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F2F9C4-E77E-4DCF-A615-D7C6FA346E43}" type="doc">
      <dgm:prSet loTypeId="urn:microsoft.com/office/officeart/2005/8/layout/equation2#1" loCatId="relationship" qsTypeId="urn:microsoft.com/office/officeart/2005/8/quickstyle/simple1#3" qsCatId="simple" csTypeId="urn:microsoft.com/office/officeart/2005/8/colors/colorful3#2" csCatId="colorful" phldr="1"/>
      <dgm:spPr/>
    </dgm:pt>
    <dgm:pt modelId="{9EB344BE-F6D1-4EAC-86D5-E6560F093CDF}">
      <dgm:prSet phldrT="[Texte]"/>
      <dgm:spPr/>
      <dgm:t>
        <a:bodyPr/>
        <a:lstStyle/>
        <a:p>
          <a:r>
            <a:rPr lang="fr-FR" dirty="0"/>
            <a:t>Capital social</a:t>
          </a:r>
        </a:p>
      </dgm:t>
    </dgm:pt>
    <dgm:pt modelId="{E572A9FF-D8E9-45B7-B7A7-8150AB680845}" type="parTrans" cxnId="{F04ACDCA-A3C6-42BA-96EA-6A019C1D86CF}">
      <dgm:prSet/>
      <dgm:spPr/>
      <dgm:t>
        <a:bodyPr/>
        <a:lstStyle/>
        <a:p>
          <a:endParaRPr lang="fr-FR"/>
        </a:p>
      </dgm:t>
    </dgm:pt>
    <dgm:pt modelId="{9B646B97-1967-4239-9600-F167F96B4191}" type="sibTrans" cxnId="{F04ACDCA-A3C6-42BA-96EA-6A019C1D86CF}">
      <dgm:prSet/>
      <dgm:spPr/>
      <dgm:t>
        <a:bodyPr/>
        <a:lstStyle/>
        <a:p>
          <a:endParaRPr lang="fr-FR"/>
        </a:p>
      </dgm:t>
    </dgm:pt>
    <dgm:pt modelId="{873A6C41-4CBF-48C1-8DE3-DFDEDBEF5E07}">
      <dgm:prSet phldrT="[Texte]"/>
      <dgm:spPr/>
      <dgm:t>
        <a:bodyPr/>
        <a:lstStyle/>
        <a:p>
          <a:r>
            <a:rPr lang="fr-FR" dirty="0"/>
            <a:t>Emprunts LMT</a:t>
          </a:r>
        </a:p>
      </dgm:t>
    </dgm:pt>
    <dgm:pt modelId="{0E0383D6-AFD9-44C9-BF55-7BACD11ECBD4}" type="parTrans" cxnId="{CEEF36D7-2C69-47ED-874A-FC8238BD48E9}">
      <dgm:prSet/>
      <dgm:spPr/>
      <dgm:t>
        <a:bodyPr/>
        <a:lstStyle/>
        <a:p>
          <a:endParaRPr lang="fr-FR"/>
        </a:p>
      </dgm:t>
    </dgm:pt>
    <dgm:pt modelId="{3A78557D-6C86-45AF-AE28-5899D25DECFB}" type="sibTrans" cxnId="{CEEF36D7-2C69-47ED-874A-FC8238BD48E9}">
      <dgm:prSet/>
      <dgm:spPr/>
      <dgm:t>
        <a:bodyPr/>
        <a:lstStyle/>
        <a:p>
          <a:endParaRPr lang="fr-FR"/>
        </a:p>
      </dgm:t>
    </dgm:pt>
    <dgm:pt modelId="{D34046AB-AE37-4FB2-95EE-61689BAAC73B}">
      <dgm:prSet phldrT="[Texte]"/>
      <dgm:spPr/>
      <dgm:t>
        <a:bodyPr/>
        <a:lstStyle/>
        <a:p>
          <a:r>
            <a:rPr lang="fr-FR" dirty="0"/>
            <a:t>Total général du bilan </a:t>
          </a:r>
        </a:p>
      </dgm:t>
    </dgm:pt>
    <dgm:pt modelId="{D44A6898-B8D1-4BD4-85E4-49773EB90639}" type="parTrans" cxnId="{54664625-3E30-4479-A90D-EC204EB5EDFE}">
      <dgm:prSet/>
      <dgm:spPr/>
      <dgm:t>
        <a:bodyPr/>
        <a:lstStyle/>
        <a:p>
          <a:endParaRPr lang="fr-FR"/>
        </a:p>
      </dgm:t>
    </dgm:pt>
    <dgm:pt modelId="{D2A8A78F-C9B7-4FAE-B281-13FB7696F237}" type="sibTrans" cxnId="{54664625-3E30-4479-A90D-EC204EB5EDFE}">
      <dgm:prSet/>
      <dgm:spPr/>
      <dgm:t>
        <a:bodyPr/>
        <a:lstStyle/>
        <a:p>
          <a:endParaRPr lang="fr-FR"/>
        </a:p>
      </dgm:t>
    </dgm:pt>
    <dgm:pt modelId="{59CBF414-4C26-4591-BFED-A3B9B22A053D}" type="pres">
      <dgm:prSet presAssocID="{BEF2F9C4-E77E-4DCF-A615-D7C6FA346E43}" presName="Name0" presStyleCnt="0">
        <dgm:presLayoutVars>
          <dgm:dir/>
          <dgm:resizeHandles val="exact"/>
        </dgm:presLayoutVars>
      </dgm:prSet>
      <dgm:spPr/>
    </dgm:pt>
    <dgm:pt modelId="{C69E2922-7870-459A-8299-331BA44AB0DC}" type="pres">
      <dgm:prSet presAssocID="{BEF2F9C4-E77E-4DCF-A615-D7C6FA346E43}" presName="vNodes" presStyleCnt="0"/>
      <dgm:spPr/>
    </dgm:pt>
    <dgm:pt modelId="{889CEC98-8E10-4CBB-8295-3F52FD2FEC92}" type="pres">
      <dgm:prSet presAssocID="{9EB344BE-F6D1-4EAC-86D5-E6560F093CDF}" presName="node" presStyleLbl="node1" presStyleIdx="0" presStyleCnt="3" custLinFactNeighborY="59145">
        <dgm:presLayoutVars>
          <dgm:bulletEnabled val="1"/>
        </dgm:presLayoutVars>
      </dgm:prSet>
      <dgm:spPr/>
    </dgm:pt>
    <dgm:pt modelId="{6B413C92-C64A-445C-AD2F-F511D424280E}" type="pres">
      <dgm:prSet presAssocID="{9B646B97-1967-4239-9600-F167F96B4191}" presName="spacerT" presStyleCnt="0"/>
      <dgm:spPr/>
    </dgm:pt>
    <dgm:pt modelId="{76EA9CAE-A328-4AD2-8E21-FF1DCFBA571A}" type="pres">
      <dgm:prSet presAssocID="{9B646B97-1967-4239-9600-F167F96B4191}" presName="sibTrans" presStyleLbl="sibTrans2D1" presStyleIdx="0" presStyleCnt="2"/>
      <dgm:spPr/>
    </dgm:pt>
    <dgm:pt modelId="{0AF4458B-07CD-4B3A-979B-BFBC568B8275}" type="pres">
      <dgm:prSet presAssocID="{9B646B97-1967-4239-9600-F167F96B4191}" presName="spacerB" presStyleCnt="0"/>
      <dgm:spPr/>
    </dgm:pt>
    <dgm:pt modelId="{33BA0E98-EAAE-44E0-885C-5AFB5C3AD442}" type="pres">
      <dgm:prSet presAssocID="{873A6C41-4CBF-48C1-8DE3-DFDEDBEF5E07}" presName="node" presStyleLbl="node1" presStyleIdx="1" presStyleCnt="3">
        <dgm:presLayoutVars>
          <dgm:bulletEnabled val="1"/>
        </dgm:presLayoutVars>
      </dgm:prSet>
      <dgm:spPr/>
    </dgm:pt>
    <dgm:pt modelId="{3F012B47-88F8-47F8-A3E7-FECCC3EA8B1E}" type="pres">
      <dgm:prSet presAssocID="{BEF2F9C4-E77E-4DCF-A615-D7C6FA346E43}" presName="sibTransLast" presStyleLbl="sibTrans2D1" presStyleIdx="1" presStyleCnt="2"/>
      <dgm:spPr/>
    </dgm:pt>
    <dgm:pt modelId="{80F99E11-C043-4A32-8E91-19ADA284C9FE}" type="pres">
      <dgm:prSet presAssocID="{BEF2F9C4-E77E-4DCF-A615-D7C6FA346E43}" presName="connectorText" presStyleLbl="sibTrans2D1" presStyleIdx="1" presStyleCnt="2"/>
      <dgm:spPr/>
    </dgm:pt>
    <dgm:pt modelId="{1783238A-9CE0-4FE5-9AD2-931D94B1E608}" type="pres">
      <dgm:prSet presAssocID="{BEF2F9C4-E77E-4DCF-A615-D7C6FA346E43}" presName="lastNode" presStyleLbl="node1" presStyleIdx="2" presStyleCnt="3">
        <dgm:presLayoutVars>
          <dgm:bulletEnabled val="1"/>
        </dgm:presLayoutVars>
      </dgm:prSet>
      <dgm:spPr/>
    </dgm:pt>
  </dgm:ptLst>
  <dgm:cxnLst>
    <dgm:cxn modelId="{16AB7A03-EFB5-458C-B1D7-D99CB676EB5D}" type="presOf" srcId="{873A6C41-4CBF-48C1-8DE3-DFDEDBEF5E07}" destId="{33BA0E98-EAAE-44E0-885C-5AFB5C3AD442}" srcOrd="0" destOrd="0" presId="urn:microsoft.com/office/officeart/2005/8/layout/equation2#1"/>
    <dgm:cxn modelId="{00C5FC06-7DA0-4A7D-B3B3-73695541C2BC}" type="presOf" srcId="{3A78557D-6C86-45AF-AE28-5899D25DECFB}" destId="{3F012B47-88F8-47F8-A3E7-FECCC3EA8B1E}" srcOrd="0" destOrd="0" presId="urn:microsoft.com/office/officeart/2005/8/layout/equation2#1"/>
    <dgm:cxn modelId="{C34CA910-2A1F-4432-86A1-70F1ABC361C1}" type="presOf" srcId="{3A78557D-6C86-45AF-AE28-5899D25DECFB}" destId="{80F99E11-C043-4A32-8E91-19ADA284C9FE}" srcOrd="1" destOrd="0" presId="urn:microsoft.com/office/officeart/2005/8/layout/equation2#1"/>
    <dgm:cxn modelId="{54664625-3E30-4479-A90D-EC204EB5EDFE}" srcId="{BEF2F9C4-E77E-4DCF-A615-D7C6FA346E43}" destId="{D34046AB-AE37-4FB2-95EE-61689BAAC73B}" srcOrd="2" destOrd="0" parTransId="{D44A6898-B8D1-4BD4-85E4-49773EB90639}" sibTransId="{D2A8A78F-C9B7-4FAE-B281-13FB7696F237}"/>
    <dgm:cxn modelId="{85580327-2BAA-4619-AE85-1A406F481D4C}" type="presOf" srcId="{9B646B97-1967-4239-9600-F167F96B4191}" destId="{76EA9CAE-A328-4AD2-8E21-FF1DCFBA571A}" srcOrd="0" destOrd="0" presId="urn:microsoft.com/office/officeart/2005/8/layout/equation2#1"/>
    <dgm:cxn modelId="{E78F4A94-2FB4-4FED-801B-A9F1F407CA97}" type="presOf" srcId="{9EB344BE-F6D1-4EAC-86D5-E6560F093CDF}" destId="{889CEC98-8E10-4CBB-8295-3F52FD2FEC92}" srcOrd="0" destOrd="0" presId="urn:microsoft.com/office/officeart/2005/8/layout/equation2#1"/>
    <dgm:cxn modelId="{740725BF-AE76-4792-921A-1C18ECD8B426}" type="presOf" srcId="{D34046AB-AE37-4FB2-95EE-61689BAAC73B}" destId="{1783238A-9CE0-4FE5-9AD2-931D94B1E608}" srcOrd="0" destOrd="0" presId="urn:microsoft.com/office/officeart/2005/8/layout/equation2#1"/>
    <dgm:cxn modelId="{F04ACDCA-A3C6-42BA-96EA-6A019C1D86CF}" srcId="{BEF2F9C4-E77E-4DCF-A615-D7C6FA346E43}" destId="{9EB344BE-F6D1-4EAC-86D5-E6560F093CDF}" srcOrd="0" destOrd="0" parTransId="{E572A9FF-D8E9-45B7-B7A7-8150AB680845}" sibTransId="{9B646B97-1967-4239-9600-F167F96B4191}"/>
    <dgm:cxn modelId="{08E314CC-5DB4-4A90-A173-5DBD116D8FC8}" type="presOf" srcId="{BEF2F9C4-E77E-4DCF-A615-D7C6FA346E43}" destId="{59CBF414-4C26-4591-BFED-A3B9B22A053D}" srcOrd="0" destOrd="0" presId="urn:microsoft.com/office/officeart/2005/8/layout/equation2#1"/>
    <dgm:cxn modelId="{CEEF36D7-2C69-47ED-874A-FC8238BD48E9}" srcId="{BEF2F9C4-E77E-4DCF-A615-D7C6FA346E43}" destId="{873A6C41-4CBF-48C1-8DE3-DFDEDBEF5E07}" srcOrd="1" destOrd="0" parTransId="{0E0383D6-AFD9-44C9-BF55-7BACD11ECBD4}" sibTransId="{3A78557D-6C86-45AF-AE28-5899D25DECFB}"/>
    <dgm:cxn modelId="{4D8DFC0C-A048-4655-B6A8-0ECA438FEB1A}" type="presParOf" srcId="{59CBF414-4C26-4591-BFED-A3B9B22A053D}" destId="{C69E2922-7870-459A-8299-331BA44AB0DC}" srcOrd="0" destOrd="0" presId="urn:microsoft.com/office/officeart/2005/8/layout/equation2#1"/>
    <dgm:cxn modelId="{5D93BB96-DDC5-46DC-BE30-F42BD1705F6E}" type="presParOf" srcId="{C69E2922-7870-459A-8299-331BA44AB0DC}" destId="{889CEC98-8E10-4CBB-8295-3F52FD2FEC92}" srcOrd="0" destOrd="0" presId="urn:microsoft.com/office/officeart/2005/8/layout/equation2#1"/>
    <dgm:cxn modelId="{3238EAA9-3F0C-4BA4-8AAC-9B802772755A}" type="presParOf" srcId="{C69E2922-7870-459A-8299-331BA44AB0DC}" destId="{6B413C92-C64A-445C-AD2F-F511D424280E}" srcOrd="1" destOrd="0" presId="urn:microsoft.com/office/officeart/2005/8/layout/equation2#1"/>
    <dgm:cxn modelId="{FB9084C4-9E15-4BE5-BFD4-51FCA9074B1A}" type="presParOf" srcId="{C69E2922-7870-459A-8299-331BA44AB0DC}" destId="{76EA9CAE-A328-4AD2-8E21-FF1DCFBA571A}" srcOrd="2" destOrd="0" presId="urn:microsoft.com/office/officeart/2005/8/layout/equation2#1"/>
    <dgm:cxn modelId="{FFE16EC4-F518-404A-8A0E-8EADFF263A78}" type="presParOf" srcId="{C69E2922-7870-459A-8299-331BA44AB0DC}" destId="{0AF4458B-07CD-4B3A-979B-BFBC568B8275}" srcOrd="3" destOrd="0" presId="urn:microsoft.com/office/officeart/2005/8/layout/equation2#1"/>
    <dgm:cxn modelId="{786EAFB2-7917-40A4-B1AA-DFD60F11F6A8}" type="presParOf" srcId="{C69E2922-7870-459A-8299-331BA44AB0DC}" destId="{33BA0E98-EAAE-44E0-885C-5AFB5C3AD442}" srcOrd="4" destOrd="0" presId="urn:microsoft.com/office/officeart/2005/8/layout/equation2#1"/>
    <dgm:cxn modelId="{CAD952C4-3DF1-49CB-BD6F-BDBDBE9FAB6D}" type="presParOf" srcId="{59CBF414-4C26-4591-BFED-A3B9B22A053D}" destId="{3F012B47-88F8-47F8-A3E7-FECCC3EA8B1E}" srcOrd="1" destOrd="0" presId="urn:microsoft.com/office/officeart/2005/8/layout/equation2#1"/>
    <dgm:cxn modelId="{40729989-FC48-4678-A9E2-D8E94A9C4759}" type="presParOf" srcId="{3F012B47-88F8-47F8-A3E7-FECCC3EA8B1E}" destId="{80F99E11-C043-4A32-8E91-19ADA284C9FE}" srcOrd="0" destOrd="0" presId="urn:microsoft.com/office/officeart/2005/8/layout/equation2#1"/>
    <dgm:cxn modelId="{E10C8615-8691-4E01-96FE-BE2A5557D790}" type="presParOf" srcId="{59CBF414-4C26-4591-BFED-A3B9B22A053D}" destId="{1783238A-9CE0-4FE5-9AD2-931D94B1E608}" srcOrd="2" destOrd="0" presId="urn:microsoft.com/office/officeart/2005/8/layout/equation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FFEF16-6065-494D-975C-EF88D9FF65F6}" type="doc">
      <dgm:prSet loTypeId="urn:microsoft.com/office/officeart/2009/3/layout/PlusandMinus" loCatId="relationship" qsTypeId="urn:microsoft.com/office/officeart/2005/8/quickstyle/simple1#4" qsCatId="simple" csTypeId="urn:microsoft.com/office/officeart/2005/8/colors/colorful3#3" csCatId="colorful" phldr="1"/>
      <dgm:spPr/>
      <dgm:t>
        <a:bodyPr/>
        <a:lstStyle/>
        <a:p>
          <a:endParaRPr lang="fr-FR"/>
        </a:p>
      </dgm:t>
    </dgm:pt>
    <dgm:pt modelId="{240E98BC-5058-422B-8E76-FEE21C63178E}">
      <dgm:prSet phldrT="[Texte]" custT="1"/>
      <dgm:spPr/>
      <dgm:t>
        <a:bodyPr/>
        <a:lstStyle/>
        <a:p>
          <a:r>
            <a:rPr lang="fr-FR" sz="2400" b="1" dirty="0">
              <a:solidFill>
                <a:srgbClr val="FF0000"/>
              </a:solidFill>
              <a:latin typeface="Calibri" panose="020F0502020204030204"/>
            </a:rPr>
            <a:t>Charges  </a:t>
          </a:r>
        </a:p>
        <a:p>
          <a:r>
            <a:rPr lang="fr-FR" sz="2400" dirty="0">
              <a:latin typeface="Calibri" panose="020F0502020204030204"/>
            </a:rPr>
            <a:t>Ce que l’entreprise décaisse  </a:t>
          </a:r>
        </a:p>
      </dgm:t>
    </dgm:pt>
    <dgm:pt modelId="{92610918-82DE-4D65-8F22-8A152AE6192E}" type="parTrans" cxnId="{0772539C-299E-480F-88BA-37F0991A5CAC}">
      <dgm:prSet/>
      <dgm:spPr/>
      <dgm:t>
        <a:bodyPr/>
        <a:lstStyle/>
        <a:p>
          <a:endParaRPr lang="fr-FR" sz="2400"/>
        </a:p>
      </dgm:t>
    </dgm:pt>
    <dgm:pt modelId="{03E40E59-9C75-4D3F-B5B5-691733199DFF}" type="sibTrans" cxnId="{0772539C-299E-480F-88BA-37F0991A5CAC}">
      <dgm:prSet/>
      <dgm:spPr/>
      <dgm:t>
        <a:bodyPr/>
        <a:lstStyle/>
        <a:p>
          <a:endParaRPr lang="fr-FR" sz="2400"/>
        </a:p>
      </dgm:t>
    </dgm:pt>
    <dgm:pt modelId="{F45337FB-84D3-46DF-8614-F50CF2B63369}">
      <dgm:prSet phldrT="[Texte]" custT="1"/>
      <dgm:spPr/>
      <dgm:t>
        <a:bodyPr/>
        <a:lstStyle/>
        <a:p>
          <a:pPr marL="0" lvl="0" algn="l" defTabSz="1466850">
            <a:lnSpc>
              <a:spcPct val="90000"/>
            </a:lnSpc>
            <a:spcBef>
              <a:spcPct val="0"/>
            </a:spcBef>
            <a:spcAft>
              <a:spcPct val="35000"/>
            </a:spcAft>
            <a:buNone/>
          </a:pPr>
          <a:r>
            <a:rPr lang="fr-FR" sz="2400" b="1" kern="1200" dirty="0">
              <a:solidFill>
                <a:srgbClr val="00B050"/>
              </a:solidFill>
              <a:latin typeface="Calibri" panose="020F0502020204030204"/>
            </a:rPr>
            <a:t>Produits</a:t>
          </a:r>
          <a:r>
            <a:rPr lang="fr-FR" sz="2400" b="1" kern="1200" dirty="0">
              <a:solidFill>
                <a:srgbClr val="FF0000"/>
              </a:solidFill>
              <a:latin typeface="Calibri" panose="020F0502020204030204"/>
            </a:rPr>
            <a:t> </a:t>
          </a:r>
        </a:p>
        <a:p>
          <a:pPr marL="0" lvl="0" algn="l" defTabSz="1466850">
            <a:lnSpc>
              <a:spcPct val="90000"/>
            </a:lnSpc>
            <a:spcBef>
              <a:spcPct val="0"/>
            </a:spcBef>
            <a:spcAft>
              <a:spcPct val="35000"/>
            </a:spcAft>
            <a:buNone/>
          </a:pPr>
          <a:r>
            <a:rPr lang="fr-FR" sz="2400" kern="1200" dirty="0">
              <a:solidFill>
                <a:srgbClr val="000000">
                  <a:hueOff val="0"/>
                  <a:satOff val="0"/>
                  <a:lumOff val="0"/>
                  <a:alphaOff val="0"/>
                </a:srgbClr>
              </a:solidFill>
              <a:latin typeface="Calibri" panose="020F0502020204030204"/>
              <a:ea typeface="+mn-ea"/>
              <a:cs typeface="+mn-cs"/>
            </a:rPr>
            <a:t>Ce que l’entreprise encaisse</a:t>
          </a:r>
        </a:p>
      </dgm:t>
    </dgm:pt>
    <dgm:pt modelId="{E33BC3FE-0F8F-4044-A240-9FB5D602ACDB}" type="parTrans" cxnId="{60EA0E22-7494-4DD7-9028-2BCF81B961B4}">
      <dgm:prSet/>
      <dgm:spPr/>
      <dgm:t>
        <a:bodyPr/>
        <a:lstStyle/>
        <a:p>
          <a:endParaRPr lang="fr-FR" sz="2400"/>
        </a:p>
      </dgm:t>
    </dgm:pt>
    <dgm:pt modelId="{6A06F96F-BB82-4F0B-BE6D-A2CF29EC052F}" type="sibTrans" cxnId="{60EA0E22-7494-4DD7-9028-2BCF81B961B4}">
      <dgm:prSet/>
      <dgm:spPr/>
      <dgm:t>
        <a:bodyPr/>
        <a:lstStyle/>
        <a:p>
          <a:endParaRPr lang="fr-FR" sz="2400"/>
        </a:p>
      </dgm:t>
    </dgm:pt>
    <dgm:pt modelId="{505A9E5A-289D-4BEA-8141-045E11300DB2}" type="pres">
      <dgm:prSet presAssocID="{D8FFEF16-6065-494D-975C-EF88D9FF65F6}" presName="Name0" presStyleCnt="0">
        <dgm:presLayoutVars>
          <dgm:chMax val="2"/>
          <dgm:chPref val="2"/>
          <dgm:dir/>
          <dgm:animOne/>
          <dgm:resizeHandles val="exact"/>
        </dgm:presLayoutVars>
      </dgm:prSet>
      <dgm:spPr/>
    </dgm:pt>
    <dgm:pt modelId="{E4DDCABD-B851-431F-9D8B-DC37E7567832}" type="pres">
      <dgm:prSet presAssocID="{D8FFEF16-6065-494D-975C-EF88D9FF65F6}" presName="Background" presStyleLbl="bgImgPlace1" presStyleIdx="0" presStyleCnt="1" custScaleX="101958" custScaleY="124730" custLinFactNeighborX="-780" custLinFactNeighborY="-22645"/>
      <dgm:spPr/>
    </dgm:pt>
    <dgm:pt modelId="{0ECD4BB0-4CF0-45A7-A903-D840BDE6D8F0}" type="pres">
      <dgm:prSet presAssocID="{D8FFEF16-6065-494D-975C-EF88D9FF65F6}" presName="ParentText1" presStyleLbl="revTx" presStyleIdx="0" presStyleCnt="2" custScaleY="102157">
        <dgm:presLayoutVars>
          <dgm:chMax val="0"/>
          <dgm:chPref val="0"/>
          <dgm:bulletEnabled val="1"/>
        </dgm:presLayoutVars>
      </dgm:prSet>
      <dgm:spPr/>
    </dgm:pt>
    <dgm:pt modelId="{83F8670B-9E6F-41D2-889D-B3D19DD00C36}" type="pres">
      <dgm:prSet presAssocID="{D8FFEF16-6065-494D-975C-EF88D9FF65F6}" presName="ParentText2" presStyleLbl="revTx" presStyleIdx="1" presStyleCnt="2">
        <dgm:presLayoutVars>
          <dgm:chMax val="0"/>
          <dgm:chPref val="0"/>
          <dgm:bulletEnabled val="1"/>
        </dgm:presLayoutVars>
      </dgm:prSet>
      <dgm:spPr/>
    </dgm:pt>
    <dgm:pt modelId="{7CDC87F6-0627-4D6A-87E2-3D16A1DFF9AE}" type="pres">
      <dgm:prSet presAssocID="{D8FFEF16-6065-494D-975C-EF88D9FF65F6}" presName="Plus" presStyleLbl="alignNode1" presStyleIdx="0" presStyleCnt="2" custLinFactX="200000" custLinFactNeighborX="286989" custLinFactNeighborY="-42798"/>
      <dgm:spPr>
        <a:solidFill>
          <a:srgbClr val="00B050"/>
        </a:solidFill>
        <a:ln>
          <a:noFill/>
        </a:ln>
      </dgm:spPr>
    </dgm:pt>
    <dgm:pt modelId="{944125F2-2F05-43DA-90FB-C11249184F56}" type="pres">
      <dgm:prSet presAssocID="{D8FFEF16-6065-494D-975C-EF88D9FF65F6}" presName="Minus" presStyleLbl="alignNode1" presStyleIdx="1" presStyleCnt="2" custLinFactX="-200000" custLinFactNeighborX="-270771" custLinFactNeighborY="-98376"/>
      <dgm:spPr>
        <a:solidFill>
          <a:srgbClr val="F60000"/>
        </a:solidFill>
        <a:ln>
          <a:noFill/>
        </a:ln>
      </dgm:spPr>
    </dgm:pt>
    <dgm:pt modelId="{D2C13CF8-300A-47D0-861E-CBE2A5DA16B1}" type="pres">
      <dgm:prSet presAssocID="{D8FFEF16-6065-494D-975C-EF88D9FF65F6}" presName="Divider" presStyleLbl="parChTrans1D1" presStyleIdx="0" presStyleCnt="1"/>
      <dgm:spPr/>
    </dgm:pt>
  </dgm:ptLst>
  <dgm:cxnLst>
    <dgm:cxn modelId="{60EA0E22-7494-4DD7-9028-2BCF81B961B4}" srcId="{D8FFEF16-6065-494D-975C-EF88D9FF65F6}" destId="{F45337FB-84D3-46DF-8614-F50CF2B63369}" srcOrd="1" destOrd="0" parTransId="{E33BC3FE-0F8F-4044-A240-9FB5D602ACDB}" sibTransId="{6A06F96F-BB82-4F0B-BE6D-A2CF29EC052F}"/>
    <dgm:cxn modelId="{A9B22457-8666-473F-B8CA-B3B8F65BA61B}" type="presOf" srcId="{240E98BC-5058-422B-8E76-FEE21C63178E}" destId="{0ECD4BB0-4CF0-45A7-A903-D840BDE6D8F0}" srcOrd="0" destOrd="0" presId="urn:microsoft.com/office/officeart/2009/3/layout/PlusandMinus"/>
    <dgm:cxn modelId="{0772539C-299E-480F-88BA-37F0991A5CAC}" srcId="{D8FFEF16-6065-494D-975C-EF88D9FF65F6}" destId="{240E98BC-5058-422B-8E76-FEE21C63178E}" srcOrd="0" destOrd="0" parTransId="{92610918-82DE-4D65-8F22-8A152AE6192E}" sibTransId="{03E40E59-9C75-4D3F-B5B5-691733199DFF}"/>
    <dgm:cxn modelId="{D93AC6A5-B80B-4AAD-8A52-B78CE1D684C3}" type="presOf" srcId="{D8FFEF16-6065-494D-975C-EF88D9FF65F6}" destId="{505A9E5A-289D-4BEA-8141-045E11300DB2}" srcOrd="0" destOrd="0" presId="urn:microsoft.com/office/officeart/2009/3/layout/PlusandMinus"/>
    <dgm:cxn modelId="{9D711BD7-2BC2-4BE5-9442-5A5E86F431B8}" type="presOf" srcId="{F45337FB-84D3-46DF-8614-F50CF2B63369}" destId="{83F8670B-9E6F-41D2-889D-B3D19DD00C36}" srcOrd="0" destOrd="0" presId="urn:microsoft.com/office/officeart/2009/3/layout/PlusandMinus"/>
    <dgm:cxn modelId="{C5B503B5-3087-4F1E-9407-15A235E00D61}" type="presParOf" srcId="{505A9E5A-289D-4BEA-8141-045E11300DB2}" destId="{E4DDCABD-B851-431F-9D8B-DC37E7567832}" srcOrd="0" destOrd="0" presId="urn:microsoft.com/office/officeart/2009/3/layout/PlusandMinus"/>
    <dgm:cxn modelId="{50B2DF13-8BAD-4025-8EC0-BF0760071799}" type="presParOf" srcId="{505A9E5A-289D-4BEA-8141-045E11300DB2}" destId="{0ECD4BB0-4CF0-45A7-A903-D840BDE6D8F0}" srcOrd="1" destOrd="0" presId="urn:microsoft.com/office/officeart/2009/3/layout/PlusandMinus"/>
    <dgm:cxn modelId="{F362CBA2-38A3-4DEA-931B-40C9597062DD}" type="presParOf" srcId="{505A9E5A-289D-4BEA-8141-045E11300DB2}" destId="{83F8670B-9E6F-41D2-889D-B3D19DD00C36}" srcOrd="2" destOrd="0" presId="urn:microsoft.com/office/officeart/2009/3/layout/PlusandMinus"/>
    <dgm:cxn modelId="{BCACAECF-650B-4203-9219-FF794D111F28}" type="presParOf" srcId="{505A9E5A-289D-4BEA-8141-045E11300DB2}" destId="{7CDC87F6-0627-4D6A-87E2-3D16A1DFF9AE}" srcOrd="3" destOrd="0" presId="urn:microsoft.com/office/officeart/2009/3/layout/PlusandMinus"/>
    <dgm:cxn modelId="{30711B05-8845-4012-AC26-CF208C655A01}" type="presParOf" srcId="{505A9E5A-289D-4BEA-8141-045E11300DB2}" destId="{944125F2-2F05-43DA-90FB-C11249184F56}" srcOrd="4" destOrd="0" presId="urn:microsoft.com/office/officeart/2009/3/layout/PlusandMinus"/>
    <dgm:cxn modelId="{16194890-D448-457F-BC54-F74A71911C9A}" type="presParOf" srcId="{505A9E5A-289D-4BEA-8141-045E11300DB2}" destId="{D2C13CF8-300A-47D0-861E-CBE2A5DA16B1}"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C5E23E-B715-4327-B214-7C4885D070A5}" type="doc">
      <dgm:prSet loTypeId="urn:microsoft.com/office/officeart/2005/8/layout/arrow4" loCatId="relationship" qsTypeId="urn:microsoft.com/office/officeart/2005/8/quickstyle/simple4#3" qsCatId="simple" csTypeId="urn:microsoft.com/office/officeart/2005/8/colors/accent2_4#1" csCatId="accent2" phldr="1"/>
      <dgm:spPr/>
      <dgm:t>
        <a:bodyPr/>
        <a:lstStyle/>
        <a:p>
          <a:endParaRPr lang="fr-FR"/>
        </a:p>
      </dgm:t>
    </dgm:pt>
    <dgm:pt modelId="{F0F07AE0-5ED9-4A65-A393-C16CA3C7C33D}">
      <dgm:prSet phldrT="[Texte]" custT="1"/>
      <dgm:spPr>
        <a:solidFill>
          <a:schemeClr val="bg1"/>
        </a:solidFill>
      </dgm:spPr>
      <dgm:t>
        <a:bodyPr/>
        <a:lstStyle/>
        <a:p>
          <a:pPr algn="just">
            <a:lnSpc>
              <a:spcPct val="150000"/>
            </a:lnSpc>
            <a:spcBef>
              <a:spcPts val="0"/>
            </a:spcBef>
            <a:spcAft>
              <a:spcPts val="0"/>
            </a:spcAft>
          </a:pPr>
          <a:r>
            <a:rPr lang="fr-FR" sz="2400" b="1" dirty="0">
              <a:solidFill>
                <a:srgbClr val="00B050"/>
              </a:solidFill>
              <a:latin typeface="Calibri" panose="020F0502020204030204" pitchFamily="34" charset="0"/>
              <a:cs typeface="Calibri" panose="020F0502020204030204" pitchFamily="34" charset="0"/>
            </a:rPr>
            <a:t>Un produit </a:t>
          </a:r>
          <a:r>
            <a:rPr lang="fr-FR" sz="2400" dirty="0">
              <a:latin typeface="Calibri" panose="020F0502020204030204" pitchFamily="34" charset="0"/>
              <a:cs typeface="Calibri" panose="020F0502020204030204" pitchFamily="34" charset="0"/>
            </a:rPr>
            <a:t>correspond à un accroissement de la valeur du patrimoine de l’entreprise engendré par l’activité de celle-ci</a:t>
          </a:r>
        </a:p>
      </dgm:t>
    </dgm:pt>
    <dgm:pt modelId="{77C2E418-C6E4-47AA-A55F-ECB1F0CE1EC7}" type="parTrans" cxnId="{2A3BC856-2973-417A-9675-DA722188300A}">
      <dgm:prSet/>
      <dgm:spPr/>
      <dgm:t>
        <a:bodyPr/>
        <a:lstStyle/>
        <a:p>
          <a:pPr>
            <a:lnSpc>
              <a:spcPct val="150000"/>
            </a:lnSpc>
            <a:spcBef>
              <a:spcPts val="0"/>
            </a:spcBef>
            <a:spcAft>
              <a:spcPts val="0"/>
            </a:spcAft>
          </a:pPr>
          <a:endParaRPr lang="fr-FR">
            <a:latin typeface="Calibri" panose="020F0502020204030204" pitchFamily="34" charset="0"/>
            <a:cs typeface="Calibri" panose="020F0502020204030204" pitchFamily="34" charset="0"/>
          </a:endParaRPr>
        </a:p>
      </dgm:t>
    </dgm:pt>
    <dgm:pt modelId="{FE1DEE40-71D2-4C88-8B24-46F44D8F6540}" type="sibTrans" cxnId="{2A3BC856-2973-417A-9675-DA722188300A}">
      <dgm:prSet/>
      <dgm:spPr/>
      <dgm:t>
        <a:bodyPr/>
        <a:lstStyle/>
        <a:p>
          <a:pPr>
            <a:lnSpc>
              <a:spcPct val="150000"/>
            </a:lnSpc>
            <a:spcBef>
              <a:spcPts val="0"/>
            </a:spcBef>
            <a:spcAft>
              <a:spcPts val="0"/>
            </a:spcAft>
          </a:pPr>
          <a:endParaRPr lang="fr-FR">
            <a:latin typeface="Calibri" panose="020F0502020204030204" pitchFamily="34" charset="0"/>
            <a:cs typeface="Calibri" panose="020F0502020204030204" pitchFamily="34" charset="0"/>
          </a:endParaRPr>
        </a:p>
      </dgm:t>
    </dgm:pt>
    <dgm:pt modelId="{39198E73-BD8C-4715-AE9E-245AF4931A48}">
      <dgm:prSet phldrT="[Texte]" custT="1"/>
      <dgm:spPr/>
      <dgm:t>
        <a:bodyPr/>
        <a:lstStyle/>
        <a:p>
          <a:pPr algn="just">
            <a:lnSpc>
              <a:spcPct val="150000"/>
            </a:lnSpc>
            <a:spcBef>
              <a:spcPts val="0"/>
            </a:spcBef>
            <a:spcAft>
              <a:spcPts val="0"/>
            </a:spcAft>
          </a:pPr>
          <a:r>
            <a:rPr lang="fr-FR" sz="2400" b="1" dirty="0">
              <a:solidFill>
                <a:srgbClr val="F60000"/>
              </a:solidFill>
              <a:latin typeface="Calibri" panose="020F0502020204030204" pitchFamily="34" charset="0"/>
              <a:cs typeface="Calibri" panose="020F0502020204030204" pitchFamily="34" charset="0"/>
            </a:rPr>
            <a:t>Une charge </a:t>
          </a:r>
          <a:r>
            <a:rPr lang="fr-FR" sz="2400" dirty="0">
              <a:latin typeface="Calibri" panose="020F0502020204030204" pitchFamily="34" charset="0"/>
              <a:cs typeface="Calibri" panose="020F0502020204030204" pitchFamily="34" charset="0"/>
            </a:rPr>
            <a:t>correspond à une diminution de cette valeur.</a:t>
          </a:r>
        </a:p>
      </dgm:t>
    </dgm:pt>
    <dgm:pt modelId="{7A10EBC7-E734-439D-A0C0-423DB4C25B1C}" type="parTrans" cxnId="{5FA8EC8B-F93E-4BF5-BB79-5E72AE8E25FD}">
      <dgm:prSet/>
      <dgm:spPr/>
      <dgm:t>
        <a:bodyPr/>
        <a:lstStyle/>
        <a:p>
          <a:pPr>
            <a:lnSpc>
              <a:spcPct val="150000"/>
            </a:lnSpc>
            <a:spcBef>
              <a:spcPts val="0"/>
            </a:spcBef>
            <a:spcAft>
              <a:spcPts val="0"/>
            </a:spcAft>
          </a:pPr>
          <a:endParaRPr lang="fr-FR">
            <a:latin typeface="Calibri" panose="020F0502020204030204" pitchFamily="34" charset="0"/>
            <a:cs typeface="Calibri" panose="020F0502020204030204" pitchFamily="34" charset="0"/>
          </a:endParaRPr>
        </a:p>
      </dgm:t>
    </dgm:pt>
    <dgm:pt modelId="{9E5A4B6F-9C8F-4D86-8228-DD21AD02AE75}" type="sibTrans" cxnId="{5FA8EC8B-F93E-4BF5-BB79-5E72AE8E25FD}">
      <dgm:prSet/>
      <dgm:spPr/>
      <dgm:t>
        <a:bodyPr/>
        <a:lstStyle/>
        <a:p>
          <a:pPr>
            <a:lnSpc>
              <a:spcPct val="150000"/>
            </a:lnSpc>
            <a:spcBef>
              <a:spcPts val="0"/>
            </a:spcBef>
            <a:spcAft>
              <a:spcPts val="0"/>
            </a:spcAft>
          </a:pPr>
          <a:endParaRPr lang="fr-FR">
            <a:latin typeface="Calibri" panose="020F0502020204030204" pitchFamily="34" charset="0"/>
            <a:cs typeface="Calibri" panose="020F0502020204030204" pitchFamily="34" charset="0"/>
          </a:endParaRPr>
        </a:p>
      </dgm:t>
    </dgm:pt>
    <dgm:pt modelId="{870A3A48-3575-4BDD-AFC5-E0A0197DEDA6}" type="pres">
      <dgm:prSet presAssocID="{03C5E23E-B715-4327-B214-7C4885D070A5}" presName="compositeShape" presStyleCnt="0">
        <dgm:presLayoutVars>
          <dgm:chMax val="2"/>
          <dgm:dir/>
          <dgm:resizeHandles val="exact"/>
        </dgm:presLayoutVars>
      </dgm:prSet>
      <dgm:spPr/>
    </dgm:pt>
    <dgm:pt modelId="{F0D2DD8D-CB11-4B9B-8B86-1C3A8515EBB1}" type="pres">
      <dgm:prSet presAssocID="{F0F07AE0-5ED9-4A65-A393-C16CA3C7C33D}" presName="upArrow" presStyleLbl="node1" presStyleIdx="0" presStyleCnt="2" custLinFactNeighborX="-54208"/>
      <dgm:spPr>
        <a:solidFill>
          <a:srgbClr val="00B050"/>
        </a:solidFill>
      </dgm:spPr>
    </dgm:pt>
    <dgm:pt modelId="{AE9D162D-D8F5-4906-AD44-D037ED32ECA6}" type="pres">
      <dgm:prSet presAssocID="{F0F07AE0-5ED9-4A65-A393-C16CA3C7C33D}" presName="upArrowText" presStyleLbl="revTx" presStyleIdx="0" presStyleCnt="2" custScaleX="135815" custLinFactNeighborX="9830">
        <dgm:presLayoutVars>
          <dgm:chMax val="0"/>
          <dgm:bulletEnabled val="1"/>
        </dgm:presLayoutVars>
      </dgm:prSet>
      <dgm:spPr/>
    </dgm:pt>
    <dgm:pt modelId="{A1154A52-0C05-4035-A2A6-752B2A0F0B58}" type="pres">
      <dgm:prSet presAssocID="{39198E73-BD8C-4715-AE9E-245AF4931A48}" presName="downArrow" presStyleLbl="node1" presStyleIdx="1" presStyleCnt="2" custLinFactNeighborX="-27010" custLinFactNeighborY="-1366"/>
      <dgm:spPr>
        <a:solidFill>
          <a:srgbClr val="F60000"/>
        </a:solidFill>
      </dgm:spPr>
    </dgm:pt>
    <dgm:pt modelId="{5777FB1C-4346-49B4-B43D-97D111A18215}" type="pres">
      <dgm:prSet presAssocID="{39198E73-BD8C-4715-AE9E-245AF4931A48}" presName="downArrowText" presStyleLbl="revTx" presStyleIdx="1" presStyleCnt="2" custScaleX="138971" custLinFactNeighborX="10665" custLinFactNeighborY="-1366">
        <dgm:presLayoutVars>
          <dgm:chMax val="0"/>
          <dgm:bulletEnabled val="1"/>
        </dgm:presLayoutVars>
      </dgm:prSet>
      <dgm:spPr/>
    </dgm:pt>
  </dgm:ptLst>
  <dgm:cxnLst>
    <dgm:cxn modelId="{FF5F0264-FF40-4236-BF99-4666559D383F}" type="presOf" srcId="{39198E73-BD8C-4715-AE9E-245AF4931A48}" destId="{5777FB1C-4346-49B4-B43D-97D111A18215}" srcOrd="0" destOrd="0" presId="urn:microsoft.com/office/officeart/2005/8/layout/arrow4"/>
    <dgm:cxn modelId="{2A3BC856-2973-417A-9675-DA722188300A}" srcId="{03C5E23E-B715-4327-B214-7C4885D070A5}" destId="{F0F07AE0-5ED9-4A65-A393-C16CA3C7C33D}" srcOrd="0" destOrd="0" parTransId="{77C2E418-C6E4-47AA-A55F-ECB1F0CE1EC7}" sibTransId="{FE1DEE40-71D2-4C88-8B24-46F44D8F6540}"/>
    <dgm:cxn modelId="{5FA8EC8B-F93E-4BF5-BB79-5E72AE8E25FD}" srcId="{03C5E23E-B715-4327-B214-7C4885D070A5}" destId="{39198E73-BD8C-4715-AE9E-245AF4931A48}" srcOrd="1" destOrd="0" parTransId="{7A10EBC7-E734-439D-A0C0-423DB4C25B1C}" sibTransId="{9E5A4B6F-9C8F-4D86-8228-DD21AD02AE75}"/>
    <dgm:cxn modelId="{B02CF3BD-EB24-48CE-9802-2856DED73AE8}" type="presOf" srcId="{03C5E23E-B715-4327-B214-7C4885D070A5}" destId="{870A3A48-3575-4BDD-AFC5-E0A0197DEDA6}" srcOrd="0" destOrd="0" presId="urn:microsoft.com/office/officeart/2005/8/layout/arrow4"/>
    <dgm:cxn modelId="{116B33C8-AC36-4609-81D9-BEE70F90104F}" type="presOf" srcId="{F0F07AE0-5ED9-4A65-A393-C16CA3C7C33D}" destId="{AE9D162D-D8F5-4906-AD44-D037ED32ECA6}" srcOrd="0" destOrd="0" presId="urn:microsoft.com/office/officeart/2005/8/layout/arrow4"/>
    <dgm:cxn modelId="{551BCDA0-DE5F-4576-B484-D9CA681ED1A3}" type="presParOf" srcId="{870A3A48-3575-4BDD-AFC5-E0A0197DEDA6}" destId="{F0D2DD8D-CB11-4B9B-8B86-1C3A8515EBB1}" srcOrd="0" destOrd="0" presId="urn:microsoft.com/office/officeart/2005/8/layout/arrow4"/>
    <dgm:cxn modelId="{A3AF7A64-38A1-4DC6-85A9-54F2C6D1BAF7}" type="presParOf" srcId="{870A3A48-3575-4BDD-AFC5-E0A0197DEDA6}" destId="{AE9D162D-D8F5-4906-AD44-D037ED32ECA6}" srcOrd="1" destOrd="0" presId="urn:microsoft.com/office/officeart/2005/8/layout/arrow4"/>
    <dgm:cxn modelId="{021E7FF4-2B4A-460B-ACFD-87F1EA4BB076}" type="presParOf" srcId="{870A3A48-3575-4BDD-AFC5-E0A0197DEDA6}" destId="{A1154A52-0C05-4035-A2A6-752B2A0F0B58}" srcOrd="2" destOrd="0" presId="urn:microsoft.com/office/officeart/2005/8/layout/arrow4"/>
    <dgm:cxn modelId="{502B025C-62F5-48DB-9FF6-894F38FA3ED2}" type="presParOf" srcId="{870A3A48-3575-4BDD-AFC5-E0A0197DEDA6}" destId="{5777FB1C-4346-49B4-B43D-97D111A18215}"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895482-64FF-42E0-B9C2-F0D678BB2917}" type="doc">
      <dgm:prSet loTypeId="urn:microsoft.com/office/officeart/2005/8/layout/hierarchy3#1" loCatId="hierarchy" qsTypeId="urn:microsoft.com/office/officeart/2005/8/quickstyle/simple1#5" qsCatId="simple" csTypeId="urn:microsoft.com/office/officeart/2005/8/colors/colorful5#1" csCatId="colorful" phldr="1"/>
      <dgm:spPr/>
      <dgm:t>
        <a:bodyPr/>
        <a:lstStyle/>
        <a:p>
          <a:endParaRPr lang="fr-FR"/>
        </a:p>
      </dgm:t>
    </dgm:pt>
    <dgm:pt modelId="{755BE38E-19AE-4735-9D96-4E48983D1156}">
      <dgm:prSet phldrT="[Texte]" phldr="0" custT="1"/>
      <dgm:spPr/>
      <dgm:t>
        <a:bodyPr vert="horz" wrap="square"/>
        <a:lstStyle/>
        <a:p>
          <a:pPr>
            <a:lnSpc>
              <a:spcPct val="100000"/>
            </a:lnSpc>
            <a:spcBef>
              <a:spcPct val="0"/>
            </a:spcBef>
            <a:spcAft>
              <a:spcPct val="35000"/>
            </a:spcAft>
          </a:pPr>
          <a:r>
            <a:rPr lang="fr-FR" sz="1600" b="1" dirty="0">
              <a:solidFill>
                <a:schemeClr val="tx1"/>
              </a:solidFill>
              <a:latin typeface="Calibri" panose="020F0502020204030204" pitchFamily="34" charset="0"/>
              <a:cs typeface="Calibri" panose="020F0502020204030204" pitchFamily="34" charset="0"/>
            </a:rPr>
            <a:t>Bilan</a:t>
          </a:r>
        </a:p>
        <a:p>
          <a:pPr>
            <a:lnSpc>
              <a:spcPct val="100000"/>
            </a:lnSpc>
            <a:spcBef>
              <a:spcPct val="0"/>
            </a:spcBef>
            <a:spcAft>
              <a:spcPct val="35000"/>
            </a:spcAft>
          </a:pPr>
          <a:r>
            <a:rPr lang="fr-FR" sz="1600" b="1" dirty="0">
              <a:latin typeface="Calibri" panose="020F0502020204030204" pitchFamily="34" charset="0"/>
              <a:cs typeface="Calibri" panose="020F0502020204030204" pitchFamily="34" charset="0"/>
            </a:rPr>
            <a:t>Actifs/Passifs</a:t>
          </a:r>
        </a:p>
        <a:p>
          <a:pPr>
            <a:lnSpc>
              <a:spcPct val="100000"/>
            </a:lnSpc>
            <a:spcBef>
              <a:spcPct val="0"/>
            </a:spcBef>
            <a:spcAft>
              <a:spcPct val="35000"/>
            </a:spcAft>
          </a:pPr>
          <a:r>
            <a:rPr lang="fr-FR" sz="1600" b="1" dirty="0">
              <a:latin typeface="Calibri" panose="020F0502020204030204" pitchFamily="34" charset="0"/>
              <a:cs typeface="Calibri" panose="020F0502020204030204" pitchFamily="34" charset="0"/>
            </a:rPr>
            <a:t>Emplois/Ressources</a:t>
          </a:r>
        </a:p>
      </dgm:t>
    </dgm:pt>
    <dgm:pt modelId="{BDCFCF7B-6C04-4238-8F0D-0C5F2BAF62A9}" type="parTrans" cxnId="{3B281C3F-D3B0-4B74-B244-C31E4C5AD596}">
      <dgm:prSet/>
      <dgm:spPr/>
      <dgm:t>
        <a:bodyPr/>
        <a:lstStyle/>
        <a:p>
          <a:endParaRPr lang="fr-FR">
            <a:latin typeface="Calibri" panose="020F0502020204030204" pitchFamily="34" charset="0"/>
            <a:cs typeface="Calibri" panose="020F0502020204030204" pitchFamily="34" charset="0"/>
          </a:endParaRPr>
        </a:p>
      </dgm:t>
    </dgm:pt>
    <dgm:pt modelId="{11F3EC93-4A80-4A6C-B153-8482B23A2FD0}" type="sibTrans" cxnId="{3B281C3F-D3B0-4B74-B244-C31E4C5AD596}">
      <dgm:prSet/>
      <dgm:spPr/>
      <dgm:t>
        <a:bodyPr/>
        <a:lstStyle/>
        <a:p>
          <a:endParaRPr lang="fr-FR">
            <a:latin typeface="Calibri" panose="020F0502020204030204" pitchFamily="34" charset="0"/>
            <a:cs typeface="Calibri" panose="020F0502020204030204" pitchFamily="34" charset="0"/>
          </a:endParaRPr>
        </a:p>
      </dgm:t>
    </dgm:pt>
    <dgm:pt modelId="{42135409-6AEA-4A6A-A7E7-0690319B630D}">
      <dgm:prSet phldrT="[Texte]" phldr="0" custT="1"/>
      <dgm:spPr/>
      <dgm:t>
        <a:bodyPr vert="horz" wrap="square"/>
        <a:lstStyle/>
        <a:p>
          <a:pPr>
            <a:lnSpc>
              <a:spcPct val="100000"/>
            </a:lnSpc>
            <a:spcBef>
              <a:spcPct val="0"/>
            </a:spcBef>
            <a:spcAft>
              <a:spcPct val="35000"/>
            </a:spcAft>
          </a:pPr>
          <a:r>
            <a:rPr lang="fr-FR" sz="1600" b="0" i="0" dirty="0">
              <a:latin typeface="Calibri" panose="020F0502020204030204" pitchFamily="34" charset="0"/>
              <a:cs typeface="Calibri" panose="020F0502020204030204" pitchFamily="34" charset="0"/>
            </a:rPr>
            <a:t>Le bilan est composé d’emplois qui ne </a:t>
          </a:r>
          <a:r>
            <a:rPr lang="fr-FR" sz="1600" b="0" i="0" dirty="0" err="1">
              <a:latin typeface="Calibri" panose="020F0502020204030204" pitchFamily="34" charset="0"/>
              <a:cs typeface="Calibri" panose="020F0502020204030204" pitchFamily="34" charset="0"/>
            </a:rPr>
            <a:t>disparaîteront</a:t>
          </a:r>
          <a:r>
            <a:rPr lang="fr-FR" sz="1600" b="0" i="0" dirty="0">
              <a:latin typeface="Calibri" panose="020F0502020204030204" pitchFamily="34" charset="0"/>
              <a:cs typeface="Calibri" panose="020F0502020204030204" pitchFamily="34" charset="0"/>
            </a:rPr>
            <a:t> pas lors du  1</a:t>
          </a:r>
          <a:r>
            <a:rPr lang="fr-FR" sz="1600" b="0" i="0" baseline="30000" dirty="0">
              <a:latin typeface="Calibri" panose="020F0502020204030204" pitchFamily="34" charset="0"/>
              <a:cs typeface="Calibri" panose="020F0502020204030204" pitchFamily="34" charset="0"/>
            </a:rPr>
            <a:t>er</a:t>
          </a:r>
          <a:r>
            <a:rPr lang="fr-FR" sz="1600" b="0" i="0" dirty="0">
              <a:latin typeface="Calibri" panose="020F0502020204030204" pitchFamily="34" charset="0"/>
              <a:cs typeface="Calibri" panose="020F0502020204030204" pitchFamily="34" charset="0"/>
            </a:rPr>
            <a:t>  usage (</a:t>
          </a:r>
          <a:r>
            <a:rPr lang="fr-FR" sz="1600" b="0" i="0" dirty="0">
              <a:solidFill>
                <a:srgbClr val="0070C0"/>
              </a:solidFill>
              <a:latin typeface="Calibri" panose="020F0502020204030204" pitchFamily="34" charset="0"/>
              <a:cs typeface="Calibri" panose="020F0502020204030204" pitchFamily="34" charset="0"/>
            </a:rPr>
            <a:t>emplois </a:t>
          </a:r>
          <a:r>
            <a:rPr lang="fr-FR" sz="1600" b="0" i="0" dirty="0" err="1">
              <a:solidFill>
                <a:srgbClr val="0070C0"/>
              </a:solidFill>
              <a:latin typeface="Calibri" panose="020F0502020204030204" pitchFamily="34" charset="0"/>
              <a:cs typeface="Calibri" panose="020F0502020204030204" pitchFamily="34" charset="0"/>
            </a:rPr>
            <a:t>provisoirs</a:t>
          </a:r>
          <a:r>
            <a:rPr lang="fr-FR" sz="1600" b="0" i="0" dirty="0">
              <a:solidFill>
                <a:srgbClr val="0070C0"/>
              </a:solidFill>
              <a:latin typeface="Calibri" panose="020F0502020204030204" pitchFamily="34" charset="0"/>
              <a:cs typeface="Calibri" panose="020F0502020204030204" pitchFamily="34" charset="0"/>
            </a:rPr>
            <a:t>  </a:t>
          </a:r>
          <a:r>
            <a:rPr lang="fr-FR" sz="1600" b="0" i="0" dirty="0">
              <a:solidFill>
                <a:schemeClr val="tx1"/>
              </a:solidFill>
              <a:latin typeface="Calibri" panose="020F0502020204030204" pitchFamily="34" charset="0"/>
              <a:cs typeface="Calibri" panose="020F0502020204030204" pitchFamily="34" charset="0"/>
            </a:rPr>
            <a:t>ou</a:t>
          </a:r>
          <a:r>
            <a:rPr lang="fr-FR" sz="1600" b="0" i="0" dirty="0">
              <a:solidFill>
                <a:srgbClr val="0070C0"/>
              </a:solidFill>
              <a:latin typeface="Calibri" panose="020F0502020204030204" pitchFamily="34" charset="0"/>
              <a:cs typeface="Calibri" panose="020F0502020204030204" pitchFamily="34" charset="0"/>
            </a:rPr>
            <a:t> « actifs ») </a:t>
          </a:r>
          <a:r>
            <a:rPr lang="fr-FR" sz="1600" b="0" i="0" dirty="0">
              <a:latin typeface="Calibri" panose="020F0502020204030204" pitchFamily="34" charset="0"/>
              <a:cs typeface="Calibri" panose="020F0502020204030204" pitchFamily="34" charset="0"/>
            </a:rPr>
            <a:t>et des ressources qui devront être restituées à MLT  </a:t>
          </a:r>
          <a:r>
            <a:rPr lang="fr-FR" sz="1600" b="0" i="0" dirty="0">
              <a:solidFill>
                <a:srgbClr val="0070C0"/>
              </a:solidFill>
              <a:latin typeface="Calibri" panose="020F0502020204030204" pitchFamily="34" charset="0"/>
              <a:cs typeface="Calibri" panose="020F0502020204030204" pitchFamily="34" charset="0"/>
            </a:rPr>
            <a:t>(ressources provisoires</a:t>
          </a:r>
          <a:r>
            <a:rPr lang="fr-FR" sz="1600" b="0" i="0" dirty="0">
              <a:solidFill>
                <a:schemeClr val="tx1"/>
              </a:solidFill>
              <a:latin typeface="Calibri" panose="020F0502020204030204" pitchFamily="34" charset="0"/>
              <a:cs typeface="Calibri" panose="020F0502020204030204" pitchFamily="34" charset="0"/>
            </a:rPr>
            <a:t> ou </a:t>
          </a:r>
          <a:r>
            <a:rPr lang="fr-FR" sz="1600" b="0" i="0" dirty="0">
              <a:solidFill>
                <a:srgbClr val="0070C0"/>
              </a:solidFill>
              <a:latin typeface="Calibri" panose="020F0502020204030204" pitchFamily="34" charset="0"/>
              <a:cs typeface="Calibri" panose="020F0502020204030204" pitchFamily="34" charset="0"/>
            </a:rPr>
            <a:t>« passifs »</a:t>
          </a:r>
          <a:r>
            <a:rPr lang="fr-FR" sz="1800" b="0" i="0" dirty="0">
              <a:solidFill>
                <a:srgbClr val="0070C0"/>
              </a:solidFill>
              <a:latin typeface="Calibri" panose="020F0502020204030204" pitchFamily="34" charset="0"/>
              <a:cs typeface="Calibri" panose="020F0502020204030204" pitchFamily="34" charset="0"/>
            </a:rPr>
            <a:t> </a:t>
          </a:r>
          <a:r>
            <a:rPr lang="fr-FR" sz="1800" b="0" i="0" dirty="0">
              <a:latin typeface="Calibri" panose="020F0502020204030204" pitchFamily="34" charset="0"/>
              <a:cs typeface="Calibri" panose="020F0502020204030204" pitchFamily="34" charset="0"/>
            </a:rPr>
            <a:t>)</a:t>
          </a:r>
          <a:endParaRPr sz="6500"/>
        </a:p>
      </dgm:t>
    </dgm:pt>
    <dgm:pt modelId="{49D84FE0-25F0-40D2-838F-10B832FA7F5B}" type="parTrans" cxnId="{DD624D1B-9814-47A2-96D7-8F2A593BE499}">
      <dgm:prSet/>
      <dgm:spPr/>
      <dgm:t>
        <a:bodyPr/>
        <a:lstStyle/>
        <a:p>
          <a:endParaRPr lang="fr-FR">
            <a:latin typeface="Calibri" panose="020F0502020204030204" pitchFamily="34" charset="0"/>
            <a:cs typeface="Calibri" panose="020F0502020204030204" pitchFamily="34" charset="0"/>
          </a:endParaRPr>
        </a:p>
      </dgm:t>
    </dgm:pt>
    <dgm:pt modelId="{1623D774-9E85-4F5F-9F86-45367BB2B07F}" type="sibTrans" cxnId="{DD624D1B-9814-47A2-96D7-8F2A593BE499}">
      <dgm:prSet/>
      <dgm:spPr/>
      <dgm:t>
        <a:bodyPr/>
        <a:lstStyle/>
        <a:p>
          <a:endParaRPr lang="fr-FR">
            <a:latin typeface="Calibri" panose="020F0502020204030204" pitchFamily="34" charset="0"/>
            <a:cs typeface="Calibri" panose="020F0502020204030204" pitchFamily="34" charset="0"/>
          </a:endParaRPr>
        </a:p>
      </dgm:t>
    </dgm:pt>
    <dgm:pt modelId="{FBE72BED-6D0E-4C20-976A-88B47A593C11}">
      <dgm:prSet phldrT="[Texte]" custT="1"/>
      <dgm:spPr/>
      <dgm:t>
        <a:bodyPr/>
        <a:lstStyle/>
        <a:p>
          <a:r>
            <a:rPr lang="fr-FR" sz="1600" u="sng" dirty="0">
              <a:solidFill>
                <a:srgbClr val="0070C0"/>
              </a:solidFill>
              <a:latin typeface="Calibri" panose="020F0502020204030204" pitchFamily="34" charset="0"/>
              <a:cs typeface="Calibri" panose="020F0502020204030204" pitchFamily="34" charset="0"/>
            </a:rPr>
            <a:t>Exemples:</a:t>
          </a:r>
        </a:p>
        <a:p>
          <a:r>
            <a:rPr lang="fr-FR" sz="1600" dirty="0">
              <a:latin typeface="Calibri" panose="020F0502020204030204" pitchFamily="34" charset="0"/>
              <a:cs typeface="Calibri" panose="020F0502020204030204" pitchFamily="34" charset="0"/>
            </a:rPr>
            <a:t>- Investir dans un projet</a:t>
          </a:r>
        </a:p>
        <a:p>
          <a:r>
            <a:rPr lang="fr-FR" sz="1600" dirty="0">
              <a:latin typeface="Calibri" panose="020F0502020204030204" pitchFamily="34" charset="0"/>
              <a:cs typeface="Calibri" panose="020F0502020204030204" pitchFamily="34" charset="0"/>
            </a:rPr>
            <a:t>- Acheter un Pc/ un camion… </a:t>
          </a:r>
        </a:p>
        <a:p>
          <a:r>
            <a:rPr lang="fr-FR" sz="1600" b="1" dirty="0">
              <a:solidFill>
                <a:srgbClr val="C00000"/>
              </a:solidFill>
              <a:latin typeface="Calibri" panose="020F0502020204030204" pitchFamily="34" charset="0"/>
              <a:cs typeface="Calibri" panose="020F0502020204030204" pitchFamily="34" charset="0"/>
            </a:rPr>
            <a:t>Décaissement Récupérable</a:t>
          </a:r>
        </a:p>
      </dgm:t>
    </dgm:pt>
    <dgm:pt modelId="{2E33DE85-5DB6-4BA6-9801-B5A453680382}" type="parTrans" cxnId="{1DA14E50-A14D-4830-A0B3-767A27E8E42C}">
      <dgm:prSet/>
      <dgm:spPr/>
      <dgm:t>
        <a:bodyPr/>
        <a:lstStyle/>
        <a:p>
          <a:endParaRPr lang="fr-FR">
            <a:latin typeface="Calibri" panose="020F0502020204030204" pitchFamily="34" charset="0"/>
            <a:cs typeface="Calibri" panose="020F0502020204030204" pitchFamily="34" charset="0"/>
          </a:endParaRPr>
        </a:p>
      </dgm:t>
    </dgm:pt>
    <dgm:pt modelId="{A7F64434-18BF-49C4-B887-5E9C94C66A88}" type="sibTrans" cxnId="{1DA14E50-A14D-4830-A0B3-767A27E8E42C}">
      <dgm:prSet/>
      <dgm:spPr/>
      <dgm:t>
        <a:bodyPr/>
        <a:lstStyle/>
        <a:p>
          <a:endParaRPr lang="fr-FR">
            <a:latin typeface="Calibri" panose="020F0502020204030204" pitchFamily="34" charset="0"/>
            <a:cs typeface="Calibri" panose="020F0502020204030204" pitchFamily="34" charset="0"/>
          </a:endParaRPr>
        </a:p>
      </dgm:t>
    </dgm:pt>
    <dgm:pt modelId="{BE46F915-1846-432B-9C83-7BA6D1FCAB15}">
      <dgm:prSet phldrT="[Texte]" phldr="0" custT="1"/>
      <dgm:spPr/>
      <dgm:t>
        <a:bodyPr vert="horz" wrap="square"/>
        <a:lstStyle/>
        <a:p>
          <a:pPr>
            <a:lnSpc>
              <a:spcPct val="100000"/>
            </a:lnSpc>
            <a:spcBef>
              <a:spcPct val="0"/>
            </a:spcBef>
            <a:spcAft>
              <a:spcPct val="35000"/>
            </a:spcAft>
          </a:pPr>
          <a:r>
            <a:rPr lang="fr-FR" sz="1600" b="1" dirty="0">
              <a:solidFill>
                <a:schemeClr val="tx1"/>
              </a:solidFill>
              <a:latin typeface="Calibri" panose="020F0502020204030204" pitchFamily="34" charset="0"/>
              <a:cs typeface="Calibri" panose="020F0502020204030204" pitchFamily="34" charset="0"/>
            </a:rPr>
            <a:t>Etat de Résultat</a:t>
          </a:r>
        </a:p>
        <a:p>
          <a:pPr>
            <a:lnSpc>
              <a:spcPct val="100000"/>
            </a:lnSpc>
            <a:spcBef>
              <a:spcPct val="0"/>
            </a:spcBef>
            <a:spcAft>
              <a:spcPct val="35000"/>
            </a:spcAft>
          </a:pPr>
          <a:r>
            <a:rPr lang="fr-FR" sz="1600" b="1" dirty="0">
              <a:latin typeface="Calibri" panose="020F0502020204030204" pitchFamily="34" charset="0"/>
              <a:cs typeface="Calibri" panose="020F0502020204030204" pitchFamily="34" charset="0"/>
            </a:rPr>
            <a:t>Charges/ Produits</a:t>
          </a:r>
        </a:p>
        <a:p>
          <a:pPr>
            <a:lnSpc>
              <a:spcPct val="100000"/>
            </a:lnSpc>
            <a:spcBef>
              <a:spcPct val="0"/>
            </a:spcBef>
            <a:spcAft>
              <a:spcPct val="35000"/>
            </a:spcAft>
          </a:pPr>
          <a:r>
            <a:rPr lang="fr-FR" sz="1600" b="1" dirty="0">
              <a:latin typeface="Calibri" panose="020F0502020204030204" pitchFamily="34" charset="0"/>
              <a:cs typeface="Calibri" panose="020F0502020204030204" pitchFamily="34" charset="0"/>
            </a:rPr>
            <a:t>Emplois/Ressources</a:t>
          </a:r>
        </a:p>
      </dgm:t>
    </dgm:pt>
    <dgm:pt modelId="{F94A8F8F-EEE9-4364-B6A2-8095ADBC3A92}" type="parTrans" cxnId="{4BF0A936-DA66-4DA8-B394-6B3B387482E8}">
      <dgm:prSet/>
      <dgm:spPr/>
      <dgm:t>
        <a:bodyPr/>
        <a:lstStyle/>
        <a:p>
          <a:endParaRPr lang="fr-FR">
            <a:latin typeface="Calibri" panose="020F0502020204030204" pitchFamily="34" charset="0"/>
            <a:cs typeface="Calibri" panose="020F0502020204030204" pitchFamily="34" charset="0"/>
          </a:endParaRPr>
        </a:p>
      </dgm:t>
    </dgm:pt>
    <dgm:pt modelId="{EE2E3338-FC53-4C4C-AEEC-8BF8D362225A}" type="sibTrans" cxnId="{4BF0A936-DA66-4DA8-B394-6B3B387482E8}">
      <dgm:prSet/>
      <dgm:spPr/>
      <dgm:t>
        <a:bodyPr/>
        <a:lstStyle/>
        <a:p>
          <a:endParaRPr lang="fr-FR">
            <a:latin typeface="Calibri" panose="020F0502020204030204" pitchFamily="34" charset="0"/>
            <a:cs typeface="Calibri" panose="020F0502020204030204" pitchFamily="34" charset="0"/>
          </a:endParaRPr>
        </a:p>
      </dgm:t>
    </dgm:pt>
    <dgm:pt modelId="{42E0A925-0F73-4E13-8CB7-EB23120CC810}">
      <dgm:prSet phldrT="[Texte]" phldr="0" custT="1"/>
      <dgm:spPr/>
      <dgm:t>
        <a:bodyPr vert="horz" wrap="square"/>
        <a:lstStyle/>
        <a:p>
          <a:pPr>
            <a:lnSpc>
              <a:spcPct val="100000"/>
            </a:lnSpc>
            <a:spcBef>
              <a:spcPct val="0"/>
            </a:spcBef>
            <a:spcAft>
              <a:spcPct val="35000"/>
            </a:spcAft>
          </a:pPr>
          <a:r>
            <a:rPr lang="fr-FR" sz="1600" b="0" i="0" dirty="0">
              <a:latin typeface="Calibri" panose="020F0502020204030204" pitchFamily="34" charset="0"/>
              <a:cs typeface="Calibri" panose="020F0502020204030204" pitchFamily="34" charset="0"/>
            </a:rPr>
            <a:t>L’état des résultats est composé d’emplois consommés lors du 1</a:t>
          </a:r>
          <a:r>
            <a:rPr lang="fr-FR" sz="1600" b="0" i="0" baseline="30000" dirty="0">
              <a:latin typeface="Calibri" panose="020F0502020204030204" pitchFamily="34" charset="0"/>
              <a:cs typeface="Calibri" panose="020F0502020204030204" pitchFamily="34" charset="0"/>
            </a:rPr>
            <a:t>er</a:t>
          </a:r>
          <a:r>
            <a:rPr lang="fr-FR" sz="1600" b="0" i="0" dirty="0">
              <a:latin typeface="Calibri" panose="020F0502020204030204" pitchFamily="34" charset="0"/>
              <a:cs typeface="Calibri" panose="020F0502020204030204" pitchFamily="34" charset="0"/>
            </a:rPr>
            <a:t>  usage (</a:t>
          </a:r>
          <a:r>
            <a:rPr lang="fr-FR" sz="1600" b="0" i="0" dirty="0">
              <a:solidFill>
                <a:srgbClr val="0070C0"/>
              </a:solidFill>
              <a:latin typeface="Calibri" panose="020F0502020204030204" pitchFamily="34" charset="0"/>
              <a:cs typeface="Calibri" panose="020F0502020204030204" pitchFamily="34" charset="0"/>
            </a:rPr>
            <a:t>emplois définitifs </a:t>
          </a:r>
          <a:r>
            <a:rPr lang="fr-FR" sz="1600" b="0" i="0" dirty="0">
              <a:solidFill>
                <a:schemeClr val="tx1"/>
              </a:solidFill>
              <a:latin typeface="Calibri" panose="020F0502020204030204" pitchFamily="34" charset="0"/>
              <a:cs typeface="Calibri" panose="020F0502020204030204" pitchFamily="34" charset="0"/>
            </a:rPr>
            <a:t>ou</a:t>
          </a:r>
          <a:r>
            <a:rPr lang="fr-FR" sz="1600" b="0" i="0" dirty="0">
              <a:solidFill>
                <a:srgbClr val="0070C0"/>
              </a:solidFill>
              <a:latin typeface="Calibri" panose="020F0502020204030204" pitchFamily="34" charset="0"/>
              <a:cs typeface="Calibri" panose="020F0502020204030204" pitchFamily="34" charset="0"/>
            </a:rPr>
            <a:t> « charges ») </a:t>
          </a:r>
          <a:r>
            <a:rPr lang="fr-FR" sz="1600" b="0" i="0" dirty="0">
              <a:latin typeface="Calibri" panose="020F0502020204030204" pitchFamily="34" charset="0"/>
              <a:cs typeface="Calibri" panose="020F0502020204030204" pitchFamily="34" charset="0"/>
            </a:rPr>
            <a:t>et de ressources définitivement acquises </a:t>
          </a:r>
          <a:r>
            <a:rPr lang="fr-FR" sz="1600" b="0" i="0" dirty="0">
              <a:solidFill>
                <a:srgbClr val="0070C0"/>
              </a:solidFill>
              <a:latin typeface="Calibri" panose="020F0502020204030204" pitchFamily="34" charset="0"/>
              <a:cs typeface="Calibri" panose="020F0502020204030204" pitchFamily="34" charset="0"/>
            </a:rPr>
            <a:t>(ressources définitives</a:t>
          </a:r>
          <a:r>
            <a:rPr lang="fr-FR" sz="1600" b="0" i="0" dirty="0">
              <a:solidFill>
                <a:schemeClr val="tx1"/>
              </a:solidFill>
              <a:latin typeface="Calibri" panose="020F0502020204030204" pitchFamily="34" charset="0"/>
              <a:cs typeface="Calibri" panose="020F0502020204030204" pitchFamily="34" charset="0"/>
            </a:rPr>
            <a:t> ou </a:t>
          </a:r>
          <a:r>
            <a:rPr lang="fr-FR" sz="1600" b="0" i="0" dirty="0">
              <a:solidFill>
                <a:srgbClr val="0070C0"/>
              </a:solidFill>
              <a:latin typeface="Calibri" panose="020F0502020204030204" pitchFamily="34" charset="0"/>
              <a:cs typeface="Calibri" panose="020F0502020204030204" pitchFamily="34" charset="0"/>
            </a:rPr>
            <a:t>« produits » </a:t>
          </a:r>
          <a:r>
            <a:rPr lang="fr-FR" sz="1600" b="0" i="0" dirty="0">
              <a:latin typeface="Calibri" panose="020F0502020204030204" pitchFamily="34" charset="0"/>
              <a:cs typeface="Calibri" panose="020F0502020204030204" pitchFamily="34" charset="0"/>
            </a:rPr>
            <a:t>)</a:t>
          </a:r>
        </a:p>
      </dgm:t>
    </dgm:pt>
    <dgm:pt modelId="{C2E2D7AF-9723-4A29-BDE8-68F2CA998E9D}" type="parTrans" cxnId="{EC42263C-ABA6-4C63-9A61-5877F046BFAB}">
      <dgm:prSet/>
      <dgm:spPr/>
      <dgm:t>
        <a:bodyPr/>
        <a:lstStyle/>
        <a:p>
          <a:endParaRPr lang="fr-FR">
            <a:latin typeface="Calibri" panose="020F0502020204030204" pitchFamily="34" charset="0"/>
            <a:cs typeface="Calibri" panose="020F0502020204030204" pitchFamily="34" charset="0"/>
          </a:endParaRPr>
        </a:p>
      </dgm:t>
    </dgm:pt>
    <dgm:pt modelId="{CF7F2FE4-2CF4-4502-AD74-F8C8FCB62AF0}" type="sibTrans" cxnId="{EC42263C-ABA6-4C63-9A61-5877F046BFAB}">
      <dgm:prSet/>
      <dgm:spPr/>
      <dgm:t>
        <a:bodyPr/>
        <a:lstStyle/>
        <a:p>
          <a:endParaRPr lang="fr-FR">
            <a:latin typeface="Calibri" panose="020F0502020204030204" pitchFamily="34" charset="0"/>
            <a:cs typeface="Calibri" panose="020F0502020204030204" pitchFamily="34" charset="0"/>
          </a:endParaRPr>
        </a:p>
      </dgm:t>
    </dgm:pt>
    <dgm:pt modelId="{460450E3-3012-425F-A581-242A895A2B9F}">
      <dgm:prSet phldrT="[Texte]" custT="1"/>
      <dgm:spPr/>
      <dgm:t>
        <a:bodyPr/>
        <a:lstStyle/>
        <a:p>
          <a:r>
            <a:rPr lang="fr-FR" sz="1600" u="sng" dirty="0">
              <a:solidFill>
                <a:srgbClr val="0070C0"/>
              </a:solidFill>
              <a:latin typeface="Calibri" panose="020F0502020204030204" pitchFamily="34" charset="0"/>
              <a:cs typeface="Calibri" panose="020F0502020204030204" pitchFamily="34" charset="0"/>
            </a:rPr>
            <a:t>Exemples:</a:t>
          </a:r>
        </a:p>
        <a:p>
          <a:r>
            <a:rPr lang="fr-FR" sz="1600" dirty="0">
              <a:latin typeface="Calibri" panose="020F0502020204030204" pitchFamily="34" charset="0"/>
              <a:cs typeface="Calibri" panose="020F0502020204030204" pitchFamily="34" charset="0"/>
            </a:rPr>
            <a:t>- Payer une facture</a:t>
          </a:r>
        </a:p>
        <a:p>
          <a:r>
            <a:rPr lang="fr-FR" sz="1600" dirty="0">
              <a:latin typeface="Calibri" panose="020F0502020204030204" pitchFamily="34" charset="0"/>
              <a:cs typeface="Calibri" panose="020F0502020204030204" pitchFamily="34" charset="0"/>
            </a:rPr>
            <a:t>-  Rémunérer les salariés…</a:t>
          </a:r>
        </a:p>
        <a:p>
          <a:r>
            <a:rPr lang="fr-FR" sz="1600" b="1" dirty="0">
              <a:solidFill>
                <a:srgbClr val="C00000"/>
              </a:solidFill>
              <a:latin typeface="Calibri" panose="020F0502020204030204" pitchFamily="34" charset="0"/>
              <a:cs typeface="Calibri" panose="020F0502020204030204" pitchFamily="34" charset="0"/>
            </a:rPr>
            <a:t>Décaissement NON Récupérable</a:t>
          </a:r>
        </a:p>
      </dgm:t>
    </dgm:pt>
    <dgm:pt modelId="{B6056256-2A5B-4BD9-83FF-10E117374606}" type="parTrans" cxnId="{5B78FFAC-C8FC-4E97-AF61-BF076A66C372}">
      <dgm:prSet/>
      <dgm:spPr/>
      <dgm:t>
        <a:bodyPr/>
        <a:lstStyle/>
        <a:p>
          <a:endParaRPr lang="fr-FR">
            <a:latin typeface="Calibri" panose="020F0502020204030204" pitchFamily="34" charset="0"/>
            <a:cs typeface="Calibri" panose="020F0502020204030204" pitchFamily="34" charset="0"/>
          </a:endParaRPr>
        </a:p>
      </dgm:t>
    </dgm:pt>
    <dgm:pt modelId="{A9D3890D-BC7E-4B2E-B54C-184732968FA5}" type="sibTrans" cxnId="{5B78FFAC-C8FC-4E97-AF61-BF076A66C372}">
      <dgm:prSet/>
      <dgm:spPr/>
      <dgm:t>
        <a:bodyPr/>
        <a:lstStyle/>
        <a:p>
          <a:endParaRPr lang="fr-FR">
            <a:latin typeface="Calibri" panose="020F0502020204030204" pitchFamily="34" charset="0"/>
            <a:cs typeface="Calibri" panose="020F0502020204030204" pitchFamily="34" charset="0"/>
          </a:endParaRPr>
        </a:p>
      </dgm:t>
    </dgm:pt>
    <dgm:pt modelId="{CDA1FB3B-ADB2-452B-BA81-15964B57DD32}" type="pres">
      <dgm:prSet presAssocID="{14895482-64FF-42E0-B9C2-F0D678BB2917}" presName="diagram" presStyleCnt="0">
        <dgm:presLayoutVars>
          <dgm:chPref val="1"/>
          <dgm:dir/>
          <dgm:animOne val="branch"/>
          <dgm:animLvl val="lvl"/>
          <dgm:resizeHandles/>
        </dgm:presLayoutVars>
      </dgm:prSet>
      <dgm:spPr/>
    </dgm:pt>
    <dgm:pt modelId="{921D5F28-3DD5-4BDB-BAE1-81D07E8F4EB7}" type="pres">
      <dgm:prSet presAssocID="{755BE38E-19AE-4735-9D96-4E48983D1156}" presName="root" presStyleCnt="0"/>
      <dgm:spPr/>
    </dgm:pt>
    <dgm:pt modelId="{2A4900C4-796D-4009-9C64-A296DCA17D1A}" type="pres">
      <dgm:prSet presAssocID="{755BE38E-19AE-4735-9D96-4E48983D1156}" presName="rootComposite" presStyleCnt="0"/>
      <dgm:spPr/>
    </dgm:pt>
    <dgm:pt modelId="{3293559A-E1CF-4EBE-82BF-81A5A53DCCB9}" type="pres">
      <dgm:prSet presAssocID="{755BE38E-19AE-4735-9D96-4E48983D1156}" presName="rootText" presStyleLbl="node1" presStyleIdx="0" presStyleCnt="2" custScaleX="131961" custScaleY="107405"/>
      <dgm:spPr/>
    </dgm:pt>
    <dgm:pt modelId="{29190581-BA76-49E9-9CED-5D81F49016C9}" type="pres">
      <dgm:prSet presAssocID="{755BE38E-19AE-4735-9D96-4E48983D1156}" presName="rootConnector" presStyleLbl="node1" presStyleIdx="0" presStyleCnt="2"/>
      <dgm:spPr/>
    </dgm:pt>
    <dgm:pt modelId="{457FBC6B-B3CC-43B1-B1C7-755EAF8716C1}" type="pres">
      <dgm:prSet presAssocID="{755BE38E-19AE-4735-9D96-4E48983D1156}" presName="childShape" presStyleCnt="0"/>
      <dgm:spPr/>
    </dgm:pt>
    <dgm:pt modelId="{C4A859D5-C15A-4A41-BE3D-647C86F6ED54}" type="pres">
      <dgm:prSet presAssocID="{49D84FE0-25F0-40D2-838F-10B832FA7F5B}" presName="Name13" presStyleLbl="parChTrans1D2" presStyleIdx="0" presStyleCnt="4"/>
      <dgm:spPr/>
    </dgm:pt>
    <dgm:pt modelId="{2F644603-2B32-4681-A421-D555E52D5AC3}" type="pres">
      <dgm:prSet presAssocID="{42135409-6AEA-4A6A-A7E7-0690319B630D}" presName="childText" presStyleLbl="bgAcc1" presStyleIdx="0" presStyleCnt="4" custScaleX="176187" custScaleY="205491">
        <dgm:presLayoutVars>
          <dgm:bulletEnabled val="1"/>
        </dgm:presLayoutVars>
      </dgm:prSet>
      <dgm:spPr/>
    </dgm:pt>
    <dgm:pt modelId="{C6089DBF-FE4E-4272-96A4-F7FF4803F835}" type="pres">
      <dgm:prSet presAssocID="{2E33DE85-5DB6-4BA6-9801-B5A453680382}" presName="Name13" presStyleLbl="parChTrans1D2" presStyleIdx="1" presStyleCnt="4"/>
      <dgm:spPr/>
    </dgm:pt>
    <dgm:pt modelId="{93B3AF4E-0891-4255-8DAE-9E7CBF430820}" type="pres">
      <dgm:prSet presAssocID="{FBE72BED-6D0E-4C20-976A-88B47A593C11}" presName="childText" presStyleLbl="bgAcc1" presStyleIdx="1" presStyleCnt="4" custScaleX="156811" custScaleY="172099" custLinFactNeighborX="11132" custLinFactNeighborY="-2107">
        <dgm:presLayoutVars>
          <dgm:bulletEnabled val="1"/>
        </dgm:presLayoutVars>
      </dgm:prSet>
      <dgm:spPr/>
    </dgm:pt>
    <dgm:pt modelId="{F1B4D3F2-CB88-47A5-A43D-67AB865C575E}" type="pres">
      <dgm:prSet presAssocID="{BE46F915-1846-432B-9C83-7BA6D1FCAB15}" presName="root" presStyleCnt="0"/>
      <dgm:spPr/>
    </dgm:pt>
    <dgm:pt modelId="{81A1054F-C5DE-4C36-B4C2-F209438A08B1}" type="pres">
      <dgm:prSet presAssocID="{BE46F915-1846-432B-9C83-7BA6D1FCAB15}" presName="rootComposite" presStyleCnt="0"/>
      <dgm:spPr/>
    </dgm:pt>
    <dgm:pt modelId="{7DDF901D-24D2-4639-A972-DC3C77C05A4E}" type="pres">
      <dgm:prSet presAssocID="{BE46F915-1846-432B-9C83-7BA6D1FCAB15}" presName="rootText" presStyleLbl="node1" presStyleIdx="1" presStyleCnt="2" custScaleX="144918" custScaleY="114552"/>
      <dgm:spPr/>
    </dgm:pt>
    <dgm:pt modelId="{2CD28941-05FC-4C34-9B0A-05D1B5EE11D2}" type="pres">
      <dgm:prSet presAssocID="{BE46F915-1846-432B-9C83-7BA6D1FCAB15}" presName="rootConnector" presStyleLbl="node1" presStyleIdx="1" presStyleCnt="2"/>
      <dgm:spPr/>
    </dgm:pt>
    <dgm:pt modelId="{B01F4867-E950-438A-BE19-75379DE6FE44}" type="pres">
      <dgm:prSet presAssocID="{BE46F915-1846-432B-9C83-7BA6D1FCAB15}" presName="childShape" presStyleCnt="0"/>
      <dgm:spPr/>
    </dgm:pt>
    <dgm:pt modelId="{F166FD8B-0325-4CAE-AA88-1DBC720CE3D6}" type="pres">
      <dgm:prSet presAssocID="{C2E2D7AF-9723-4A29-BDE8-68F2CA998E9D}" presName="Name13" presStyleLbl="parChTrans1D2" presStyleIdx="2" presStyleCnt="4"/>
      <dgm:spPr/>
    </dgm:pt>
    <dgm:pt modelId="{39A23C6E-07DF-47E5-AADE-BEF7D0C60CF2}" type="pres">
      <dgm:prSet presAssocID="{42E0A925-0F73-4E13-8CB7-EB23120CC810}" presName="childText" presStyleLbl="bgAcc1" presStyleIdx="2" presStyleCnt="4" custScaleX="182125" custScaleY="191656">
        <dgm:presLayoutVars>
          <dgm:bulletEnabled val="1"/>
        </dgm:presLayoutVars>
      </dgm:prSet>
      <dgm:spPr/>
    </dgm:pt>
    <dgm:pt modelId="{B4D6AE87-B28B-429E-8B10-E8B3A7865920}" type="pres">
      <dgm:prSet presAssocID="{B6056256-2A5B-4BD9-83FF-10E117374606}" presName="Name13" presStyleLbl="parChTrans1D2" presStyleIdx="3" presStyleCnt="4"/>
      <dgm:spPr/>
    </dgm:pt>
    <dgm:pt modelId="{3E21F423-A08A-498C-B13A-8F20E46E7694}" type="pres">
      <dgm:prSet presAssocID="{460450E3-3012-425F-A581-242A895A2B9F}" presName="childText" presStyleLbl="bgAcc1" presStyleIdx="3" presStyleCnt="4" custScaleX="172138" custScaleY="172354" custLinFactNeighborX="2208" custLinFactNeighborY="-1564">
        <dgm:presLayoutVars>
          <dgm:bulletEnabled val="1"/>
        </dgm:presLayoutVars>
      </dgm:prSet>
      <dgm:spPr/>
    </dgm:pt>
  </dgm:ptLst>
  <dgm:cxnLst>
    <dgm:cxn modelId="{EC11860F-76EA-4B23-AC89-938FB47DDCB2}" type="presOf" srcId="{2E33DE85-5DB6-4BA6-9801-B5A453680382}" destId="{C6089DBF-FE4E-4272-96A4-F7FF4803F835}" srcOrd="0" destOrd="0" presId="urn:microsoft.com/office/officeart/2005/8/layout/hierarchy3#1"/>
    <dgm:cxn modelId="{87220B1B-0AB4-4FE8-97F3-878175F13BC1}" type="presOf" srcId="{BE46F915-1846-432B-9C83-7BA6D1FCAB15}" destId="{2CD28941-05FC-4C34-9B0A-05D1B5EE11D2}" srcOrd="1" destOrd="0" presId="urn:microsoft.com/office/officeart/2005/8/layout/hierarchy3#1"/>
    <dgm:cxn modelId="{DD624D1B-9814-47A2-96D7-8F2A593BE499}" srcId="{755BE38E-19AE-4735-9D96-4E48983D1156}" destId="{42135409-6AEA-4A6A-A7E7-0690319B630D}" srcOrd="0" destOrd="0" parTransId="{49D84FE0-25F0-40D2-838F-10B832FA7F5B}" sibTransId="{1623D774-9E85-4F5F-9F86-45367BB2B07F}"/>
    <dgm:cxn modelId="{81611923-6905-4552-9F35-95A92D7FB45A}" type="presOf" srcId="{49D84FE0-25F0-40D2-838F-10B832FA7F5B}" destId="{C4A859D5-C15A-4A41-BE3D-647C86F6ED54}" srcOrd="0" destOrd="0" presId="urn:microsoft.com/office/officeart/2005/8/layout/hierarchy3#1"/>
    <dgm:cxn modelId="{4BF0A936-DA66-4DA8-B394-6B3B387482E8}" srcId="{14895482-64FF-42E0-B9C2-F0D678BB2917}" destId="{BE46F915-1846-432B-9C83-7BA6D1FCAB15}" srcOrd="1" destOrd="0" parTransId="{F94A8F8F-EEE9-4364-B6A2-8095ADBC3A92}" sibTransId="{EE2E3338-FC53-4C4C-AEEC-8BF8D362225A}"/>
    <dgm:cxn modelId="{EC42263C-ABA6-4C63-9A61-5877F046BFAB}" srcId="{BE46F915-1846-432B-9C83-7BA6D1FCAB15}" destId="{42E0A925-0F73-4E13-8CB7-EB23120CC810}" srcOrd="0" destOrd="0" parTransId="{C2E2D7AF-9723-4A29-BDE8-68F2CA998E9D}" sibTransId="{CF7F2FE4-2CF4-4502-AD74-F8C8FCB62AF0}"/>
    <dgm:cxn modelId="{3B281C3F-D3B0-4B74-B244-C31E4C5AD596}" srcId="{14895482-64FF-42E0-B9C2-F0D678BB2917}" destId="{755BE38E-19AE-4735-9D96-4E48983D1156}" srcOrd="0" destOrd="0" parTransId="{BDCFCF7B-6C04-4238-8F0D-0C5F2BAF62A9}" sibTransId="{11F3EC93-4A80-4A6C-B153-8482B23A2FD0}"/>
    <dgm:cxn modelId="{437C4562-24E4-4499-B22D-D60D6C221EB3}" type="presOf" srcId="{755BE38E-19AE-4735-9D96-4E48983D1156}" destId="{29190581-BA76-49E9-9CED-5D81F49016C9}" srcOrd="1" destOrd="0" presId="urn:microsoft.com/office/officeart/2005/8/layout/hierarchy3#1"/>
    <dgm:cxn modelId="{44972C6C-A948-4D84-A9BB-63D28AE162C4}" type="presOf" srcId="{C2E2D7AF-9723-4A29-BDE8-68F2CA998E9D}" destId="{F166FD8B-0325-4CAE-AA88-1DBC720CE3D6}" srcOrd="0" destOrd="0" presId="urn:microsoft.com/office/officeart/2005/8/layout/hierarchy3#1"/>
    <dgm:cxn modelId="{CFC2626C-4227-411B-9633-F19E714D40CB}" type="presOf" srcId="{FBE72BED-6D0E-4C20-976A-88B47A593C11}" destId="{93B3AF4E-0891-4255-8DAE-9E7CBF430820}" srcOrd="0" destOrd="0" presId="urn:microsoft.com/office/officeart/2005/8/layout/hierarchy3#1"/>
    <dgm:cxn modelId="{1DA14E50-A14D-4830-A0B3-767A27E8E42C}" srcId="{755BE38E-19AE-4735-9D96-4E48983D1156}" destId="{FBE72BED-6D0E-4C20-976A-88B47A593C11}" srcOrd="1" destOrd="0" parTransId="{2E33DE85-5DB6-4BA6-9801-B5A453680382}" sibTransId="{A7F64434-18BF-49C4-B887-5E9C94C66A88}"/>
    <dgm:cxn modelId="{E24BE957-D8DD-4CF8-A62C-E364025EFBE5}" type="presOf" srcId="{BE46F915-1846-432B-9C83-7BA6D1FCAB15}" destId="{7DDF901D-24D2-4639-A972-DC3C77C05A4E}" srcOrd="0" destOrd="0" presId="urn:microsoft.com/office/officeart/2005/8/layout/hierarchy3#1"/>
    <dgm:cxn modelId="{53D106A7-E0E1-4FAB-9435-A72DB18786CF}" type="presOf" srcId="{42E0A925-0F73-4E13-8CB7-EB23120CC810}" destId="{39A23C6E-07DF-47E5-AADE-BEF7D0C60CF2}" srcOrd="0" destOrd="0" presId="urn:microsoft.com/office/officeart/2005/8/layout/hierarchy3#1"/>
    <dgm:cxn modelId="{1EB098A7-3DF7-48F7-B9D6-D12C4FF1FE19}" type="presOf" srcId="{B6056256-2A5B-4BD9-83FF-10E117374606}" destId="{B4D6AE87-B28B-429E-8B10-E8B3A7865920}" srcOrd="0" destOrd="0" presId="urn:microsoft.com/office/officeart/2005/8/layout/hierarchy3#1"/>
    <dgm:cxn modelId="{5B78FFAC-C8FC-4E97-AF61-BF076A66C372}" srcId="{BE46F915-1846-432B-9C83-7BA6D1FCAB15}" destId="{460450E3-3012-425F-A581-242A895A2B9F}" srcOrd="1" destOrd="0" parTransId="{B6056256-2A5B-4BD9-83FF-10E117374606}" sibTransId="{A9D3890D-BC7E-4B2E-B54C-184732968FA5}"/>
    <dgm:cxn modelId="{EC0932CF-45E5-492E-ACC9-354C4A723708}" type="presOf" srcId="{460450E3-3012-425F-A581-242A895A2B9F}" destId="{3E21F423-A08A-498C-B13A-8F20E46E7694}" srcOrd="0" destOrd="0" presId="urn:microsoft.com/office/officeart/2005/8/layout/hierarchy3#1"/>
    <dgm:cxn modelId="{246519EB-8944-447B-A6D2-88EF5556585F}" type="presOf" srcId="{14895482-64FF-42E0-B9C2-F0D678BB2917}" destId="{CDA1FB3B-ADB2-452B-BA81-15964B57DD32}" srcOrd="0" destOrd="0" presId="urn:microsoft.com/office/officeart/2005/8/layout/hierarchy3#1"/>
    <dgm:cxn modelId="{DEE459F7-06FE-4D5F-8C52-3112BFDD6404}" type="presOf" srcId="{42135409-6AEA-4A6A-A7E7-0690319B630D}" destId="{2F644603-2B32-4681-A421-D555E52D5AC3}" srcOrd="0" destOrd="0" presId="urn:microsoft.com/office/officeart/2005/8/layout/hierarchy3#1"/>
    <dgm:cxn modelId="{7EF96BFA-3016-40C4-95C3-6FAD45A4BACF}" type="presOf" srcId="{755BE38E-19AE-4735-9D96-4E48983D1156}" destId="{3293559A-E1CF-4EBE-82BF-81A5A53DCCB9}" srcOrd="0" destOrd="0" presId="urn:microsoft.com/office/officeart/2005/8/layout/hierarchy3#1"/>
    <dgm:cxn modelId="{82681871-7D19-4A4D-913B-9A6B30FEA658}" type="presParOf" srcId="{CDA1FB3B-ADB2-452B-BA81-15964B57DD32}" destId="{921D5F28-3DD5-4BDB-BAE1-81D07E8F4EB7}" srcOrd="0" destOrd="0" presId="urn:microsoft.com/office/officeart/2005/8/layout/hierarchy3#1"/>
    <dgm:cxn modelId="{F4028A6A-FDFD-4B86-BC28-AC04DB7B0F76}" type="presParOf" srcId="{921D5F28-3DD5-4BDB-BAE1-81D07E8F4EB7}" destId="{2A4900C4-796D-4009-9C64-A296DCA17D1A}" srcOrd="0" destOrd="0" presId="urn:microsoft.com/office/officeart/2005/8/layout/hierarchy3#1"/>
    <dgm:cxn modelId="{C3095B96-F6AA-425C-A59E-1AD117668943}" type="presParOf" srcId="{2A4900C4-796D-4009-9C64-A296DCA17D1A}" destId="{3293559A-E1CF-4EBE-82BF-81A5A53DCCB9}" srcOrd="0" destOrd="0" presId="urn:microsoft.com/office/officeart/2005/8/layout/hierarchy3#1"/>
    <dgm:cxn modelId="{FA8A1B84-3CE4-426D-8639-163C0E242791}" type="presParOf" srcId="{2A4900C4-796D-4009-9C64-A296DCA17D1A}" destId="{29190581-BA76-49E9-9CED-5D81F49016C9}" srcOrd="1" destOrd="0" presId="urn:microsoft.com/office/officeart/2005/8/layout/hierarchy3#1"/>
    <dgm:cxn modelId="{493142C3-8B5F-4D9E-A68D-635A6A0D8DC0}" type="presParOf" srcId="{921D5F28-3DD5-4BDB-BAE1-81D07E8F4EB7}" destId="{457FBC6B-B3CC-43B1-B1C7-755EAF8716C1}" srcOrd="1" destOrd="0" presId="urn:microsoft.com/office/officeart/2005/8/layout/hierarchy3#1"/>
    <dgm:cxn modelId="{F02ADADB-C680-4687-A3A5-528C70CE0618}" type="presParOf" srcId="{457FBC6B-B3CC-43B1-B1C7-755EAF8716C1}" destId="{C4A859D5-C15A-4A41-BE3D-647C86F6ED54}" srcOrd="0" destOrd="0" presId="urn:microsoft.com/office/officeart/2005/8/layout/hierarchy3#1"/>
    <dgm:cxn modelId="{0BB1073C-BFA0-46E1-B395-3F7A9B499ADA}" type="presParOf" srcId="{457FBC6B-B3CC-43B1-B1C7-755EAF8716C1}" destId="{2F644603-2B32-4681-A421-D555E52D5AC3}" srcOrd="1" destOrd="0" presId="urn:microsoft.com/office/officeart/2005/8/layout/hierarchy3#1"/>
    <dgm:cxn modelId="{75251AF1-C7B4-4F33-8D73-C30A59D442B7}" type="presParOf" srcId="{457FBC6B-B3CC-43B1-B1C7-755EAF8716C1}" destId="{C6089DBF-FE4E-4272-96A4-F7FF4803F835}" srcOrd="2" destOrd="0" presId="urn:microsoft.com/office/officeart/2005/8/layout/hierarchy3#1"/>
    <dgm:cxn modelId="{E316F879-23C3-4128-9D67-029DD0FD4B17}" type="presParOf" srcId="{457FBC6B-B3CC-43B1-B1C7-755EAF8716C1}" destId="{93B3AF4E-0891-4255-8DAE-9E7CBF430820}" srcOrd="3" destOrd="0" presId="urn:microsoft.com/office/officeart/2005/8/layout/hierarchy3#1"/>
    <dgm:cxn modelId="{8C7C2F26-CB46-438E-B512-CE7421C66DE0}" type="presParOf" srcId="{CDA1FB3B-ADB2-452B-BA81-15964B57DD32}" destId="{F1B4D3F2-CB88-47A5-A43D-67AB865C575E}" srcOrd="1" destOrd="0" presId="urn:microsoft.com/office/officeart/2005/8/layout/hierarchy3#1"/>
    <dgm:cxn modelId="{06A405A1-CF34-4B73-99A3-F56F201638E5}" type="presParOf" srcId="{F1B4D3F2-CB88-47A5-A43D-67AB865C575E}" destId="{81A1054F-C5DE-4C36-B4C2-F209438A08B1}" srcOrd="0" destOrd="0" presId="urn:microsoft.com/office/officeart/2005/8/layout/hierarchy3#1"/>
    <dgm:cxn modelId="{6AFD05D2-C3F1-485E-9FD5-44CD724C0E1A}" type="presParOf" srcId="{81A1054F-C5DE-4C36-B4C2-F209438A08B1}" destId="{7DDF901D-24D2-4639-A972-DC3C77C05A4E}" srcOrd="0" destOrd="0" presId="urn:microsoft.com/office/officeart/2005/8/layout/hierarchy3#1"/>
    <dgm:cxn modelId="{3D2083E7-5D04-49E2-9F6F-9B36E1C41C77}" type="presParOf" srcId="{81A1054F-C5DE-4C36-B4C2-F209438A08B1}" destId="{2CD28941-05FC-4C34-9B0A-05D1B5EE11D2}" srcOrd="1" destOrd="0" presId="urn:microsoft.com/office/officeart/2005/8/layout/hierarchy3#1"/>
    <dgm:cxn modelId="{09B57F3C-5709-4920-AFC0-7E4E5F9F3BE5}" type="presParOf" srcId="{F1B4D3F2-CB88-47A5-A43D-67AB865C575E}" destId="{B01F4867-E950-438A-BE19-75379DE6FE44}" srcOrd="1" destOrd="0" presId="urn:microsoft.com/office/officeart/2005/8/layout/hierarchy3#1"/>
    <dgm:cxn modelId="{7B421D4F-5001-4A92-8FB7-FF308DCF7712}" type="presParOf" srcId="{B01F4867-E950-438A-BE19-75379DE6FE44}" destId="{F166FD8B-0325-4CAE-AA88-1DBC720CE3D6}" srcOrd="0" destOrd="0" presId="urn:microsoft.com/office/officeart/2005/8/layout/hierarchy3#1"/>
    <dgm:cxn modelId="{04E8576E-B57D-4FCA-9C30-E6D17817753E}" type="presParOf" srcId="{B01F4867-E950-438A-BE19-75379DE6FE44}" destId="{39A23C6E-07DF-47E5-AADE-BEF7D0C60CF2}" srcOrd="1" destOrd="0" presId="urn:microsoft.com/office/officeart/2005/8/layout/hierarchy3#1"/>
    <dgm:cxn modelId="{BEBF6F8D-2902-446C-8319-574FEC9C8D7C}" type="presParOf" srcId="{B01F4867-E950-438A-BE19-75379DE6FE44}" destId="{B4D6AE87-B28B-429E-8B10-E8B3A7865920}" srcOrd="2" destOrd="0" presId="urn:microsoft.com/office/officeart/2005/8/layout/hierarchy3#1"/>
    <dgm:cxn modelId="{60F6E169-CD12-4AE4-9F7D-629B5114A514}" type="presParOf" srcId="{B01F4867-E950-438A-BE19-75379DE6FE44}" destId="{3E21F423-A08A-498C-B13A-8F20E46E7694}" srcOrd="3" destOrd="0" presId="urn:microsoft.com/office/officeart/2005/8/layout/hierarchy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32171-F819-4161-A103-81C75631DA3C}">
      <dsp:nvSpPr>
        <dsp:cNvPr id="0" name=""/>
        <dsp:cNvSpPr/>
      </dsp:nvSpPr>
      <dsp:spPr>
        <a:xfrm>
          <a:off x="0" y="0"/>
          <a:ext cx="3072856" cy="493712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endParaRPr lang="fr-FR" sz="1800" b="1" kern="1200" dirty="0">
            <a:effectLst>
              <a:outerShdw blurRad="38100" dist="38100" dir="2700000" algn="tl">
                <a:srgbClr val="000000">
                  <a:alpha val="43137"/>
                </a:srgbClr>
              </a:outerShdw>
            </a:effectLst>
          </a:endParaRPr>
        </a:p>
        <a:p>
          <a:pPr marL="0" lvl="0" indent="0" algn="ctr" defTabSz="800100">
            <a:lnSpc>
              <a:spcPct val="100000"/>
            </a:lnSpc>
            <a:spcBef>
              <a:spcPct val="0"/>
            </a:spcBef>
            <a:spcAft>
              <a:spcPct val="35000"/>
            </a:spcAft>
            <a:buNone/>
          </a:pPr>
          <a:r>
            <a:rPr lang="fr-FR" sz="1800" b="1" kern="12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de financement:</a:t>
          </a:r>
        </a:p>
        <a:p>
          <a:pPr marL="0" lvl="0" indent="0" algn="ctr" defTabSz="800100">
            <a:lnSpc>
              <a:spcPct val="100000"/>
            </a:lnSpc>
            <a:spcBef>
              <a:spcPct val="0"/>
            </a:spcBef>
            <a:spcAft>
              <a:spcPct val="35000"/>
            </a:spcAft>
            <a:buNone/>
          </a:pPr>
          <a:r>
            <a:rPr lang="fr-FR" sz="1800" kern="1200" dirty="0">
              <a:solidFill>
                <a:schemeClr val="tx1"/>
              </a:solidFill>
              <a:latin typeface="Calibri" panose="020F0502020204030204" pitchFamily="34" charset="0"/>
              <a:cs typeface="Calibri" panose="020F0502020204030204" pitchFamily="34" charset="0"/>
            </a:rPr>
            <a:t>opérations d’endettement et de remboursement des emprunts, mais également les opérations sur fonds propres</a:t>
          </a:r>
        </a:p>
      </dsp:txBody>
      <dsp:txXfrm>
        <a:off x="0" y="1974850"/>
        <a:ext cx="3072856" cy="1974850"/>
      </dsp:txXfrm>
    </dsp:sp>
    <dsp:sp modelId="{9D81BF2A-B945-472C-ADBD-3DA40760E542}">
      <dsp:nvSpPr>
        <dsp:cNvPr id="0" name=""/>
        <dsp:cNvSpPr/>
      </dsp:nvSpPr>
      <dsp:spPr>
        <a:xfrm>
          <a:off x="583597" y="88746"/>
          <a:ext cx="1644062" cy="1644062"/>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784695-2126-4D92-833B-14E1C22EFEE9}">
      <dsp:nvSpPr>
        <dsp:cNvPr id="0" name=""/>
        <dsp:cNvSpPr/>
      </dsp:nvSpPr>
      <dsp:spPr>
        <a:xfrm>
          <a:off x="3062447" y="0"/>
          <a:ext cx="3072856" cy="4937125"/>
        </a:xfrm>
        <a:prstGeom prst="roundRect">
          <a:avLst>
            <a:gd name="adj" fmla="val 10000"/>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endParaRPr lang="fr-FR" sz="1800" b="1" kern="1200" dirty="0">
            <a:effectLst>
              <a:outerShdw blurRad="38100" dist="38100" dir="2700000" algn="tl">
                <a:srgbClr val="000000">
                  <a:alpha val="43137"/>
                </a:srgbClr>
              </a:outerShdw>
            </a:effectLst>
          </a:endParaRPr>
        </a:p>
        <a:p>
          <a:pPr marL="0" lvl="0" indent="0" algn="ctr" defTabSz="800100">
            <a:lnSpc>
              <a:spcPct val="100000"/>
            </a:lnSpc>
            <a:spcBef>
              <a:spcPct val="0"/>
            </a:spcBef>
            <a:spcAft>
              <a:spcPct val="35000"/>
            </a:spcAft>
            <a:buNone/>
          </a:pPr>
          <a:r>
            <a:rPr lang="fr-FR" sz="1800" b="1" kern="12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d’investissement</a:t>
          </a:r>
          <a:r>
            <a:rPr lang="fr-FR" sz="1800" kern="1200" dirty="0">
              <a:solidFill>
                <a:schemeClr val="tx1"/>
              </a:solidFill>
              <a:latin typeface="Calibri" panose="020F0502020204030204" pitchFamily="34" charset="0"/>
              <a:cs typeface="Calibri" panose="020F0502020204030204" pitchFamily="34" charset="0"/>
            </a:rPr>
            <a:t>: </a:t>
          </a:r>
        </a:p>
        <a:p>
          <a:pPr marL="0" lvl="0" indent="0" algn="ctr" defTabSz="800100">
            <a:lnSpc>
              <a:spcPct val="100000"/>
            </a:lnSpc>
            <a:spcBef>
              <a:spcPct val="0"/>
            </a:spcBef>
            <a:spcAft>
              <a:spcPct val="35000"/>
            </a:spcAft>
            <a:buNone/>
          </a:pPr>
          <a:r>
            <a:rPr lang="fr-FR" sz="1800" kern="1200" dirty="0">
              <a:solidFill>
                <a:schemeClr val="tx1"/>
              </a:solidFill>
              <a:latin typeface="Calibri" panose="020F0502020204030204" pitchFamily="34" charset="0"/>
              <a:cs typeface="Calibri" panose="020F0502020204030204" pitchFamily="34" charset="0"/>
            </a:rPr>
            <a:t>acquisition d’immobilisations.</a:t>
          </a:r>
        </a:p>
        <a:p>
          <a:pPr marL="0" lvl="0" indent="0" algn="ctr" defTabSz="800100">
            <a:lnSpc>
              <a:spcPct val="100000"/>
            </a:lnSpc>
            <a:spcBef>
              <a:spcPct val="0"/>
            </a:spcBef>
            <a:spcAft>
              <a:spcPct val="35000"/>
            </a:spcAft>
            <a:buNone/>
          </a:pPr>
          <a:r>
            <a:rPr lang="fr-FR" sz="1800" kern="1200" dirty="0">
              <a:solidFill>
                <a:schemeClr val="tx1"/>
              </a:solidFill>
              <a:latin typeface="Calibri" panose="020F0502020204030204" pitchFamily="34" charset="0"/>
              <a:cs typeface="Calibri" panose="020F0502020204030204" pitchFamily="34" charset="0"/>
            </a:rPr>
            <a:t>Engagement des ressources dans le but de réaliser des gains latents.</a:t>
          </a:r>
        </a:p>
      </dsp:txBody>
      <dsp:txXfrm>
        <a:off x="3062447" y="1974850"/>
        <a:ext cx="3072856" cy="1974850"/>
      </dsp:txXfrm>
    </dsp:sp>
    <dsp:sp modelId="{F1F5B016-5E96-4D5A-AE2B-CDEE73E96373}">
      <dsp:nvSpPr>
        <dsp:cNvPr id="0" name=""/>
        <dsp:cNvSpPr/>
      </dsp:nvSpPr>
      <dsp:spPr>
        <a:xfrm>
          <a:off x="4057213" y="47332"/>
          <a:ext cx="1644062" cy="1644062"/>
        </a:xfrm>
        <a:prstGeom prst="ellipse">
          <a:avLst/>
        </a:prstGeom>
        <a:solidFill>
          <a:schemeClr val="accent2">
            <a:tint val="50000"/>
            <a:hueOff val="-440331"/>
            <a:satOff val="-38085"/>
            <a:lumOff val="-3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62DFEE-ECF4-4871-8C3C-5935F18A6413}">
      <dsp:nvSpPr>
        <dsp:cNvPr id="0" name=""/>
        <dsp:cNvSpPr/>
      </dsp:nvSpPr>
      <dsp:spPr>
        <a:xfrm>
          <a:off x="6332058" y="0"/>
          <a:ext cx="3072856" cy="4937125"/>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endParaRPr lang="fr-FR" sz="1800" b="1" kern="1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0" lvl="0" indent="0" algn="ctr" defTabSz="800100">
            <a:lnSpc>
              <a:spcPct val="100000"/>
            </a:lnSpc>
            <a:spcBef>
              <a:spcPct val="0"/>
            </a:spcBef>
            <a:spcAft>
              <a:spcPct val="35000"/>
            </a:spcAft>
            <a:buNone/>
          </a:pPr>
          <a:r>
            <a:rPr lang="fr-FR" sz="1800" b="1" kern="12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Opérations d’exploitation  et de trésorerie: </a:t>
          </a:r>
        </a:p>
        <a:p>
          <a:pPr marL="0" lvl="0" indent="0" algn="ctr" defTabSz="800100">
            <a:lnSpc>
              <a:spcPct val="100000"/>
            </a:lnSpc>
            <a:spcBef>
              <a:spcPct val="0"/>
            </a:spcBef>
            <a:spcAft>
              <a:spcPct val="35000"/>
            </a:spcAft>
            <a:buNone/>
          </a:pPr>
          <a:r>
            <a:rPr lang="fr-FR" sz="1800" kern="1200" dirty="0">
              <a:solidFill>
                <a:schemeClr val="tx1"/>
              </a:solidFill>
              <a:latin typeface="Calibri" panose="020F0502020204030204" pitchFamily="34" charset="0"/>
              <a:cs typeface="Calibri" panose="020F0502020204030204" pitchFamily="34" charset="0"/>
            </a:rPr>
            <a:t>Elles relèvent de la vie courante de l’entreprise. Les mouvements d’encaissements et de décaissements en découlant génèrent la trésorerie d’exploitation  </a:t>
          </a:r>
        </a:p>
        <a:p>
          <a:pPr marL="0" lvl="0" indent="0" algn="ctr" defTabSz="800100">
            <a:lnSpc>
              <a:spcPct val="100000"/>
            </a:lnSpc>
            <a:spcBef>
              <a:spcPct val="0"/>
            </a:spcBef>
            <a:spcAft>
              <a:spcPct val="35000"/>
            </a:spcAft>
            <a:buNone/>
          </a:pPr>
          <a:endParaRPr lang="fr-FR" sz="1800" kern="1200" dirty="0">
            <a:solidFill>
              <a:schemeClr val="tx1"/>
            </a:solidFill>
            <a:latin typeface="Calibri" panose="020F0502020204030204" pitchFamily="34" charset="0"/>
            <a:cs typeface="Calibri" panose="020F0502020204030204" pitchFamily="34" charset="0"/>
          </a:endParaRPr>
        </a:p>
      </dsp:txBody>
      <dsp:txXfrm>
        <a:off x="6332058" y="1974850"/>
        <a:ext cx="3072856" cy="1974850"/>
      </dsp:txXfrm>
    </dsp:sp>
    <dsp:sp modelId="{FF701C83-5011-4A7C-A89A-A8FEB35D3762}">
      <dsp:nvSpPr>
        <dsp:cNvPr id="0" name=""/>
        <dsp:cNvSpPr/>
      </dsp:nvSpPr>
      <dsp:spPr>
        <a:xfrm>
          <a:off x="7060183" y="104036"/>
          <a:ext cx="1644062" cy="1644062"/>
        </a:xfrm>
        <a:prstGeom prst="ellipse">
          <a:avLst/>
        </a:prstGeom>
        <a:blipFill rotWithShape="1">
          <a:blip xmlns:r="http://schemas.openxmlformats.org/officeDocument/2006/relationships" r:embed="rId1"/>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1FDF9D-F52A-4B46-9B04-20FB2DF03889}">
      <dsp:nvSpPr>
        <dsp:cNvPr id="0" name=""/>
        <dsp:cNvSpPr/>
      </dsp:nvSpPr>
      <dsp:spPr>
        <a:xfrm>
          <a:off x="324263" y="4196556"/>
          <a:ext cx="8654338" cy="740568"/>
        </a:xfrm>
        <a:prstGeom prst="leftRight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26C7C-F8B5-4E78-B92C-059DAFA977CE}">
      <dsp:nvSpPr>
        <dsp:cNvPr id="0" name=""/>
        <dsp:cNvSpPr/>
      </dsp:nvSpPr>
      <dsp:spPr>
        <a:xfrm>
          <a:off x="2438400" y="0"/>
          <a:ext cx="3657600" cy="1225351"/>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ctr" defTabSz="1022350">
            <a:lnSpc>
              <a:spcPct val="90000"/>
            </a:lnSpc>
            <a:spcBef>
              <a:spcPct val="0"/>
            </a:spcBef>
            <a:spcAft>
              <a:spcPct val="15000"/>
            </a:spcAft>
            <a:buChar char="•"/>
          </a:pPr>
          <a:r>
            <a:rPr lang="fr-FR" sz="2300" b="1" u="sng" kern="1200" dirty="0"/>
            <a:t>charges et produits d’exploitation</a:t>
          </a:r>
          <a:r>
            <a:rPr lang="fr-FR" sz="2300" kern="1200" dirty="0"/>
            <a:t>)</a:t>
          </a:r>
        </a:p>
      </dsp:txBody>
      <dsp:txXfrm>
        <a:off x="2438400" y="153169"/>
        <a:ext cx="3198093" cy="919013"/>
      </dsp:txXfrm>
    </dsp:sp>
    <dsp:sp modelId="{9DE65E01-D5EE-449A-B373-4C6D47929B75}">
      <dsp:nvSpPr>
        <dsp:cNvPr id="0" name=""/>
        <dsp:cNvSpPr/>
      </dsp:nvSpPr>
      <dsp:spPr>
        <a:xfrm>
          <a:off x="0" y="0"/>
          <a:ext cx="2438400" cy="122535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100000"/>
            </a:lnSpc>
            <a:spcBef>
              <a:spcPct val="0"/>
            </a:spcBef>
            <a:spcAft>
              <a:spcPct val="35000"/>
            </a:spcAft>
            <a:buNone/>
          </a:pPr>
          <a:r>
            <a:rPr lang="fr-FR" sz="2300" kern="1200" dirty="0"/>
            <a:t>L’activité  courante </a:t>
          </a:r>
          <a:endParaRPr sz="2300" kern="1200"/>
        </a:p>
      </dsp:txBody>
      <dsp:txXfrm>
        <a:off x="59817" y="59817"/>
        <a:ext cx="2318766" cy="1105717"/>
      </dsp:txXfrm>
    </dsp:sp>
    <dsp:sp modelId="{61AE2303-7FFF-4442-B051-29DCD1A77936}">
      <dsp:nvSpPr>
        <dsp:cNvPr id="0" name=""/>
        <dsp:cNvSpPr/>
      </dsp:nvSpPr>
      <dsp:spPr>
        <a:xfrm>
          <a:off x="2438400" y="1347886"/>
          <a:ext cx="3657600" cy="1225351"/>
        </a:xfrm>
        <a:prstGeom prst="rightArrow">
          <a:avLst>
            <a:gd name="adj1" fmla="val 75000"/>
            <a:gd name="adj2" fmla="val 50000"/>
          </a:avLst>
        </a:prstGeom>
        <a:solidFill>
          <a:schemeClr val="accent2">
            <a:tint val="40000"/>
            <a:alpha val="90000"/>
            <a:hueOff val="-424613"/>
            <a:satOff val="-37673"/>
            <a:lumOff val="-385"/>
            <a:alphaOff val="0"/>
          </a:schemeClr>
        </a:solidFill>
        <a:ln w="25400" cap="flat" cmpd="sng" algn="ctr">
          <a:solidFill>
            <a:schemeClr val="accent2">
              <a:tint val="40000"/>
              <a:alpha val="90000"/>
              <a:hueOff val="-424613"/>
              <a:satOff val="-37673"/>
              <a:lumOff val="-3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ctr" defTabSz="1022350">
            <a:lnSpc>
              <a:spcPct val="90000"/>
            </a:lnSpc>
            <a:spcBef>
              <a:spcPct val="0"/>
            </a:spcBef>
            <a:spcAft>
              <a:spcPct val="15000"/>
            </a:spcAft>
            <a:buChar char="•"/>
          </a:pPr>
          <a:r>
            <a:rPr lang="fr-FR" sz="2300" b="1" u="sng" kern="1200" dirty="0"/>
            <a:t>charges et produits financiers</a:t>
          </a:r>
          <a:endParaRPr lang="fr-FR" sz="2300" kern="1200" dirty="0"/>
        </a:p>
      </dsp:txBody>
      <dsp:txXfrm>
        <a:off x="2438400" y="1501055"/>
        <a:ext cx="3198093" cy="919013"/>
      </dsp:txXfrm>
    </dsp:sp>
    <dsp:sp modelId="{2AFEA505-AA70-46D7-BB87-2F64BA25F3B9}">
      <dsp:nvSpPr>
        <dsp:cNvPr id="0" name=""/>
        <dsp:cNvSpPr/>
      </dsp:nvSpPr>
      <dsp:spPr>
        <a:xfrm>
          <a:off x="0" y="1347886"/>
          <a:ext cx="2438400" cy="1225351"/>
        </a:xfrm>
        <a:prstGeom prst="roundRect">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dirty="0"/>
            <a:t>Des opérations financières </a:t>
          </a:r>
        </a:p>
      </dsp:txBody>
      <dsp:txXfrm>
        <a:off x="59817" y="1407703"/>
        <a:ext cx="2318766" cy="1105717"/>
      </dsp:txXfrm>
    </dsp:sp>
    <dsp:sp modelId="{A67456F0-B879-4B64-9D11-0D1E8E4118B5}">
      <dsp:nvSpPr>
        <dsp:cNvPr id="0" name=""/>
        <dsp:cNvSpPr/>
      </dsp:nvSpPr>
      <dsp:spPr>
        <a:xfrm>
          <a:off x="2438400" y="2695772"/>
          <a:ext cx="3657600" cy="1225351"/>
        </a:xfrm>
        <a:prstGeom prst="rightArrow">
          <a:avLst>
            <a:gd name="adj1" fmla="val 75000"/>
            <a:gd name="adj2" fmla="val 50000"/>
          </a:avLst>
        </a:prstGeom>
        <a:solidFill>
          <a:schemeClr val="accent2">
            <a:tint val="40000"/>
            <a:alpha val="90000"/>
            <a:hueOff val="-849226"/>
            <a:satOff val="-75346"/>
            <a:lumOff val="-769"/>
            <a:alphaOff val="0"/>
          </a:schemeClr>
        </a:solidFill>
        <a:ln w="25400" cap="flat" cmpd="sng" algn="ctr">
          <a:solidFill>
            <a:schemeClr val="accent2">
              <a:tint val="40000"/>
              <a:alpha val="90000"/>
              <a:hueOff val="-849226"/>
              <a:satOff val="-75346"/>
              <a:lumOff val="-7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ctr" defTabSz="1022350">
            <a:lnSpc>
              <a:spcPct val="90000"/>
            </a:lnSpc>
            <a:spcBef>
              <a:spcPct val="0"/>
            </a:spcBef>
            <a:spcAft>
              <a:spcPct val="15000"/>
            </a:spcAft>
            <a:buChar char="•"/>
          </a:pPr>
          <a:r>
            <a:rPr lang="fr-FR" sz="2300" b="1" u="sng" kern="1200" dirty="0"/>
            <a:t>charges et produits exceptionnels</a:t>
          </a:r>
          <a:endParaRPr lang="fr-FR" sz="2300" kern="1200" dirty="0"/>
        </a:p>
      </dsp:txBody>
      <dsp:txXfrm>
        <a:off x="2438400" y="2848941"/>
        <a:ext cx="3198093" cy="919013"/>
      </dsp:txXfrm>
    </dsp:sp>
    <dsp:sp modelId="{00332A3D-5A8B-45AC-9CE4-BDBA35281860}">
      <dsp:nvSpPr>
        <dsp:cNvPr id="0" name=""/>
        <dsp:cNvSpPr/>
      </dsp:nvSpPr>
      <dsp:spPr>
        <a:xfrm>
          <a:off x="0" y="2695772"/>
          <a:ext cx="2438400" cy="1225351"/>
        </a:xfrm>
        <a:prstGeom prst="roundRect">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dirty="0"/>
            <a:t>Des opérations exceptionnelles </a:t>
          </a:r>
        </a:p>
      </dsp:txBody>
      <dsp:txXfrm>
        <a:off x="59817" y="2755589"/>
        <a:ext cx="2318766" cy="1105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6796F-8F87-4EEC-854F-88BDBBDA70AE}">
      <dsp:nvSpPr>
        <dsp:cNvPr id="0" name=""/>
        <dsp:cNvSpPr/>
      </dsp:nvSpPr>
      <dsp:spPr>
        <a:xfrm>
          <a:off x="1060146" y="292556"/>
          <a:ext cx="2098723" cy="1903431"/>
        </a:xfrm>
        <a:prstGeom prst="pieWedg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a:lnSpc>
              <a:spcPct val="100000"/>
            </a:lnSpc>
            <a:spcBef>
              <a:spcPct val="0"/>
            </a:spcBef>
            <a:spcAft>
              <a:spcPct val="35000"/>
            </a:spcAft>
            <a:buNone/>
          </a:pPr>
          <a:r>
            <a:rPr lang="fr-FR" sz="1800" b="0" u="sng" kern="1200" dirty="0">
              <a:solidFill>
                <a:schemeClr val="tx1"/>
              </a:solidFill>
            </a:rPr>
            <a:t>Investissement</a:t>
          </a:r>
          <a:r>
            <a:rPr lang="fr-FR" sz="1800" b="0" kern="1200" dirty="0">
              <a:solidFill>
                <a:schemeClr val="tx1"/>
              </a:solidFill>
            </a:rPr>
            <a:t> </a:t>
          </a:r>
          <a:endParaRPr sz="1800" kern="1200"/>
        </a:p>
      </dsp:txBody>
      <dsp:txXfrm>
        <a:off x="1674848" y="850058"/>
        <a:ext cx="1484021" cy="1345929"/>
      </dsp:txXfrm>
    </dsp:sp>
    <dsp:sp modelId="{70A6F3BC-5838-4865-A06F-96D35C7F6DAE}">
      <dsp:nvSpPr>
        <dsp:cNvPr id="0" name=""/>
        <dsp:cNvSpPr/>
      </dsp:nvSpPr>
      <dsp:spPr>
        <a:xfrm rot="5400000">
          <a:off x="3366809" y="242886"/>
          <a:ext cx="1850877" cy="2018798"/>
        </a:xfrm>
        <a:prstGeom prst="pieWedge">
          <a:avLst/>
        </a:prstGeom>
        <a:gradFill rotWithShape="0">
          <a:gsLst>
            <a:gs pos="0">
              <a:schemeClr val="accent2">
                <a:hueOff val="-485121"/>
                <a:satOff val="-27976"/>
                <a:lumOff val="2876"/>
                <a:alphaOff val="0"/>
                <a:tint val="100000"/>
                <a:shade val="100000"/>
                <a:satMod val="130000"/>
              </a:schemeClr>
            </a:gs>
            <a:gs pos="100000">
              <a:schemeClr val="accent2">
                <a:hueOff val="-485121"/>
                <a:satOff val="-27976"/>
                <a:lumOff val="287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r>
            <a:rPr lang="fr-FR" sz="1800" b="0" u="sng" kern="1200" dirty="0">
              <a:solidFill>
                <a:schemeClr val="tx1"/>
              </a:solidFill>
            </a:rPr>
            <a:t>Financement</a:t>
          </a:r>
          <a:r>
            <a:rPr lang="fr-FR" sz="1800" b="1" kern="1200" dirty="0">
              <a:solidFill>
                <a:schemeClr val="tx1"/>
              </a:solidFill>
            </a:rPr>
            <a:t> </a:t>
          </a:r>
          <a:endParaRPr sz="1800" kern="1200"/>
        </a:p>
      </dsp:txBody>
      <dsp:txXfrm rot="-5400000">
        <a:off x="3282849" y="868956"/>
        <a:ext cx="1427506" cy="1308768"/>
      </dsp:txXfrm>
    </dsp:sp>
    <dsp:sp modelId="{BE863ECE-777D-467F-BDC8-56DB5D06A5C5}">
      <dsp:nvSpPr>
        <dsp:cNvPr id="0" name=""/>
        <dsp:cNvSpPr/>
      </dsp:nvSpPr>
      <dsp:spPr>
        <a:xfrm rot="10800000">
          <a:off x="3249977" y="2241917"/>
          <a:ext cx="2121507" cy="1903431"/>
        </a:xfrm>
        <a:prstGeom prst="pieWedge">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forceAA="0">
          <a:noAutofit/>
        </a:bodyPr>
        <a:lstStyle/>
        <a:p>
          <a:pPr marL="0" lvl="0" indent="0" algn="ctr" defTabSz="711200">
            <a:lnSpc>
              <a:spcPct val="90000"/>
            </a:lnSpc>
            <a:spcBef>
              <a:spcPct val="0"/>
            </a:spcBef>
            <a:spcAft>
              <a:spcPct val="35000"/>
            </a:spcAft>
            <a:buNone/>
          </a:pPr>
          <a:r>
            <a:rPr lang="fr-FR" sz="1800" b="0" u="sng" kern="1200" dirty="0">
              <a:solidFill>
                <a:srgbClr val="000000"/>
              </a:solidFill>
              <a:latin typeface="Arial" panose="020B0604020202020204"/>
              <a:ea typeface="+mn-ea"/>
              <a:cs typeface="+mn-cs"/>
            </a:rPr>
            <a:t>Exploitation/</a:t>
          </a:r>
        </a:p>
        <a:p>
          <a:pPr marL="0" lvl="0" indent="0" algn="ctr" defTabSz="711200">
            <a:lnSpc>
              <a:spcPct val="90000"/>
            </a:lnSpc>
            <a:spcBef>
              <a:spcPct val="0"/>
            </a:spcBef>
            <a:spcAft>
              <a:spcPct val="35000"/>
            </a:spcAft>
            <a:buNone/>
          </a:pPr>
          <a:r>
            <a:rPr lang="fr-FR" sz="1800" b="0" u="sng" kern="1200" dirty="0">
              <a:solidFill>
                <a:srgbClr val="000000"/>
              </a:solidFill>
              <a:latin typeface="Arial" panose="020B0604020202020204"/>
              <a:ea typeface="+mn-ea"/>
              <a:cs typeface="+mn-cs"/>
            </a:rPr>
            <a:t>Trésorerie négative</a:t>
          </a:r>
          <a:endParaRPr sz="1800"/>
        </a:p>
      </dsp:txBody>
      <dsp:txXfrm rot="10800000">
        <a:off x="3249977" y="2241917"/>
        <a:ext cx="1500132" cy="1345929"/>
      </dsp:txXfrm>
    </dsp:sp>
    <dsp:sp modelId="{D2B75E18-716D-4C87-B1FF-5B3C2C990904}">
      <dsp:nvSpPr>
        <dsp:cNvPr id="0" name=""/>
        <dsp:cNvSpPr/>
      </dsp:nvSpPr>
      <dsp:spPr>
        <a:xfrm rot="16200000">
          <a:off x="1199782" y="2144280"/>
          <a:ext cx="1903431" cy="2098704"/>
        </a:xfrm>
        <a:prstGeom prst="pieWedge">
          <a:avLst/>
        </a:prstGeom>
        <a:gradFill rotWithShape="0">
          <a:gsLst>
            <a:gs pos="0">
              <a:schemeClr val="accent2">
                <a:hueOff val="-1455363"/>
                <a:satOff val="-83928"/>
                <a:lumOff val="8628"/>
                <a:alphaOff val="0"/>
                <a:tint val="100000"/>
                <a:shade val="100000"/>
                <a:satMod val="130000"/>
              </a:schemeClr>
            </a:gs>
            <a:gs pos="100000">
              <a:schemeClr val="accent2">
                <a:hueOff val="-1455363"/>
                <a:satOff val="-83928"/>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r>
            <a:rPr lang="fr-FR" sz="1800" b="0" u="sng" kern="1200" dirty="0">
              <a:solidFill>
                <a:schemeClr val="tx1"/>
              </a:solidFill>
            </a:rPr>
            <a:t>Exploitation/</a:t>
          </a:r>
        </a:p>
        <a:p>
          <a:pPr marL="0" lvl="0" indent="0" algn="ctr" defTabSz="800100">
            <a:lnSpc>
              <a:spcPct val="100000"/>
            </a:lnSpc>
            <a:spcBef>
              <a:spcPct val="0"/>
            </a:spcBef>
            <a:spcAft>
              <a:spcPct val="35000"/>
            </a:spcAft>
            <a:buNone/>
          </a:pPr>
          <a:r>
            <a:rPr lang="fr-FR" sz="1800" b="0" u="sng" kern="1200" dirty="0">
              <a:solidFill>
                <a:schemeClr val="tx1"/>
              </a:solidFill>
            </a:rPr>
            <a:t>Trésorerie positive</a:t>
          </a:r>
          <a:r>
            <a:rPr lang="fr-FR" sz="1800" b="0" kern="1200" dirty="0">
              <a:solidFill>
                <a:schemeClr val="tx1"/>
              </a:solidFill>
            </a:rPr>
            <a:t> </a:t>
          </a:r>
          <a:endParaRPr sz="1800" kern="1200"/>
        </a:p>
      </dsp:txBody>
      <dsp:txXfrm rot="5400000">
        <a:off x="1716842" y="2241916"/>
        <a:ext cx="1484008" cy="1345929"/>
      </dsp:txXfrm>
    </dsp:sp>
    <dsp:sp modelId="{93F62386-3696-46F1-A5A1-5AA48B292792}">
      <dsp:nvSpPr>
        <dsp:cNvPr id="0" name=""/>
        <dsp:cNvSpPr/>
      </dsp:nvSpPr>
      <dsp:spPr>
        <a:xfrm flipH="1" flipV="1">
          <a:off x="2988432" y="2017846"/>
          <a:ext cx="317481" cy="140427"/>
        </a:xfrm>
        <a:prstGeom prst="circularArrow">
          <a:avLst/>
        </a:prstGeom>
        <a:gradFill rotWithShape="0">
          <a:gsLst>
            <a:gs pos="0">
              <a:schemeClr val="accent2">
                <a:tint val="40000"/>
                <a:hueOff val="0"/>
                <a:satOff val="0"/>
                <a:lumOff val="0"/>
                <a:alphaOff val="0"/>
                <a:tint val="100000"/>
                <a:shade val="100000"/>
                <a:satMod val="130000"/>
              </a:schemeClr>
            </a:gs>
            <a:gs pos="100000">
              <a:schemeClr val="accent2">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A52662B4-ADCE-4CF2-BB82-F351C6BCA648}">
      <dsp:nvSpPr>
        <dsp:cNvPr id="0" name=""/>
        <dsp:cNvSpPr/>
      </dsp:nvSpPr>
      <dsp:spPr>
        <a:xfrm rot="10800000">
          <a:off x="2988429" y="2282659"/>
          <a:ext cx="317488" cy="50392"/>
        </a:xfrm>
        <a:prstGeom prst="circularArrow">
          <a:avLst/>
        </a:prstGeom>
        <a:gradFill rotWithShape="0">
          <a:gsLst>
            <a:gs pos="0">
              <a:schemeClr val="accent2">
                <a:tint val="40000"/>
                <a:hueOff val="0"/>
                <a:satOff val="0"/>
                <a:lumOff val="0"/>
                <a:alphaOff val="0"/>
                <a:tint val="100000"/>
                <a:shade val="100000"/>
                <a:satMod val="130000"/>
              </a:schemeClr>
            </a:gs>
            <a:gs pos="100000">
              <a:schemeClr val="accent2">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0176F-9A09-4656-9330-0D9C10F6B391}">
      <dsp:nvSpPr>
        <dsp:cNvPr id="0" name=""/>
        <dsp:cNvSpPr/>
      </dsp:nvSpPr>
      <dsp:spPr>
        <a:xfrm rot="5400000">
          <a:off x="-224688" y="250575"/>
          <a:ext cx="1497925" cy="1048547"/>
        </a:xfrm>
        <a:prstGeom prst="chevr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Informations </a:t>
          </a:r>
        </a:p>
      </dsp:txBody>
      <dsp:txXfrm rot="-5400000">
        <a:off x="2" y="550160"/>
        <a:ext cx="1048547" cy="449378"/>
      </dsp:txXfrm>
    </dsp:sp>
    <dsp:sp modelId="{54F1C2B8-6E26-42CB-BCB2-AE2913EC9012}">
      <dsp:nvSpPr>
        <dsp:cNvPr id="0" name=""/>
        <dsp:cNvSpPr/>
      </dsp:nvSpPr>
      <dsp:spPr>
        <a:xfrm rot="5400000">
          <a:off x="2660950" y="-1610865"/>
          <a:ext cx="973651" cy="4198457"/>
        </a:xfrm>
        <a:prstGeom prst="round2Same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100000"/>
            </a:lnSpc>
            <a:spcBef>
              <a:spcPct val="0"/>
            </a:spcBef>
            <a:spcAft>
              <a:spcPct val="15000"/>
            </a:spcAft>
            <a:buChar char="•"/>
          </a:pPr>
          <a:r>
            <a:rPr lang="fr-FR" sz="1800" kern="1200" dirty="0">
              <a:latin typeface="Arial" panose="020B0604020202020204" pitchFamily="34" charset="0"/>
              <a:cs typeface="Arial" panose="020B0604020202020204" pitchFamily="34" charset="0"/>
            </a:rPr>
            <a:t>À traiter et catégoriser les informations quantifiées sur l’activité de l’entreprise</a:t>
          </a:r>
        </a:p>
      </dsp:txBody>
      <dsp:txXfrm rot="-5400000">
        <a:off x="1048547" y="49068"/>
        <a:ext cx="4150927" cy="878591"/>
      </dsp:txXfrm>
    </dsp:sp>
    <dsp:sp modelId="{E29CE267-0662-46DB-AE61-ED5297A7C22B}">
      <dsp:nvSpPr>
        <dsp:cNvPr id="0" name=""/>
        <dsp:cNvSpPr/>
      </dsp:nvSpPr>
      <dsp:spPr>
        <a:xfrm rot="5400000">
          <a:off x="-224688" y="1823377"/>
          <a:ext cx="1497925" cy="1048547"/>
        </a:xfrm>
        <a:prstGeom prst="chevr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Etats</a:t>
          </a:r>
          <a:endParaRPr lang="fr-FR" sz="2000" kern="1200" dirty="0"/>
        </a:p>
        <a:p>
          <a:pPr marL="0" lvl="0" indent="0" algn="ctr" defTabSz="622300">
            <a:lnSpc>
              <a:spcPct val="90000"/>
            </a:lnSpc>
            <a:spcBef>
              <a:spcPct val="0"/>
            </a:spcBef>
            <a:spcAft>
              <a:spcPct val="35000"/>
            </a:spcAft>
            <a:buNone/>
          </a:pPr>
          <a:r>
            <a:rPr lang="fr-FR" sz="1400" kern="1200" dirty="0"/>
            <a:t> comptables</a:t>
          </a:r>
        </a:p>
      </dsp:txBody>
      <dsp:txXfrm rot="-5400000">
        <a:off x="2" y="2122962"/>
        <a:ext cx="1048547" cy="449378"/>
      </dsp:txXfrm>
    </dsp:sp>
    <dsp:sp modelId="{391C5AAB-419A-4A99-B747-01791345B341}">
      <dsp:nvSpPr>
        <dsp:cNvPr id="0" name=""/>
        <dsp:cNvSpPr/>
      </dsp:nvSpPr>
      <dsp:spPr>
        <a:xfrm rot="5400000">
          <a:off x="2426841" y="-13458"/>
          <a:ext cx="1441868" cy="4198457"/>
        </a:xfrm>
        <a:prstGeom prst="round2Same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100000"/>
            </a:lnSpc>
            <a:spcBef>
              <a:spcPct val="0"/>
            </a:spcBef>
            <a:spcAft>
              <a:spcPct val="15000"/>
            </a:spcAft>
            <a:buChar char="•"/>
          </a:pPr>
          <a:r>
            <a:rPr lang="fr-FR" sz="1600" kern="1200" dirty="0"/>
            <a:t>A enregistrer dans</a:t>
          </a:r>
        </a:p>
        <a:p>
          <a:pPr marL="171450" lvl="1" indent="-171450" algn="just" defTabSz="711200">
            <a:lnSpc>
              <a:spcPct val="100000"/>
            </a:lnSpc>
            <a:spcBef>
              <a:spcPct val="0"/>
            </a:spcBef>
            <a:spcAft>
              <a:spcPct val="15000"/>
            </a:spcAft>
            <a:buFont typeface="Wingdings" panose="05000000000000000000" pitchFamily="2" charset="2"/>
            <a:buChar char="•"/>
          </a:pPr>
          <a:r>
            <a:rPr lang="fr-FR" sz="1600" b="1" kern="1200" dirty="0">
              <a:solidFill>
                <a:srgbClr val="C00000"/>
              </a:solidFill>
            </a:rPr>
            <a:t>Le  Bilan</a:t>
          </a:r>
          <a:endParaRPr lang="fr-FR" sz="1600" kern="1200" dirty="0"/>
        </a:p>
        <a:p>
          <a:pPr marL="171450" lvl="1" indent="-171450" algn="l" defTabSz="711200">
            <a:lnSpc>
              <a:spcPct val="100000"/>
            </a:lnSpc>
            <a:spcBef>
              <a:spcPct val="0"/>
            </a:spcBef>
            <a:spcAft>
              <a:spcPct val="15000"/>
            </a:spcAft>
            <a:buFont typeface="Wingdings" panose="05000000000000000000" pitchFamily="2" charset="2"/>
            <a:buChar char="•"/>
          </a:pPr>
          <a:r>
            <a:rPr lang="fr-FR" sz="1600" b="1" kern="1200" dirty="0">
              <a:solidFill>
                <a:srgbClr val="C00000"/>
              </a:solidFill>
            </a:rPr>
            <a:t>L’Etat de Résultat</a:t>
          </a:r>
        </a:p>
        <a:p>
          <a:pPr marL="171450" lvl="1" indent="-171450" algn="l" defTabSz="711200">
            <a:lnSpc>
              <a:spcPct val="100000"/>
            </a:lnSpc>
            <a:spcBef>
              <a:spcPct val="0"/>
            </a:spcBef>
            <a:spcAft>
              <a:spcPct val="15000"/>
            </a:spcAft>
            <a:buFont typeface="Wingdings" panose="05000000000000000000" pitchFamily="2" charset="2"/>
            <a:buChar char="•"/>
          </a:pPr>
          <a:r>
            <a:rPr lang="fr-FR" sz="1600" kern="1200" dirty="0"/>
            <a:t>Tableau de flux de trésorerie</a:t>
          </a:r>
        </a:p>
        <a:p>
          <a:pPr marL="171450" lvl="1" indent="-171450" algn="l" defTabSz="711200">
            <a:lnSpc>
              <a:spcPct val="100000"/>
            </a:lnSpc>
            <a:spcBef>
              <a:spcPct val="0"/>
            </a:spcBef>
            <a:spcAft>
              <a:spcPct val="15000"/>
            </a:spcAft>
            <a:buFont typeface="Wingdings" panose="05000000000000000000" pitchFamily="2" charset="2"/>
            <a:buChar char="•"/>
          </a:pPr>
          <a:r>
            <a:rPr lang="fr-FR" sz="1600" kern="1200" dirty="0"/>
            <a:t>Notes aux états financiers</a:t>
          </a:r>
        </a:p>
      </dsp:txBody>
      <dsp:txXfrm rot="-5400000">
        <a:off x="1048547" y="1435222"/>
        <a:ext cx="4128071" cy="1301096"/>
      </dsp:txXfrm>
    </dsp:sp>
    <dsp:sp modelId="{D5F7F3B7-4CD0-4A66-AFD1-8ECC9E3E2EBA}">
      <dsp:nvSpPr>
        <dsp:cNvPr id="0" name=""/>
        <dsp:cNvSpPr/>
      </dsp:nvSpPr>
      <dsp:spPr>
        <a:xfrm rot="5400000">
          <a:off x="-224688" y="3296557"/>
          <a:ext cx="1497925" cy="1048547"/>
        </a:xfrm>
        <a:prstGeom prst="chevr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Analyse et diagnostic financier</a:t>
          </a:r>
        </a:p>
      </dsp:txBody>
      <dsp:txXfrm rot="-5400000">
        <a:off x="2" y="3596142"/>
        <a:ext cx="1048547" cy="449378"/>
      </dsp:txXfrm>
    </dsp:sp>
    <dsp:sp modelId="{CB445F90-AD02-43EE-8642-BD797ACA5896}">
      <dsp:nvSpPr>
        <dsp:cNvPr id="0" name=""/>
        <dsp:cNvSpPr/>
      </dsp:nvSpPr>
      <dsp:spPr>
        <a:xfrm rot="5400000">
          <a:off x="2511665" y="1459465"/>
          <a:ext cx="1272221" cy="4198457"/>
        </a:xfrm>
        <a:prstGeom prst="round2SameRect">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fr-FR" sz="1600" kern="1200" dirty="0"/>
            <a:t>Retraitement des informations comptables</a:t>
          </a:r>
        </a:p>
        <a:p>
          <a:pPr marL="171450" lvl="1" indent="-171450" algn="just" defTabSz="711200">
            <a:lnSpc>
              <a:spcPct val="90000"/>
            </a:lnSpc>
            <a:spcBef>
              <a:spcPct val="0"/>
            </a:spcBef>
            <a:spcAft>
              <a:spcPct val="15000"/>
            </a:spcAft>
            <a:buChar char="•"/>
          </a:pPr>
          <a:r>
            <a:rPr lang="fr-FR" sz="1600" kern="1200" dirty="0"/>
            <a:t>Caractérisation de la situation financière d’une entreprise et interprétation de ses résultats. </a:t>
          </a:r>
        </a:p>
      </dsp:txBody>
      <dsp:txXfrm rot="-5400000">
        <a:off x="1048548" y="2984688"/>
        <a:ext cx="4136352" cy="11480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DCABD-B851-431F-9D8B-DC37E7567832}">
      <dsp:nvSpPr>
        <dsp:cNvPr id="0" name=""/>
        <dsp:cNvSpPr/>
      </dsp:nvSpPr>
      <dsp:spPr>
        <a:xfrm>
          <a:off x="534653" y="1604604"/>
          <a:ext cx="4574838" cy="2364248"/>
        </a:xfrm>
        <a:prstGeom prst="rect">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CD4BB0-4CF0-45A7-A903-D840BDE6D8F0}">
      <dsp:nvSpPr>
        <dsp:cNvPr id="0" name=""/>
        <dsp:cNvSpPr/>
      </dsp:nvSpPr>
      <dsp:spPr>
        <a:xfrm>
          <a:off x="609978" y="1881106"/>
          <a:ext cx="2124407" cy="202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422400">
            <a:lnSpc>
              <a:spcPct val="100000"/>
            </a:lnSpc>
            <a:spcBef>
              <a:spcPct val="0"/>
            </a:spcBef>
            <a:spcAft>
              <a:spcPct val="35000"/>
            </a:spcAft>
            <a:buNone/>
          </a:pPr>
          <a:r>
            <a:rPr lang="fr-FR" sz="3200" b="1" kern="1200" dirty="0">
              <a:solidFill>
                <a:srgbClr val="00B050"/>
              </a:solidFill>
              <a:latin typeface="Calibri" panose="020F0502020204030204" pitchFamily="34" charset="0"/>
              <a:cs typeface="Calibri" panose="020F0502020204030204" pitchFamily="34" charset="0"/>
            </a:rPr>
            <a:t>Actifs </a:t>
          </a:r>
        </a:p>
        <a:p>
          <a:pPr marL="0" lvl="0" indent="0" algn="l" defTabSz="1422400">
            <a:lnSpc>
              <a:spcPct val="100000"/>
            </a:lnSpc>
            <a:spcBef>
              <a:spcPct val="0"/>
            </a:spcBef>
            <a:spcAft>
              <a:spcPct val="35000"/>
            </a:spcAft>
            <a:buNone/>
          </a:pPr>
          <a:r>
            <a:rPr lang="fr-FR" sz="2700" kern="1200" dirty="0">
              <a:latin typeface="Calibri" panose="020F0502020204030204" pitchFamily="34" charset="0"/>
              <a:cs typeface="Calibri" panose="020F0502020204030204" pitchFamily="34" charset="0"/>
            </a:rPr>
            <a:t>Ce que l’entreprise possède</a:t>
          </a:r>
        </a:p>
      </dsp:txBody>
      <dsp:txXfrm>
        <a:off x="609978" y="1881106"/>
        <a:ext cx="2124407" cy="2022585"/>
      </dsp:txXfrm>
    </dsp:sp>
    <dsp:sp modelId="{83F8670B-9E6F-41D2-889D-B3D19DD00C36}">
      <dsp:nvSpPr>
        <dsp:cNvPr id="0" name=""/>
        <dsp:cNvSpPr/>
      </dsp:nvSpPr>
      <dsp:spPr>
        <a:xfrm>
          <a:off x="2781712" y="1881106"/>
          <a:ext cx="2124407" cy="202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1244600">
            <a:lnSpc>
              <a:spcPct val="100000"/>
            </a:lnSpc>
            <a:spcBef>
              <a:spcPct val="0"/>
            </a:spcBef>
            <a:spcAft>
              <a:spcPct val="35000"/>
            </a:spcAft>
            <a:buNone/>
          </a:pPr>
          <a:r>
            <a:rPr lang="fr-FR" sz="2800" b="1" kern="1200" dirty="0">
              <a:solidFill>
                <a:srgbClr val="FF0000"/>
              </a:solidFill>
              <a:latin typeface="Calibri" panose="020F0502020204030204" pitchFamily="34" charset="0"/>
              <a:cs typeface="Calibri" panose="020F0502020204030204" pitchFamily="34" charset="0"/>
            </a:rPr>
            <a:t>Capitaux propres et passifs</a:t>
          </a:r>
        </a:p>
        <a:p>
          <a:pPr marL="0" lvl="0" indent="0" algn="l" defTabSz="1244600">
            <a:lnSpc>
              <a:spcPct val="100000"/>
            </a:lnSpc>
            <a:spcBef>
              <a:spcPct val="0"/>
            </a:spcBef>
            <a:spcAft>
              <a:spcPct val="35000"/>
            </a:spcAft>
            <a:buNone/>
          </a:pPr>
          <a:r>
            <a:rPr lang="fr-FR" sz="2800" kern="1200" dirty="0">
              <a:latin typeface="Calibri" panose="020F0502020204030204" pitchFamily="34" charset="0"/>
              <a:cs typeface="Calibri" panose="020F0502020204030204" pitchFamily="34" charset="0"/>
            </a:rPr>
            <a:t>Ce que l’entreprise doit </a:t>
          </a:r>
          <a:endParaRPr sz="2800" kern="1200">
            <a:latin typeface="Calibri" panose="020F0502020204030204" pitchFamily="34" charset="0"/>
            <a:cs typeface="Calibri" panose="020F0502020204030204" pitchFamily="34" charset="0"/>
          </a:endParaRPr>
        </a:p>
      </dsp:txBody>
      <dsp:txXfrm>
        <a:off x="2781712" y="1881106"/>
        <a:ext cx="2124407" cy="2022585"/>
      </dsp:txXfrm>
    </dsp:sp>
    <dsp:sp modelId="{7CDC87F6-0627-4D6A-87E2-3D16A1DFF9AE}">
      <dsp:nvSpPr>
        <dsp:cNvPr id="0" name=""/>
        <dsp:cNvSpPr/>
      </dsp:nvSpPr>
      <dsp:spPr>
        <a:xfrm>
          <a:off x="0" y="1131466"/>
          <a:ext cx="893933" cy="893933"/>
        </a:xfrm>
        <a:prstGeom prst="plus">
          <a:avLst>
            <a:gd name="adj" fmla="val 328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4125F2-2F05-43DA-90FB-C11249184F56}">
      <dsp:nvSpPr>
        <dsp:cNvPr id="0" name=""/>
        <dsp:cNvSpPr/>
      </dsp:nvSpPr>
      <dsp:spPr>
        <a:xfrm>
          <a:off x="4417085" y="1452946"/>
          <a:ext cx="841349" cy="288323"/>
        </a:xfrm>
        <a:prstGeom prst="rect">
          <a:avLst/>
        </a:prstGeom>
        <a:solidFill>
          <a:schemeClr val="accent3">
            <a:hueOff val="2710599"/>
            <a:satOff val="100000"/>
            <a:lumOff val="-14706"/>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C13CF8-300A-47D0-861E-CBE2A5DA16B1}">
      <dsp:nvSpPr>
        <dsp:cNvPr id="0" name=""/>
        <dsp:cNvSpPr/>
      </dsp:nvSpPr>
      <dsp:spPr>
        <a:xfrm>
          <a:off x="2760678" y="1885431"/>
          <a:ext cx="525" cy="1931764"/>
        </a:xfrm>
        <a:prstGeom prst="line">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FE914-96FA-4949-B339-F76E75C52D67}">
      <dsp:nvSpPr>
        <dsp:cNvPr id="0" name=""/>
        <dsp:cNvSpPr/>
      </dsp:nvSpPr>
      <dsp:spPr>
        <a:xfrm rot="1756766">
          <a:off x="2597307" y="2813609"/>
          <a:ext cx="840492" cy="61083"/>
        </a:xfrm>
        <a:custGeom>
          <a:avLst/>
          <a:gdLst/>
          <a:ahLst/>
          <a:cxnLst/>
          <a:rect l="0" t="0" r="0" b="0"/>
          <a:pathLst>
            <a:path>
              <a:moveTo>
                <a:pt x="0" y="30541"/>
              </a:moveTo>
              <a:lnTo>
                <a:pt x="840492" y="3054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6762E-F147-4A67-9E00-6FF7A169D234}">
      <dsp:nvSpPr>
        <dsp:cNvPr id="0" name=""/>
        <dsp:cNvSpPr/>
      </dsp:nvSpPr>
      <dsp:spPr>
        <a:xfrm rot="19843234">
          <a:off x="2597307" y="1361391"/>
          <a:ext cx="840492" cy="61083"/>
        </a:xfrm>
        <a:custGeom>
          <a:avLst/>
          <a:gdLst/>
          <a:ahLst/>
          <a:cxnLst/>
          <a:rect l="0" t="0" r="0" b="0"/>
          <a:pathLst>
            <a:path>
              <a:moveTo>
                <a:pt x="0" y="30541"/>
              </a:moveTo>
              <a:lnTo>
                <a:pt x="840492" y="3054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46BD6-5ACC-4196-B3BD-BB60E4C2D718}">
      <dsp:nvSpPr>
        <dsp:cNvPr id="0" name=""/>
        <dsp:cNvSpPr/>
      </dsp:nvSpPr>
      <dsp:spPr>
        <a:xfrm>
          <a:off x="396209" y="791697"/>
          <a:ext cx="2652690" cy="2652690"/>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524C9E4-828A-471B-9BE4-8987A7774041}">
      <dsp:nvSpPr>
        <dsp:cNvPr id="0" name=""/>
        <dsp:cNvSpPr/>
      </dsp:nvSpPr>
      <dsp:spPr>
        <a:xfrm>
          <a:off x="3282443" y="1391"/>
          <a:ext cx="1591614" cy="1591614"/>
        </a:xfrm>
        <a:prstGeom prst="ellipse">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100000"/>
            </a:lnSpc>
            <a:spcBef>
              <a:spcPct val="0"/>
            </a:spcBef>
            <a:spcAft>
              <a:spcPct val="35000"/>
            </a:spcAft>
            <a:buNone/>
          </a:pPr>
          <a:r>
            <a:rPr lang="fr-FR" sz="1700" kern="1200" dirty="0">
              <a:latin typeface="Calibri" panose="020F0502020204030204" pitchFamily="34" charset="0"/>
              <a:cs typeface="Calibri" panose="020F0502020204030204" pitchFamily="34" charset="0"/>
            </a:rPr>
            <a:t>présentation</a:t>
          </a:r>
          <a:endParaRPr sz="1700" kern="1200">
            <a:latin typeface="Calibri" panose="020F0502020204030204" pitchFamily="34" charset="0"/>
            <a:cs typeface="Calibri" panose="020F0502020204030204" pitchFamily="34" charset="0"/>
          </a:endParaRPr>
        </a:p>
      </dsp:txBody>
      <dsp:txXfrm>
        <a:off x="3515529" y="234477"/>
        <a:ext cx="1125442" cy="1125442"/>
      </dsp:txXfrm>
    </dsp:sp>
    <dsp:sp modelId="{1BC7869A-F50E-4239-99C8-3408A8D62DFA}">
      <dsp:nvSpPr>
        <dsp:cNvPr id="0" name=""/>
        <dsp:cNvSpPr/>
      </dsp:nvSpPr>
      <dsp:spPr>
        <a:xfrm>
          <a:off x="5033219" y="1391"/>
          <a:ext cx="2387421" cy="1591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100000"/>
            </a:lnSpc>
            <a:spcBef>
              <a:spcPct val="0"/>
            </a:spcBef>
            <a:spcAft>
              <a:spcPct val="15000"/>
            </a:spcAft>
            <a:buChar char="•"/>
          </a:pPr>
          <a:r>
            <a:rPr lang="fr-FR" sz="2400" kern="1200" dirty="0">
              <a:latin typeface="Calibri" panose="020F0502020204030204" pitchFamily="34" charset="0"/>
              <a:cs typeface="Calibri" panose="020F0502020204030204" pitchFamily="34" charset="0"/>
            </a:rPr>
            <a:t>Eléments non courants</a:t>
          </a:r>
        </a:p>
        <a:p>
          <a:pPr marL="228600" lvl="1" indent="-228600" algn="l" defTabSz="1066800">
            <a:lnSpc>
              <a:spcPct val="100000"/>
            </a:lnSpc>
            <a:spcBef>
              <a:spcPct val="0"/>
            </a:spcBef>
            <a:spcAft>
              <a:spcPct val="15000"/>
            </a:spcAft>
            <a:buChar char="•"/>
          </a:pPr>
          <a:r>
            <a:rPr lang="fr-FR" sz="2400" kern="1200" dirty="0">
              <a:latin typeface="Calibri" panose="020F0502020204030204" pitchFamily="34" charset="0"/>
              <a:cs typeface="Calibri" panose="020F0502020204030204" pitchFamily="34" charset="0"/>
            </a:rPr>
            <a:t>Eléments courants</a:t>
          </a:r>
          <a:endParaRPr sz="2400" kern="1200">
            <a:latin typeface="Calibri" panose="020F0502020204030204" pitchFamily="34" charset="0"/>
            <a:cs typeface="Calibri" panose="020F0502020204030204" pitchFamily="34" charset="0"/>
          </a:endParaRPr>
        </a:p>
      </dsp:txBody>
      <dsp:txXfrm>
        <a:off x="5033219" y="1391"/>
        <a:ext cx="2387421" cy="1591614"/>
      </dsp:txXfrm>
    </dsp:sp>
    <dsp:sp modelId="{A7AB114A-8923-4D12-AA26-732AF2ACD5F2}">
      <dsp:nvSpPr>
        <dsp:cNvPr id="0" name=""/>
        <dsp:cNvSpPr/>
      </dsp:nvSpPr>
      <dsp:spPr>
        <a:xfrm>
          <a:off x="3282443" y="2643078"/>
          <a:ext cx="1591614" cy="1591614"/>
        </a:xfrm>
        <a:prstGeom prst="ellipse">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fr-FR" sz="1700" kern="1200" dirty="0"/>
            <a:t>classement</a:t>
          </a:r>
        </a:p>
      </dsp:txBody>
      <dsp:txXfrm>
        <a:off x="3515529" y="2876164"/>
        <a:ext cx="1125442" cy="1125442"/>
      </dsp:txXfrm>
    </dsp:sp>
    <dsp:sp modelId="{104C655F-31AA-4D1D-846B-555D6F9B5982}">
      <dsp:nvSpPr>
        <dsp:cNvPr id="0" name=""/>
        <dsp:cNvSpPr/>
      </dsp:nvSpPr>
      <dsp:spPr>
        <a:xfrm>
          <a:off x="5033219" y="2643078"/>
          <a:ext cx="2387421" cy="1591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100000"/>
            </a:lnSpc>
            <a:spcBef>
              <a:spcPct val="0"/>
            </a:spcBef>
            <a:spcAft>
              <a:spcPct val="15000"/>
            </a:spcAft>
            <a:buChar char="•"/>
          </a:pPr>
          <a:r>
            <a:rPr lang="fr-FR" sz="2400" kern="1200" dirty="0">
              <a:latin typeface="Calibri" panose="020F0502020204030204" pitchFamily="34" charset="0"/>
              <a:cs typeface="Calibri" panose="020F0502020204030204" pitchFamily="34" charset="0"/>
            </a:rPr>
            <a:t>Ordre de liquidité croissante</a:t>
          </a:r>
        </a:p>
        <a:p>
          <a:pPr marL="228600" lvl="1" indent="-228600" algn="l" defTabSz="1066800">
            <a:lnSpc>
              <a:spcPct val="100000"/>
            </a:lnSpc>
            <a:spcBef>
              <a:spcPct val="0"/>
            </a:spcBef>
            <a:spcAft>
              <a:spcPct val="15000"/>
            </a:spcAft>
            <a:buChar char="•"/>
          </a:pPr>
          <a:r>
            <a:rPr lang="fr-FR" sz="2400" kern="1200" dirty="0">
              <a:latin typeface="Calibri" panose="020F0502020204030204" pitchFamily="34" charset="0"/>
              <a:cs typeface="Calibri" panose="020F0502020204030204" pitchFamily="34" charset="0"/>
            </a:rPr>
            <a:t>Ordre d’exigibilité croissante</a:t>
          </a:r>
        </a:p>
      </dsp:txBody>
      <dsp:txXfrm>
        <a:off x="5033219" y="2643078"/>
        <a:ext cx="2387421" cy="15916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CEC98-8E10-4CBB-8295-3F52FD2FEC92}">
      <dsp:nvSpPr>
        <dsp:cNvPr id="0" name=""/>
        <dsp:cNvSpPr/>
      </dsp:nvSpPr>
      <dsp:spPr>
        <a:xfrm>
          <a:off x="4676" y="256393"/>
          <a:ext cx="1660059" cy="166005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Capital social</a:t>
          </a:r>
        </a:p>
      </dsp:txBody>
      <dsp:txXfrm>
        <a:off x="247786" y="499503"/>
        <a:ext cx="1173839" cy="1173839"/>
      </dsp:txXfrm>
    </dsp:sp>
    <dsp:sp modelId="{76EA9CAE-A328-4AD2-8E21-FF1DCFBA571A}">
      <dsp:nvSpPr>
        <dsp:cNvPr id="0" name=""/>
        <dsp:cNvSpPr/>
      </dsp:nvSpPr>
      <dsp:spPr>
        <a:xfrm>
          <a:off x="353288" y="1971523"/>
          <a:ext cx="962834" cy="962834"/>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480912" y="2339711"/>
        <a:ext cx="707586" cy="226458"/>
      </dsp:txXfrm>
    </dsp:sp>
    <dsp:sp modelId="{33BA0E98-EAAE-44E0-885C-5AFB5C3AD442}">
      <dsp:nvSpPr>
        <dsp:cNvPr id="0" name=""/>
        <dsp:cNvSpPr/>
      </dsp:nvSpPr>
      <dsp:spPr>
        <a:xfrm>
          <a:off x="4676" y="3069154"/>
          <a:ext cx="1660059" cy="1660059"/>
        </a:xfrm>
        <a:prstGeom prst="ellipse">
          <a:avLst/>
        </a:prstGeom>
        <a:solidFill>
          <a:schemeClr val="accent3">
            <a:hueOff val="1355300"/>
            <a:satOff val="50000"/>
            <a:lumOff val="-7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Emprunts LMT</a:t>
          </a:r>
        </a:p>
      </dsp:txBody>
      <dsp:txXfrm>
        <a:off x="247786" y="3312264"/>
        <a:ext cx="1173839" cy="1173839"/>
      </dsp:txXfrm>
    </dsp:sp>
    <dsp:sp modelId="{3F012B47-88F8-47F8-A3E7-FECCC3EA8B1E}">
      <dsp:nvSpPr>
        <dsp:cNvPr id="0" name=""/>
        <dsp:cNvSpPr/>
      </dsp:nvSpPr>
      <dsp:spPr>
        <a:xfrm rot="21560692">
          <a:off x="1913753" y="2168674"/>
          <a:ext cx="527990" cy="617541"/>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a:off x="1913758" y="2293088"/>
        <a:ext cx="369593" cy="370525"/>
      </dsp:txXfrm>
    </dsp:sp>
    <dsp:sp modelId="{1783238A-9CE0-4FE5-9AD2-931D94B1E608}">
      <dsp:nvSpPr>
        <dsp:cNvPr id="0" name=""/>
        <dsp:cNvSpPr/>
      </dsp:nvSpPr>
      <dsp:spPr>
        <a:xfrm>
          <a:off x="2660770" y="792881"/>
          <a:ext cx="3320118" cy="3320118"/>
        </a:xfrm>
        <a:prstGeom prst="ellipse">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r>
            <a:rPr lang="fr-FR" sz="4900" kern="1200" dirty="0"/>
            <a:t>Total général du bilan </a:t>
          </a:r>
        </a:p>
      </dsp:txBody>
      <dsp:txXfrm>
        <a:off x="3146990" y="1279101"/>
        <a:ext cx="2347678" cy="23476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DCABD-B851-431F-9D8B-DC37E7567832}">
      <dsp:nvSpPr>
        <dsp:cNvPr id="0" name=""/>
        <dsp:cNvSpPr/>
      </dsp:nvSpPr>
      <dsp:spPr>
        <a:xfrm>
          <a:off x="381039" y="884188"/>
          <a:ext cx="4524902" cy="2860725"/>
        </a:xfrm>
        <a:prstGeom prst="rect">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CD4BB0-4CF0-45A7-A903-D840BDE6D8F0}">
      <dsp:nvSpPr>
        <dsp:cNvPr id="0" name=""/>
        <dsp:cNvSpPr/>
      </dsp:nvSpPr>
      <dsp:spPr>
        <a:xfrm>
          <a:off x="591734" y="1934225"/>
          <a:ext cx="2060867" cy="2004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fr-FR" sz="2400" b="1" kern="1200" dirty="0">
              <a:solidFill>
                <a:srgbClr val="FF0000"/>
              </a:solidFill>
              <a:latin typeface="Calibri" panose="020F0502020204030204"/>
            </a:rPr>
            <a:t>Charges  </a:t>
          </a:r>
        </a:p>
        <a:p>
          <a:pPr marL="0" lvl="0" indent="0" algn="l" defTabSz="1066800">
            <a:lnSpc>
              <a:spcPct val="90000"/>
            </a:lnSpc>
            <a:spcBef>
              <a:spcPct val="0"/>
            </a:spcBef>
            <a:spcAft>
              <a:spcPct val="35000"/>
            </a:spcAft>
            <a:buNone/>
          </a:pPr>
          <a:r>
            <a:rPr lang="fr-FR" sz="2400" kern="1200" dirty="0">
              <a:latin typeface="Calibri" panose="020F0502020204030204"/>
            </a:rPr>
            <a:t>Ce que l’entreprise décaisse  </a:t>
          </a:r>
        </a:p>
      </dsp:txBody>
      <dsp:txXfrm>
        <a:off x="591734" y="1934225"/>
        <a:ext cx="2060867" cy="2004413"/>
      </dsp:txXfrm>
    </dsp:sp>
    <dsp:sp modelId="{83F8670B-9E6F-41D2-889D-B3D19DD00C36}">
      <dsp:nvSpPr>
        <dsp:cNvPr id="0" name=""/>
        <dsp:cNvSpPr/>
      </dsp:nvSpPr>
      <dsp:spPr>
        <a:xfrm>
          <a:off x="2698512" y="1955386"/>
          <a:ext cx="2060867" cy="1962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466850">
            <a:lnSpc>
              <a:spcPct val="90000"/>
            </a:lnSpc>
            <a:spcBef>
              <a:spcPct val="0"/>
            </a:spcBef>
            <a:spcAft>
              <a:spcPct val="35000"/>
            </a:spcAft>
            <a:buNone/>
          </a:pPr>
          <a:r>
            <a:rPr lang="fr-FR" sz="2400" b="1" kern="1200" dirty="0">
              <a:solidFill>
                <a:srgbClr val="00B050"/>
              </a:solidFill>
              <a:latin typeface="Calibri" panose="020F0502020204030204"/>
            </a:rPr>
            <a:t>Produits</a:t>
          </a:r>
          <a:r>
            <a:rPr lang="fr-FR" sz="2400" b="1" kern="1200" dirty="0">
              <a:solidFill>
                <a:srgbClr val="FF0000"/>
              </a:solidFill>
              <a:latin typeface="Calibri" panose="020F0502020204030204"/>
            </a:rPr>
            <a:t> </a:t>
          </a:r>
        </a:p>
        <a:p>
          <a:pPr marL="0" lvl="0" indent="0" algn="l" defTabSz="1466850">
            <a:lnSpc>
              <a:spcPct val="90000"/>
            </a:lnSpc>
            <a:spcBef>
              <a:spcPct val="0"/>
            </a:spcBef>
            <a:spcAft>
              <a:spcPct val="35000"/>
            </a:spcAft>
            <a:buNone/>
          </a:pPr>
          <a:r>
            <a:rPr lang="fr-FR" sz="2400" kern="1200" dirty="0">
              <a:solidFill>
                <a:srgbClr val="000000">
                  <a:hueOff val="0"/>
                  <a:satOff val="0"/>
                  <a:lumOff val="0"/>
                  <a:alphaOff val="0"/>
                </a:srgbClr>
              </a:solidFill>
              <a:latin typeface="Calibri" panose="020F0502020204030204"/>
              <a:ea typeface="+mn-ea"/>
              <a:cs typeface="+mn-cs"/>
            </a:rPr>
            <a:t>Ce que l’entreprise encaisse</a:t>
          </a:r>
        </a:p>
      </dsp:txBody>
      <dsp:txXfrm>
        <a:off x="2698512" y="1955386"/>
        <a:ext cx="2060867" cy="1962091"/>
      </dsp:txXfrm>
    </dsp:sp>
    <dsp:sp modelId="{7CDC87F6-0627-4D6A-87E2-3D16A1DFF9AE}">
      <dsp:nvSpPr>
        <dsp:cNvPr id="0" name=""/>
        <dsp:cNvSpPr/>
      </dsp:nvSpPr>
      <dsp:spPr>
        <a:xfrm>
          <a:off x="4223152" y="857025"/>
          <a:ext cx="867196" cy="867196"/>
        </a:xfrm>
        <a:prstGeom prst="plus">
          <a:avLst>
            <a:gd name="adj" fmla="val 32810"/>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4125F2-2F05-43DA-90FB-C11249184F56}">
      <dsp:nvSpPr>
        <dsp:cNvPr id="0" name=""/>
        <dsp:cNvSpPr/>
      </dsp:nvSpPr>
      <dsp:spPr>
        <a:xfrm>
          <a:off x="442609" y="1264875"/>
          <a:ext cx="816185" cy="279699"/>
        </a:xfrm>
        <a:prstGeom prst="rect">
          <a:avLst/>
        </a:prstGeom>
        <a:solidFill>
          <a:srgbClr val="F6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C13CF8-300A-47D0-861E-CBE2A5DA16B1}">
      <dsp:nvSpPr>
        <dsp:cNvPr id="0" name=""/>
        <dsp:cNvSpPr/>
      </dsp:nvSpPr>
      <dsp:spPr>
        <a:xfrm>
          <a:off x="2678107" y="1959581"/>
          <a:ext cx="510" cy="1873985"/>
        </a:xfrm>
        <a:prstGeom prst="line">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2DD8D-CB11-4B9B-8B86-1C3A8515EBB1}">
      <dsp:nvSpPr>
        <dsp:cNvPr id="0" name=""/>
        <dsp:cNvSpPr/>
      </dsp:nvSpPr>
      <dsp:spPr>
        <a:xfrm>
          <a:off x="0" y="0"/>
          <a:ext cx="2027745" cy="1520808"/>
        </a:xfrm>
        <a:prstGeom prst="upArrow">
          <a:avLst/>
        </a:prstGeom>
        <a:solidFill>
          <a:srgbClr val="00B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E9D162D-D8F5-4906-AD44-D037ED32ECA6}">
      <dsp:nvSpPr>
        <dsp:cNvPr id="0" name=""/>
        <dsp:cNvSpPr/>
      </dsp:nvSpPr>
      <dsp:spPr>
        <a:xfrm>
          <a:off x="2055814" y="0"/>
          <a:ext cx="8324537" cy="1520808"/>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just" defTabSz="1066800">
            <a:lnSpc>
              <a:spcPct val="150000"/>
            </a:lnSpc>
            <a:spcBef>
              <a:spcPct val="0"/>
            </a:spcBef>
            <a:spcAft>
              <a:spcPts val="0"/>
            </a:spcAft>
            <a:buNone/>
          </a:pPr>
          <a:r>
            <a:rPr lang="fr-FR" sz="2400" b="1" kern="1200" dirty="0">
              <a:solidFill>
                <a:srgbClr val="00B050"/>
              </a:solidFill>
              <a:latin typeface="Calibri" panose="020F0502020204030204" pitchFamily="34" charset="0"/>
              <a:cs typeface="Calibri" panose="020F0502020204030204" pitchFamily="34" charset="0"/>
            </a:rPr>
            <a:t>Un produit </a:t>
          </a:r>
          <a:r>
            <a:rPr lang="fr-FR" sz="2400" kern="1200" dirty="0">
              <a:latin typeface="Calibri" panose="020F0502020204030204" pitchFamily="34" charset="0"/>
              <a:cs typeface="Calibri" panose="020F0502020204030204" pitchFamily="34" charset="0"/>
            </a:rPr>
            <a:t>correspond à un accroissement de la valeur du patrimoine de l’entreprise engendré par l’activité de celle-ci</a:t>
          </a:r>
        </a:p>
      </dsp:txBody>
      <dsp:txXfrm>
        <a:off x="2055814" y="0"/>
        <a:ext cx="8324537" cy="1520808"/>
      </dsp:txXfrm>
    </dsp:sp>
    <dsp:sp modelId="{A1154A52-0C05-4035-A2A6-752B2A0F0B58}">
      <dsp:nvSpPr>
        <dsp:cNvPr id="0" name=""/>
        <dsp:cNvSpPr/>
      </dsp:nvSpPr>
      <dsp:spPr>
        <a:xfrm>
          <a:off x="522962" y="1626768"/>
          <a:ext cx="2027745" cy="1520808"/>
        </a:xfrm>
        <a:prstGeom prst="downArrow">
          <a:avLst/>
        </a:prstGeom>
        <a:solidFill>
          <a:srgbClr val="F6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777FB1C-4346-49B4-B43D-97D111A18215}">
      <dsp:nvSpPr>
        <dsp:cNvPr id="0" name=""/>
        <dsp:cNvSpPr/>
      </dsp:nvSpPr>
      <dsp:spPr>
        <a:xfrm>
          <a:off x="2427237" y="1626768"/>
          <a:ext cx="8517978" cy="152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just" defTabSz="1066800">
            <a:lnSpc>
              <a:spcPct val="150000"/>
            </a:lnSpc>
            <a:spcBef>
              <a:spcPct val="0"/>
            </a:spcBef>
            <a:spcAft>
              <a:spcPts val="0"/>
            </a:spcAft>
            <a:buNone/>
          </a:pPr>
          <a:r>
            <a:rPr lang="fr-FR" sz="2400" b="1" kern="1200" dirty="0">
              <a:solidFill>
                <a:srgbClr val="F60000"/>
              </a:solidFill>
              <a:latin typeface="Calibri" panose="020F0502020204030204" pitchFamily="34" charset="0"/>
              <a:cs typeface="Calibri" panose="020F0502020204030204" pitchFamily="34" charset="0"/>
            </a:rPr>
            <a:t>Une charge </a:t>
          </a:r>
          <a:r>
            <a:rPr lang="fr-FR" sz="2400" kern="1200" dirty="0">
              <a:latin typeface="Calibri" panose="020F0502020204030204" pitchFamily="34" charset="0"/>
              <a:cs typeface="Calibri" panose="020F0502020204030204" pitchFamily="34" charset="0"/>
            </a:rPr>
            <a:t>correspond à une diminution de cette valeur.</a:t>
          </a:r>
        </a:p>
      </dsp:txBody>
      <dsp:txXfrm>
        <a:off x="2427237" y="1626768"/>
        <a:ext cx="8517978" cy="15208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3559A-E1CF-4EBE-82BF-81A5A53DCCB9}">
      <dsp:nvSpPr>
        <dsp:cNvPr id="0" name=""/>
        <dsp:cNvSpPr/>
      </dsp:nvSpPr>
      <dsp:spPr>
        <a:xfrm>
          <a:off x="2478885" y="3357"/>
          <a:ext cx="2534079" cy="103126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fr-FR" sz="1600" b="1" kern="1200" dirty="0">
              <a:solidFill>
                <a:schemeClr val="tx1"/>
              </a:solidFill>
              <a:latin typeface="Calibri" panose="020F0502020204030204" pitchFamily="34" charset="0"/>
              <a:cs typeface="Calibri" panose="020F0502020204030204" pitchFamily="34" charset="0"/>
            </a:rPr>
            <a:t>Bilan</a:t>
          </a:r>
        </a:p>
        <a:p>
          <a:pPr marL="0" lvl="0" indent="0" algn="ctr" defTabSz="711200">
            <a:lnSpc>
              <a:spcPct val="10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Actifs/Passifs</a:t>
          </a:r>
        </a:p>
        <a:p>
          <a:pPr marL="0" lvl="0" indent="0" algn="ctr" defTabSz="711200">
            <a:lnSpc>
              <a:spcPct val="10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Emplois/Ressources</a:t>
          </a:r>
        </a:p>
      </dsp:txBody>
      <dsp:txXfrm>
        <a:off x="2509090" y="33562"/>
        <a:ext cx="2473669" cy="970852"/>
      </dsp:txXfrm>
    </dsp:sp>
    <dsp:sp modelId="{C4A859D5-C15A-4A41-BE3D-647C86F6ED54}">
      <dsp:nvSpPr>
        <dsp:cNvPr id="0" name=""/>
        <dsp:cNvSpPr/>
      </dsp:nvSpPr>
      <dsp:spPr>
        <a:xfrm>
          <a:off x="2732293" y="1034620"/>
          <a:ext cx="253407" cy="1226564"/>
        </a:xfrm>
        <a:custGeom>
          <a:avLst/>
          <a:gdLst/>
          <a:ahLst/>
          <a:cxnLst/>
          <a:rect l="0" t="0" r="0" b="0"/>
          <a:pathLst>
            <a:path>
              <a:moveTo>
                <a:pt x="0" y="0"/>
              </a:moveTo>
              <a:lnTo>
                <a:pt x="0" y="1226564"/>
              </a:lnTo>
              <a:lnTo>
                <a:pt x="253407" y="122656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644603-2B32-4681-A421-D555E52D5AC3}">
      <dsp:nvSpPr>
        <dsp:cNvPr id="0" name=""/>
        <dsp:cNvSpPr/>
      </dsp:nvSpPr>
      <dsp:spPr>
        <a:xfrm>
          <a:off x="2985701" y="1274660"/>
          <a:ext cx="2706689" cy="197304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fr-FR" sz="1600" b="0" i="0" kern="1200" dirty="0">
              <a:latin typeface="Calibri" panose="020F0502020204030204" pitchFamily="34" charset="0"/>
              <a:cs typeface="Calibri" panose="020F0502020204030204" pitchFamily="34" charset="0"/>
            </a:rPr>
            <a:t>Le bilan est composé d’emplois qui ne </a:t>
          </a:r>
          <a:r>
            <a:rPr lang="fr-FR" sz="1600" b="0" i="0" kern="1200" dirty="0" err="1">
              <a:latin typeface="Calibri" panose="020F0502020204030204" pitchFamily="34" charset="0"/>
              <a:cs typeface="Calibri" panose="020F0502020204030204" pitchFamily="34" charset="0"/>
            </a:rPr>
            <a:t>disparaîteront</a:t>
          </a:r>
          <a:r>
            <a:rPr lang="fr-FR" sz="1600" b="0" i="0" kern="1200" dirty="0">
              <a:latin typeface="Calibri" panose="020F0502020204030204" pitchFamily="34" charset="0"/>
              <a:cs typeface="Calibri" panose="020F0502020204030204" pitchFamily="34" charset="0"/>
            </a:rPr>
            <a:t> pas lors du  1</a:t>
          </a:r>
          <a:r>
            <a:rPr lang="fr-FR" sz="1600" b="0" i="0" kern="1200" baseline="30000" dirty="0">
              <a:latin typeface="Calibri" panose="020F0502020204030204" pitchFamily="34" charset="0"/>
              <a:cs typeface="Calibri" panose="020F0502020204030204" pitchFamily="34" charset="0"/>
            </a:rPr>
            <a:t>er</a:t>
          </a:r>
          <a:r>
            <a:rPr lang="fr-FR" sz="1600" b="0" i="0" kern="1200" dirty="0">
              <a:latin typeface="Calibri" panose="020F0502020204030204" pitchFamily="34" charset="0"/>
              <a:cs typeface="Calibri" panose="020F0502020204030204" pitchFamily="34" charset="0"/>
            </a:rPr>
            <a:t>  usage (</a:t>
          </a:r>
          <a:r>
            <a:rPr lang="fr-FR" sz="1600" b="0" i="0" kern="1200" dirty="0">
              <a:solidFill>
                <a:srgbClr val="0070C0"/>
              </a:solidFill>
              <a:latin typeface="Calibri" panose="020F0502020204030204" pitchFamily="34" charset="0"/>
              <a:cs typeface="Calibri" panose="020F0502020204030204" pitchFamily="34" charset="0"/>
            </a:rPr>
            <a:t>emplois </a:t>
          </a:r>
          <a:r>
            <a:rPr lang="fr-FR" sz="1600" b="0" i="0" kern="1200" dirty="0" err="1">
              <a:solidFill>
                <a:srgbClr val="0070C0"/>
              </a:solidFill>
              <a:latin typeface="Calibri" panose="020F0502020204030204" pitchFamily="34" charset="0"/>
              <a:cs typeface="Calibri" panose="020F0502020204030204" pitchFamily="34" charset="0"/>
            </a:rPr>
            <a:t>provisoirs</a:t>
          </a:r>
          <a:r>
            <a:rPr lang="fr-FR" sz="1600" b="0" i="0" kern="1200" dirty="0">
              <a:solidFill>
                <a:srgbClr val="0070C0"/>
              </a:solidFill>
              <a:latin typeface="Calibri" panose="020F0502020204030204" pitchFamily="34" charset="0"/>
              <a:cs typeface="Calibri" panose="020F0502020204030204" pitchFamily="34" charset="0"/>
            </a:rPr>
            <a:t>  </a:t>
          </a:r>
          <a:r>
            <a:rPr lang="fr-FR" sz="1600" b="0" i="0" kern="1200" dirty="0">
              <a:solidFill>
                <a:schemeClr val="tx1"/>
              </a:solidFill>
              <a:latin typeface="Calibri" panose="020F0502020204030204" pitchFamily="34" charset="0"/>
              <a:cs typeface="Calibri" panose="020F0502020204030204" pitchFamily="34" charset="0"/>
            </a:rPr>
            <a:t>ou</a:t>
          </a:r>
          <a:r>
            <a:rPr lang="fr-FR" sz="1600" b="0" i="0" kern="1200" dirty="0">
              <a:solidFill>
                <a:srgbClr val="0070C0"/>
              </a:solidFill>
              <a:latin typeface="Calibri" panose="020F0502020204030204" pitchFamily="34" charset="0"/>
              <a:cs typeface="Calibri" panose="020F0502020204030204" pitchFamily="34" charset="0"/>
            </a:rPr>
            <a:t> « actifs ») </a:t>
          </a:r>
          <a:r>
            <a:rPr lang="fr-FR" sz="1600" b="0" i="0" kern="1200" dirty="0">
              <a:latin typeface="Calibri" panose="020F0502020204030204" pitchFamily="34" charset="0"/>
              <a:cs typeface="Calibri" panose="020F0502020204030204" pitchFamily="34" charset="0"/>
            </a:rPr>
            <a:t>et des ressources qui devront être restituées à MLT  </a:t>
          </a:r>
          <a:r>
            <a:rPr lang="fr-FR" sz="1600" b="0" i="0" kern="1200" dirty="0">
              <a:solidFill>
                <a:srgbClr val="0070C0"/>
              </a:solidFill>
              <a:latin typeface="Calibri" panose="020F0502020204030204" pitchFamily="34" charset="0"/>
              <a:cs typeface="Calibri" panose="020F0502020204030204" pitchFamily="34" charset="0"/>
            </a:rPr>
            <a:t>(ressources provisoires</a:t>
          </a:r>
          <a:r>
            <a:rPr lang="fr-FR" sz="1600" b="0" i="0" kern="1200" dirty="0">
              <a:solidFill>
                <a:schemeClr val="tx1"/>
              </a:solidFill>
              <a:latin typeface="Calibri" panose="020F0502020204030204" pitchFamily="34" charset="0"/>
              <a:cs typeface="Calibri" panose="020F0502020204030204" pitchFamily="34" charset="0"/>
            </a:rPr>
            <a:t> ou </a:t>
          </a:r>
          <a:r>
            <a:rPr lang="fr-FR" sz="1600" b="0" i="0" kern="1200" dirty="0">
              <a:solidFill>
                <a:srgbClr val="0070C0"/>
              </a:solidFill>
              <a:latin typeface="Calibri" panose="020F0502020204030204" pitchFamily="34" charset="0"/>
              <a:cs typeface="Calibri" panose="020F0502020204030204" pitchFamily="34" charset="0"/>
            </a:rPr>
            <a:t>« passifs »</a:t>
          </a:r>
          <a:r>
            <a:rPr lang="fr-FR" sz="1800" b="0" i="0" kern="1200" dirty="0">
              <a:solidFill>
                <a:srgbClr val="0070C0"/>
              </a:solidFill>
              <a:latin typeface="Calibri" panose="020F0502020204030204" pitchFamily="34" charset="0"/>
              <a:cs typeface="Calibri" panose="020F0502020204030204" pitchFamily="34" charset="0"/>
            </a:rPr>
            <a:t> </a:t>
          </a:r>
          <a:r>
            <a:rPr lang="fr-FR" sz="1800" b="0" i="0" kern="1200" dirty="0">
              <a:latin typeface="Calibri" panose="020F0502020204030204" pitchFamily="34" charset="0"/>
              <a:cs typeface="Calibri" panose="020F0502020204030204" pitchFamily="34" charset="0"/>
            </a:rPr>
            <a:t>)</a:t>
          </a:r>
          <a:endParaRPr sz="6500" kern="1200"/>
        </a:p>
      </dsp:txBody>
      <dsp:txXfrm>
        <a:off x="3043490" y="1332449"/>
        <a:ext cx="2591111" cy="1857469"/>
      </dsp:txXfrm>
    </dsp:sp>
    <dsp:sp modelId="{C6089DBF-FE4E-4272-96A4-F7FF4803F835}">
      <dsp:nvSpPr>
        <dsp:cNvPr id="0" name=""/>
        <dsp:cNvSpPr/>
      </dsp:nvSpPr>
      <dsp:spPr>
        <a:xfrm>
          <a:off x="2732293" y="1034620"/>
          <a:ext cx="424424" cy="3259112"/>
        </a:xfrm>
        <a:custGeom>
          <a:avLst/>
          <a:gdLst/>
          <a:ahLst/>
          <a:cxnLst/>
          <a:rect l="0" t="0" r="0" b="0"/>
          <a:pathLst>
            <a:path>
              <a:moveTo>
                <a:pt x="0" y="0"/>
              </a:moveTo>
              <a:lnTo>
                <a:pt x="0" y="3259112"/>
              </a:lnTo>
              <a:lnTo>
                <a:pt x="424424" y="32591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B3AF4E-0891-4255-8DAE-9E7CBF430820}">
      <dsp:nvSpPr>
        <dsp:cNvPr id="0" name=""/>
        <dsp:cNvSpPr/>
      </dsp:nvSpPr>
      <dsp:spPr>
        <a:xfrm>
          <a:off x="3156718" y="3467517"/>
          <a:ext cx="2409024" cy="1652429"/>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451115"/>
              <a:satOff val="-3409"/>
              <a:lumOff val="-1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u="sng" kern="1200" dirty="0">
              <a:solidFill>
                <a:srgbClr val="0070C0"/>
              </a:solidFill>
              <a:latin typeface="Calibri" panose="020F0502020204030204" pitchFamily="34" charset="0"/>
              <a:cs typeface="Calibri" panose="020F0502020204030204" pitchFamily="34" charset="0"/>
            </a:rPr>
            <a:t>Exemples:</a:t>
          </a:r>
        </a:p>
        <a:p>
          <a:pPr marL="0" lvl="0" indent="0" algn="ctr" defTabSz="711200">
            <a:lnSpc>
              <a:spcPct val="90000"/>
            </a:lnSpc>
            <a:spcBef>
              <a:spcPct val="0"/>
            </a:spcBef>
            <a:spcAft>
              <a:spcPct val="35000"/>
            </a:spcAft>
            <a:buNone/>
          </a:pPr>
          <a:r>
            <a:rPr lang="fr-FR" sz="1600" kern="1200" dirty="0">
              <a:latin typeface="Calibri" panose="020F0502020204030204" pitchFamily="34" charset="0"/>
              <a:cs typeface="Calibri" panose="020F0502020204030204" pitchFamily="34" charset="0"/>
            </a:rPr>
            <a:t>- Investir dans un projet</a:t>
          </a:r>
        </a:p>
        <a:p>
          <a:pPr marL="0" lvl="0" indent="0" algn="ctr" defTabSz="711200">
            <a:lnSpc>
              <a:spcPct val="90000"/>
            </a:lnSpc>
            <a:spcBef>
              <a:spcPct val="0"/>
            </a:spcBef>
            <a:spcAft>
              <a:spcPct val="35000"/>
            </a:spcAft>
            <a:buNone/>
          </a:pPr>
          <a:r>
            <a:rPr lang="fr-FR" sz="1600" kern="1200" dirty="0">
              <a:latin typeface="Calibri" panose="020F0502020204030204" pitchFamily="34" charset="0"/>
              <a:cs typeface="Calibri" panose="020F0502020204030204" pitchFamily="34" charset="0"/>
            </a:rPr>
            <a:t>- Acheter un Pc/ un camion… </a:t>
          </a:r>
        </a:p>
        <a:p>
          <a:pPr marL="0" lvl="0" indent="0" algn="ctr" defTabSz="711200">
            <a:lnSpc>
              <a:spcPct val="90000"/>
            </a:lnSpc>
            <a:spcBef>
              <a:spcPct val="0"/>
            </a:spcBef>
            <a:spcAft>
              <a:spcPct val="35000"/>
            </a:spcAft>
            <a:buNone/>
          </a:pPr>
          <a:r>
            <a:rPr lang="fr-FR" sz="1600" b="1" kern="1200" dirty="0">
              <a:solidFill>
                <a:srgbClr val="C00000"/>
              </a:solidFill>
              <a:latin typeface="Calibri" panose="020F0502020204030204" pitchFamily="34" charset="0"/>
              <a:cs typeface="Calibri" panose="020F0502020204030204" pitchFamily="34" charset="0"/>
            </a:rPr>
            <a:t>Décaissement Récupérable</a:t>
          </a:r>
        </a:p>
      </dsp:txBody>
      <dsp:txXfrm>
        <a:off x="3205116" y="3515915"/>
        <a:ext cx="2312228" cy="1555633"/>
      </dsp:txXfrm>
    </dsp:sp>
    <dsp:sp modelId="{7DDF901D-24D2-4639-A972-DC3C77C05A4E}">
      <dsp:nvSpPr>
        <dsp:cNvPr id="0" name=""/>
        <dsp:cNvSpPr/>
      </dsp:nvSpPr>
      <dsp:spPr>
        <a:xfrm>
          <a:off x="5615893" y="3357"/>
          <a:ext cx="2782896" cy="1099885"/>
        </a:xfrm>
        <a:prstGeom prst="roundRect">
          <a:avLst>
            <a:gd name="adj" fmla="val 10000"/>
          </a:avLst>
        </a:prstGeom>
        <a:solidFill>
          <a:schemeClr val="accent5">
            <a:hueOff val="-7353344"/>
            <a:satOff val="-10228"/>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fr-FR" sz="1600" b="1" kern="1200" dirty="0">
              <a:solidFill>
                <a:schemeClr val="tx1"/>
              </a:solidFill>
              <a:latin typeface="Calibri" panose="020F0502020204030204" pitchFamily="34" charset="0"/>
              <a:cs typeface="Calibri" panose="020F0502020204030204" pitchFamily="34" charset="0"/>
            </a:rPr>
            <a:t>Etat de Résultat</a:t>
          </a:r>
        </a:p>
        <a:p>
          <a:pPr marL="0" lvl="0" indent="0" algn="ctr" defTabSz="711200">
            <a:lnSpc>
              <a:spcPct val="10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Charges/ Produits</a:t>
          </a:r>
        </a:p>
        <a:p>
          <a:pPr marL="0" lvl="0" indent="0" algn="ctr" defTabSz="711200">
            <a:lnSpc>
              <a:spcPct val="10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Emplois/Ressources</a:t>
          </a:r>
        </a:p>
      </dsp:txBody>
      <dsp:txXfrm>
        <a:off x="5648108" y="35572"/>
        <a:ext cx="2718466" cy="1035455"/>
      </dsp:txXfrm>
    </dsp:sp>
    <dsp:sp modelId="{F166FD8B-0325-4CAE-AA88-1DBC720CE3D6}">
      <dsp:nvSpPr>
        <dsp:cNvPr id="0" name=""/>
        <dsp:cNvSpPr/>
      </dsp:nvSpPr>
      <dsp:spPr>
        <a:xfrm>
          <a:off x="5894183" y="1103242"/>
          <a:ext cx="278289" cy="1160144"/>
        </a:xfrm>
        <a:custGeom>
          <a:avLst/>
          <a:gdLst/>
          <a:ahLst/>
          <a:cxnLst/>
          <a:rect l="0" t="0" r="0" b="0"/>
          <a:pathLst>
            <a:path>
              <a:moveTo>
                <a:pt x="0" y="0"/>
              </a:moveTo>
              <a:lnTo>
                <a:pt x="0" y="1160144"/>
              </a:lnTo>
              <a:lnTo>
                <a:pt x="278289" y="116014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A23C6E-07DF-47E5-AADE-BEF7D0C60CF2}">
      <dsp:nvSpPr>
        <dsp:cNvPr id="0" name=""/>
        <dsp:cNvSpPr/>
      </dsp:nvSpPr>
      <dsp:spPr>
        <a:xfrm>
          <a:off x="6172472" y="1343283"/>
          <a:ext cx="2797913" cy="184020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4902230"/>
              <a:satOff val="-6819"/>
              <a:lumOff val="-2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fr-FR" sz="1600" b="0" i="0" kern="1200" dirty="0">
              <a:latin typeface="Calibri" panose="020F0502020204030204" pitchFamily="34" charset="0"/>
              <a:cs typeface="Calibri" panose="020F0502020204030204" pitchFamily="34" charset="0"/>
            </a:rPr>
            <a:t>L’état des résultats est composé d’emplois consommés lors du 1</a:t>
          </a:r>
          <a:r>
            <a:rPr lang="fr-FR" sz="1600" b="0" i="0" kern="1200" baseline="30000" dirty="0">
              <a:latin typeface="Calibri" panose="020F0502020204030204" pitchFamily="34" charset="0"/>
              <a:cs typeface="Calibri" panose="020F0502020204030204" pitchFamily="34" charset="0"/>
            </a:rPr>
            <a:t>er</a:t>
          </a:r>
          <a:r>
            <a:rPr lang="fr-FR" sz="1600" b="0" i="0" kern="1200" dirty="0">
              <a:latin typeface="Calibri" panose="020F0502020204030204" pitchFamily="34" charset="0"/>
              <a:cs typeface="Calibri" panose="020F0502020204030204" pitchFamily="34" charset="0"/>
            </a:rPr>
            <a:t>  usage (</a:t>
          </a:r>
          <a:r>
            <a:rPr lang="fr-FR" sz="1600" b="0" i="0" kern="1200" dirty="0">
              <a:solidFill>
                <a:srgbClr val="0070C0"/>
              </a:solidFill>
              <a:latin typeface="Calibri" panose="020F0502020204030204" pitchFamily="34" charset="0"/>
              <a:cs typeface="Calibri" panose="020F0502020204030204" pitchFamily="34" charset="0"/>
            </a:rPr>
            <a:t>emplois définitifs </a:t>
          </a:r>
          <a:r>
            <a:rPr lang="fr-FR" sz="1600" b="0" i="0" kern="1200" dirty="0">
              <a:solidFill>
                <a:schemeClr val="tx1"/>
              </a:solidFill>
              <a:latin typeface="Calibri" panose="020F0502020204030204" pitchFamily="34" charset="0"/>
              <a:cs typeface="Calibri" panose="020F0502020204030204" pitchFamily="34" charset="0"/>
            </a:rPr>
            <a:t>ou</a:t>
          </a:r>
          <a:r>
            <a:rPr lang="fr-FR" sz="1600" b="0" i="0" kern="1200" dirty="0">
              <a:solidFill>
                <a:srgbClr val="0070C0"/>
              </a:solidFill>
              <a:latin typeface="Calibri" panose="020F0502020204030204" pitchFamily="34" charset="0"/>
              <a:cs typeface="Calibri" panose="020F0502020204030204" pitchFamily="34" charset="0"/>
            </a:rPr>
            <a:t> « charges ») </a:t>
          </a:r>
          <a:r>
            <a:rPr lang="fr-FR" sz="1600" b="0" i="0" kern="1200" dirty="0">
              <a:latin typeface="Calibri" panose="020F0502020204030204" pitchFamily="34" charset="0"/>
              <a:cs typeface="Calibri" panose="020F0502020204030204" pitchFamily="34" charset="0"/>
            </a:rPr>
            <a:t>et de ressources définitivement acquises </a:t>
          </a:r>
          <a:r>
            <a:rPr lang="fr-FR" sz="1600" b="0" i="0" kern="1200" dirty="0">
              <a:solidFill>
                <a:srgbClr val="0070C0"/>
              </a:solidFill>
              <a:latin typeface="Calibri" panose="020F0502020204030204" pitchFamily="34" charset="0"/>
              <a:cs typeface="Calibri" panose="020F0502020204030204" pitchFamily="34" charset="0"/>
            </a:rPr>
            <a:t>(ressources définitives</a:t>
          </a:r>
          <a:r>
            <a:rPr lang="fr-FR" sz="1600" b="0" i="0" kern="1200" dirty="0">
              <a:solidFill>
                <a:schemeClr val="tx1"/>
              </a:solidFill>
              <a:latin typeface="Calibri" panose="020F0502020204030204" pitchFamily="34" charset="0"/>
              <a:cs typeface="Calibri" panose="020F0502020204030204" pitchFamily="34" charset="0"/>
            </a:rPr>
            <a:t> ou </a:t>
          </a:r>
          <a:r>
            <a:rPr lang="fr-FR" sz="1600" b="0" i="0" kern="1200" dirty="0">
              <a:solidFill>
                <a:srgbClr val="0070C0"/>
              </a:solidFill>
              <a:latin typeface="Calibri" panose="020F0502020204030204" pitchFamily="34" charset="0"/>
              <a:cs typeface="Calibri" panose="020F0502020204030204" pitchFamily="34" charset="0"/>
            </a:rPr>
            <a:t>« produits » </a:t>
          </a:r>
          <a:r>
            <a:rPr lang="fr-FR" sz="1600" b="0" i="0" kern="1200" dirty="0">
              <a:latin typeface="Calibri" panose="020F0502020204030204" pitchFamily="34" charset="0"/>
              <a:cs typeface="Calibri" panose="020F0502020204030204" pitchFamily="34" charset="0"/>
            </a:rPr>
            <a:t>)</a:t>
          </a:r>
        </a:p>
      </dsp:txBody>
      <dsp:txXfrm>
        <a:off x="6226370" y="1397181"/>
        <a:ext cx="2690117" cy="1732412"/>
      </dsp:txXfrm>
    </dsp:sp>
    <dsp:sp modelId="{B4D6AE87-B28B-429E-8B10-E8B3A7865920}">
      <dsp:nvSpPr>
        <dsp:cNvPr id="0" name=""/>
        <dsp:cNvSpPr/>
      </dsp:nvSpPr>
      <dsp:spPr>
        <a:xfrm>
          <a:off x="5894183" y="1103242"/>
          <a:ext cx="312210" cy="3132712"/>
        </a:xfrm>
        <a:custGeom>
          <a:avLst/>
          <a:gdLst/>
          <a:ahLst/>
          <a:cxnLst/>
          <a:rect l="0" t="0" r="0" b="0"/>
          <a:pathLst>
            <a:path>
              <a:moveTo>
                <a:pt x="0" y="0"/>
              </a:moveTo>
              <a:lnTo>
                <a:pt x="0" y="3132712"/>
              </a:lnTo>
              <a:lnTo>
                <a:pt x="312210" y="313271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21F423-A08A-498C-B13A-8F20E46E7694}">
      <dsp:nvSpPr>
        <dsp:cNvPr id="0" name=""/>
        <dsp:cNvSpPr/>
      </dsp:nvSpPr>
      <dsp:spPr>
        <a:xfrm>
          <a:off x="6206393" y="3408515"/>
          <a:ext cx="2644486" cy="165487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u="sng" kern="1200" dirty="0">
              <a:solidFill>
                <a:srgbClr val="0070C0"/>
              </a:solidFill>
              <a:latin typeface="Calibri" panose="020F0502020204030204" pitchFamily="34" charset="0"/>
              <a:cs typeface="Calibri" panose="020F0502020204030204" pitchFamily="34" charset="0"/>
            </a:rPr>
            <a:t>Exemples:</a:t>
          </a:r>
        </a:p>
        <a:p>
          <a:pPr marL="0" lvl="0" indent="0" algn="ctr" defTabSz="711200">
            <a:lnSpc>
              <a:spcPct val="90000"/>
            </a:lnSpc>
            <a:spcBef>
              <a:spcPct val="0"/>
            </a:spcBef>
            <a:spcAft>
              <a:spcPct val="35000"/>
            </a:spcAft>
            <a:buNone/>
          </a:pPr>
          <a:r>
            <a:rPr lang="fr-FR" sz="1600" kern="1200" dirty="0">
              <a:latin typeface="Calibri" panose="020F0502020204030204" pitchFamily="34" charset="0"/>
              <a:cs typeface="Calibri" panose="020F0502020204030204" pitchFamily="34" charset="0"/>
            </a:rPr>
            <a:t>- Payer une facture</a:t>
          </a:r>
        </a:p>
        <a:p>
          <a:pPr marL="0" lvl="0" indent="0" algn="ctr" defTabSz="711200">
            <a:lnSpc>
              <a:spcPct val="90000"/>
            </a:lnSpc>
            <a:spcBef>
              <a:spcPct val="0"/>
            </a:spcBef>
            <a:spcAft>
              <a:spcPct val="35000"/>
            </a:spcAft>
            <a:buNone/>
          </a:pPr>
          <a:r>
            <a:rPr lang="fr-FR" sz="1600" kern="1200" dirty="0">
              <a:latin typeface="Calibri" panose="020F0502020204030204" pitchFamily="34" charset="0"/>
              <a:cs typeface="Calibri" panose="020F0502020204030204" pitchFamily="34" charset="0"/>
            </a:rPr>
            <a:t>-  Rémunérer les salariés…</a:t>
          </a:r>
        </a:p>
        <a:p>
          <a:pPr marL="0" lvl="0" indent="0" algn="ctr" defTabSz="711200">
            <a:lnSpc>
              <a:spcPct val="90000"/>
            </a:lnSpc>
            <a:spcBef>
              <a:spcPct val="0"/>
            </a:spcBef>
            <a:spcAft>
              <a:spcPct val="35000"/>
            </a:spcAft>
            <a:buNone/>
          </a:pPr>
          <a:r>
            <a:rPr lang="fr-FR" sz="1600" b="1" kern="1200" dirty="0">
              <a:solidFill>
                <a:srgbClr val="C00000"/>
              </a:solidFill>
              <a:latin typeface="Calibri" panose="020F0502020204030204" pitchFamily="34" charset="0"/>
              <a:cs typeface="Calibri" panose="020F0502020204030204" pitchFamily="34" charset="0"/>
            </a:rPr>
            <a:t>Décaissement NON Récupérable</a:t>
          </a:r>
        </a:p>
      </dsp:txBody>
      <dsp:txXfrm>
        <a:off x="6254863" y="3456985"/>
        <a:ext cx="2547546" cy="1557938"/>
      </dsp:txXfrm>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rSet qsTypeId="urn:microsoft.com/office/officeart/2005/8/quickstyle/simple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2#1">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3">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1D214-704C-4966-A498-8433C5BD67C9}" type="datetimeFigureOut">
              <a:rPr lang="fr-FR" smtClean="0"/>
              <a:pPr/>
              <a:t>08/11/2024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E8E52-B9B4-4E0C-AA61-FE925E8B0AE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toupie.org/Dictionnaire/Travail.htm" TargetMode="External"/><Relationship Id="rId3" Type="http://schemas.openxmlformats.org/officeDocument/2006/relationships/hyperlink" Target="http://www.toupie.org/Dictionnaire/Production.htm" TargetMode="External"/><Relationship Id="rId7" Type="http://schemas.openxmlformats.org/officeDocument/2006/relationships/hyperlink" Target="http://www.toupie.org/Dictionnaire/Valeur_ajoutee.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www.toupie.org/Dictionnaire/Capital.htm" TargetMode="External"/><Relationship Id="rId5" Type="http://schemas.openxmlformats.org/officeDocument/2006/relationships/hyperlink" Target="http://www.toupie.org/Dictionnaire/Economie.htm" TargetMode="External"/><Relationship Id="rId10" Type="http://schemas.openxmlformats.org/officeDocument/2006/relationships/hyperlink" Target="http://www.toupie.org/Dictionnaire/Norme.htm" TargetMode="External"/><Relationship Id="rId4" Type="http://schemas.openxmlformats.org/officeDocument/2006/relationships/hyperlink" Target="http://www.toupie.org/Dictionnaire/Efficacite.htm" TargetMode="External"/><Relationship Id="rId9" Type="http://schemas.openxmlformats.org/officeDocument/2006/relationships/hyperlink" Target="http://www.toupie.org/Dictionnaire/Standardisation.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tite-entreprise.net/P-808-88-G1-qu-est-ce-qu-une-creance-caracteristiques-et-mode-de-recouvrement.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petite-entreprise.net/P-656-81-G1-licenciement-procedure-legale-de-l-employeur.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oogle.com/url?sa=t&amp;rct=j&amp;q=&amp;esrc=s&amp;source=web&amp;cd=&amp;cad=rja&amp;uact=8&amp;ved=2ahUKEwjpx8eAlqLsAhUmzoUKHWgTA8EQFjAOegQIAhAC&amp;url=https://www.lefrancaisdesaffaires.fr/wp-content/uploads/2016/05/04soldes_de_gestion.pdf&amp;usg=AOvVaw0a92n0ISIl9hPT9TEgyCp5"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Logo EUR-ACE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5763" y="687388"/>
            <a:ext cx="6088062" cy="3425825"/>
          </a:xfrm>
        </p:spPr>
      </p:sp>
      <p:sp>
        <p:nvSpPr>
          <p:cNvPr id="141315" name="Rectangle 3"/>
          <p:cNvSpPr>
            <a:spLocks noGrp="1" noChangeArrowheads="1"/>
          </p:cNvSpPr>
          <p:nvPr>
            <p:ph type="body" idx="1"/>
          </p:nvPr>
        </p:nvSpPr>
        <p:spPr>
          <a:xfrm>
            <a:off x="923978" y="4349266"/>
            <a:ext cx="4993721" cy="4136925"/>
          </a:xfrm>
          <a:noFill/>
        </p:spPr>
        <p:txBody>
          <a:bodyPr/>
          <a:lstStyle/>
          <a:p>
            <a:pPr eaLnBrk="1" hangingPunct="1"/>
            <a:r>
              <a:rPr lang="fr-FR" dirty="0"/>
              <a:t>Un escompte est une réduction financière figurant sur une facture ou faite à postériori afin d’encourager les règlements rapides comme par exemple les paiements au comptant.</a:t>
            </a:r>
          </a:p>
          <a:p>
            <a:r>
              <a:rPr lang="fr-FR" dirty="0"/>
              <a:t>Contrairement aux réductions commerciales (Rabais, remises et ristournes), les réductions financières s’enregistrent dans un compte spécial.</a:t>
            </a:r>
          </a:p>
          <a:p>
            <a:r>
              <a:rPr lang="fr-FR" b="1" i="1" dirty="0"/>
              <a:t>665. Escomptes accordés</a:t>
            </a:r>
            <a:endParaRPr lang="fr-FR" dirty="0"/>
          </a:p>
          <a:p>
            <a:r>
              <a:rPr lang="fr-FR" b="1" i="1" dirty="0"/>
              <a:t>765. Escomptes obtenus</a:t>
            </a:r>
          </a:p>
          <a:p>
            <a:r>
              <a:rPr lang="fr-FR" b="1" dirty="0"/>
              <a:t>Net Financier = Net commerciale (HT) – Escompte</a:t>
            </a:r>
            <a:endParaRPr lang="fr-FR" dirty="0"/>
          </a:p>
          <a:p>
            <a:r>
              <a:rPr lang="fr-FR" dirty="0"/>
              <a:t>La TVA est calculée à partir du Net Financier, c’est-à-dire déduction faite de l’escompte.</a:t>
            </a:r>
          </a:p>
          <a:p>
            <a:r>
              <a:rPr lang="fr-FR" b="1" dirty="0"/>
              <a:t>Distinction entre escompte accordé et escompte obtenu</a:t>
            </a:r>
          </a:p>
          <a:p>
            <a:r>
              <a:rPr lang="fr-FR" b="1" i="1" dirty="0"/>
              <a:t>Escomptes accordés :</a:t>
            </a:r>
            <a:endParaRPr lang="fr-FR" dirty="0"/>
          </a:p>
          <a:p>
            <a:r>
              <a:rPr lang="fr-FR" dirty="0"/>
              <a:t>Ce sont les escomptes que les fournisseurs émettent vis à vis de leurs clients.</a:t>
            </a:r>
          </a:p>
          <a:p>
            <a:r>
              <a:rPr lang="fr-FR" b="1" i="1" dirty="0"/>
              <a:t>Escomptes obtenus :</a:t>
            </a:r>
            <a:endParaRPr lang="fr-FR" dirty="0"/>
          </a:p>
          <a:p>
            <a:r>
              <a:rPr lang="fr-FR" dirty="0"/>
              <a:t>Ce sont les escomptes que les clients reçoivent de leurs fournisseurs.</a:t>
            </a:r>
          </a:p>
          <a:p>
            <a:endParaRPr lang="fr-FR" dirty="0"/>
          </a:p>
          <a:p>
            <a:pPr eaLnBrk="1" hangingPunct="1"/>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385763" y="687388"/>
            <a:ext cx="6088062" cy="3425825"/>
          </a:xfrm>
        </p:spPr>
      </p:sp>
      <p:sp>
        <p:nvSpPr>
          <p:cNvPr id="142339" name="Rectangle 3"/>
          <p:cNvSpPr>
            <a:spLocks noGrp="1" noChangeArrowheads="1"/>
          </p:cNvSpPr>
          <p:nvPr>
            <p:ph type="body" idx="1"/>
          </p:nvPr>
        </p:nvSpPr>
        <p:spPr>
          <a:xfrm>
            <a:off x="923978" y="4349266"/>
            <a:ext cx="4993721" cy="4136925"/>
          </a:xfrm>
          <a:noFill/>
        </p:spPr>
        <p:txBody>
          <a:bodyPr/>
          <a:lstStyle/>
          <a:p>
            <a:pPr eaLnBrk="1" hangingPunct="1"/>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385763" y="687388"/>
            <a:ext cx="6088062" cy="3425825"/>
          </a:xfrm>
        </p:spPr>
      </p:sp>
      <p:sp>
        <p:nvSpPr>
          <p:cNvPr id="142339" name="Rectangle 3"/>
          <p:cNvSpPr>
            <a:spLocks noGrp="1" noChangeArrowheads="1"/>
          </p:cNvSpPr>
          <p:nvPr>
            <p:ph type="body" idx="1"/>
          </p:nvPr>
        </p:nvSpPr>
        <p:spPr>
          <a:xfrm>
            <a:off x="923978" y="4349266"/>
            <a:ext cx="4993721" cy="4136925"/>
          </a:xfrm>
          <a:noFill/>
        </p:spPr>
        <p:txBody>
          <a:bodyPr/>
          <a:lstStyle/>
          <a:p>
            <a:pPr eaLnBrk="1" hangingPunct="1"/>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385763" y="687388"/>
            <a:ext cx="6088062" cy="3425825"/>
          </a:xfrm>
        </p:spPr>
      </p:sp>
      <p:sp>
        <p:nvSpPr>
          <p:cNvPr id="143363" name="Rectangle 3"/>
          <p:cNvSpPr>
            <a:spLocks noGrp="1" noChangeArrowheads="1"/>
          </p:cNvSpPr>
          <p:nvPr>
            <p:ph type="body" idx="1"/>
          </p:nvPr>
        </p:nvSpPr>
        <p:spPr>
          <a:xfrm>
            <a:off x="923978" y="4349266"/>
            <a:ext cx="4993721" cy="4136925"/>
          </a:xfrm>
          <a:noFill/>
        </p:spPr>
        <p:txBody>
          <a:bodyPr/>
          <a:lstStyle/>
          <a:p>
            <a:pPr eaLnBrk="1" hangingPunct="1"/>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385763" y="687388"/>
            <a:ext cx="6088062" cy="3425825"/>
          </a:xfrm>
        </p:spPr>
      </p:sp>
      <p:sp>
        <p:nvSpPr>
          <p:cNvPr id="144387" name="Rectangle 3"/>
          <p:cNvSpPr>
            <a:spLocks noGrp="1" noChangeArrowheads="1"/>
          </p:cNvSpPr>
          <p:nvPr>
            <p:ph type="body" idx="1"/>
          </p:nvPr>
        </p:nvSpPr>
        <p:spPr>
          <a:xfrm>
            <a:off x="923978" y="4349266"/>
            <a:ext cx="4993721" cy="4136925"/>
          </a:xfrm>
          <a:noFill/>
        </p:spPr>
        <p:txBody>
          <a:bodyPr/>
          <a:lstStyle/>
          <a:p>
            <a:pPr eaLnBrk="1" hangingPunct="1"/>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a:t>https://www.scribd.com/doc/52587247/analyse-financiere</a:t>
            </a:r>
          </a:p>
        </p:txBody>
      </p:sp>
      <p:sp>
        <p:nvSpPr>
          <p:cNvPr id="4" name="Slide Number Placeholder 3"/>
          <p:cNvSpPr>
            <a:spLocks noGrp="1"/>
          </p:cNvSpPr>
          <p:nvPr>
            <p:ph type="sldNum" sz="quarter" idx="5"/>
          </p:nvPr>
        </p:nvSpPr>
        <p:spPr/>
        <p:txBody>
          <a:bodyPr/>
          <a:lstStyle/>
          <a:p>
            <a:fld id="{E8353AE3-1261-402A-A71D-112BCC469129}" type="slidenum">
              <a:rPr lang="fr-FR" smtClean="0"/>
              <a:pPr/>
              <a:t>39</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a:t>https://www.scribd.com/doc/52587247/analyse-financiere</a:t>
            </a:r>
          </a:p>
        </p:txBody>
      </p:sp>
      <p:sp>
        <p:nvSpPr>
          <p:cNvPr id="4" name="Slide Number Placeholder 3"/>
          <p:cNvSpPr>
            <a:spLocks noGrp="1"/>
          </p:cNvSpPr>
          <p:nvPr>
            <p:ph type="sldNum" sz="quarter" idx="5"/>
          </p:nvPr>
        </p:nvSpPr>
        <p:spPr/>
        <p:txBody>
          <a:bodyPr/>
          <a:lstStyle/>
          <a:p>
            <a:fld id="{E8353AE3-1261-402A-A71D-112BCC469129}" type="slidenum">
              <a:rPr lang="fr-FR" smtClean="0"/>
              <a:pPr/>
              <a:t>42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E8353AE3-1261-402A-A71D-112BCC469129}"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381000" y="685800"/>
            <a:ext cx="6096000" cy="3429000"/>
          </a:xfrm>
        </p:spPr>
      </p:sp>
      <p:sp>
        <p:nvSpPr>
          <p:cNvPr id="136195" name="Rectangle 3"/>
          <p:cNvSpPr>
            <a:spLocks noGrp="1" noChangeArrowheads="1"/>
          </p:cNvSpPr>
          <p:nvPr>
            <p:ph type="body" idx="1"/>
          </p:nvPr>
        </p:nvSpPr>
        <p:spPr>
          <a:xfrm>
            <a:off x="922345" y="4347781"/>
            <a:ext cx="4995353" cy="4138410"/>
          </a:xfrm>
          <a:noFill/>
        </p:spPr>
        <p:txBody>
          <a:bodyPr>
            <a:normAutofit fontScale="55000" lnSpcReduction="20000"/>
          </a:bodyPr>
          <a:lstStyle/>
          <a:p>
            <a:pPr eaLnBrk="1" hangingPunct="1">
              <a:spcBef>
                <a:spcPct val="0"/>
              </a:spcBef>
            </a:pPr>
            <a:r>
              <a:rPr lang="fr-FR" sz="2400" dirty="0"/>
              <a:t>Entreprise rentable ou pas   même s’il y a des créances dans les actifs et des dettes dans les passifs </a:t>
            </a:r>
          </a:p>
          <a:p>
            <a:pPr eaLnBrk="1" hangingPunct="1">
              <a:spcBef>
                <a:spcPct val="0"/>
              </a:spcBef>
            </a:pPr>
            <a:endParaRPr lang="fr-FR" sz="2400" dirty="0"/>
          </a:p>
          <a:p>
            <a:pPr eaLnBrk="1" hangingPunct="1">
              <a:spcBef>
                <a:spcPct val="0"/>
              </a:spcBef>
            </a:pPr>
            <a:r>
              <a:rPr lang="fr-FR" sz="2400" dirty="0"/>
              <a:t>ER =&gt; Aperçu sur le niveau de production et le niveau de productivité  </a:t>
            </a:r>
          </a:p>
          <a:p>
            <a:pPr eaLnBrk="1" hangingPunct="1">
              <a:spcBef>
                <a:spcPct val="0"/>
              </a:spcBef>
            </a:pPr>
            <a:r>
              <a:rPr lang="fr-FR" sz="2400" dirty="0"/>
              <a:t>La productivité est le </a:t>
            </a:r>
            <a:r>
              <a:rPr lang="fr-FR" sz="2400" b="1" dirty="0"/>
              <a:t>rapport entre une </a:t>
            </a:r>
            <a:r>
              <a:rPr lang="fr-FR" sz="2400" b="1" dirty="0">
                <a:hlinkClick r:id="rId3"/>
              </a:rPr>
              <a:t>production</a:t>
            </a:r>
            <a:r>
              <a:rPr lang="fr-FR" sz="2400" b="1" dirty="0"/>
              <a:t> de biens ou de services et les moyens qui ont été nécessaires pour sa réalisation</a:t>
            </a:r>
            <a:r>
              <a:rPr lang="fr-FR" sz="2400" dirty="0"/>
              <a:t> (humains, énergie, machines, matières premières, capital, etc.). Elle mesure l'</a:t>
            </a:r>
            <a:r>
              <a:rPr lang="fr-FR" sz="2400" b="1" dirty="0">
                <a:hlinkClick r:id="rId4"/>
              </a:rPr>
              <a:t>efficacité</a:t>
            </a:r>
            <a:r>
              <a:rPr lang="fr-FR" sz="2400" dirty="0"/>
              <a:t> avec laquelle une </a:t>
            </a:r>
            <a:r>
              <a:rPr lang="fr-FR" sz="2400" dirty="0">
                <a:hlinkClick r:id="rId5"/>
              </a:rPr>
              <a:t>économie</a:t>
            </a:r>
            <a:r>
              <a:rPr lang="fr-FR" sz="2400" dirty="0"/>
              <a:t> ou une entreprise utilise les ressources dont elle dispose pour fabriquer des biens ou offrir des services.</a:t>
            </a:r>
            <a:br>
              <a:rPr lang="fr-FR" sz="2400" dirty="0"/>
            </a:br>
            <a:r>
              <a:rPr lang="fr-FR" sz="2400" dirty="0"/>
              <a:t>La productivité du </a:t>
            </a:r>
            <a:r>
              <a:rPr lang="fr-FR" sz="2400" dirty="0">
                <a:hlinkClick r:id="rId6"/>
              </a:rPr>
              <a:t>capital</a:t>
            </a:r>
            <a:r>
              <a:rPr lang="fr-FR" sz="2400" dirty="0"/>
              <a:t> est le rapport entre la </a:t>
            </a:r>
            <a:r>
              <a:rPr lang="fr-FR" sz="2400" dirty="0">
                <a:hlinkClick r:id="rId7"/>
              </a:rPr>
              <a:t>valeur ajoutée</a:t>
            </a:r>
            <a:r>
              <a:rPr lang="fr-FR" sz="2400" dirty="0"/>
              <a:t> et le capital fixe utilisé. </a:t>
            </a:r>
            <a:br>
              <a:rPr lang="fr-FR" sz="2400" dirty="0"/>
            </a:br>
            <a:br>
              <a:rPr lang="fr-FR" sz="2400" dirty="0"/>
            </a:br>
            <a:r>
              <a:rPr lang="fr-FR" sz="2400" b="1" dirty="0"/>
              <a:t>La productivité du </a:t>
            </a:r>
            <a:r>
              <a:rPr lang="fr-FR" sz="2400" b="1" dirty="0">
                <a:hlinkClick r:id="rId8"/>
              </a:rPr>
              <a:t>travail</a:t>
            </a:r>
            <a:r>
              <a:rPr lang="fr-FR" sz="2400" b="1" dirty="0"/>
              <a:t> est le rapport entre la quantité ou la valeur ajoutée de la production et le nombre d'heures nécessaires pour la réaliser. </a:t>
            </a:r>
            <a:r>
              <a:rPr lang="fr-FR" sz="2400" dirty="0"/>
              <a:t>Elle dépend de la capacité du personnel à produire une quantité, dite </a:t>
            </a:r>
            <a:r>
              <a:rPr lang="fr-FR" sz="2400" dirty="0">
                <a:hlinkClick r:id="rId9" tooltip="Définition, de standardiser"/>
              </a:rPr>
              <a:t>standard</a:t>
            </a:r>
            <a:r>
              <a:rPr lang="fr-FR" sz="2400" dirty="0"/>
              <a:t>, de biens ou de services selon les </a:t>
            </a:r>
            <a:r>
              <a:rPr lang="fr-FR" sz="2400" dirty="0">
                <a:hlinkClick r:id="rId10"/>
              </a:rPr>
              <a:t>normes</a:t>
            </a:r>
            <a:r>
              <a:rPr lang="fr-FR" sz="2400" dirty="0"/>
              <a:t> ou les règles prédéfinies.</a:t>
            </a:r>
            <a:br>
              <a:rPr lang="fr-FR" sz="2400" dirty="0"/>
            </a:br>
            <a:r>
              <a:rPr lang="fr-FR" sz="2400" dirty="0"/>
              <a:t>Exemple : quantité de charbon en tonne extraite par heure</a:t>
            </a:r>
          </a:p>
          <a:p>
            <a:pPr eaLnBrk="1" hangingPunct="1">
              <a:spcBef>
                <a:spcPct val="0"/>
              </a:spcBef>
            </a:pPr>
            <a:r>
              <a:rPr lang="fr-FR" sz="2400" b="1" dirty="0"/>
              <a:t> La rentabilité de l’entreprise </a:t>
            </a:r>
            <a:r>
              <a:rPr lang="fr-FR" sz="2400" dirty="0"/>
              <a:t>=&gt; La </a:t>
            </a:r>
            <a:r>
              <a:rPr lang="fr-FR" sz="2400" i="1" dirty="0"/>
              <a:t>rentabilité</a:t>
            </a:r>
            <a:r>
              <a:rPr lang="fr-FR" sz="2400" dirty="0"/>
              <a:t> permet de mesurer la capacité des capitaux investis à dégager un certain niveau de profit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382588" y="684213"/>
            <a:ext cx="6096000" cy="3429000"/>
          </a:xfrm>
        </p:spPr>
      </p:sp>
      <p:sp>
        <p:nvSpPr>
          <p:cNvPr id="134147" name="Rectangle 3"/>
          <p:cNvSpPr>
            <a:spLocks noGrp="1" noChangeArrowheads="1"/>
          </p:cNvSpPr>
          <p:nvPr>
            <p:ph type="body" idx="1"/>
          </p:nvPr>
        </p:nvSpPr>
        <p:spPr>
          <a:xfrm>
            <a:off x="923978" y="4349266"/>
            <a:ext cx="4993721" cy="4138409"/>
          </a:xfrm>
          <a:noFill/>
        </p:spPr>
        <p:txBody>
          <a:bodyPr lIns="89980" tIns="44990" rIns="89980" bIns="44990"/>
          <a:lstStyle/>
          <a:p>
            <a:pPr eaLnBrk="1" hangingPunct="1"/>
            <a:r>
              <a:rPr lang="fr-FR" dirty="0"/>
              <a:t> La notion d’exercice comptable impose à l’ensemble des sociétés ou entreprises de réaliser un inventaire tous les ans, afin de contrôler la valeur de son stock, et de son patrimoine.</a:t>
            </a:r>
          </a:p>
          <a:p>
            <a:pPr eaLnBrk="1" hangingPunct="1"/>
            <a:endParaRPr lang="fr-FR" dirty="0"/>
          </a:p>
          <a:p>
            <a:pPr eaLnBrk="1" hangingPunct="1"/>
            <a:r>
              <a:rPr lang="fr-FR" dirty="0"/>
              <a:t>Les partenaires d’une entreprise doivent suivre régulièrement l’évolution de celle-ci. Il est donc obligatoire d’établir les comptes annuels et la liasse fiscale à la fin de la période pour informer les associés, les banques, ou encore les impôts du résultat de la structure et de son évolution, et afin de prévenir les éventuels risques.</a:t>
            </a:r>
          </a:p>
          <a:p>
            <a:pPr eaLnBrk="1" hangingPunct="1"/>
            <a:endParaRPr lang="fr-FR" dirty="0"/>
          </a:p>
          <a:p>
            <a:pPr eaLnBrk="1" hangingPunct="1"/>
            <a:r>
              <a:rPr lang="fr-FR" dirty="0"/>
              <a:t>Ces informations sont également transmises à l’Etat, qui va compiler l’ensemble des données pour établir des indicateurs économiques tels que le PIB.</a:t>
            </a:r>
          </a:p>
          <a:p>
            <a:r>
              <a:rPr lang="fr-FR" dirty="0"/>
              <a:t>Le résultat mesure l’enrichissement généré par l’activité (d’après le compte de résultat) et la variation de patrimoine (d’après le bilan). </a:t>
            </a:r>
            <a:endParaRPr lang="fr-FR" b="1" dirty="0"/>
          </a:p>
          <a:p>
            <a:r>
              <a:rPr lang="fr-FR" b="1" dirty="0"/>
              <a:t>Résultat = Produits – Charges = Actif - Passif</a:t>
            </a:r>
            <a:endParaRPr lang="fr-FR" b="1" dirty="0">
              <a:sym typeface="Wingdings" panose="05000000000000000000" pitchFamily="2" charset="2"/>
            </a:endParaRPr>
          </a:p>
          <a:p>
            <a:pPr>
              <a:buFontTx/>
              <a:buNone/>
            </a:pPr>
            <a:r>
              <a:rPr lang="fr-FR" b="1" dirty="0">
                <a:sym typeface="Wingdings" panose="05000000000000000000" pitchFamily="2" charset="2"/>
              </a:rPr>
              <a:t></a:t>
            </a:r>
            <a:r>
              <a:rPr lang="fr-FR" b="1" dirty="0"/>
              <a:t> Charges + Actif  = Produits + Passif</a:t>
            </a:r>
          </a:p>
          <a:p>
            <a:pPr eaLnBrk="1" hangingPunct="1"/>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27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fr-FR" b="1" dirty="0">
                <a:effectLst/>
              </a:rPr>
              <a:t>Les charges et produits d’exploitation</a:t>
            </a:r>
            <a:endParaRPr lang="fr-FR" b="1" dirty="0"/>
          </a:p>
          <a:p>
            <a:r>
              <a:rPr lang="fr-FR" dirty="0">
                <a:effectLst/>
              </a:rPr>
              <a:t>Si tout le monde comprend aisément ce que représente le produit d’exploitation (le résultat des ventes de biens ou de service sur l’exercice), les charges d’exploitation peuvent quant à elles être plus difficiles à détailler et à comprendre. Il s’agit de toutes les charges nécessaires à l’exploitation : achat de matières premières, achat de marchandises, salaires, achat de prestations de service, provision pour dépréciation, etc. La différence entre produits d’exploitation et charges d’exploitation donne le résultat d’exploitation.</a:t>
            </a:r>
          </a:p>
          <a:p>
            <a:endParaRPr lang="fr-FR" dirty="0">
              <a:effectLst/>
            </a:endParaRPr>
          </a:p>
          <a:p>
            <a:r>
              <a:rPr lang="fr-FR" dirty="0">
                <a:effectLst/>
              </a:rPr>
              <a:t>Les produits financiers sont les produits issus de placements, de prêts, de </a:t>
            </a:r>
            <a:r>
              <a:rPr lang="fr-FR" dirty="0">
                <a:effectLst/>
                <a:hlinkClick r:id="rId3"/>
              </a:rPr>
              <a:t>créance</a:t>
            </a:r>
            <a:r>
              <a:rPr lang="fr-FR" dirty="0">
                <a:effectLst/>
              </a:rPr>
              <a:t>, etc. Les charges financières sont essentiellement constituées en général des remboursements d’emprunts. La différence entre les premiers et les secondes donne le résultat financier.</a:t>
            </a:r>
          </a:p>
          <a:p>
            <a:endParaRPr lang="fr-FR" dirty="0">
              <a:effectLst/>
            </a:endParaRPr>
          </a:p>
          <a:p>
            <a:r>
              <a:rPr lang="fr-FR" b="1" dirty="0">
                <a:effectLst/>
              </a:rPr>
              <a:t>Les charges et produits exceptionnels</a:t>
            </a:r>
            <a:endParaRPr lang="fr-FR" b="1" dirty="0"/>
          </a:p>
          <a:p>
            <a:r>
              <a:rPr lang="fr-FR" dirty="0">
                <a:effectLst/>
              </a:rPr>
              <a:t>Dans cette catégorie entre tous les produits et les charges qui ne relèvent pas de l’exploitation mais sont liés à des </a:t>
            </a:r>
            <a:r>
              <a:rPr lang="fr-FR" b="1" dirty="0">
                <a:effectLst/>
              </a:rPr>
              <a:t>circonstances exceptionnelles. </a:t>
            </a:r>
            <a:r>
              <a:rPr lang="fr-FR" dirty="0">
                <a:effectLst/>
              </a:rPr>
              <a:t>Typiquement, </a:t>
            </a:r>
            <a:r>
              <a:rPr lang="fr-FR" b="1" dirty="0">
                <a:effectLst/>
              </a:rPr>
              <a:t>la vente d’un matériel en occasion</a:t>
            </a:r>
            <a:r>
              <a:rPr lang="fr-FR" dirty="0">
                <a:effectLst/>
              </a:rPr>
              <a:t> pour s’équiper d’un matériel plus récent est un produit exceptionnel. Les frais engagés pour des </a:t>
            </a:r>
            <a:r>
              <a:rPr lang="fr-FR" b="1" dirty="0">
                <a:effectLst/>
                <a:hlinkClick r:id="rId4"/>
              </a:rPr>
              <a:t>licenciements</a:t>
            </a:r>
            <a:r>
              <a:rPr lang="fr-FR" b="1" dirty="0">
                <a:effectLst/>
              </a:rPr>
              <a:t> </a:t>
            </a:r>
            <a:r>
              <a:rPr lang="fr-FR" dirty="0">
                <a:effectLst/>
              </a:rPr>
              <a:t>relèvent de charges exceptionnelles.</a:t>
            </a:r>
          </a:p>
          <a:p>
            <a:endParaRPr lang="fr-FR" dirty="0">
              <a:effectLst/>
            </a:endParaRPr>
          </a:p>
          <a:p>
            <a:endParaRPr lang="fr-FR" dirty="0">
              <a:effectLst/>
            </a:endParaRPr>
          </a:p>
          <a:p>
            <a:endParaRPr lang="fr-FR" dirty="0">
              <a:effectLst/>
            </a:endParaRPr>
          </a:p>
          <a:p>
            <a:endParaRPr lang="fr-FR" dirty="0">
              <a:effectLst/>
            </a:endParaRPr>
          </a:p>
          <a:p>
            <a:endParaRPr lang="fr-FR" dirty="0">
              <a:effectLst/>
            </a:endParaRPr>
          </a:p>
          <a:p>
            <a:endParaRPr lang="fr-FR" dirty="0">
              <a:effectLst/>
            </a:endParaRPr>
          </a:p>
          <a:p>
            <a:endParaRPr lang="fr-FR" dirty="0">
              <a:effectLst/>
            </a:endParaRPr>
          </a:p>
          <a:p>
            <a:r>
              <a:rPr lang="fr-FR" dirty="0">
                <a:effectLst/>
              </a:rPr>
              <a:t> </a:t>
            </a:r>
          </a:p>
          <a:p>
            <a:endParaRPr lang="fr-FR" dirty="0">
              <a:effectLst/>
            </a:endParaRPr>
          </a:p>
          <a:p>
            <a:endParaRPr lang="fr-FR" dirty="0">
              <a:effectLst/>
            </a:endParaRPr>
          </a:p>
          <a:p>
            <a:endParaRPr lang="fr-FR" dirty="0">
              <a:effectLst/>
            </a:endParaRPr>
          </a:p>
          <a:p>
            <a:endParaRPr lang="fr-FR" dirty="0">
              <a:effectLst/>
            </a:endParaRPr>
          </a:p>
          <a:p>
            <a:endParaRPr lang="fr-FR" dirty="0"/>
          </a:p>
        </p:txBody>
      </p:sp>
      <p:sp>
        <p:nvSpPr>
          <p:cNvPr id="4" name="Slide Number Placeholder 3"/>
          <p:cNvSpPr>
            <a:spLocks noGrp="1"/>
          </p:cNvSpPr>
          <p:nvPr>
            <p:ph type="sldNum" sz="quarter" idx="5"/>
          </p:nvPr>
        </p:nvSpPr>
        <p:spPr/>
        <p:txBody>
          <a:bodyPr/>
          <a:lstStyle/>
          <a:p>
            <a:fld id="{E8353AE3-1261-402A-A71D-112BCC469129}" type="slidenum">
              <a:rPr lang="fr-FR" smtClean="0"/>
              <a:pPr/>
              <a:t>29</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385763" y="687388"/>
            <a:ext cx="6088062" cy="3425825"/>
          </a:xfrm>
        </p:spPr>
      </p:sp>
      <p:sp>
        <p:nvSpPr>
          <p:cNvPr id="139267" name="Rectangle 3"/>
          <p:cNvSpPr>
            <a:spLocks noGrp="1" noChangeArrowheads="1"/>
          </p:cNvSpPr>
          <p:nvPr>
            <p:ph type="body" idx="1"/>
          </p:nvPr>
        </p:nvSpPr>
        <p:spPr>
          <a:xfrm>
            <a:off x="923978" y="4349266"/>
            <a:ext cx="4993721" cy="4136925"/>
          </a:xfrm>
          <a:noFill/>
        </p:spPr>
        <p:txBody>
          <a:bodyPr>
            <a:normAutofit fontScale="70000" lnSpcReduction="20000"/>
          </a:bodyPr>
          <a:lstStyle/>
          <a:p>
            <a:pPr eaLnBrk="1" hangingPunct="1">
              <a:lnSpc>
                <a:spcPct val="110000"/>
              </a:lnSpc>
              <a:spcBef>
                <a:spcPct val="0"/>
              </a:spcBef>
            </a:pPr>
            <a:r>
              <a:rPr lang="fr-FR" dirty="0">
                <a:solidFill>
                  <a:srgbClr val="070313"/>
                </a:solidFill>
              </a:rPr>
              <a:t>Les charges d'exploitation comprennent tous les achats achetés (factures). </a:t>
            </a:r>
            <a:r>
              <a:rPr lang="fr-FR" dirty="0"/>
              <a:t>Les charges d'exploitation, financières ou exceptionnelles sont des charges généralement "</a:t>
            </a:r>
            <a:r>
              <a:rPr lang="fr-FR" dirty="0" err="1"/>
              <a:t>décaissables</a:t>
            </a:r>
            <a:r>
              <a:rPr lang="fr-FR" dirty="0"/>
              <a:t>". Certaines d'entre elles ne le sont pas et ne donnent pas lieu à des flux financiers Ce sont les sommes affectées (dotations) aux amortissements et aux provisions (définir ces notions)</a:t>
            </a:r>
          </a:p>
          <a:p>
            <a:pPr eaLnBrk="1" hangingPunct="1">
              <a:lnSpc>
                <a:spcPct val="110000"/>
              </a:lnSpc>
              <a:spcBef>
                <a:spcPct val="0"/>
              </a:spcBef>
            </a:pPr>
            <a:endParaRPr lang="fr-FR" dirty="0">
              <a:solidFill>
                <a:srgbClr val="070313"/>
              </a:solidFill>
            </a:endParaRPr>
          </a:p>
          <a:p>
            <a:pPr eaLnBrk="1" hangingPunct="1">
              <a:lnSpc>
                <a:spcPct val="60000"/>
              </a:lnSpc>
              <a:spcBef>
                <a:spcPct val="0"/>
              </a:spcBef>
            </a:pPr>
            <a:endParaRPr lang="fr-FR" dirty="0">
              <a:solidFill>
                <a:srgbClr val="070313"/>
              </a:solidFill>
            </a:endParaRPr>
          </a:p>
          <a:p>
            <a:pPr eaLnBrk="1" hangingPunct="1">
              <a:lnSpc>
                <a:spcPct val="110000"/>
              </a:lnSpc>
              <a:spcBef>
                <a:spcPct val="0"/>
              </a:spcBef>
            </a:pPr>
            <a:r>
              <a:rPr lang="fr-FR" dirty="0">
                <a:solidFill>
                  <a:srgbClr val="070313"/>
                </a:solidFill>
              </a:rPr>
              <a:t>A la fin de la période, certains achats ne sont pas consommés : ils sont stockés. Les stocks de début de période sont réputés être consommés, d'où la présentation : </a:t>
            </a:r>
          </a:p>
          <a:p>
            <a:pPr algn="ctr" eaLnBrk="1" hangingPunct="1">
              <a:lnSpc>
                <a:spcPct val="110000"/>
              </a:lnSpc>
              <a:spcBef>
                <a:spcPct val="0"/>
              </a:spcBef>
            </a:pPr>
            <a:r>
              <a:rPr lang="fr-FR" sz="1000" b="1" dirty="0">
                <a:solidFill>
                  <a:srgbClr val="9999FF"/>
                </a:solidFill>
              </a:rPr>
              <a:t>Achats achetés + Stock initial - Stock final = Achats consommés sur la période </a:t>
            </a:r>
          </a:p>
          <a:p>
            <a:pPr algn="ctr" eaLnBrk="1" hangingPunct="1">
              <a:lnSpc>
                <a:spcPct val="0"/>
              </a:lnSpc>
            </a:pPr>
            <a:endParaRPr lang="fr-FR" sz="1400" b="1" dirty="0">
              <a:solidFill>
                <a:srgbClr val="9999FF"/>
              </a:solidFill>
            </a:endParaRPr>
          </a:p>
          <a:p>
            <a:pPr eaLnBrk="1" hangingPunct="1">
              <a:lnSpc>
                <a:spcPct val="120000"/>
              </a:lnSpc>
            </a:pPr>
            <a:r>
              <a:rPr lang="fr-FR" u="sng" dirty="0">
                <a:solidFill>
                  <a:srgbClr val="070313"/>
                </a:solidFill>
              </a:rPr>
              <a:t>Notion de variation de stock :</a:t>
            </a:r>
            <a:endParaRPr lang="fr-FR" dirty="0">
              <a:solidFill>
                <a:srgbClr val="070313"/>
              </a:solidFill>
            </a:endParaRPr>
          </a:p>
          <a:p>
            <a:pPr eaLnBrk="1" hangingPunct="1"/>
            <a:r>
              <a:rPr lang="fr-FR" dirty="0"/>
              <a:t>* Aborder un exemple :</a:t>
            </a:r>
          </a:p>
          <a:p>
            <a:pPr eaLnBrk="1" hangingPunct="1"/>
            <a:r>
              <a:rPr lang="fr-FR" dirty="0"/>
              <a:t>Achats MP			12 000</a:t>
            </a:r>
          </a:p>
          <a:p>
            <a:pPr eaLnBrk="1" hangingPunct="1"/>
            <a:r>
              <a:rPr lang="fr-FR" dirty="0"/>
              <a:t>+ Stock initial			  2 000</a:t>
            </a:r>
          </a:p>
          <a:p>
            <a:pPr eaLnBrk="1" hangingPunct="1"/>
            <a:r>
              <a:rPr lang="fr-FR" dirty="0"/>
              <a:t>- Stock final		                        - 3 000</a:t>
            </a:r>
          </a:p>
          <a:p>
            <a:pPr eaLnBrk="1" hangingPunct="1"/>
            <a:r>
              <a:rPr lang="fr-FR" u="sng" dirty="0"/>
              <a:t>Consommation 		11 000</a:t>
            </a:r>
          </a:p>
          <a:p>
            <a:pPr eaLnBrk="1" hangingPunct="1"/>
            <a:r>
              <a:rPr lang="fr-FR" dirty="0"/>
              <a:t>* Illustration au compte de résultat</a:t>
            </a:r>
          </a:p>
          <a:p>
            <a:pPr eaLnBrk="1" hangingPunct="1"/>
            <a:r>
              <a:rPr lang="fr-FR" dirty="0"/>
              <a:t>Achats MP			12 000</a:t>
            </a:r>
          </a:p>
          <a:p>
            <a:pPr eaLnBrk="1" hangingPunct="1"/>
            <a:r>
              <a:rPr lang="fr-FR" dirty="0"/>
              <a:t>Variation de stock		- 1 000</a:t>
            </a:r>
          </a:p>
          <a:p>
            <a:pPr eaLnBrk="1" hangingPunct="1"/>
            <a:endParaRPr lang="fr-FR" dirty="0"/>
          </a:p>
          <a:p>
            <a:pPr eaLnBrk="1" hangingPunct="1"/>
            <a:r>
              <a:rPr lang="fr-FR" dirty="0"/>
              <a:t>Les provisions pour dépréciation constatent les moins-values potentielles des immobilisations, des stocks, des créances ou des titres : pertes de valeurs réversibles, non liées au temps. </a:t>
            </a:r>
            <a:r>
              <a:rPr lang="fr-FR" b="1" dirty="0"/>
              <a:t>Exemple</a:t>
            </a:r>
            <a:r>
              <a:rPr lang="fr-FR" dirty="0"/>
              <a:t> : baisse du cours d’un titre en dessous de son prix d’achat ; tant que le titre n’est pas vendu, la perte est potentielle (provision), si le cours est au-dessus du prix d’achat, la plus-value potentielle n’est pas comptabilisée : principe de prudence.</a:t>
            </a:r>
          </a:p>
          <a:p>
            <a:pPr eaLnBrk="1" hangingPunct="1"/>
            <a:endParaRPr lang="fr-FR" dirty="0"/>
          </a:p>
          <a:p>
            <a:r>
              <a:rPr lang="fr-FR" b="1" dirty="0"/>
              <a:t>Principes de comptabilisation des provisions pour dépréciation :</a:t>
            </a:r>
          </a:p>
          <a:p>
            <a:endParaRPr lang="fr-FR" b="1" dirty="0"/>
          </a:p>
          <a:p>
            <a:endParaRPr lang="fr-FR" b="1" dirty="0"/>
          </a:p>
          <a:p>
            <a:endParaRPr lang="fr-FR" b="1" dirty="0"/>
          </a:p>
          <a:p>
            <a:endParaRPr lang="fr-FR" b="1" dirty="0"/>
          </a:p>
          <a:p>
            <a:endParaRPr lang="fr-FR" b="1" dirty="0"/>
          </a:p>
          <a:p>
            <a:r>
              <a:rPr lang="fr-FR" b="1" dirty="0"/>
              <a:t>https://www.tifawt.com/comptabilite-2/les-provisions-pour-depreciation/   =&gt; pour </a:t>
            </a:r>
            <a:r>
              <a:rPr lang="fr-FR" b="1" dirty="0" err="1"/>
              <a:t>exple</a:t>
            </a:r>
            <a:r>
              <a:rPr lang="fr-FR" b="1" dirty="0"/>
              <a:t> d’amortissement et provision </a:t>
            </a:r>
          </a:p>
          <a:p>
            <a:r>
              <a:rPr lang="fr-FR" dirty="0"/>
              <a:t>Une provision pour dépréciation d’élément d’actif correspond :</a:t>
            </a:r>
          </a:p>
          <a:p>
            <a:r>
              <a:rPr lang="fr-FR" dirty="0"/>
              <a:t>à une charge, compte 681, 686, 687 (débit) ;</a:t>
            </a:r>
          </a:p>
          <a:p>
            <a:r>
              <a:rPr lang="fr-FR" dirty="0"/>
              <a:t>à une perte potentielle de valeur du bien : actif soustractif (29, 39, 49, 59) (crédit).</a:t>
            </a:r>
          </a:p>
          <a:p>
            <a:r>
              <a:rPr lang="fr-FR" b="1" dirty="0"/>
              <a:t>Exemple</a:t>
            </a:r>
            <a:r>
              <a:rPr lang="fr-FR" dirty="0"/>
              <a:t> : 411 Clients à 491 Provisions pour dépréciation des comptes clients</a:t>
            </a:r>
          </a:p>
          <a:p>
            <a:endParaRPr lang="fr-FR" dirty="0"/>
          </a:p>
          <a:p>
            <a:endParaRPr lang="fr-FR" dirty="0"/>
          </a:p>
          <a:p>
            <a:pPr eaLnBrk="1" hangingPunct="1"/>
            <a:endParaRPr lang="fr-FR" dirty="0"/>
          </a:p>
          <a:p>
            <a:pPr eaLnBrk="1" hangingPunct="1"/>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385763" y="687388"/>
            <a:ext cx="6088062" cy="3425825"/>
          </a:xfrm>
        </p:spPr>
      </p:sp>
      <p:sp>
        <p:nvSpPr>
          <p:cNvPr id="140291" name="Rectangle 3"/>
          <p:cNvSpPr>
            <a:spLocks noGrp="1" noChangeArrowheads="1"/>
          </p:cNvSpPr>
          <p:nvPr>
            <p:ph type="body" idx="1"/>
          </p:nvPr>
        </p:nvSpPr>
        <p:spPr>
          <a:xfrm>
            <a:off x="923978" y="4349266"/>
            <a:ext cx="4993721" cy="4136925"/>
          </a:xfrm>
          <a:noFill/>
        </p:spPr>
        <p:txBody>
          <a:bodyPr>
            <a:normAutofit fontScale="40000" lnSpcReduction="20000"/>
          </a:bodyPr>
          <a:lstStyle/>
          <a:p>
            <a:pPr eaLnBrk="1" hangingPunct="1"/>
            <a:r>
              <a:rPr lang="fr-FR" b="1" dirty="0"/>
              <a:t>Comptabilisation production immobilisée  : </a:t>
            </a:r>
            <a:r>
              <a:rPr lang="fr-FR" dirty="0"/>
              <a:t>La production immobilisée figure à l’actif. En contrepartie de cette entrée, il convient d’enregistrer un produit d’exploitation. Ce produit neutralisera les charges engagées par l’entreprise pour réaliser l’immobilisation.</a:t>
            </a:r>
          </a:p>
          <a:p>
            <a:pPr eaLnBrk="1" hangingPunct="1"/>
            <a:endParaRPr lang="fr-FR" dirty="0"/>
          </a:p>
          <a:p>
            <a:pPr eaLnBrk="1" hangingPunct="1"/>
            <a:r>
              <a:rPr lang="fr-FR" dirty="0"/>
              <a:t>La création d’une immobilisation est évaluée selon son coût de production.</a:t>
            </a:r>
          </a:p>
          <a:p>
            <a:pPr eaLnBrk="1" hangingPunct="1"/>
            <a:endParaRPr lang="fr-FR" dirty="0"/>
          </a:p>
          <a:p>
            <a:pPr eaLnBrk="1" hangingPunct="1"/>
            <a:endParaRPr lang="fr-FR" dirty="0"/>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 Le </a:t>
            </a:r>
            <a:r>
              <a:rPr lang="fr-FR" sz="1200" b="1" i="0" u="none" strike="noStrike" kern="1200" baseline="0" dirty="0">
                <a:solidFill>
                  <a:schemeClr val="tx1"/>
                </a:solidFill>
                <a:latin typeface="+mn-lt"/>
                <a:ea typeface="+mn-ea"/>
                <a:cs typeface="+mn-cs"/>
              </a:rPr>
              <a:t>chiffre d'affaires </a:t>
            </a:r>
            <a:r>
              <a:rPr lang="fr-FR" sz="1200" b="0" i="0" u="none" strike="noStrike" kern="1200" baseline="0" dirty="0">
                <a:solidFill>
                  <a:schemeClr val="tx1"/>
                </a:solidFill>
                <a:latin typeface="+mn-lt"/>
                <a:ea typeface="+mn-ea"/>
                <a:cs typeface="+mn-cs"/>
              </a:rPr>
              <a:t>est un indicateur très important pour les gestionnaires dans la mesure où, indiquant le volume d'affaires né de l'activité courante de l'entreprise, il donne une idée de sa dimension et constitue une source d'enrichissement pour l'entreprise. </a:t>
            </a:r>
          </a:p>
          <a:p>
            <a:r>
              <a:rPr lang="fr-FR" sz="1200" b="0" i="0" u="none" strike="noStrike" kern="1200" baseline="0" dirty="0">
                <a:solidFill>
                  <a:schemeClr val="tx1"/>
                </a:solidFill>
                <a:latin typeface="+mn-lt"/>
                <a:ea typeface="+mn-ea"/>
                <a:cs typeface="+mn-cs"/>
              </a:rPr>
              <a:t>Dans le compte de résultat, le chiffre d'affaires qui apparaît dans les produits d'exploitation et qui provient avant tout des ventes de l'entreprise, regroupe deux éléments :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ventes de marchandises </a:t>
            </a:r>
            <a:r>
              <a:rPr lang="fr-FR" sz="1200" b="0" i="0" u="none" strike="noStrike" kern="1200" baseline="0" dirty="0">
                <a:solidFill>
                  <a:schemeClr val="tx1"/>
                </a:solidFill>
                <a:latin typeface="+mn-lt"/>
                <a:ea typeface="+mn-ea"/>
                <a:cs typeface="+mn-cs"/>
              </a:rPr>
              <a:t>: biens achetés puis revendus sans transformation. </a:t>
            </a:r>
          </a:p>
          <a:p>
            <a:r>
              <a:rPr lang="fr-FR" sz="1200" b="0" i="0" u="none" strike="noStrike" kern="1200" baseline="0" dirty="0">
                <a:solidFill>
                  <a:schemeClr val="tx1"/>
                </a:solidFill>
                <a:latin typeface="+mn-lt"/>
                <a:ea typeface="+mn-ea"/>
                <a:cs typeface="+mn-cs"/>
              </a:rPr>
              <a:t> la </a:t>
            </a:r>
            <a:r>
              <a:rPr lang="fr-FR" sz="1200" b="1" i="0" u="none" strike="noStrike" kern="1200" baseline="0" dirty="0">
                <a:solidFill>
                  <a:schemeClr val="tx1"/>
                </a:solidFill>
                <a:latin typeface="+mn-lt"/>
                <a:ea typeface="+mn-ea"/>
                <a:cs typeface="+mn-cs"/>
              </a:rPr>
              <a:t>production vendue </a:t>
            </a:r>
            <a:r>
              <a:rPr lang="fr-FR" sz="1200" b="0" i="0" u="none" strike="noStrike" kern="1200" baseline="0" dirty="0">
                <a:solidFill>
                  <a:schemeClr val="tx1"/>
                </a:solidFill>
                <a:latin typeface="+mn-lt"/>
                <a:ea typeface="+mn-ea"/>
                <a:cs typeface="+mn-cs"/>
              </a:rPr>
              <a:t>: biens fabriqués ou transformés par l'entreprise et les prestations de services effectuées par l'entreprise. </a:t>
            </a:r>
          </a:p>
          <a:p>
            <a:r>
              <a:rPr lang="fr-FR" sz="1200" b="1" i="0" u="none" strike="noStrike" kern="1200" baseline="0" dirty="0">
                <a:solidFill>
                  <a:schemeClr val="tx1"/>
                </a:solidFill>
                <a:latin typeface="+mn-lt"/>
                <a:ea typeface="+mn-ea"/>
                <a:cs typeface="+mn-cs"/>
              </a:rPr>
              <a:t>2. Le résultat d'exploitation. </a:t>
            </a:r>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Il représente la </a:t>
            </a:r>
            <a:r>
              <a:rPr lang="fr-FR" sz="1200" b="1" i="0" u="none" strike="noStrike" kern="1200" baseline="0" dirty="0">
                <a:solidFill>
                  <a:schemeClr val="tx1"/>
                </a:solidFill>
                <a:latin typeface="+mn-lt"/>
                <a:ea typeface="+mn-ea"/>
                <a:cs typeface="+mn-cs"/>
              </a:rPr>
              <a:t>différence </a:t>
            </a:r>
            <a:r>
              <a:rPr lang="fr-FR" sz="1200" b="0" i="0" u="none" strike="noStrike" kern="1200" baseline="0" dirty="0">
                <a:solidFill>
                  <a:schemeClr val="tx1"/>
                </a:solidFill>
                <a:latin typeface="+mn-lt"/>
                <a:ea typeface="+mn-ea"/>
                <a:cs typeface="+mn-cs"/>
              </a:rPr>
              <a:t>entre les </a:t>
            </a:r>
            <a:r>
              <a:rPr lang="fr-FR" sz="1200" b="1" i="0" u="none" strike="noStrike" kern="1200" baseline="0" dirty="0">
                <a:solidFill>
                  <a:schemeClr val="tx1"/>
                </a:solidFill>
                <a:latin typeface="+mn-lt"/>
                <a:ea typeface="+mn-ea"/>
                <a:cs typeface="+mn-cs"/>
              </a:rPr>
              <a:t>produits </a:t>
            </a:r>
            <a:r>
              <a:rPr lang="fr-FR" sz="1200" b="0" i="0" u="none" strike="noStrike" kern="1200" baseline="0" dirty="0">
                <a:solidFill>
                  <a:schemeClr val="tx1"/>
                </a:solidFill>
                <a:latin typeface="+mn-lt"/>
                <a:ea typeface="+mn-ea"/>
                <a:cs typeface="+mn-cs"/>
              </a:rPr>
              <a:t>et les </a:t>
            </a:r>
            <a:r>
              <a:rPr lang="fr-FR" sz="1200" b="1" i="0" u="none" strike="noStrike" kern="1200" baseline="0" dirty="0">
                <a:solidFill>
                  <a:schemeClr val="tx1"/>
                </a:solidFill>
                <a:latin typeface="+mn-lt"/>
                <a:ea typeface="+mn-ea"/>
                <a:cs typeface="+mn-cs"/>
              </a:rPr>
              <a:t>charges </a:t>
            </a:r>
            <a:r>
              <a:rPr lang="fr-FR" sz="1200" b="0" i="0" u="none" strike="noStrike" kern="1200" baseline="0" dirty="0">
                <a:solidFill>
                  <a:schemeClr val="tx1"/>
                </a:solidFill>
                <a:latin typeface="+mn-lt"/>
                <a:ea typeface="+mn-ea"/>
                <a:cs typeface="+mn-cs"/>
              </a:rPr>
              <a:t>d'exploitation, c'est-à-dire les produits et les charges liés à l'activité de l'entreprise, à son métier. </a:t>
            </a:r>
          </a:p>
          <a:p>
            <a:r>
              <a:rPr lang="fr-FR" sz="1200" b="0" i="0" u="none" strike="noStrike" kern="1200" baseline="0" dirty="0">
                <a:solidFill>
                  <a:schemeClr val="tx1"/>
                </a:solidFill>
                <a:latin typeface="+mn-lt"/>
                <a:ea typeface="+mn-ea"/>
                <a:cs typeface="+mn-cs"/>
              </a:rPr>
              <a:t>Dans le compte de résultat, les produits d'exploitation comptabilisent </a:t>
            </a: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 Dans le compte de résultat, les produits d'exploitation comptabilisent : </a:t>
            </a:r>
          </a:p>
          <a:p>
            <a:r>
              <a:rPr lang="fr-FR" sz="1200" b="0" i="0" u="none" strike="noStrike" kern="1200" baseline="0" dirty="0">
                <a:solidFill>
                  <a:schemeClr val="tx1"/>
                </a:solidFill>
                <a:latin typeface="+mn-lt"/>
                <a:ea typeface="+mn-ea"/>
                <a:cs typeface="+mn-cs"/>
              </a:rPr>
              <a:t> les ventes de marchandises et la production vendue, qui constituent le chiffre d'affaires. </a:t>
            </a:r>
          </a:p>
          <a:p>
            <a:r>
              <a:rPr lang="fr-FR" sz="1200" b="0" i="0" u="none" strike="noStrike" kern="1200" baseline="0" dirty="0">
                <a:solidFill>
                  <a:schemeClr val="tx1"/>
                </a:solidFill>
                <a:latin typeface="+mn-lt"/>
                <a:ea typeface="+mn-ea"/>
                <a:cs typeface="+mn-cs"/>
              </a:rPr>
              <a:t> la </a:t>
            </a:r>
            <a:r>
              <a:rPr lang="fr-FR" sz="1200" b="1" i="0" u="none" strike="noStrike" kern="1200" baseline="0" dirty="0">
                <a:solidFill>
                  <a:schemeClr val="tx1"/>
                </a:solidFill>
                <a:latin typeface="+mn-lt"/>
                <a:ea typeface="+mn-ea"/>
                <a:cs typeface="+mn-cs"/>
              </a:rPr>
              <a:t>production stockée </a:t>
            </a:r>
            <a:r>
              <a:rPr lang="fr-FR" sz="1200" b="0" i="0" u="none" strike="noStrike" kern="1200" baseline="0" dirty="0">
                <a:solidFill>
                  <a:schemeClr val="tx1"/>
                </a:solidFill>
                <a:latin typeface="+mn-lt"/>
                <a:ea typeface="+mn-ea"/>
                <a:cs typeface="+mn-cs"/>
              </a:rPr>
              <a:t>(si les stocks de produits augmentent, cela signifie que l'entreprise s'est enrichie). </a:t>
            </a:r>
          </a:p>
          <a:p>
            <a:r>
              <a:rPr lang="fr-FR" sz="1200" b="0" i="0" u="none" strike="noStrike" kern="1200" baseline="0" dirty="0">
                <a:solidFill>
                  <a:schemeClr val="tx1"/>
                </a:solidFill>
                <a:latin typeface="+mn-lt"/>
                <a:ea typeface="+mn-ea"/>
                <a:cs typeface="+mn-cs"/>
              </a:rPr>
              <a:t> la </a:t>
            </a:r>
            <a:r>
              <a:rPr lang="fr-FR" sz="1200" b="1" i="0" u="none" strike="noStrike" kern="1200" baseline="0" dirty="0">
                <a:solidFill>
                  <a:schemeClr val="tx1"/>
                </a:solidFill>
                <a:latin typeface="+mn-lt"/>
                <a:ea typeface="+mn-ea"/>
                <a:cs typeface="+mn-cs"/>
              </a:rPr>
              <a:t>production immobilisée </a:t>
            </a:r>
            <a:r>
              <a:rPr lang="fr-FR" sz="1200" b="0" i="0" u="none" strike="noStrike" kern="1200" baseline="0" dirty="0">
                <a:solidFill>
                  <a:schemeClr val="tx1"/>
                </a:solidFill>
                <a:latin typeface="+mn-lt"/>
                <a:ea typeface="+mn-ea"/>
                <a:cs typeface="+mn-cs"/>
              </a:rPr>
              <a:t>(une entreprise qui met au point une machine qu'elle va utiliser elle-même pour produire s'est enrichie, non pas en chiffres d'affaires mais par la mise au point de cette machine). </a:t>
            </a:r>
          </a:p>
          <a:p>
            <a:r>
              <a:rPr lang="fr-FR" sz="1200" b="0" i="0" u="none" strike="noStrike" kern="1200" baseline="0" dirty="0">
                <a:solidFill>
                  <a:schemeClr val="tx1"/>
                </a:solidFill>
                <a:latin typeface="+mn-lt"/>
                <a:ea typeface="+mn-ea"/>
                <a:cs typeface="+mn-cs"/>
              </a:rPr>
              <a:t> des </a:t>
            </a:r>
            <a:r>
              <a:rPr lang="fr-FR" sz="1200" b="1" i="0" u="none" strike="noStrike" kern="1200" baseline="0" dirty="0">
                <a:solidFill>
                  <a:schemeClr val="tx1"/>
                </a:solidFill>
                <a:latin typeface="+mn-lt"/>
                <a:ea typeface="+mn-ea"/>
                <a:cs typeface="+mn-cs"/>
              </a:rPr>
              <a:t>subventions d'exploitation</a:t>
            </a:r>
            <a:r>
              <a:rPr lang="fr-FR" sz="1200" b="0" i="0" u="none" strike="noStrike" kern="1200" baseline="0" dirty="0">
                <a:solidFill>
                  <a:schemeClr val="tx1"/>
                </a:solidFill>
                <a:latin typeface="+mn-lt"/>
                <a:ea typeface="+mn-ea"/>
                <a:cs typeface="+mn-cs"/>
              </a:rPr>
              <a:t>.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Pour réaliser des produits d'exploitation, l'entreprise supporte des coûts : ce sont les </a:t>
            </a:r>
            <a:r>
              <a:rPr lang="fr-FR" sz="1200" b="1" i="0" u="none" strike="noStrike" kern="1200" baseline="0" dirty="0">
                <a:solidFill>
                  <a:schemeClr val="tx1"/>
                </a:solidFill>
                <a:latin typeface="+mn-lt"/>
                <a:ea typeface="+mn-ea"/>
                <a:cs typeface="+mn-cs"/>
              </a:rPr>
              <a:t>charges d'exploitation</a:t>
            </a:r>
            <a:r>
              <a:rPr lang="fr-FR" sz="1200" b="0" i="0" u="none" strike="noStrike" kern="1200" baseline="0" dirty="0">
                <a:solidFill>
                  <a:schemeClr val="tx1"/>
                </a:solidFill>
                <a:latin typeface="+mn-lt"/>
                <a:ea typeface="+mn-ea"/>
                <a:cs typeface="+mn-cs"/>
              </a:rPr>
              <a:t>, avec notamment :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achats de marchandises </a:t>
            </a:r>
            <a:r>
              <a:rPr lang="fr-FR" sz="1200" b="0" i="0" u="none" strike="noStrike" kern="1200" baseline="0" dirty="0">
                <a:solidFill>
                  <a:schemeClr val="tx1"/>
                </a:solidFill>
                <a:latin typeface="+mn-lt"/>
                <a:ea typeface="+mn-ea"/>
                <a:cs typeface="+mn-cs"/>
              </a:rPr>
              <a:t>et de matières premières. </a:t>
            </a:r>
          </a:p>
          <a:p>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les </a:t>
            </a:r>
            <a:r>
              <a:rPr lang="fr-FR" sz="1200" b="1" i="0" u="none" strike="noStrike" kern="1200" baseline="0" dirty="0">
                <a:solidFill>
                  <a:schemeClr val="tx1"/>
                </a:solidFill>
                <a:latin typeface="+mn-lt"/>
                <a:ea typeface="+mn-ea"/>
                <a:cs typeface="+mn-cs"/>
              </a:rPr>
              <a:t>achats </a:t>
            </a:r>
            <a:r>
              <a:rPr lang="fr-FR" sz="1200" b="0" i="0" u="none" strike="noStrike" kern="1200" baseline="0" dirty="0">
                <a:solidFill>
                  <a:schemeClr val="tx1"/>
                </a:solidFill>
                <a:latin typeface="+mn-lt"/>
                <a:ea typeface="+mn-ea"/>
                <a:cs typeface="+mn-cs"/>
              </a:rPr>
              <a:t>et </a:t>
            </a:r>
            <a:r>
              <a:rPr lang="fr-FR" sz="1200" b="1" i="0" u="none" strike="noStrike" kern="1200" baseline="0" dirty="0">
                <a:solidFill>
                  <a:schemeClr val="tx1"/>
                </a:solidFill>
                <a:latin typeface="+mn-lt"/>
                <a:ea typeface="+mn-ea"/>
                <a:cs typeface="+mn-cs"/>
              </a:rPr>
              <a:t>charges externes </a:t>
            </a:r>
            <a:r>
              <a:rPr lang="fr-FR" sz="1200" b="0" i="0" u="none" strike="noStrike" kern="1200" baseline="0" dirty="0">
                <a:solidFill>
                  <a:schemeClr val="tx1"/>
                </a:solidFill>
                <a:latin typeface="+mn-lt"/>
                <a:ea typeface="+mn-ea"/>
                <a:cs typeface="+mn-cs"/>
              </a:rPr>
              <a:t>(téléphone, fournitures, énergie, publicité...).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salaires</a:t>
            </a:r>
            <a:r>
              <a:rPr lang="fr-FR" sz="1200" b="0" i="0" u="none" strike="noStrike" kern="1200" baseline="0" dirty="0">
                <a:solidFill>
                  <a:schemeClr val="tx1"/>
                </a:solidFill>
                <a:latin typeface="+mn-lt"/>
                <a:ea typeface="+mn-ea"/>
                <a:cs typeface="+mn-cs"/>
              </a:rPr>
              <a:t>.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charges sociales </a:t>
            </a:r>
            <a:r>
              <a:rPr lang="fr-FR" sz="1200" b="0" i="0" u="none" strike="noStrike" kern="1200" baseline="0" dirty="0">
                <a:solidFill>
                  <a:schemeClr val="tx1"/>
                </a:solidFill>
                <a:latin typeface="+mn-lt"/>
                <a:ea typeface="+mn-ea"/>
                <a:cs typeface="+mn-cs"/>
              </a:rPr>
              <a:t>(cotisations de sécurité sociale, ASSEDIC...). </a:t>
            </a:r>
          </a:p>
          <a:p>
            <a:r>
              <a:rPr lang="fr-FR" sz="1200" b="0" i="0" u="none" strike="noStrike" kern="1200" baseline="0" dirty="0">
                <a:solidFill>
                  <a:schemeClr val="tx1"/>
                </a:solidFill>
                <a:latin typeface="+mn-lt"/>
                <a:ea typeface="+mn-ea"/>
                <a:cs typeface="+mn-cs"/>
              </a:rPr>
              <a:t> les </a:t>
            </a:r>
            <a:r>
              <a:rPr lang="fr-FR" sz="1200" b="1" i="0" u="none" strike="noStrike" kern="1200" baseline="0" dirty="0">
                <a:solidFill>
                  <a:schemeClr val="tx1"/>
                </a:solidFill>
                <a:latin typeface="+mn-lt"/>
                <a:ea typeface="+mn-ea"/>
                <a:cs typeface="+mn-cs"/>
              </a:rPr>
              <a:t>dotations aux amortissements </a:t>
            </a:r>
            <a:r>
              <a:rPr lang="fr-FR" sz="1200" b="0" i="0" u="none" strike="noStrike" kern="1200" baseline="0" dirty="0">
                <a:solidFill>
                  <a:schemeClr val="tx1"/>
                </a:solidFill>
                <a:latin typeface="+mn-lt"/>
                <a:ea typeface="+mn-ea"/>
                <a:cs typeface="+mn-cs"/>
              </a:rPr>
              <a:t>et aux provisions (les immobilisations et l'actif circulant </a:t>
            </a:r>
          </a:p>
          <a:p>
            <a:endParaRPr lang="fr-FR" sz="1200" b="0" i="0" u="none" strike="noStrike" kern="1200" baseline="0" dirty="0">
              <a:solidFill>
                <a:schemeClr val="tx1"/>
              </a:solidFill>
              <a:latin typeface="+mn-lt"/>
              <a:ea typeface="+mn-ea"/>
              <a:cs typeface="+mn-cs"/>
            </a:endParaRPr>
          </a:p>
          <a:p>
            <a:r>
              <a:rPr lang="fr-FR" sz="1200" b="1" i="0" u="none" strike="noStrike" kern="1200" baseline="0" dirty="0">
                <a:solidFill>
                  <a:schemeClr val="tx1"/>
                </a:solidFill>
                <a:latin typeface="+mn-lt"/>
                <a:ea typeface="+mn-ea"/>
                <a:cs typeface="+mn-cs"/>
              </a:rPr>
              <a:t>Le résultat net. </a:t>
            </a:r>
            <a:endParaRPr lang="fr-FR" sz="1200" b="0" i="0" u="none" strike="noStrike" kern="1200" baseline="0" dirty="0">
              <a:solidFill>
                <a:schemeClr val="tx1"/>
              </a:solidFill>
              <a:latin typeface="+mn-lt"/>
              <a:ea typeface="+mn-ea"/>
              <a:cs typeface="+mn-cs"/>
            </a:endParaRPr>
          </a:p>
          <a:p>
            <a:r>
              <a:rPr lang="fr-FR" sz="1200" b="0" i="0" u="none" strike="noStrike" kern="1200" baseline="0" dirty="0">
                <a:solidFill>
                  <a:schemeClr val="tx1"/>
                </a:solidFill>
                <a:latin typeface="+mn-lt"/>
                <a:ea typeface="+mn-ea"/>
                <a:cs typeface="+mn-cs"/>
              </a:rPr>
              <a:t>Le </a:t>
            </a:r>
            <a:r>
              <a:rPr lang="fr-FR" sz="1200" b="1" i="0" u="none" strike="noStrike" kern="1200" baseline="0" dirty="0">
                <a:solidFill>
                  <a:schemeClr val="tx1"/>
                </a:solidFill>
                <a:latin typeface="+mn-lt"/>
                <a:ea typeface="+mn-ea"/>
                <a:cs typeface="+mn-cs"/>
              </a:rPr>
              <a:t>résultat net </a:t>
            </a:r>
            <a:r>
              <a:rPr lang="fr-FR" sz="1200" b="0" i="0" u="none" strike="noStrike" kern="1200" baseline="0" dirty="0">
                <a:solidFill>
                  <a:schemeClr val="tx1"/>
                </a:solidFill>
                <a:latin typeface="+mn-lt"/>
                <a:ea typeface="+mn-ea"/>
                <a:cs typeface="+mn-cs"/>
              </a:rPr>
              <a:t>(appelé "bénéfice" quand il est positif et "perte" quand il est négatif) est la </a:t>
            </a:r>
            <a:r>
              <a:rPr lang="fr-FR" sz="1200" b="1" i="0" u="none" strike="noStrike" kern="1200" baseline="0" dirty="0">
                <a:solidFill>
                  <a:schemeClr val="tx1"/>
                </a:solidFill>
                <a:latin typeface="+mn-lt"/>
                <a:ea typeface="+mn-ea"/>
                <a:cs typeface="+mn-cs"/>
              </a:rPr>
              <a:t>somme </a:t>
            </a:r>
            <a:r>
              <a:rPr lang="fr-FR" sz="1200" b="0" i="0" u="none" strike="noStrike" kern="1200" baseline="0" dirty="0">
                <a:solidFill>
                  <a:schemeClr val="tx1"/>
                </a:solidFill>
                <a:latin typeface="+mn-lt"/>
                <a:ea typeface="+mn-ea"/>
                <a:cs typeface="+mn-cs"/>
              </a:rPr>
              <a:t>des </a:t>
            </a:r>
            <a:r>
              <a:rPr lang="fr-FR" sz="1200" b="1" i="0" u="none" strike="noStrike" kern="1200" baseline="0" dirty="0">
                <a:solidFill>
                  <a:schemeClr val="tx1"/>
                </a:solidFill>
                <a:latin typeface="+mn-lt"/>
                <a:ea typeface="+mn-ea"/>
                <a:cs typeface="+mn-cs"/>
              </a:rPr>
              <a:t>résultats partiels </a:t>
            </a:r>
            <a:r>
              <a:rPr lang="fr-FR" sz="1200" b="0" i="0" u="none" strike="noStrike" kern="1200" baseline="0" dirty="0">
                <a:solidFill>
                  <a:schemeClr val="tx1"/>
                </a:solidFill>
                <a:latin typeface="+mn-lt"/>
                <a:ea typeface="+mn-ea"/>
                <a:cs typeface="+mn-cs"/>
              </a:rPr>
              <a:t>des trois catégories de revenus de l'entreprise (résultat d'exploitation, résultat financier et résultat exceptionnel) amputée de </a:t>
            </a:r>
            <a:r>
              <a:rPr lang="fr-FR" sz="1200" b="1" i="0" u="none" strike="noStrike" kern="1200" baseline="0" dirty="0">
                <a:solidFill>
                  <a:schemeClr val="tx1"/>
                </a:solidFill>
                <a:latin typeface="+mn-lt"/>
                <a:ea typeface="+mn-ea"/>
                <a:cs typeface="+mn-cs"/>
              </a:rPr>
              <a:t>l'impôt sur les bénéfices</a:t>
            </a:r>
            <a:r>
              <a:rPr lang="fr-FR" sz="1200" b="0" i="0" u="none" strike="noStrike" kern="1200" baseline="0" dirty="0">
                <a:solidFill>
                  <a:schemeClr val="tx1"/>
                </a:solidFill>
                <a:latin typeface="+mn-lt"/>
                <a:ea typeface="+mn-ea"/>
                <a:cs typeface="+mn-cs"/>
              </a:rPr>
              <a:t>. </a:t>
            </a:r>
          </a:p>
          <a:p>
            <a:r>
              <a:rPr lang="fr-FR" sz="1200" b="0" i="0" u="none" strike="noStrike" kern="1200" baseline="0" dirty="0">
                <a:solidFill>
                  <a:schemeClr val="tx1"/>
                </a:solidFill>
                <a:latin typeface="+mn-lt"/>
                <a:ea typeface="+mn-ea"/>
                <a:cs typeface="+mn-cs"/>
              </a:rPr>
              <a:t>Il est la propriété des actionnaires, dont il rémunère les capitaux et le risque pris, qui décideront de sa répartition : distribution (sous forme de dividendes) ou constitution de réserves. =&gt;  </a:t>
            </a:r>
            <a:r>
              <a:rPr lang="fr-FR" b="1" dirty="0">
                <a:solidFill>
                  <a:srgbClr val="0000FF"/>
                </a:solidFill>
                <a:hlinkClick r:id="rId3"/>
              </a:rPr>
              <a:t>Soldes de gestion - Français des affaires</a:t>
            </a:r>
            <a:endParaRPr lang="fr-FR" b="1" dirty="0">
              <a:solidFill>
                <a:srgbClr val="0000FF"/>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fr-FR" b="0" u="sng" dirty="0">
                <a:solidFill>
                  <a:schemeClr val="tx1"/>
                </a:solidFill>
                <a:hlinkClick r:id="rId3"/>
              </a:rPr>
              <a:t>Vente de marchandises pour entreprise commerciale et pion vendu pour entreprises industrielles </a:t>
            </a:r>
            <a:endParaRPr lang="fr-FR" b="0"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fr-FR" b="0" u="sng" dirty="0">
              <a:solidFill>
                <a:schemeClr val="tx1"/>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defRPr/>
            </a:pPr>
            <a:endParaRPr lang="fr-FR" b="0" u="sng" dirty="0">
              <a:solidFill>
                <a:schemeClr val="tx1"/>
              </a:solidFill>
              <a:hlinkClick r:id="rId3"/>
            </a:endParaRPr>
          </a:p>
          <a:p>
            <a:r>
              <a:rPr lang="fr-FR" b="1" dirty="0"/>
              <a:t>Production stockée </a:t>
            </a:r>
          </a:p>
          <a:p>
            <a:r>
              <a:rPr lang="fr-FR" b="1" u="sng" dirty="0"/>
              <a:t>Mode de calcul:</a:t>
            </a:r>
            <a:r>
              <a:rPr lang="fr-FR" b="1" dirty="0"/>
              <a:t> </a:t>
            </a:r>
          </a:p>
          <a:p>
            <a:r>
              <a:rPr lang="fr-FR" b="1" dirty="0"/>
              <a:t>- Sur ce poste figure la variation globale des stocks de produits finis et des encours de production de biens et de services.</a:t>
            </a:r>
            <a:br>
              <a:rPr lang="fr-FR" b="1" dirty="0"/>
            </a:br>
            <a:r>
              <a:rPr lang="fr-FR" b="1" dirty="0"/>
              <a:t>C'est la différence entre le montant des stocks et encours de biens et de services constatés à la fin de l'exercice et le montant de ces stocks constatés au début de l'exercice.(SF pf et encours – SI pf et en cours)</a:t>
            </a:r>
          </a:p>
          <a:p>
            <a:pPr marL="171450" indent="-171450">
              <a:buFontTx/>
              <a:buChar char="-"/>
            </a:pPr>
            <a:r>
              <a:rPr lang="fr-FR" b="1" dirty="0"/>
              <a:t>Ainsi, la production stockée est valorisée au coût de production de ces produits finis et des services mis en stocks ou déstockés.</a:t>
            </a:r>
          </a:p>
          <a:p>
            <a:pPr marL="0" indent="0">
              <a:buFontTx/>
              <a:buNone/>
            </a:pPr>
            <a:endParaRPr lang="fr-FR" b="1" dirty="0"/>
          </a:p>
          <a:p>
            <a:r>
              <a:rPr lang="fr-FR" b="1" u="sng" dirty="0"/>
              <a:t>Interprétation:</a:t>
            </a:r>
            <a:endParaRPr lang="fr-FR" b="1" dirty="0"/>
          </a:p>
          <a:p>
            <a:r>
              <a:rPr lang="fr-FR" b="1" dirty="0"/>
              <a:t>- Il est faux de penser que la production stockée figure en produit pour valoriser l'enrichissement que produirait des produits fabriqués et mis en stock.</a:t>
            </a:r>
            <a:br>
              <a:rPr lang="fr-FR" b="1" dirty="0"/>
            </a:br>
            <a:r>
              <a:rPr lang="fr-FR" b="1" dirty="0"/>
              <a:t>Le résultat (bénéfice ou perte) n'apparait qu'au moment de la vente; il est égal au produit de vente diminué du coût de revient de ce qui vendu. Or dans le compte de résultat français, on a inscrit en </a:t>
            </a:r>
            <a:r>
              <a:rPr lang="fr-FR" b="1" dirty="0" err="1"/>
              <a:t>chrages</a:t>
            </a:r>
            <a:r>
              <a:rPr lang="fr-FR" b="1" dirty="0"/>
              <a:t> dans le compte de résultat toutes les charges engagées au cours de la période, qu'elles portent sur les produits et services vendus ou bien qu'elles portent sur les produit finis mis en stock.</a:t>
            </a:r>
            <a:br>
              <a:rPr lang="fr-FR" b="1" dirty="0"/>
            </a:br>
            <a:r>
              <a:rPr lang="fr-FR" b="1" dirty="0"/>
              <a:t>Le poste "Production stockée", quand il est positif, a pour objectif de neutraliser les charges incorporées dans les produits finis mis en stock au cours de la période.</a:t>
            </a:r>
            <a:br>
              <a:rPr lang="fr-FR" b="1" dirty="0"/>
            </a:br>
            <a:r>
              <a:rPr lang="fr-FR" b="1" dirty="0"/>
              <a:t>Le poste "production stockée" , quand il est négatif, a pour objectif de prendre en compte les charges incorporées dans les produits finis vendus qui proviennent du déstockage.</a:t>
            </a:r>
          </a:p>
          <a:p>
            <a:pPr marL="0" marR="0" lvl="0" indent="0" algn="l" defTabSz="914400" rtl="0" eaLnBrk="1" fontAlgn="auto" latinLnBrk="0" hangingPunct="1">
              <a:lnSpc>
                <a:spcPct val="100000"/>
              </a:lnSpc>
              <a:spcBef>
                <a:spcPts val="0"/>
              </a:spcBef>
              <a:spcAft>
                <a:spcPts val="0"/>
              </a:spcAft>
              <a:buClrTx/>
              <a:buSzTx/>
              <a:buFontTx/>
              <a:buNone/>
              <a:defRPr/>
            </a:pPr>
            <a:endParaRPr lang="fr-FR" b="0" u="sng" dirty="0">
              <a:solidFill>
                <a:schemeClr val="tx1"/>
              </a:solidFill>
              <a:hlinkClick r:id="rId3"/>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endParaRPr lang="fr-FR" dirty="0"/>
          </a:p>
          <a:p>
            <a:pPr eaLnBrk="1" hangingPunct="1"/>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5763" y="687388"/>
            <a:ext cx="6088062" cy="3425825"/>
          </a:xfrm>
        </p:spPr>
      </p:sp>
      <p:sp>
        <p:nvSpPr>
          <p:cNvPr id="141315" name="Rectangle 3"/>
          <p:cNvSpPr>
            <a:spLocks noGrp="1" noChangeArrowheads="1"/>
          </p:cNvSpPr>
          <p:nvPr>
            <p:ph type="body" idx="1"/>
          </p:nvPr>
        </p:nvSpPr>
        <p:spPr>
          <a:xfrm>
            <a:off x="923978" y="4349266"/>
            <a:ext cx="4993721" cy="4136925"/>
          </a:xfrm>
          <a:noFill/>
        </p:spPr>
        <p:txBody>
          <a:bodyPr/>
          <a:lstStyle/>
          <a:p>
            <a:pPr eaLnBrk="1" hangingPunct="1"/>
            <a:r>
              <a:rPr lang="fr-FR" dirty="0"/>
              <a:t>Un escompte est une réduction financière figurant sur une facture ou faite à postériori afin d’encourager les règlements rapides comme par exemple les paiements au comptant.</a:t>
            </a:r>
          </a:p>
          <a:p>
            <a:r>
              <a:rPr lang="fr-FR" dirty="0"/>
              <a:t>Contrairement aux réductions commerciales (Rabais, remises et ristournes), les réductions financières s’enregistrent dans un compte spécial.</a:t>
            </a:r>
          </a:p>
          <a:p>
            <a:r>
              <a:rPr lang="fr-FR" b="1" i="1" dirty="0"/>
              <a:t>665. Escomptes accordés</a:t>
            </a:r>
            <a:endParaRPr lang="fr-FR" dirty="0"/>
          </a:p>
          <a:p>
            <a:r>
              <a:rPr lang="fr-FR" b="1" i="1" dirty="0"/>
              <a:t>765. Escomptes obtenus</a:t>
            </a:r>
          </a:p>
          <a:p>
            <a:r>
              <a:rPr lang="fr-FR" b="1" dirty="0"/>
              <a:t>Net Financier = Net commerciale (HT) – Escompte</a:t>
            </a:r>
            <a:endParaRPr lang="fr-FR" dirty="0"/>
          </a:p>
          <a:p>
            <a:r>
              <a:rPr lang="fr-FR" dirty="0"/>
              <a:t>La TVA est calculée à partir du Net Financier, c’est-à-dire déduction faite de l’escompte.</a:t>
            </a:r>
          </a:p>
          <a:p>
            <a:r>
              <a:rPr lang="fr-FR" b="1" dirty="0"/>
              <a:t>Distinction entre escompte accordé et escompte obtenu</a:t>
            </a:r>
          </a:p>
          <a:p>
            <a:r>
              <a:rPr lang="fr-FR" b="1" i="1" dirty="0"/>
              <a:t>Escomptes accordés :</a:t>
            </a:r>
            <a:endParaRPr lang="fr-FR" dirty="0"/>
          </a:p>
          <a:p>
            <a:r>
              <a:rPr lang="fr-FR" dirty="0"/>
              <a:t>Ce sont les escomptes que les fournisseurs émettent vis à vis de leurs clients.</a:t>
            </a:r>
          </a:p>
          <a:p>
            <a:r>
              <a:rPr lang="fr-FR" b="1" i="1" dirty="0"/>
              <a:t>Escomptes obtenus :</a:t>
            </a:r>
            <a:endParaRPr lang="fr-FR" dirty="0"/>
          </a:p>
          <a:p>
            <a:r>
              <a:rPr lang="fr-FR" dirty="0"/>
              <a:t>Ce sont les escomptes que les clients reçoivent de leurs fournisseurs.</a:t>
            </a:r>
          </a:p>
          <a:p>
            <a:endParaRPr lang="fr-FR" dirty="0"/>
          </a:p>
          <a:p>
            <a:pPr eaLnBrk="1" hangingPunct="1"/>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panose="020F0502020204030204"/>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11" name="Google Shape;11;p10"/>
          <p:cNvSpPr txBox="1">
            <a:spLocks noGrp="1"/>
          </p:cNvSpPr>
          <p:nvPr>
            <p:ph type="body" idx="1" hasCustomPrompt="1"/>
          </p:nvPr>
        </p:nvSpPr>
        <p:spPr>
          <a:xfrm>
            <a:off x="1524000" y="3602037"/>
            <a:ext cx="9144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panose="020F0502020204030204"/>
              <a:buNone/>
              <a:defRPr sz="2400"/>
            </a:lvl1pPr>
            <a:lvl2pPr marL="914400" lvl="1" indent="-228600" algn="ctr">
              <a:lnSpc>
                <a:spcPct val="90000"/>
              </a:lnSpc>
              <a:spcBef>
                <a:spcPts val="1000"/>
              </a:spcBef>
              <a:spcAft>
                <a:spcPts val="0"/>
              </a:spcAft>
              <a:buClr>
                <a:srgbClr val="000000"/>
              </a:buClr>
              <a:buSzPts val="2400"/>
              <a:buFont typeface="Calibri" panose="020F0502020204030204"/>
              <a:buNone/>
              <a:defRPr sz="2400"/>
            </a:lvl2pPr>
            <a:lvl3pPr marL="1371600" lvl="2" indent="-228600" algn="ctr">
              <a:lnSpc>
                <a:spcPct val="90000"/>
              </a:lnSpc>
              <a:spcBef>
                <a:spcPts val="1000"/>
              </a:spcBef>
              <a:spcAft>
                <a:spcPts val="0"/>
              </a:spcAft>
              <a:buClr>
                <a:srgbClr val="000000"/>
              </a:buClr>
              <a:buSzPts val="2400"/>
              <a:buFont typeface="Calibri" panose="020F0502020204030204"/>
              <a:buNone/>
              <a:defRPr sz="2400"/>
            </a:lvl3pPr>
            <a:lvl4pPr marL="1828800" lvl="3" indent="-228600" algn="ctr">
              <a:lnSpc>
                <a:spcPct val="90000"/>
              </a:lnSpc>
              <a:spcBef>
                <a:spcPts val="1000"/>
              </a:spcBef>
              <a:spcAft>
                <a:spcPts val="0"/>
              </a:spcAft>
              <a:buClr>
                <a:srgbClr val="000000"/>
              </a:buClr>
              <a:buSzPts val="2400"/>
              <a:buFont typeface="Calibri" panose="020F0502020204030204"/>
              <a:buNone/>
              <a:defRPr sz="2400"/>
            </a:lvl4pPr>
            <a:lvl5pPr marL="2286000" lvl="4" indent="-228600" algn="ctr">
              <a:lnSpc>
                <a:spcPct val="90000"/>
              </a:lnSpc>
              <a:spcBef>
                <a:spcPts val="1000"/>
              </a:spcBef>
              <a:spcAft>
                <a:spcPts val="0"/>
              </a:spcAft>
              <a:buClr>
                <a:srgbClr val="000000"/>
              </a:buClr>
              <a:buSzPts val="2400"/>
              <a:buFont typeface="Calibri" panose="020F0502020204030204"/>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12" name="Google Shape;12;p10"/>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49" name="Google Shape;49;p19"/>
          <p:cNvSpPr txBox="1">
            <a:spLocks noGrp="1"/>
          </p:cNvSpPr>
          <p:nvPr>
            <p:ph type="body" idx="1" hasCustomPrompt="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50" name="Google Shape;50;p19"/>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724900" y="365125"/>
            <a:ext cx="2628900" cy="5811838"/>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53" name="Google Shape;53;p20"/>
          <p:cNvSpPr txBox="1">
            <a:spLocks noGrp="1"/>
          </p:cNvSpPr>
          <p:nvPr>
            <p:ph type="body" idx="1" hasCustomPrompt="1"/>
          </p:nvPr>
        </p:nvSpPr>
        <p:spPr>
          <a:xfrm>
            <a:off x="838200" y="365125"/>
            <a:ext cx="7734300" cy="58118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54" name="Google Shape;54;p20"/>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r>
              <a:rPr lang="fr-FR"/>
              <a:t>Cours ADF 21-22</a:t>
            </a:r>
          </a:p>
        </p:txBody>
      </p:sp>
      <p:sp>
        <p:nvSpPr>
          <p:cNvPr id="5" name="Espace réservé du numéro de diapositive 4"/>
          <p:cNvSpPr>
            <a:spLocks noGrp="1"/>
          </p:cNvSpPr>
          <p:nvPr>
            <p:ph type="sldNum" sz="quarter" idx="12"/>
          </p:nvPr>
        </p:nvSpPr>
        <p:spPr/>
        <p:txBody>
          <a:bodyPr/>
          <a:lstStyle/>
          <a:p>
            <a:fld id="{B2A904B1-9AC2-40DA-8703-C0208FF49E57}"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 and Conten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15" name="Google Shape;15;p11"/>
          <p:cNvSpPr txBox="1">
            <a:spLocks noGrp="1"/>
          </p:cNvSpPr>
          <p:nvPr>
            <p:ph type="body" idx="1" hasCustomPrompt="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16" name="Google Shape;16;p1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type="obj">
  <p:cSld name="Titre et contenu">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19" name="Google Shape;19;p12"/>
          <p:cNvSpPr txBox="1">
            <a:spLocks noGrp="1"/>
          </p:cNvSpPr>
          <p:nvPr>
            <p:ph type="body" idx="1" hasCustomPrompt="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20" name="Google Shape;20;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lang="fr-FR"/>
          </a:p>
        </p:txBody>
      </p:sp>
      <p:sp>
        <p:nvSpPr>
          <p:cNvPr id="21" name="Google Shape;21;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r>
              <a:rPr lang="fr-FR"/>
              <a:t>Cours ADF 21-22</a:t>
            </a:r>
          </a:p>
        </p:txBody>
      </p:sp>
      <p:sp>
        <p:nvSpPr>
          <p:cNvPr id="22" name="Google Shape;22;p12"/>
          <p:cNvSpPr txBox="1">
            <a:spLocks noGrp="1"/>
          </p:cNvSpPr>
          <p:nvPr>
            <p:ph type="sldNum" idx="12"/>
          </p:nvPr>
        </p:nvSpPr>
        <p:spPr>
          <a:xfrm>
            <a:off x="11003388" y="6400415"/>
            <a:ext cx="350413" cy="27699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Calibri" panose="020F0502020204030204"/>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25" name="Google Shape;25;p13"/>
          <p:cNvSpPr txBox="1">
            <a:spLocks noGrp="1"/>
          </p:cNvSpPr>
          <p:nvPr>
            <p:ph type="body" idx="1" hasCustomPrompt="1"/>
          </p:nvPr>
        </p:nvSpPr>
        <p:spPr>
          <a:xfrm>
            <a:off x="831850" y="4589462"/>
            <a:ext cx="10515600"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Calibri" panose="020F0502020204030204"/>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26" name="Google Shape;26;p1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29" name="Google Shape;29;p14"/>
          <p:cNvSpPr txBox="1">
            <a:spLocks noGrp="1"/>
          </p:cNvSpPr>
          <p:nvPr>
            <p:ph type="body" idx="1" hasCustomPrompt="1"/>
          </p:nvPr>
        </p:nvSpPr>
        <p:spPr>
          <a:xfrm>
            <a:off x="839787" y="1681163"/>
            <a:ext cx="5157790"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Calibri" panose="020F0502020204030204"/>
              <a:buNone/>
              <a:defRPr sz="2400" b="1"/>
            </a:lvl1pPr>
            <a:lvl2pPr marL="914400" lvl="1" indent="-228600" algn="l">
              <a:lnSpc>
                <a:spcPct val="90000"/>
              </a:lnSpc>
              <a:spcBef>
                <a:spcPts val="1000"/>
              </a:spcBef>
              <a:spcAft>
                <a:spcPts val="0"/>
              </a:spcAft>
              <a:buClr>
                <a:srgbClr val="000000"/>
              </a:buClr>
              <a:buSzPts val="2400"/>
              <a:buFont typeface="Calibri" panose="020F0502020204030204"/>
              <a:buNone/>
              <a:defRPr sz="2400" b="1"/>
            </a:lvl2pPr>
            <a:lvl3pPr marL="1371600" lvl="2" indent="-228600" algn="l">
              <a:lnSpc>
                <a:spcPct val="90000"/>
              </a:lnSpc>
              <a:spcBef>
                <a:spcPts val="1000"/>
              </a:spcBef>
              <a:spcAft>
                <a:spcPts val="0"/>
              </a:spcAft>
              <a:buClr>
                <a:srgbClr val="000000"/>
              </a:buClr>
              <a:buSzPts val="2400"/>
              <a:buFont typeface="Calibri" panose="020F0502020204030204"/>
              <a:buNone/>
              <a:defRPr sz="2400" b="1"/>
            </a:lvl3pPr>
            <a:lvl4pPr marL="1828800" lvl="3" indent="-228600" algn="l">
              <a:lnSpc>
                <a:spcPct val="90000"/>
              </a:lnSpc>
              <a:spcBef>
                <a:spcPts val="1000"/>
              </a:spcBef>
              <a:spcAft>
                <a:spcPts val="0"/>
              </a:spcAft>
              <a:buClr>
                <a:srgbClr val="000000"/>
              </a:buClr>
              <a:buSzPts val="2400"/>
              <a:buFont typeface="Calibri" panose="020F0502020204030204"/>
              <a:buNone/>
              <a:defRPr sz="2400" b="1"/>
            </a:lvl4pPr>
            <a:lvl5pPr marL="2286000" lvl="4" indent="-228600" algn="l">
              <a:lnSpc>
                <a:spcPct val="90000"/>
              </a:lnSpc>
              <a:spcBef>
                <a:spcPts val="1000"/>
              </a:spcBef>
              <a:spcAft>
                <a:spcPts val="0"/>
              </a:spcAft>
              <a:buClr>
                <a:srgbClr val="000000"/>
              </a:buClr>
              <a:buSzPts val="2400"/>
              <a:buFont typeface="Calibri" panose="020F0502020204030204"/>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30" name="Google Shape;30;p14"/>
          <p:cNvSpPr txBox="1">
            <a:spLocks noGrp="1"/>
          </p:cNvSpPr>
          <p:nvPr>
            <p:ph type="body" idx="2" hasCustomPrompt="1"/>
          </p:nvPr>
        </p:nvSpPr>
        <p:spPr>
          <a:xfrm>
            <a:off x="6172200" y="1681163"/>
            <a:ext cx="5183188"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31" name="Google Shape;31;p14"/>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34" name="Google Shape;34;p15"/>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16"/>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panose="020F0502020204030204"/>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39" name="Google Shape;39;p17"/>
          <p:cNvSpPr txBox="1">
            <a:spLocks noGrp="1"/>
          </p:cNvSpPr>
          <p:nvPr>
            <p:ph type="body" idx="1" hasCustomPrompt="1"/>
          </p:nvPr>
        </p:nvSpPr>
        <p:spPr>
          <a:xfrm>
            <a:off x="5183187" y="987425"/>
            <a:ext cx="6172202" cy="4873625"/>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40" name="Google Shape;40;p17"/>
          <p:cNvSpPr txBox="1">
            <a:spLocks noGrp="1"/>
          </p:cNvSpPr>
          <p:nvPr>
            <p:ph type="body" idx="2" hasCustomPrompt="1"/>
          </p:nvPr>
        </p:nvSpPr>
        <p:spPr>
          <a:xfrm>
            <a:off x="839787" y="2057400"/>
            <a:ext cx="3932238"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41" name="Google Shape;41;p17"/>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panose="020F0502020204030204"/>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r>
              <a:rPr lang="fr-FR"/>
              <a:t>Modifiez le style du titre</a:t>
            </a:r>
          </a:p>
        </p:txBody>
      </p:sp>
      <p:sp>
        <p:nvSpPr>
          <p:cNvPr id="44" name="Google Shape;44;p18"/>
          <p:cNvSpPr>
            <a:spLocks noGrp="1"/>
          </p:cNvSpPr>
          <p:nvPr>
            <p:ph type="pic" idx="2"/>
          </p:nvPr>
        </p:nvSpPr>
        <p:spPr>
          <a:xfrm>
            <a:off x="5183187" y="987425"/>
            <a:ext cx="6172202"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r>
              <a:rPr lang="fr-FR"/>
              <a:t>Cliquez sur l'icône pour ajouter une image</a:t>
            </a:r>
          </a:p>
        </p:txBody>
      </p:sp>
      <p:sp>
        <p:nvSpPr>
          <p:cNvPr id="45" name="Google Shape;45;p18"/>
          <p:cNvSpPr txBox="1">
            <a:spLocks noGrp="1"/>
          </p:cNvSpPr>
          <p:nvPr>
            <p:ph type="body" idx="1" hasCustomPrompt="1"/>
          </p:nvPr>
        </p:nvSpPr>
        <p:spPr>
          <a:xfrm>
            <a:off x="839787" y="2057400"/>
            <a:ext cx="3932240"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Calibri" panose="020F0502020204030204"/>
              <a:buNone/>
              <a:defRPr sz="1600"/>
            </a:lvl1pPr>
            <a:lvl2pPr marL="914400" lvl="1" indent="-228600" algn="l">
              <a:lnSpc>
                <a:spcPct val="90000"/>
              </a:lnSpc>
              <a:spcBef>
                <a:spcPts val="1000"/>
              </a:spcBef>
              <a:spcAft>
                <a:spcPts val="0"/>
              </a:spcAft>
              <a:buClr>
                <a:srgbClr val="000000"/>
              </a:buClr>
              <a:buSzPts val="1600"/>
              <a:buFont typeface="Calibri" panose="020F0502020204030204"/>
              <a:buNone/>
              <a:defRPr sz="1600"/>
            </a:lvl2pPr>
            <a:lvl3pPr marL="1371600" lvl="2" indent="-228600" algn="l">
              <a:lnSpc>
                <a:spcPct val="90000"/>
              </a:lnSpc>
              <a:spcBef>
                <a:spcPts val="1000"/>
              </a:spcBef>
              <a:spcAft>
                <a:spcPts val="0"/>
              </a:spcAft>
              <a:buClr>
                <a:srgbClr val="000000"/>
              </a:buClr>
              <a:buSzPts val="1600"/>
              <a:buFont typeface="Calibri" panose="020F0502020204030204"/>
              <a:buNone/>
              <a:defRPr sz="1600"/>
            </a:lvl3pPr>
            <a:lvl4pPr marL="1828800" lvl="3" indent="-228600" algn="l">
              <a:lnSpc>
                <a:spcPct val="90000"/>
              </a:lnSpc>
              <a:spcBef>
                <a:spcPts val="1000"/>
              </a:spcBef>
              <a:spcAft>
                <a:spcPts val="0"/>
              </a:spcAft>
              <a:buClr>
                <a:srgbClr val="000000"/>
              </a:buClr>
              <a:buSzPts val="1600"/>
              <a:buFont typeface="Calibri" panose="020F0502020204030204"/>
              <a:buNone/>
              <a:defRPr sz="1600"/>
            </a:lvl4pPr>
            <a:lvl5pPr marL="2286000" lvl="4" indent="-228600" algn="l">
              <a:lnSpc>
                <a:spcPct val="90000"/>
              </a:lnSpc>
              <a:spcBef>
                <a:spcPts val="1000"/>
              </a:spcBef>
              <a:spcAft>
                <a:spcPts val="0"/>
              </a:spcAft>
              <a:buClr>
                <a:srgbClr val="000000"/>
              </a:buClr>
              <a:buSzPts val="1600"/>
              <a:buFont typeface="Calibri" panose="020F0502020204030204"/>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pPr lvl="0"/>
            <a:r>
              <a:rPr lang="fr-FR"/>
              <a:t>Cliquez pour modifier les styles du texte du masque</a:t>
            </a:r>
          </a:p>
        </p:txBody>
      </p:sp>
      <p:sp>
        <p:nvSpPr>
          <p:cNvPr id="46" name="Google Shape;46;p18"/>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panose="020F0502020204030204"/>
              <a:buNone/>
              <a:defRPr/>
            </a:lvl1pPr>
            <a:lvl2pPr marL="0" lvl="1" indent="0" algn="r">
              <a:lnSpc>
                <a:spcPct val="100000"/>
              </a:lnSpc>
              <a:spcBef>
                <a:spcPts val="0"/>
              </a:spcBef>
              <a:spcAft>
                <a:spcPts val="0"/>
              </a:spcAft>
              <a:buClr>
                <a:srgbClr val="888888"/>
              </a:buClr>
              <a:buSzPts val="1200"/>
              <a:buFont typeface="Calibri" panose="020F0502020204030204"/>
              <a:buNone/>
              <a:defRPr/>
            </a:lvl2pPr>
            <a:lvl3pPr marL="0" lvl="2" indent="0" algn="r">
              <a:lnSpc>
                <a:spcPct val="100000"/>
              </a:lnSpc>
              <a:spcBef>
                <a:spcPts val="0"/>
              </a:spcBef>
              <a:spcAft>
                <a:spcPts val="0"/>
              </a:spcAft>
              <a:buClr>
                <a:srgbClr val="888888"/>
              </a:buClr>
              <a:buSzPts val="1200"/>
              <a:buFont typeface="Calibri" panose="020F0502020204030204"/>
              <a:buNone/>
              <a:defRPr/>
            </a:lvl3pPr>
            <a:lvl4pPr marL="0" lvl="3" indent="0" algn="r">
              <a:lnSpc>
                <a:spcPct val="100000"/>
              </a:lnSpc>
              <a:spcBef>
                <a:spcPts val="0"/>
              </a:spcBef>
              <a:spcAft>
                <a:spcPts val="0"/>
              </a:spcAft>
              <a:buClr>
                <a:srgbClr val="888888"/>
              </a:buClr>
              <a:buSzPts val="1200"/>
              <a:buFont typeface="Calibri" panose="020F0502020204030204"/>
              <a:buNone/>
              <a:defRPr/>
            </a:lvl4pPr>
            <a:lvl5pPr marL="0" lvl="4" indent="0" algn="r">
              <a:lnSpc>
                <a:spcPct val="100000"/>
              </a:lnSpc>
              <a:spcBef>
                <a:spcPts val="0"/>
              </a:spcBef>
              <a:spcAft>
                <a:spcPts val="0"/>
              </a:spcAft>
              <a:buClr>
                <a:srgbClr val="888888"/>
              </a:buClr>
              <a:buSzPts val="1200"/>
              <a:buFont typeface="Calibri" panose="020F0502020204030204"/>
              <a:buNone/>
              <a:defRPr/>
            </a:lvl5pPr>
            <a:lvl6pPr marL="0" lvl="5" indent="0" algn="r">
              <a:lnSpc>
                <a:spcPct val="100000"/>
              </a:lnSpc>
              <a:spcBef>
                <a:spcPts val="0"/>
              </a:spcBef>
              <a:spcAft>
                <a:spcPts val="0"/>
              </a:spcAft>
              <a:buClr>
                <a:srgbClr val="888888"/>
              </a:buClr>
              <a:buSzPts val="1200"/>
              <a:buFont typeface="Calibri" panose="020F0502020204030204"/>
              <a:buNone/>
              <a:defRPr/>
            </a:lvl6pPr>
            <a:lvl7pPr marL="0" lvl="6" indent="0" algn="r">
              <a:lnSpc>
                <a:spcPct val="100000"/>
              </a:lnSpc>
              <a:spcBef>
                <a:spcPts val="0"/>
              </a:spcBef>
              <a:spcAft>
                <a:spcPts val="0"/>
              </a:spcAft>
              <a:buClr>
                <a:srgbClr val="888888"/>
              </a:buClr>
              <a:buSzPts val="1200"/>
              <a:buFont typeface="Calibri" panose="020F0502020204030204"/>
              <a:buNone/>
              <a:defRPr/>
            </a:lvl7pPr>
            <a:lvl8pPr marL="0" lvl="7" indent="0" algn="r">
              <a:lnSpc>
                <a:spcPct val="100000"/>
              </a:lnSpc>
              <a:spcBef>
                <a:spcPts val="0"/>
              </a:spcBef>
              <a:spcAft>
                <a:spcPts val="0"/>
              </a:spcAft>
              <a:buClr>
                <a:srgbClr val="888888"/>
              </a:buClr>
              <a:buSzPts val="1200"/>
              <a:buFont typeface="Calibri" panose="020F0502020204030204"/>
              <a:buNone/>
              <a:defRPr/>
            </a:lvl8pPr>
            <a:lvl9pPr marL="0" lvl="8" indent="0" algn="r">
              <a:lnSpc>
                <a:spcPct val="100000"/>
              </a:lnSpc>
              <a:spcBef>
                <a:spcPts val="0"/>
              </a:spcBef>
              <a:spcAft>
                <a:spcPts val="0"/>
              </a:spcAft>
              <a:buClr>
                <a:srgbClr val="888888"/>
              </a:buClr>
              <a:buSzPts val="1200"/>
              <a:buFont typeface="Calibri" panose="020F0502020204030204"/>
              <a:buNone/>
              <a:defRPr/>
            </a:lvl9pPr>
          </a:lstStyle>
          <a:p>
            <a:fld id="{B2A904B1-9AC2-40DA-8703-C0208FF49E57}"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0"/>
              </a:spcBef>
              <a:spcAft>
                <a:spcPts val="0"/>
              </a:spcAft>
              <a:buClr>
                <a:srgbClr val="000000"/>
              </a:buClr>
              <a:buSzPts val="4400"/>
              <a:buFont typeface="Calibri" panose="020F0502020204030204"/>
              <a:buNone/>
              <a:defRPr sz="44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406400" algn="l" rtl="0">
              <a:lnSpc>
                <a:spcPct val="90000"/>
              </a:lnSpc>
              <a:spcBef>
                <a:spcPts val="1000"/>
              </a:spcBef>
              <a:spcAft>
                <a:spcPts val="0"/>
              </a:spcAft>
              <a:buClr>
                <a:srgbClr val="000000"/>
              </a:buClr>
              <a:buSzPts val="2800"/>
              <a:buFont typeface="Arial" panose="020B0604020202020204"/>
              <a:buChar char="•"/>
              <a:def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9"/>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B2A904B1-9AC2-40DA-8703-C0208FF49E57}" type="slidenum">
              <a:rPr lang="fr-FR" smtClean="0"/>
              <a:pPr/>
              <a:t>‹N°›</a:t>
            </a:fld>
            <a:endParaRPr lang="fr-F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5.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5.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5.xml"/><Relationship Id="rId7" Type="http://schemas.openxmlformats.org/officeDocument/2006/relationships/diagramColors" Target="../diagrams/colors8.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4.png"/><Relationship Id="rId4" Type="http://schemas.openxmlformats.org/officeDocument/2006/relationships/diagramQuickStyle" Target="../diagrams/quickStyle1.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
          <p:cNvGrpSpPr/>
          <p:nvPr/>
        </p:nvGrpSpPr>
        <p:grpSpPr>
          <a:xfrm>
            <a:off x="0" y="0"/>
            <a:ext cx="12504712" cy="6858000"/>
            <a:chOff x="0" y="0"/>
            <a:chExt cx="12192000" cy="6858000"/>
          </a:xfrm>
        </p:grpSpPr>
        <p:sp>
          <p:nvSpPr>
            <p:cNvPr id="60" name="Google Shape;60;p1"/>
            <p:cNvSpPr/>
            <p:nvPr/>
          </p:nvSpPr>
          <p:spPr>
            <a:xfrm>
              <a:off x="0" y="0"/>
              <a:ext cx="12192000" cy="6858000"/>
            </a:xfrm>
            <a:prstGeom prst="rect">
              <a:avLst/>
            </a:prstGeom>
            <a:blipFill rotWithShape="1">
              <a:blip r:embed="rId3"/>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panose="020F050202020403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61" name="Google Shape;61;p1" descr="image2.png"/>
            <p:cNvPicPr preferRelativeResize="0"/>
            <p:nvPr/>
          </p:nvPicPr>
          <p:blipFill rotWithShape="1">
            <a:blip r:embed="rId4"/>
            <a:srcRect/>
            <a:stretch>
              <a:fillRect/>
            </a:stretch>
          </p:blipFill>
          <p:spPr>
            <a:xfrm>
              <a:off x="0" y="0"/>
              <a:ext cx="12192000" cy="6858000"/>
            </a:xfrm>
            <a:prstGeom prst="rect">
              <a:avLst/>
            </a:prstGeom>
            <a:noFill/>
            <a:ln>
              <a:noFill/>
            </a:ln>
          </p:spPr>
        </p:pic>
      </p:grpSp>
      <p:pic>
        <p:nvPicPr>
          <p:cNvPr id="62" name="Google Shape;62;p1" descr="Picture 3"/>
          <p:cNvPicPr preferRelativeResize="0"/>
          <p:nvPr/>
        </p:nvPicPr>
        <p:blipFill rotWithShape="1">
          <a:blip r:embed="rId5"/>
          <a:srcRect/>
          <a:stretch>
            <a:fillRect/>
          </a:stretch>
        </p:blipFill>
        <p:spPr>
          <a:xfrm>
            <a:off x="9531349" y="5703304"/>
            <a:ext cx="1322882" cy="934816"/>
          </a:xfrm>
          <a:prstGeom prst="rect">
            <a:avLst/>
          </a:prstGeom>
          <a:noFill/>
          <a:ln>
            <a:noFill/>
          </a:ln>
        </p:spPr>
      </p:pic>
      <p:pic>
        <p:nvPicPr>
          <p:cNvPr id="63" name="Google Shape;63;p1" descr="Picture 3"/>
          <p:cNvPicPr preferRelativeResize="0"/>
          <p:nvPr/>
        </p:nvPicPr>
        <p:blipFill rotWithShape="1">
          <a:blip r:embed="rId6"/>
          <a:srcRect/>
          <a:stretch>
            <a:fillRect/>
          </a:stretch>
        </p:blipFill>
        <p:spPr>
          <a:xfrm flipH="1">
            <a:off x="8558979" y="-41780"/>
            <a:ext cx="3978841" cy="2344124"/>
          </a:xfrm>
          <a:prstGeom prst="rect">
            <a:avLst/>
          </a:prstGeom>
          <a:noFill/>
          <a:ln>
            <a:noFill/>
          </a:ln>
        </p:spPr>
      </p:pic>
      <p:pic>
        <p:nvPicPr>
          <p:cNvPr id="64" name="Google Shape;64;p1" descr="Image 11"/>
          <p:cNvPicPr preferRelativeResize="0"/>
          <p:nvPr/>
        </p:nvPicPr>
        <p:blipFill rotWithShape="1">
          <a:blip r:embed="rId7"/>
          <a:srcRect/>
          <a:stretch>
            <a:fillRect/>
          </a:stretch>
        </p:blipFill>
        <p:spPr>
          <a:xfrm>
            <a:off x="1962681" y="5707210"/>
            <a:ext cx="1943102" cy="876302"/>
          </a:xfrm>
          <a:prstGeom prst="rect">
            <a:avLst/>
          </a:prstGeom>
          <a:noFill/>
          <a:ln>
            <a:noFill/>
          </a:ln>
        </p:spPr>
      </p:pic>
      <p:sp>
        <p:nvSpPr>
          <p:cNvPr id="65" name="Google Shape;65;p1"/>
          <p:cNvSpPr txBox="1">
            <a:spLocks noGrp="1"/>
          </p:cNvSpPr>
          <p:nvPr>
            <p:ph type="subTitle" idx="4294967295"/>
          </p:nvPr>
        </p:nvSpPr>
        <p:spPr>
          <a:xfrm>
            <a:off x="125175" y="2858286"/>
            <a:ext cx="12192000" cy="2741474"/>
          </a:xfrm>
          <a:prstGeom prst="rect">
            <a:avLst/>
          </a:prstGeom>
          <a:noFill/>
          <a:ln>
            <a:noFill/>
          </a:ln>
        </p:spPr>
        <p:txBody>
          <a:bodyPr spcFirstLastPara="1" wrap="square" lIns="45700" tIns="45700" rIns="45700" bIns="45700" anchor="t" anchorCtr="0">
            <a:noAutofit/>
          </a:bodyPr>
          <a:lstStyle/>
          <a:p>
            <a:pPr marL="0" marR="0" lvl="0" indent="0" algn="ctr" rtl="0">
              <a:lnSpc>
                <a:spcPct val="72000"/>
              </a:lnSpc>
              <a:spcBef>
                <a:spcPts val="0"/>
              </a:spcBef>
              <a:spcAft>
                <a:spcPts val="0"/>
              </a:spcAft>
              <a:buClr>
                <a:srgbClr val="000000"/>
              </a:buClr>
              <a:buSzPts val="6600"/>
              <a:buFont typeface="Arial" panose="020B0604020202020204"/>
              <a:buNone/>
            </a:pPr>
            <a:r>
              <a:rPr lang="fr-FR" sz="5400" i="0" u="none" strike="noStrike" cap="none" dirty="0">
                <a:solidFill>
                  <a:srgbClr val="C00000"/>
                </a:solidFill>
                <a:latin typeface="Calibri" panose="020F0502020204030204"/>
                <a:ea typeface="Calibri" panose="020F0502020204030204"/>
                <a:cs typeface="Calibri" panose="020F0502020204030204"/>
                <a:sym typeface="Calibri" panose="020F0502020204030204"/>
              </a:rPr>
              <a:t>Analyse et Décisions Financières</a:t>
            </a:r>
          </a:p>
          <a:p>
            <a:pPr marL="0" marR="0" lvl="0" indent="0" algn="ctr" rtl="0">
              <a:lnSpc>
                <a:spcPct val="72000"/>
              </a:lnSpc>
              <a:spcBef>
                <a:spcPts val="0"/>
              </a:spcBef>
              <a:spcAft>
                <a:spcPts val="0"/>
              </a:spcAft>
              <a:buClr>
                <a:srgbClr val="000000"/>
              </a:buClr>
              <a:buSzPts val="6600"/>
              <a:buFont typeface="Arial" panose="020B0604020202020204"/>
              <a:buNone/>
            </a:pPr>
            <a:endParaRPr lang="fr-FR" sz="2000" dirty="0">
              <a:solidFill>
                <a:srgbClr val="C00000"/>
              </a:solidFill>
            </a:endParaRPr>
          </a:p>
          <a:p>
            <a:pPr marL="0" marR="0" lvl="0" indent="0" algn="ctr" rtl="0">
              <a:lnSpc>
                <a:spcPct val="150000"/>
              </a:lnSpc>
              <a:spcBef>
                <a:spcPts val="0"/>
              </a:spcBef>
              <a:spcAft>
                <a:spcPts val="0"/>
              </a:spcAft>
              <a:buClr>
                <a:srgbClr val="000000"/>
              </a:buClr>
              <a:buSzPts val="6600"/>
              <a:buFont typeface="Arial" panose="020B0604020202020204"/>
              <a:buNone/>
            </a:pPr>
            <a:r>
              <a:rPr lang="fr-FR" sz="2000" dirty="0">
                <a:solidFill>
                  <a:srgbClr val="C00000"/>
                </a:solidFill>
              </a:rPr>
              <a:t>Responsables Module :  EMNA MAHAT- AYMEN ESSELMI</a:t>
            </a:r>
          </a:p>
          <a:p>
            <a:pPr marL="0" marR="0" lvl="0" indent="0" algn="ctr" rtl="0">
              <a:lnSpc>
                <a:spcPct val="150000"/>
              </a:lnSpc>
              <a:spcBef>
                <a:spcPts val="0"/>
              </a:spcBef>
              <a:spcAft>
                <a:spcPts val="0"/>
              </a:spcAft>
              <a:buClr>
                <a:srgbClr val="000000"/>
              </a:buClr>
              <a:buSzPts val="6600"/>
              <a:buFont typeface="Arial" panose="020B0604020202020204"/>
              <a:buNone/>
            </a:pPr>
            <a:r>
              <a:rPr lang="fr-FR" sz="2000" i="0" u="none" strike="noStrike" cap="none" dirty="0">
                <a:solidFill>
                  <a:srgbClr val="C00000"/>
                </a:solidFill>
                <a:latin typeface="Calibri" panose="020F0502020204030204"/>
                <a:ea typeface="Calibri" panose="020F0502020204030204"/>
                <a:cs typeface="Calibri" panose="020F0502020204030204"/>
                <a:sym typeface="Calibri" panose="020F0502020204030204"/>
              </a:rPr>
              <a:t>2023 -2024               </a:t>
            </a:r>
          </a:p>
        </p:txBody>
      </p:sp>
      <p:pic>
        <p:nvPicPr>
          <p:cNvPr id="66" name="Google Shape;66;p1" descr="C:\Users\faten\Desktop\CA-19\EURACE.png"/>
          <p:cNvPicPr preferRelativeResize="0"/>
          <p:nvPr/>
        </p:nvPicPr>
        <p:blipFill rotWithShape="1">
          <a:blip r:embed="rId8"/>
          <a:srcRect/>
          <a:stretch>
            <a:fillRect/>
          </a:stretch>
        </p:blipFill>
        <p:spPr>
          <a:xfrm>
            <a:off x="4367808" y="5898412"/>
            <a:ext cx="2731194" cy="544601"/>
          </a:xfrm>
          <a:prstGeom prst="rect">
            <a:avLst/>
          </a:prstGeom>
          <a:noFill/>
          <a:ln>
            <a:noFill/>
          </a:ln>
        </p:spPr>
      </p:pic>
      <p:pic>
        <p:nvPicPr>
          <p:cNvPr id="67" name="Google Shape;67;p1" descr="C:\Users\faten\Desktop\CA-19\CGE.png"/>
          <p:cNvPicPr preferRelativeResize="0"/>
          <p:nvPr/>
        </p:nvPicPr>
        <p:blipFill rotWithShape="1">
          <a:blip r:embed="rId9"/>
          <a:srcRect/>
          <a:stretch>
            <a:fillRect/>
          </a:stretch>
        </p:blipFill>
        <p:spPr>
          <a:xfrm>
            <a:off x="7392144" y="5857579"/>
            <a:ext cx="1728192" cy="583745"/>
          </a:xfrm>
          <a:prstGeom prst="rect">
            <a:avLst/>
          </a:prstGeom>
          <a:noFill/>
          <a:ln>
            <a:noFill/>
          </a:ln>
        </p:spPr>
      </p:pic>
      <p:sp>
        <p:nvSpPr>
          <p:cNvPr id="68" name="Google Shape;68;p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panose="020F0502020204030204"/>
              <a:buNone/>
            </a:pPr>
            <a:fld id="{00000000-1234-1234-1234-123412341234}" type="slidenum">
              <a:rPr lang="fr-FR"/>
              <a:pPr marL="0" lvl="0" indent="0" algn="r" rtl="0">
                <a:lnSpc>
                  <a:spcPct val="100000"/>
                </a:lnSpc>
                <a:spcBef>
                  <a:spcPts val="0"/>
                </a:spcBef>
                <a:spcAft>
                  <a:spcPts val="0"/>
                </a:spcAft>
                <a:buClr>
                  <a:srgbClr val="888888"/>
                </a:buClr>
                <a:buSzPts val="1200"/>
                <a:buFont typeface="Calibri" panose="020F0502020204030204"/>
                <a:buNone/>
              </a:pPr>
              <a:t>1</a:t>
            </a:fld>
            <a:endParaRPr lang="fr-FR"/>
          </a:p>
        </p:txBody>
      </p:sp>
      <p:pic>
        <p:nvPicPr>
          <p:cNvPr id="69" name="Google Shape;69;p1"/>
          <p:cNvPicPr preferRelativeResize="0"/>
          <p:nvPr/>
        </p:nvPicPr>
        <p:blipFill>
          <a:blip r:embed="rId10"/>
          <a:stretch>
            <a:fillRect/>
          </a:stretch>
        </p:blipFill>
        <p:spPr>
          <a:xfrm>
            <a:off x="125175" y="294100"/>
            <a:ext cx="4832320" cy="1750425"/>
          </a:xfrm>
          <a:prstGeom prst="rect">
            <a:avLst/>
          </a:prstGeom>
          <a:noFill/>
          <a:ln>
            <a:noFill/>
          </a:ln>
        </p:spPr>
      </p:pic>
      <p:sp>
        <p:nvSpPr>
          <p:cNvPr id="11" name="Espace réservé du pied de page 10"/>
          <p:cNvSpPr>
            <a:spLocks noGrp="1"/>
          </p:cNvSpPr>
          <p:nvPr/>
        </p:nvSpPr>
        <p:spPr>
          <a:xfrm>
            <a:off x="4165600" y="6356350"/>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algn="ctr"/>
            <a:r>
              <a:rPr lang="fr-FR" dirty="0"/>
              <a:t>Cours ADF 23-24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idx="11"/>
          </p:nvPr>
        </p:nvSpPr>
        <p:spPr/>
        <p:txBody>
          <a:bodyPr/>
          <a:lstStyle/>
          <a:p>
            <a:r>
              <a:rPr lang="fr-FR"/>
              <a:t>Cours ADF 23-24</a:t>
            </a:r>
          </a:p>
        </p:txBody>
      </p:sp>
      <p:sp>
        <p:nvSpPr>
          <p:cNvPr id="5" name="Espace réservé du numéro de diapositive 4"/>
          <p:cNvSpPr>
            <a:spLocks noGrp="1"/>
          </p:cNvSpPr>
          <p:nvPr>
            <p:ph type="sldNum" idx="12"/>
          </p:nvPr>
        </p:nvSpPr>
        <p:spPr/>
        <p:txBody>
          <a:bodyPr/>
          <a:lstStyle/>
          <a:p>
            <a:fld id="{B2A904B1-9AC2-40DA-8703-C0208FF49E57}" type="slidenum">
              <a:rPr lang="fr-FR" smtClean="0"/>
              <a:pPr/>
              <a:t>10</a:t>
            </a:fld>
            <a:endParaRPr lang="fr-FR"/>
          </a:p>
        </p:txBody>
      </p:sp>
      <p:sp>
        <p:nvSpPr>
          <p:cNvPr id="7" name="ZoneTexte 6"/>
          <p:cNvSpPr txBox="1"/>
          <p:nvPr/>
        </p:nvSpPr>
        <p:spPr>
          <a:xfrm>
            <a:off x="1058103" y="1558502"/>
            <a:ext cx="9607826" cy="2122805"/>
          </a:xfrm>
          <a:prstGeom prst="rect">
            <a:avLst/>
          </a:prstGeom>
          <a:noFill/>
        </p:spPr>
        <p:txBody>
          <a:bodyPr wrap="square" rtlCol="0">
            <a:spAutoFit/>
          </a:bodyPr>
          <a:lstStyle/>
          <a:p>
            <a:r>
              <a:rPr lang="fr-FR" sz="2400" b="1" u="sng" dirty="0">
                <a:solidFill>
                  <a:srgbClr val="FF0000"/>
                </a:solidFill>
                <a:latin typeface="Calibri" panose="020F0502020204030204"/>
                <a:cs typeface="Calibri" panose="020F0502020204030204"/>
                <a:sym typeface="Calibri" panose="020F0502020204030204"/>
              </a:rPr>
              <a:t>La notion de patrimoine</a:t>
            </a:r>
          </a:p>
          <a:p>
            <a:endParaRPr lang="fr-FR" sz="2400" b="1" dirty="0">
              <a:solidFill>
                <a:srgbClr val="C00000"/>
              </a:solidFill>
              <a:latin typeface="Calibri" panose="020F0502020204030204"/>
              <a:cs typeface="Calibri" panose="020F0502020204030204"/>
              <a:sym typeface="Calibri" panose="020F0502020204030204"/>
            </a:endParaRPr>
          </a:p>
          <a:p>
            <a:pPr algn="ctr"/>
            <a:r>
              <a:rPr lang="fr-FR" sz="2800" dirty="0">
                <a:latin typeface="Calibri" panose="020F0502020204030204" pitchFamily="34" charset="0"/>
                <a:cs typeface="Calibri" panose="020F0502020204030204" pitchFamily="34" charset="0"/>
              </a:rPr>
              <a:t>Le patrimoine d’une entreprise est l’ensemble des biens qu’elle possède et des dettes contractées en vue de réaliser son exploitation.</a:t>
            </a:r>
          </a:p>
        </p:txBody>
      </p:sp>
      <p:sp>
        <p:nvSpPr>
          <p:cNvPr id="8" name="Rectangle : coins arrondis 7"/>
          <p:cNvSpPr/>
          <p:nvPr/>
        </p:nvSpPr>
        <p:spPr>
          <a:xfrm>
            <a:off x="2924313" y="3872851"/>
            <a:ext cx="5102087" cy="187187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Patrimoine = Biens – Dettes</a:t>
            </a:r>
          </a:p>
          <a:p>
            <a:pPr algn="ctr"/>
            <a:r>
              <a:rPr lang="fr-FR" sz="2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Patrimoine = Actifs – Passifs </a:t>
            </a:r>
          </a:p>
          <a:p>
            <a:pPr algn="ctr"/>
            <a:r>
              <a:rPr lang="fr-FR" sz="28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Patrimoine = Situation nette </a:t>
            </a:r>
          </a:p>
        </p:txBody>
      </p:sp>
      <p:pic>
        <p:nvPicPr>
          <p:cNvPr id="9" name="Image 8"/>
          <p:cNvPicPr>
            <a:picLocks noChangeAspect="1"/>
          </p:cNvPicPr>
          <p:nvPr/>
        </p:nvPicPr>
        <p:blipFill>
          <a:blip r:embed="rId2" cstate="print"/>
          <a:stretch>
            <a:fillRect/>
          </a:stretch>
        </p:blipFill>
        <p:spPr>
          <a:xfrm>
            <a:off x="212035" y="6059504"/>
            <a:ext cx="1432716" cy="661971"/>
          </a:xfrm>
          <a:prstGeom prst="rect">
            <a:avLst/>
          </a:prstGeom>
        </p:spPr>
      </p:pic>
      <p:sp>
        <p:nvSpPr>
          <p:cNvPr id="10"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C8059-DC16-4B62-81EE-7C1BBFF46C4E}" type="slidenum">
              <a:rPr lang="fr-FR" altLang="en-US" smtClean="0"/>
              <a:pPr/>
              <a:t>11</a:t>
            </a:fld>
            <a:endParaRPr lang="fr-FR" altLang="en-US"/>
          </a:p>
        </p:txBody>
      </p:sp>
      <p:graphicFrame>
        <p:nvGraphicFramePr>
          <p:cNvPr id="9" name="Diagramme 8"/>
          <p:cNvGraphicFramePr/>
          <p:nvPr/>
        </p:nvGraphicFramePr>
        <p:xfrm>
          <a:off x="2567305" y="1816735"/>
          <a:ext cx="7816850" cy="4236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p:cNvPicPr>
            <a:picLocks noChangeAspect="1"/>
          </p:cNvPicPr>
          <p:nvPr/>
        </p:nvPicPr>
        <p:blipFill>
          <a:blip r:embed="rId7"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p:txBody>
          <a:bodyPr/>
          <a:lstStyle/>
          <a:p>
            <a:pPr algn="ctr"/>
            <a:r>
              <a:rPr lang="fr-FR" dirty="0"/>
              <a:t>Cours ADF 23-24</a:t>
            </a:r>
          </a:p>
        </p:txBody>
      </p:sp>
      <p:sp>
        <p:nvSpPr>
          <p:cNvPr id="5" name="Espace réservé du texte 4"/>
          <p:cNvSpPr>
            <a:spLocks noGrp="1"/>
          </p:cNvSpPr>
          <p:nvPr>
            <p:ph type="body" idx="1"/>
          </p:nvPr>
        </p:nvSpPr>
        <p:spPr>
          <a:xfrm>
            <a:off x="781050" y="1119505"/>
            <a:ext cx="10572750" cy="5057775"/>
          </a:xfrm>
        </p:spPr>
        <p:txBody>
          <a:bodyPr/>
          <a:lstStyle/>
          <a:p>
            <a:pPr marL="114300" indent="0">
              <a:buNone/>
            </a:pPr>
            <a:r>
              <a:rPr lang="fr-FR" sz="2400" b="1" u="sng" dirty="0">
                <a:solidFill>
                  <a:srgbClr val="FF0000"/>
                </a:solidFill>
              </a:rPr>
              <a:t>Présentation et classement du bilan comptable</a:t>
            </a:r>
            <a:r>
              <a:rPr lang="fr-FR" altLang="en-US" sz="2400" b="1" u="sng">
                <a:solidFill>
                  <a:srgbClr val="FF0000"/>
                </a:solidFill>
              </a:rPr>
              <a:t> </a:t>
            </a:r>
          </a:p>
        </p:txBody>
      </p:sp>
      <p:sp>
        <p:nvSpPr>
          <p:cNvPr id="10"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8229030" y="1762472"/>
            <a:ext cx="1971675" cy="4114800"/>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2800" b="1" dirty="0">
                <a:latin typeface="Calibri" panose="020F0502020204030204" pitchFamily="34" charset="0"/>
                <a:cs typeface="Calibri" panose="020F0502020204030204" pitchFamily="34" charset="0"/>
              </a:rPr>
              <a:t>CAPITAUX </a:t>
            </a:r>
          </a:p>
          <a:p>
            <a:pPr algn="ctr"/>
            <a:r>
              <a:rPr lang="fr-FR" sz="2800" b="1" dirty="0">
                <a:latin typeface="Calibri" panose="020F0502020204030204" pitchFamily="34" charset="0"/>
                <a:cs typeface="Calibri" panose="020F0502020204030204" pitchFamily="34" charset="0"/>
              </a:rPr>
              <a:t>PROPRES </a:t>
            </a:r>
          </a:p>
          <a:p>
            <a:pPr algn="ctr"/>
            <a:r>
              <a:rPr lang="fr-FR" sz="2800" b="1" dirty="0">
                <a:latin typeface="Calibri" panose="020F0502020204030204" pitchFamily="34" charset="0"/>
                <a:cs typeface="Calibri" panose="020F0502020204030204" pitchFamily="34" charset="0"/>
              </a:rPr>
              <a:t>&amp; PASSIFS</a:t>
            </a:r>
            <a:endParaRPr lang="fr-FR" sz="2800" b="1" dirty="0"/>
          </a:p>
        </p:txBody>
      </p:sp>
      <p:sp>
        <p:nvSpPr>
          <p:cNvPr id="72708" name="Rectangle 4"/>
          <p:cNvSpPr>
            <a:spLocks noChangeArrowheads="1"/>
          </p:cNvSpPr>
          <p:nvPr/>
        </p:nvSpPr>
        <p:spPr bwMode="auto">
          <a:xfrm>
            <a:off x="6528296" y="1762472"/>
            <a:ext cx="1691208" cy="18288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000" b="1" dirty="0"/>
              <a:t>ACTIFS</a:t>
            </a:r>
          </a:p>
          <a:p>
            <a:pPr algn="ctr"/>
            <a:r>
              <a:rPr lang="fr-FR" sz="2000" b="1" dirty="0"/>
              <a:t>NON </a:t>
            </a:r>
          </a:p>
          <a:p>
            <a:pPr algn="ctr"/>
            <a:r>
              <a:rPr lang="fr-FR" sz="2000" b="1" dirty="0"/>
              <a:t>COURANTS</a:t>
            </a:r>
          </a:p>
        </p:txBody>
      </p:sp>
      <p:sp>
        <p:nvSpPr>
          <p:cNvPr id="72709" name="AutoShape 5"/>
          <p:cNvSpPr>
            <a:spLocks noChangeArrowheads="1"/>
          </p:cNvSpPr>
          <p:nvPr/>
        </p:nvSpPr>
        <p:spPr bwMode="auto">
          <a:xfrm flipH="1">
            <a:off x="2428304" y="1932656"/>
            <a:ext cx="3657600" cy="1979914"/>
          </a:xfrm>
          <a:prstGeom prst="wedgeRectCallout">
            <a:avLst>
              <a:gd name="adj1" fmla="val -67377"/>
              <a:gd name="adj2" fmla="val -10805"/>
            </a:avLst>
          </a:prstGeom>
          <a:solidFill>
            <a:schemeClr val="accent1">
              <a:lumMod val="50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000" dirty="0">
                <a:solidFill>
                  <a:schemeClr val="bg1"/>
                </a:solidFill>
              </a:rPr>
              <a:t>L’actif non courant regroupe les biens destinés à servir de façon </a:t>
            </a:r>
            <a:r>
              <a:rPr lang="fr-FR" sz="2000" b="1" u="sng" dirty="0">
                <a:solidFill>
                  <a:schemeClr val="bg1"/>
                </a:solidFill>
              </a:rPr>
              <a:t>durable</a:t>
            </a:r>
            <a:r>
              <a:rPr lang="fr-FR" sz="2000" dirty="0">
                <a:solidFill>
                  <a:schemeClr val="bg1"/>
                </a:solidFill>
              </a:rPr>
              <a:t> à l’activité de l’entreprise : fond commercial, bâtiment, matériel, mobilier,  titres de participation, </a:t>
            </a:r>
            <a:r>
              <a:rPr lang="fr-FR" sz="2000" dirty="0" err="1">
                <a:solidFill>
                  <a:schemeClr val="bg1"/>
                </a:solidFill>
              </a:rPr>
              <a:t>etc</a:t>
            </a:r>
            <a:endParaRPr lang="fr-FR" sz="2000" dirty="0">
              <a:solidFill>
                <a:schemeClr val="tx1"/>
              </a:solidFill>
            </a:endParaRPr>
          </a:p>
        </p:txBody>
      </p:sp>
      <p:sp>
        <p:nvSpPr>
          <p:cNvPr id="72710" name="Rectangle 6"/>
          <p:cNvSpPr>
            <a:spLocks noChangeArrowheads="1"/>
          </p:cNvSpPr>
          <p:nvPr/>
        </p:nvSpPr>
        <p:spPr bwMode="auto">
          <a:xfrm>
            <a:off x="6528296" y="3591272"/>
            <a:ext cx="1691208" cy="2286000"/>
          </a:xfrm>
          <a:prstGeom prst="rect">
            <a:avLst/>
          </a:prstGeom>
          <a:solidFill>
            <a:schemeClr val="accent6">
              <a:lumMod val="75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000" b="1" dirty="0"/>
              <a:t>ACTIFS</a:t>
            </a:r>
          </a:p>
          <a:p>
            <a:pPr algn="ctr"/>
            <a:r>
              <a:rPr lang="fr-FR" sz="2000" b="1" dirty="0"/>
              <a:t>COURANTS</a:t>
            </a:r>
          </a:p>
        </p:txBody>
      </p:sp>
      <p:sp>
        <p:nvSpPr>
          <p:cNvPr id="72711" name="AutoShape 7"/>
          <p:cNvSpPr>
            <a:spLocks noChangeArrowheads="1"/>
          </p:cNvSpPr>
          <p:nvPr/>
        </p:nvSpPr>
        <p:spPr bwMode="auto">
          <a:xfrm flipH="1">
            <a:off x="2428304" y="4103712"/>
            <a:ext cx="3657600" cy="1733872"/>
          </a:xfrm>
          <a:prstGeom prst="wedgeRectCallout">
            <a:avLst>
              <a:gd name="adj1" fmla="val -62806"/>
              <a:gd name="adj2" fmla="val -39912"/>
            </a:avLst>
          </a:prstGeom>
          <a:solidFill>
            <a:schemeClr val="accent6">
              <a:lumMod val="75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000" dirty="0">
                <a:solidFill>
                  <a:schemeClr val="bg1"/>
                </a:solidFill>
              </a:rPr>
              <a:t>L’actif courant comprend les biens destinés à </a:t>
            </a:r>
            <a:r>
              <a:rPr lang="fr-FR" sz="2000" b="1" u="sng" dirty="0">
                <a:solidFill>
                  <a:schemeClr val="bg1"/>
                </a:solidFill>
              </a:rPr>
              <a:t>changer de nature</a:t>
            </a:r>
            <a:r>
              <a:rPr lang="fr-FR" sz="2000" dirty="0">
                <a:solidFill>
                  <a:schemeClr val="bg1"/>
                </a:solidFill>
              </a:rPr>
              <a:t> au cours de l’activité de l’entreprise : stocks, créances clients, trésorerie, </a:t>
            </a:r>
            <a:r>
              <a:rPr lang="fr-FR" sz="2000" dirty="0" err="1">
                <a:solidFill>
                  <a:schemeClr val="bg1"/>
                </a:solidFill>
              </a:rPr>
              <a:t>etc</a:t>
            </a:r>
            <a:r>
              <a:rPr lang="fr-FR" sz="2000" dirty="0">
                <a:solidFill>
                  <a:schemeClr val="bg1"/>
                </a:solidFill>
              </a:rPr>
              <a:t> …</a:t>
            </a:r>
          </a:p>
        </p:txBody>
      </p:sp>
      <p:sp>
        <p:nvSpPr>
          <p:cNvPr id="10" name="Rectangle 3"/>
          <p:cNvSpPr txBox="1">
            <a:spLocks noChangeArrowheads="1"/>
          </p:cNvSpPr>
          <p:nvPr/>
        </p:nvSpPr>
        <p:spPr bwMode="auto">
          <a:xfrm>
            <a:off x="1368286" y="918897"/>
            <a:ext cx="8229600" cy="843575"/>
          </a:xfrm>
          <a:prstGeom prst="rect">
            <a:avLst/>
          </a:prstGeom>
          <a:noFill/>
          <a:ln w="9525">
            <a:noFill/>
            <a:miter lim="800000"/>
          </a:ln>
          <a:effectLst/>
        </p:spPr>
        <p:txBody>
          <a:bodyPr vert="horz" wrap="square" lIns="91440" tIns="45720" rIns="91440" bIns="45720" numCol="1" anchor="t" anchorCtr="0" compatLnSpc="1"/>
          <a:lstStyle/>
          <a:p>
            <a:pPr marL="342900" indent="-342900"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2400" b="1" kern="0" dirty="0"/>
          </a:p>
          <a:p>
            <a:pPr marL="342900" indent="-342900" fontAlgn="base">
              <a:lnSpc>
                <a:spcPct val="80000"/>
              </a:lnSpc>
              <a:spcBef>
                <a:spcPct val="20000"/>
              </a:spcBef>
              <a:spcAft>
                <a:spcPct val="0"/>
              </a:spcAft>
              <a:buClr>
                <a:schemeClr val="accent1"/>
              </a:buClr>
              <a:buSzPct val="65000"/>
              <a:defRPr/>
            </a:pPr>
            <a:r>
              <a:rPr lang="fr-FR" sz="2400" b="1" u="sng" dirty="0">
                <a:solidFill>
                  <a:srgbClr val="FF0000"/>
                </a:solidFill>
                <a:latin typeface="Calibri" panose="020F0502020204030204"/>
                <a:cs typeface="Calibri" panose="020F0502020204030204"/>
                <a:sym typeface="Calibri" panose="020F0502020204030204"/>
              </a:rPr>
              <a:t>Présentation et classement du bilan comptable: L’actif</a:t>
            </a:r>
          </a:p>
          <a:p>
            <a:pPr marL="342900" indent="-342900" fontAlgn="base">
              <a:lnSpc>
                <a:spcPct val="80000"/>
              </a:lnSpc>
              <a:spcBef>
                <a:spcPct val="20000"/>
              </a:spcBef>
              <a:spcAft>
                <a:spcPct val="0"/>
              </a:spcAft>
              <a:buClr>
                <a:schemeClr val="accent1"/>
              </a:buClr>
              <a:buSzPct val="65000"/>
              <a:defRPr/>
            </a:pPr>
            <a:endParaRPr lang="fr-FR" sz="3200" b="1" kern="0" dirty="0">
              <a:latin typeface="Calibri" panose="020F0502020204030204" pitchFamily="34" charset="0"/>
              <a:cs typeface="Calibri" panose="020F0502020204030204" pitchFamily="34" charset="0"/>
            </a:endParaRPr>
          </a:p>
          <a:p>
            <a:pPr algn="just" fontAlgn="base">
              <a:spcBef>
                <a:spcPct val="20000"/>
              </a:spcBef>
              <a:spcAft>
                <a:spcPct val="0"/>
              </a:spcAft>
              <a:buClr>
                <a:schemeClr val="accent1"/>
              </a:buClr>
              <a:buSzPct val="65000"/>
              <a:defRPr/>
            </a:pPr>
            <a:endParaRPr lang="fr-FR" sz="3200" kern="0" dirty="0">
              <a:latin typeface="Calibri" panose="020F0502020204030204" pitchFamily="34" charset="0"/>
              <a:cs typeface="Calibri" panose="020F0502020204030204" pitchFamily="34" charset="0"/>
            </a:endParaRPr>
          </a:p>
          <a:p>
            <a:pPr marL="342900" indent="-342900" algn="ctr" fontAlgn="base">
              <a:spcBef>
                <a:spcPct val="20000"/>
              </a:spcBef>
              <a:spcAft>
                <a:spcPct val="0"/>
              </a:spcAft>
              <a:buClr>
                <a:schemeClr val="accent1"/>
              </a:buClr>
              <a:buSzPct val="65000"/>
              <a:defRPr/>
            </a:pPr>
            <a:endParaRPr lang="fr-FR" sz="3200" b="1" kern="0" dirty="0">
              <a:solidFill>
                <a:schemeClr val="accent2"/>
              </a:solidFill>
              <a:latin typeface="Calibri" panose="020F0502020204030204" pitchFamily="34" charset="0"/>
              <a:cs typeface="Calibri" panose="020F0502020204030204" pitchFamily="34" charset="0"/>
            </a:endParaRPr>
          </a:p>
          <a:p>
            <a:pPr marL="342900" indent="-342900" algn="just" fontAlgn="base">
              <a:spcBef>
                <a:spcPct val="20000"/>
              </a:spcBef>
              <a:spcAft>
                <a:spcPct val="0"/>
              </a:spcAft>
              <a:buClr>
                <a:schemeClr val="accent1"/>
              </a:buClr>
              <a:buSzPct val="65000"/>
              <a:defRPr/>
            </a:pPr>
            <a:endParaRPr lang="fr-FR" sz="3200" b="1" kern="0" dirty="0">
              <a:solidFill>
                <a:schemeClr val="accent2"/>
              </a:solidFill>
              <a:latin typeface="Calibri" panose="020F0502020204030204" pitchFamily="34" charset="0"/>
              <a:cs typeface="Calibri" panose="020F0502020204030204" pitchFamily="34" charset="0"/>
            </a:endParaRPr>
          </a:p>
          <a:p>
            <a:pPr fontAlgn="base">
              <a:spcBef>
                <a:spcPct val="20000"/>
              </a:spcBef>
              <a:spcAft>
                <a:spcPct val="0"/>
              </a:spcAft>
              <a:buClr>
                <a:schemeClr val="accent1"/>
              </a:buClr>
              <a:buSzPct val="65000"/>
              <a:defRPr/>
            </a:pPr>
            <a:endParaRPr lang="fr-FR" sz="3200" b="1" kern="0" dirty="0">
              <a:solidFill>
                <a:schemeClr val="accent2"/>
              </a:solidFill>
              <a:latin typeface="Calibri" panose="020F0502020204030204" pitchFamily="34" charset="0"/>
              <a:cs typeface="Calibri" panose="020F0502020204030204" pitchFamily="34" charset="0"/>
            </a:endParaRPr>
          </a:p>
          <a:p>
            <a:pPr marL="342900" indent="-342900" fontAlgn="base">
              <a:lnSpc>
                <a:spcPct val="80000"/>
              </a:lnSpc>
              <a:spcBef>
                <a:spcPct val="20000"/>
              </a:spcBef>
              <a:spcAft>
                <a:spcPct val="0"/>
              </a:spcAft>
              <a:buClr>
                <a:schemeClr val="accent1"/>
              </a:buClr>
              <a:buSzPct val="65000"/>
              <a:defRPr/>
            </a:pPr>
            <a:endParaRPr lang="fr-FR" sz="3200" b="1" kern="0" dirty="0">
              <a:latin typeface="Calibri" panose="020F0502020204030204" pitchFamily="34" charset="0"/>
              <a:cs typeface="Calibri" panose="020F0502020204030204" pitchFamily="34" charset="0"/>
            </a:endParaRPr>
          </a:p>
          <a:p>
            <a:pPr algn="just" fontAlgn="base">
              <a:spcBef>
                <a:spcPct val="20000"/>
              </a:spcBef>
              <a:spcAft>
                <a:spcPct val="0"/>
              </a:spcAft>
              <a:buClr>
                <a:schemeClr val="accent1"/>
              </a:buClr>
              <a:buSzPct val="65000"/>
              <a:defRPr/>
            </a:pPr>
            <a:endParaRPr lang="fr-FR" sz="2400" b="1" kern="0" dirty="0">
              <a:latin typeface="Calibri" panose="020F0502020204030204" pitchFamily="34" charset="0"/>
              <a:cs typeface="Calibri" panose="020F0502020204030204" pitchFamily="34" charset="0"/>
            </a:endParaRPr>
          </a:p>
          <a:p>
            <a:pPr marL="342900" indent="-342900"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3100" kern="0" dirty="0">
              <a:latin typeface="Calibri" panose="020F0502020204030204" pitchFamily="34" charset="0"/>
              <a:cs typeface="Calibri" panose="020F0502020204030204" pitchFamily="34" charset="0"/>
            </a:endParaRPr>
          </a:p>
        </p:txBody>
      </p:sp>
      <p:sp>
        <p:nvSpPr>
          <p:cNvPr id="11" name="Espace réservé du numéro de diapositive 10"/>
          <p:cNvSpPr>
            <a:spLocks noGrp="1"/>
          </p:cNvSpPr>
          <p:nvPr>
            <p:ph type="sldNum" idx="12"/>
          </p:nvPr>
        </p:nvSpPr>
        <p:spPr/>
        <p:txBody>
          <a:bodyPr/>
          <a:lstStyle/>
          <a:p>
            <a:pPr>
              <a:defRPr/>
            </a:pPr>
            <a:fld id="{D74A8821-C669-44B1-89A1-564966CB321E}" type="slidenum">
              <a:rPr lang="fr-FR" smtClean="0"/>
              <a:pPr>
                <a:defRPr/>
              </a:pPr>
              <a:t>12</a:t>
            </a:fld>
            <a:endParaRPr lang="fr-FR"/>
          </a:p>
        </p:txBody>
      </p:sp>
      <p:pic>
        <p:nvPicPr>
          <p:cNvPr id="12" name="Image 11"/>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a:xfrm>
            <a:off x="4165600" y="6356350"/>
            <a:ext cx="3860800" cy="365125"/>
          </a:xfrm>
        </p:spPr>
        <p:txBody>
          <a:bodyPr/>
          <a:lstStyle/>
          <a:p>
            <a:pPr algn="ctr"/>
            <a:r>
              <a:rPr lang="fr-FR" dirty="0"/>
              <a:t>Cours ADF 23-24</a:t>
            </a:r>
          </a:p>
        </p:txBody>
      </p:sp>
      <p:sp>
        <p:nvSpPr>
          <p:cNvPr id="5"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 calcmode="lin" valueType="num">
                                      <p:cBhvr additive="base">
                                        <p:cTn id="7" dur="500" fill="hold"/>
                                        <p:tgtEl>
                                          <p:spTgt spid="72708"/>
                                        </p:tgtEl>
                                        <p:attrNameLst>
                                          <p:attrName>ppt_x</p:attrName>
                                        </p:attrNameLst>
                                      </p:cBhvr>
                                      <p:tavLst>
                                        <p:tav tm="0">
                                          <p:val>
                                            <p:strVal val="#ppt_x"/>
                                          </p:val>
                                        </p:tav>
                                        <p:tav tm="100000">
                                          <p:val>
                                            <p:strVal val="#ppt_x"/>
                                          </p:val>
                                        </p:tav>
                                      </p:tavLst>
                                    </p:anim>
                                    <p:anim calcmode="lin" valueType="num">
                                      <p:cBhvr additive="base">
                                        <p:cTn id="8" dur="500" fill="hold"/>
                                        <p:tgtEl>
                                          <p:spTgt spid="7270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2710"/>
                                        </p:tgtEl>
                                        <p:attrNameLst>
                                          <p:attrName>style.visibility</p:attrName>
                                        </p:attrNameLst>
                                      </p:cBhvr>
                                      <p:to>
                                        <p:strVal val="visible"/>
                                      </p:to>
                                    </p:set>
                                    <p:anim calcmode="lin" valueType="num">
                                      <p:cBhvr additive="base">
                                        <p:cTn id="12" dur="500" fill="hold"/>
                                        <p:tgtEl>
                                          <p:spTgt spid="72710"/>
                                        </p:tgtEl>
                                        <p:attrNameLst>
                                          <p:attrName>ppt_x</p:attrName>
                                        </p:attrNameLst>
                                      </p:cBhvr>
                                      <p:tavLst>
                                        <p:tav tm="0">
                                          <p:val>
                                            <p:strVal val="#ppt_x"/>
                                          </p:val>
                                        </p:tav>
                                        <p:tav tm="100000">
                                          <p:val>
                                            <p:strVal val="#ppt_x"/>
                                          </p:val>
                                        </p:tav>
                                      </p:tavLst>
                                    </p:anim>
                                    <p:anim calcmode="lin" valueType="num">
                                      <p:cBhvr additive="base">
                                        <p:cTn id="13" dur="500" fill="hold"/>
                                        <p:tgtEl>
                                          <p:spTgt spid="727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72709"/>
                                        </p:tgtEl>
                                        <p:attrNameLst>
                                          <p:attrName>style.visibility</p:attrName>
                                        </p:attrNameLst>
                                      </p:cBhvr>
                                      <p:to>
                                        <p:strVal val="visible"/>
                                      </p:to>
                                    </p:set>
                                    <p:anim calcmode="lin" valueType="num">
                                      <p:cBhvr additive="base">
                                        <p:cTn id="18" dur="500" fill="hold"/>
                                        <p:tgtEl>
                                          <p:spTgt spid="72709"/>
                                        </p:tgtEl>
                                        <p:attrNameLst>
                                          <p:attrName>ppt_x</p:attrName>
                                        </p:attrNameLst>
                                      </p:cBhvr>
                                      <p:tavLst>
                                        <p:tav tm="0">
                                          <p:val>
                                            <p:strVal val="0-#ppt_w/2"/>
                                          </p:val>
                                        </p:tav>
                                        <p:tav tm="100000">
                                          <p:val>
                                            <p:strVal val="#ppt_x"/>
                                          </p:val>
                                        </p:tav>
                                      </p:tavLst>
                                    </p:anim>
                                    <p:anim calcmode="lin" valueType="num">
                                      <p:cBhvr additive="base">
                                        <p:cTn id="19" dur="500" fill="hold"/>
                                        <p:tgtEl>
                                          <p:spTgt spid="7270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2" fill="hold" grpId="0" nodeType="clickEffect">
                                  <p:stCondLst>
                                    <p:cond delay="0"/>
                                  </p:stCondLst>
                                  <p:childTnLst>
                                    <p:set>
                                      <p:cBhvr>
                                        <p:cTn id="23" dur="1" fill="hold">
                                          <p:stCondLst>
                                            <p:cond delay="0"/>
                                          </p:stCondLst>
                                        </p:cTn>
                                        <p:tgtEl>
                                          <p:spTgt spid="72711"/>
                                        </p:tgtEl>
                                        <p:attrNameLst>
                                          <p:attrName>style.visibility</p:attrName>
                                        </p:attrNameLst>
                                      </p:cBhvr>
                                      <p:to>
                                        <p:strVal val="visible"/>
                                      </p:to>
                                    </p:set>
                                    <p:anim calcmode="lin" valueType="num">
                                      <p:cBhvr additive="base">
                                        <p:cTn id="24" dur="500" fill="hold"/>
                                        <p:tgtEl>
                                          <p:spTgt spid="72711"/>
                                        </p:tgtEl>
                                        <p:attrNameLst>
                                          <p:attrName>ppt_x</p:attrName>
                                        </p:attrNameLst>
                                      </p:cBhvr>
                                      <p:tavLst>
                                        <p:tav tm="0">
                                          <p:val>
                                            <p:strVal val="0-#ppt_w/2"/>
                                          </p:val>
                                        </p:tav>
                                        <p:tav tm="100000">
                                          <p:val>
                                            <p:strVal val="#ppt_x"/>
                                          </p:val>
                                        </p:tav>
                                      </p:tavLst>
                                    </p:anim>
                                    <p:anim calcmode="lin" valueType="num">
                                      <p:cBhvr additive="base">
                                        <p:cTn id="25"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autoUpdateAnimBg="0"/>
      <p:bldP spid="72709" grpId="0" animBg="1" autoUpdateAnimBg="0"/>
      <p:bldP spid="72710" grpId="0" animBg="1" autoUpdateAnimBg="0"/>
      <p:bldP spid="7271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8902065" y="1795780"/>
            <a:ext cx="1514475" cy="4513580"/>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2400" b="1" dirty="0">
                <a:latin typeface="Calibri" panose="020F0502020204030204" pitchFamily="34" charset="0"/>
                <a:cs typeface="Calibri" panose="020F0502020204030204" pitchFamily="34" charset="0"/>
              </a:rPr>
              <a:t>CAPITAUX </a:t>
            </a:r>
          </a:p>
          <a:p>
            <a:pPr algn="ctr"/>
            <a:r>
              <a:rPr lang="fr-FR" sz="2400" b="1" dirty="0">
                <a:latin typeface="Calibri" panose="020F0502020204030204" pitchFamily="34" charset="0"/>
                <a:cs typeface="Calibri" panose="020F0502020204030204" pitchFamily="34" charset="0"/>
              </a:rPr>
              <a:t>PROPRES </a:t>
            </a:r>
          </a:p>
          <a:p>
            <a:pPr algn="ctr"/>
            <a:r>
              <a:rPr lang="fr-FR" sz="2400" b="1" dirty="0">
                <a:latin typeface="Calibri" panose="020F0502020204030204" pitchFamily="34" charset="0"/>
                <a:cs typeface="Calibri" panose="020F0502020204030204" pitchFamily="34" charset="0"/>
              </a:rPr>
              <a:t>&amp; PASSIFS</a:t>
            </a:r>
          </a:p>
        </p:txBody>
      </p:sp>
      <p:sp>
        <p:nvSpPr>
          <p:cNvPr id="73732" name="Rectangle 4"/>
          <p:cNvSpPr>
            <a:spLocks noChangeArrowheads="1"/>
          </p:cNvSpPr>
          <p:nvPr/>
        </p:nvSpPr>
        <p:spPr bwMode="auto">
          <a:xfrm>
            <a:off x="6864350" y="1795145"/>
            <a:ext cx="1646555" cy="109855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400" b="1" dirty="0">
                <a:solidFill>
                  <a:schemeClr val="tx1"/>
                </a:solidFill>
                <a:latin typeface="Calibri" panose="020F0502020204030204" pitchFamily="34" charset="0"/>
                <a:cs typeface="Calibri" panose="020F0502020204030204" pitchFamily="34" charset="0"/>
              </a:rPr>
              <a:t>incorporelles</a:t>
            </a:r>
          </a:p>
        </p:txBody>
      </p:sp>
      <p:sp>
        <p:nvSpPr>
          <p:cNvPr id="73733" name="AutoShape 5"/>
          <p:cNvSpPr>
            <a:spLocks noChangeArrowheads="1"/>
          </p:cNvSpPr>
          <p:nvPr/>
        </p:nvSpPr>
        <p:spPr bwMode="auto">
          <a:xfrm flipH="1">
            <a:off x="2181358" y="1994539"/>
            <a:ext cx="4038600" cy="1118592"/>
          </a:xfrm>
          <a:prstGeom prst="wedgeRectCallout">
            <a:avLst>
              <a:gd name="adj1" fmla="val -65759"/>
              <a:gd name="adj2" fmla="val -11198"/>
            </a:avLst>
          </a:prstGeom>
          <a:solidFill>
            <a:schemeClr val="accent1">
              <a:lumMod val="75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Ce sont des biens sans substance physique : fonds commercial,  logiciels,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r>
              <a:rPr lang="fr-FR" sz="2000" dirty="0">
                <a:solidFill>
                  <a:schemeClr val="tx1"/>
                </a:solidFill>
              </a:rPr>
              <a:t>…</a:t>
            </a:r>
          </a:p>
        </p:txBody>
      </p:sp>
      <p:sp>
        <p:nvSpPr>
          <p:cNvPr id="8198" name="Rectangle 6"/>
          <p:cNvSpPr>
            <a:spLocks noChangeArrowheads="1"/>
          </p:cNvSpPr>
          <p:nvPr/>
        </p:nvSpPr>
        <p:spPr bwMode="auto">
          <a:xfrm flipH="1">
            <a:off x="6900656" y="4861519"/>
            <a:ext cx="1991824" cy="1447801"/>
          </a:xfrm>
          <a:prstGeom prst="rect">
            <a:avLst/>
          </a:prstGeom>
          <a:solidFill>
            <a:schemeClr val="accent6">
              <a:lumMod val="50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400" b="1" dirty="0">
                <a:latin typeface="Calibri" panose="020F0502020204030204" pitchFamily="34" charset="0"/>
                <a:cs typeface="Calibri" panose="020F0502020204030204" pitchFamily="34" charset="0"/>
              </a:rPr>
              <a:t>ACTIFS</a:t>
            </a:r>
          </a:p>
          <a:p>
            <a:pPr algn="ctr"/>
            <a:r>
              <a:rPr lang="fr-FR" sz="2400" b="1" dirty="0">
                <a:latin typeface="Calibri" panose="020F0502020204030204" pitchFamily="34" charset="0"/>
                <a:cs typeface="Calibri" panose="020F0502020204030204" pitchFamily="34" charset="0"/>
              </a:rPr>
              <a:t>COURANTS</a:t>
            </a:r>
          </a:p>
        </p:txBody>
      </p:sp>
      <p:sp>
        <p:nvSpPr>
          <p:cNvPr id="73735" name="Rectangle 7"/>
          <p:cNvSpPr>
            <a:spLocks noChangeArrowheads="1"/>
          </p:cNvSpPr>
          <p:nvPr/>
        </p:nvSpPr>
        <p:spPr bwMode="auto">
          <a:xfrm>
            <a:off x="6891130" y="2893572"/>
            <a:ext cx="1610824" cy="1188098"/>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400" b="1" dirty="0">
                <a:solidFill>
                  <a:schemeClr val="tx1"/>
                </a:solidFill>
                <a:latin typeface="Calibri" panose="020F0502020204030204" pitchFamily="34" charset="0"/>
                <a:cs typeface="Calibri" panose="020F0502020204030204" pitchFamily="34" charset="0"/>
              </a:rPr>
              <a:t>corporelles</a:t>
            </a:r>
          </a:p>
        </p:txBody>
      </p:sp>
      <p:sp>
        <p:nvSpPr>
          <p:cNvPr id="73736" name="Rectangle 8"/>
          <p:cNvSpPr>
            <a:spLocks noChangeArrowheads="1"/>
          </p:cNvSpPr>
          <p:nvPr/>
        </p:nvSpPr>
        <p:spPr bwMode="auto">
          <a:xfrm>
            <a:off x="6900656" y="4128700"/>
            <a:ext cx="1610824" cy="732819"/>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400" b="1" dirty="0">
                <a:solidFill>
                  <a:schemeClr val="tx1"/>
                </a:solidFill>
                <a:latin typeface="Calibri" panose="020F0502020204030204" pitchFamily="34" charset="0"/>
                <a:cs typeface="Calibri" panose="020F0502020204030204" pitchFamily="34" charset="0"/>
              </a:rPr>
              <a:t>financières</a:t>
            </a:r>
          </a:p>
        </p:txBody>
      </p:sp>
      <p:sp>
        <p:nvSpPr>
          <p:cNvPr id="73737" name="AutoShape 9"/>
          <p:cNvSpPr>
            <a:spLocks noChangeArrowheads="1"/>
          </p:cNvSpPr>
          <p:nvPr/>
        </p:nvSpPr>
        <p:spPr bwMode="auto">
          <a:xfrm flipH="1">
            <a:off x="2181358" y="3274728"/>
            <a:ext cx="4038600" cy="1177280"/>
          </a:xfrm>
          <a:prstGeom prst="wedgeRectCallout">
            <a:avLst>
              <a:gd name="adj1" fmla="val -65744"/>
              <a:gd name="adj2" fmla="val -49780"/>
            </a:avLst>
          </a:prstGeom>
          <a:solidFill>
            <a:schemeClr val="accent1">
              <a:lumMod val="60000"/>
              <a:lumOff val="40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Ce sont des biens avec une substance physique : terrains, bâtiments, matériel, mobilier,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p>
        </p:txBody>
      </p:sp>
      <p:sp>
        <p:nvSpPr>
          <p:cNvPr id="73738" name="AutoShape 10"/>
          <p:cNvSpPr>
            <a:spLocks noChangeArrowheads="1"/>
          </p:cNvSpPr>
          <p:nvPr/>
        </p:nvSpPr>
        <p:spPr bwMode="auto">
          <a:xfrm flipH="1">
            <a:off x="2247900" y="4608195"/>
            <a:ext cx="4034790" cy="1478915"/>
          </a:xfrm>
          <a:prstGeom prst="wedgeRectCallout">
            <a:avLst>
              <a:gd name="adj1" fmla="val -64546"/>
              <a:gd name="adj2" fmla="val -61769"/>
            </a:avLst>
          </a:prstGeom>
          <a:solidFill>
            <a:schemeClr val="accent1">
              <a:lumMod val="40000"/>
              <a:lumOff val="60000"/>
            </a:schemeClr>
          </a:solidFill>
        </p:spPr>
        <p:style>
          <a:lnRef idx="0">
            <a:schemeClr val="accent3"/>
          </a:lnRef>
          <a:fillRef idx="3">
            <a:schemeClr val="accent3"/>
          </a:fillRef>
          <a:effectRef idx="3">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Actifs monétaires destinés à être conservés durablement : titres de participation, prêts à MLT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p>
        </p:txBody>
      </p:sp>
      <p:sp>
        <p:nvSpPr>
          <p:cNvPr id="73739" name="Rectangle 11"/>
          <p:cNvSpPr>
            <a:spLocks noChangeArrowheads="1"/>
          </p:cNvSpPr>
          <p:nvPr/>
        </p:nvSpPr>
        <p:spPr bwMode="auto">
          <a:xfrm>
            <a:off x="8511540" y="1794510"/>
            <a:ext cx="381000" cy="306705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b="1" dirty="0">
                <a:latin typeface="Calibri" panose="020F0502020204030204" pitchFamily="34" charset="0"/>
                <a:cs typeface="Calibri" panose="020F0502020204030204" pitchFamily="34" charset="0"/>
              </a:rPr>
              <a:t>I</a:t>
            </a:r>
          </a:p>
          <a:p>
            <a:pPr algn="ctr"/>
            <a:r>
              <a:rPr lang="fr-FR" b="1" dirty="0">
                <a:latin typeface="Calibri" panose="020F0502020204030204" pitchFamily="34" charset="0"/>
                <a:cs typeface="Calibri" panose="020F0502020204030204" pitchFamily="34" charset="0"/>
              </a:rPr>
              <a:t>M</a:t>
            </a:r>
          </a:p>
          <a:p>
            <a:pPr algn="ctr"/>
            <a:r>
              <a:rPr lang="fr-FR" b="1" dirty="0">
                <a:latin typeface="Calibri" panose="020F0502020204030204" pitchFamily="34" charset="0"/>
                <a:cs typeface="Calibri" panose="020F0502020204030204" pitchFamily="34" charset="0"/>
              </a:rPr>
              <a:t>M</a:t>
            </a:r>
          </a:p>
          <a:p>
            <a:pPr algn="ctr"/>
            <a:r>
              <a:rPr lang="fr-FR" b="1" dirty="0">
                <a:latin typeface="Calibri" panose="020F0502020204030204" pitchFamily="34" charset="0"/>
                <a:cs typeface="Calibri" panose="020F0502020204030204" pitchFamily="34" charset="0"/>
              </a:rPr>
              <a:t>O</a:t>
            </a:r>
          </a:p>
          <a:p>
            <a:pPr algn="ctr"/>
            <a:r>
              <a:rPr lang="fr-FR" b="1" dirty="0">
                <a:latin typeface="Calibri" panose="020F0502020204030204" pitchFamily="34" charset="0"/>
                <a:cs typeface="Calibri" panose="020F0502020204030204" pitchFamily="34" charset="0"/>
              </a:rPr>
              <a:t>B</a:t>
            </a:r>
          </a:p>
          <a:p>
            <a:pPr algn="ctr"/>
            <a:r>
              <a:rPr lang="fr-FR" b="1" dirty="0">
                <a:latin typeface="Calibri" panose="020F0502020204030204" pitchFamily="34" charset="0"/>
                <a:cs typeface="Calibri" panose="020F0502020204030204" pitchFamily="34" charset="0"/>
              </a:rPr>
              <a:t>I</a:t>
            </a:r>
          </a:p>
          <a:p>
            <a:pPr algn="ctr"/>
            <a:r>
              <a:rPr lang="fr-FR" b="1" dirty="0">
                <a:latin typeface="Calibri" panose="020F0502020204030204" pitchFamily="34" charset="0"/>
                <a:cs typeface="Calibri" panose="020F0502020204030204" pitchFamily="34" charset="0"/>
              </a:rPr>
              <a:t>L</a:t>
            </a:r>
          </a:p>
          <a:p>
            <a:pPr algn="ctr"/>
            <a:r>
              <a:rPr lang="fr-FR" b="1" dirty="0">
                <a:latin typeface="Calibri" panose="020F0502020204030204" pitchFamily="34" charset="0"/>
                <a:cs typeface="Calibri" panose="020F0502020204030204" pitchFamily="34" charset="0"/>
              </a:rPr>
              <a:t>I</a:t>
            </a:r>
          </a:p>
          <a:p>
            <a:pPr algn="ctr"/>
            <a:r>
              <a:rPr lang="fr-FR" b="1" dirty="0">
                <a:latin typeface="Calibri" panose="020F0502020204030204" pitchFamily="34" charset="0"/>
                <a:cs typeface="Calibri" panose="020F0502020204030204" pitchFamily="34" charset="0"/>
              </a:rPr>
              <a:t>S</a:t>
            </a:r>
          </a:p>
          <a:p>
            <a:pPr algn="ctr"/>
            <a:r>
              <a:rPr lang="fr-FR" b="1" dirty="0">
                <a:latin typeface="Calibri" panose="020F0502020204030204" pitchFamily="34" charset="0"/>
                <a:cs typeface="Calibri" panose="020F0502020204030204" pitchFamily="34" charset="0"/>
              </a:rPr>
              <a:t>A</a:t>
            </a:r>
          </a:p>
          <a:p>
            <a:pPr algn="ctr"/>
            <a:r>
              <a:rPr lang="fr-FR" b="1" dirty="0">
                <a:latin typeface="Calibri" panose="020F0502020204030204" pitchFamily="34" charset="0"/>
                <a:cs typeface="Calibri" panose="020F0502020204030204" pitchFamily="34" charset="0"/>
              </a:rPr>
              <a:t>T</a:t>
            </a:r>
          </a:p>
          <a:p>
            <a:pPr algn="ctr"/>
            <a:r>
              <a:rPr lang="fr-FR" b="1" dirty="0">
                <a:latin typeface="Calibri" panose="020F0502020204030204" pitchFamily="34" charset="0"/>
                <a:cs typeface="Calibri" panose="020F0502020204030204" pitchFamily="34" charset="0"/>
              </a:rPr>
              <a:t>I</a:t>
            </a:r>
          </a:p>
          <a:p>
            <a:pPr algn="ctr"/>
            <a:r>
              <a:rPr lang="fr-FR" b="1" dirty="0">
                <a:latin typeface="Calibri" panose="020F0502020204030204" pitchFamily="34" charset="0"/>
                <a:cs typeface="Calibri" panose="020F0502020204030204" pitchFamily="34" charset="0"/>
              </a:rPr>
              <a:t>O</a:t>
            </a:r>
          </a:p>
          <a:p>
            <a:pPr algn="ctr"/>
            <a:r>
              <a:rPr lang="fr-FR" b="1" dirty="0">
                <a:latin typeface="Calibri" panose="020F0502020204030204" pitchFamily="34" charset="0"/>
                <a:cs typeface="Calibri" panose="020F0502020204030204" pitchFamily="34" charset="0"/>
              </a:rPr>
              <a:t>N</a:t>
            </a:r>
          </a:p>
          <a:p>
            <a:pPr algn="ctr"/>
            <a:r>
              <a:rPr lang="fr-FR" sz="1200" b="1" dirty="0"/>
              <a:t>S</a:t>
            </a:r>
          </a:p>
        </p:txBody>
      </p:sp>
      <p:sp>
        <p:nvSpPr>
          <p:cNvPr id="14" name="Rectangle 3"/>
          <p:cNvSpPr txBox="1">
            <a:spLocks noChangeArrowheads="1"/>
          </p:cNvSpPr>
          <p:nvPr/>
        </p:nvSpPr>
        <p:spPr bwMode="auto">
          <a:xfrm>
            <a:off x="804517" y="1043111"/>
            <a:ext cx="9008165" cy="951166"/>
          </a:xfrm>
          <a:prstGeom prst="rect">
            <a:avLst/>
          </a:prstGeom>
          <a:noFill/>
          <a:ln w="9525">
            <a:noFill/>
            <a:miter lim="800000"/>
          </a:ln>
          <a:effectLst/>
        </p:spPr>
        <p:txBody>
          <a:bodyPr vert="horz" wrap="square" lIns="91440" tIns="45720" rIns="91440" bIns="45720" numCol="1" anchor="t" anchorCtr="0" compatLnSpc="1"/>
          <a:lstStyle/>
          <a:p>
            <a:pPr marL="0" indent="0" fontAlgn="base">
              <a:lnSpc>
                <a:spcPct val="80000"/>
              </a:lnSpc>
              <a:spcBef>
                <a:spcPct val="20000"/>
              </a:spcBef>
              <a:spcAft>
                <a:spcPct val="0"/>
              </a:spcAft>
              <a:buClr>
                <a:schemeClr val="accent1"/>
              </a:buClr>
              <a:buSzPct val="65000"/>
              <a:buFont typeface="Wingdings" panose="05000000000000000000" pitchFamily="2" charset="2"/>
              <a:buNone/>
              <a:defRPr/>
            </a:pPr>
            <a:r>
              <a:rPr lang="fr-FR" sz="2400" b="1" u="sng" dirty="0">
                <a:solidFill>
                  <a:srgbClr val="FF0000"/>
                </a:solidFill>
                <a:effectLst/>
                <a:latin typeface="Calibri" panose="020F0502020204030204" pitchFamily="34" charset="0"/>
                <a:ea typeface="+mj-ea"/>
                <a:cs typeface="Calibri" panose="020F0502020204030204" pitchFamily="34" charset="0"/>
              </a:rPr>
              <a:t>Présentation et classement du bilan comptable: L’actif non courant</a:t>
            </a:r>
          </a:p>
        </p:txBody>
      </p:sp>
      <p:sp>
        <p:nvSpPr>
          <p:cNvPr id="15" name="Espace réservé du numéro de diapositive 14"/>
          <p:cNvSpPr>
            <a:spLocks noGrp="1"/>
          </p:cNvSpPr>
          <p:nvPr>
            <p:ph type="sldNum" idx="12"/>
          </p:nvPr>
        </p:nvSpPr>
        <p:spPr/>
        <p:txBody>
          <a:bodyPr/>
          <a:lstStyle/>
          <a:p>
            <a:pPr>
              <a:defRPr/>
            </a:pPr>
            <a:fld id="{D74A8821-C669-44B1-89A1-564966CB321E}" type="slidenum">
              <a:rPr lang="fr-FR" smtClean="0"/>
              <a:pPr>
                <a:defRPr/>
              </a:pPr>
              <a:t>13</a:t>
            </a:fld>
            <a:endParaRPr lang="fr-FR"/>
          </a:p>
        </p:txBody>
      </p:sp>
      <p:pic>
        <p:nvPicPr>
          <p:cNvPr id="16" name="Image 15"/>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a:xfrm>
            <a:off x="4165600" y="6356350"/>
            <a:ext cx="3860800" cy="365125"/>
          </a:xfrm>
        </p:spPr>
        <p:txBody>
          <a:bodyPr/>
          <a:lstStyle/>
          <a:p>
            <a:pPr algn="ctr"/>
            <a:r>
              <a:rPr lang="fr-FR" dirty="0"/>
              <a:t>Cours ADF 23-24</a:t>
            </a:r>
          </a:p>
        </p:txBody>
      </p:sp>
      <p:sp>
        <p:nvSpPr>
          <p:cNvPr id="10"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9"/>
                                        </p:tgtEl>
                                        <p:attrNameLst>
                                          <p:attrName>style.visibility</p:attrName>
                                        </p:attrNameLst>
                                      </p:cBhvr>
                                      <p:to>
                                        <p:strVal val="visible"/>
                                      </p:to>
                                    </p:set>
                                    <p:anim calcmode="lin" valueType="num">
                                      <p:cBhvr additive="base">
                                        <p:cTn id="7" dur="500" fill="hold"/>
                                        <p:tgtEl>
                                          <p:spTgt spid="73739"/>
                                        </p:tgtEl>
                                        <p:attrNameLst>
                                          <p:attrName>ppt_x</p:attrName>
                                        </p:attrNameLst>
                                      </p:cBhvr>
                                      <p:tavLst>
                                        <p:tav tm="0">
                                          <p:val>
                                            <p:strVal val="0-#ppt_w/2"/>
                                          </p:val>
                                        </p:tav>
                                        <p:tav tm="100000">
                                          <p:val>
                                            <p:strVal val="#ppt_x"/>
                                          </p:val>
                                        </p:tav>
                                      </p:tavLst>
                                    </p:anim>
                                    <p:anim calcmode="lin" valueType="num">
                                      <p:cBhvr additive="base">
                                        <p:cTn id="8" dur="500" fill="hold"/>
                                        <p:tgtEl>
                                          <p:spTgt spid="737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3732"/>
                                        </p:tgtEl>
                                        <p:attrNameLst>
                                          <p:attrName>style.visibility</p:attrName>
                                        </p:attrNameLst>
                                      </p:cBhvr>
                                      <p:to>
                                        <p:strVal val="visible"/>
                                      </p:to>
                                    </p:set>
                                    <p:anim calcmode="lin" valueType="num">
                                      <p:cBhvr additive="base">
                                        <p:cTn id="12" dur="500" fill="hold"/>
                                        <p:tgtEl>
                                          <p:spTgt spid="73732"/>
                                        </p:tgtEl>
                                        <p:attrNameLst>
                                          <p:attrName>ppt_x</p:attrName>
                                        </p:attrNameLst>
                                      </p:cBhvr>
                                      <p:tavLst>
                                        <p:tav tm="0">
                                          <p:val>
                                            <p:strVal val="0-#ppt_w/2"/>
                                          </p:val>
                                        </p:tav>
                                        <p:tav tm="100000">
                                          <p:val>
                                            <p:strVal val="#ppt_x"/>
                                          </p:val>
                                        </p:tav>
                                      </p:tavLst>
                                    </p:anim>
                                    <p:anim calcmode="lin" valueType="num">
                                      <p:cBhvr additive="base">
                                        <p:cTn id="13" dur="500" fill="hold"/>
                                        <p:tgtEl>
                                          <p:spTgt spid="7373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3735"/>
                                        </p:tgtEl>
                                        <p:attrNameLst>
                                          <p:attrName>style.visibility</p:attrName>
                                        </p:attrNameLst>
                                      </p:cBhvr>
                                      <p:to>
                                        <p:strVal val="visible"/>
                                      </p:to>
                                    </p:set>
                                    <p:anim calcmode="lin" valueType="num">
                                      <p:cBhvr additive="base">
                                        <p:cTn id="17" dur="500" fill="hold"/>
                                        <p:tgtEl>
                                          <p:spTgt spid="73735"/>
                                        </p:tgtEl>
                                        <p:attrNameLst>
                                          <p:attrName>ppt_x</p:attrName>
                                        </p:attrNameLst>
                                      </p:cBhvr>
                                      <p:tavLst>
                                        <p:tav tm="0">
                                          <p:val>
                                            <p:strVal val="0-#ppt_w/2"/>
                                          </p:val>
                                        </p:tav>
                                        <p:tav tm="100000">
                                          <p:val>
                                            <p:strVal val="#ppt_x"/>
                                          </p:val>
                                        </p:tav>
                                      </p:tavLst>
                                    </p:anim>
                                    <p:anim calcmode="lin" valueType="num">
                                      <p:cBhvr additive="base">
                                        <p:cTn id="18" dur="500" fill="hold"/>
                                        <p:tgtEl>
                                          <p:spTgt spid="7373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12" fill="hold" grpId="0" nodeType="afterEffect">
                                  <p:stCondLst>
                                    <p:cond delay="0"/>
                                  </p:stCondLst>
                                  <p:childTnLst>
                                    <p:set>
                                      <p:cBhvr>
                                        <p:cTn id="21" dur="1" fill="hold">
                                          <p:stCondLst>
                                            <p:cond delay="0"/>
                                          </p:stCondLst>
                                        </p:cTn>
                                        <p:tgtEl>
                                          <p:spTgt spid="73736"/>
                                        </p:tgtEl>
                                        <p:attrNameLst>
                                          <p:attrName>style.visibility</p:attrName>
                                        </p:attrNameLst>
                                      </p:cBhvr>
                                      <p:to>
                                        <p:strVal val="visible"/>
                                      </p:to>
                                    </p:set>
                                    <p:anim calcmode="lin" valueType="num">
                                      <p:cBhvr additive="base">
                                        <p:cTn id="22" dur="500" fill="hold"/>
                                        <p:tgtEl>
                                          <p:spTgt spid="73736"/>
                                        </p:tgtEl>
                                        <p:attrNameLst>
                                          <p:attrName>ppt_x</p:attrName>
                                        </p:attrNameLst>
                                      </p:cBhvr>
                                      <p:tavLst>
                                        <p:tav tm="0">
                                          <p:val>
                                            <p:strVal val="0-#ppt_w/2"/>
                                          </p:val>
                                        </p:tav>
                                        <p:tav tm="100000">
                                          <p:val>
                                            <p:strVal val="#ppt_x"/>
                                          </p:val>
                                        </p:tav>
                                      </p:tavLst>
                                    </p:anim>
                                    <p:anim calcmode="lin" valueType="num">
                                      <p:cBhvr additive="base">
                                        <p:cTn id="23" dur="500" fill="hold"/>
                                        <p:tgtEl>
                                          <p:spTgt spid="7373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73733"/>
                                        </p:tgtEl>
                                        <p:attrNameLst>
                                          <p:attrName>style.visibility</p:attrName>
                                        </p:attrNameLst>
                                      </p:cBhvr>
                                      <p:to>
                                        <p:strVal val="visible"/>
                                      </p:to>
                                    </p:set>
                                    <p:anim calcmode="lin" valueType="num">
                                      <p:cBhvr additive="base">
                                        <p:cTn id="28" dur="500" fill="hold"/>
                                        <p:tgtEl>
                                          <p:spTgt spid="73733"/>
                                        </p:tgtEl>
                                        <p:attrNameLst>
                                          <p:attrName>ppt_x</p:attrName>
                                        </p:attrNameLst>
                                      </p:cBhvr>
                                      <p:tavLst>
                                        <p:tav tm="0">
                                          <p:val>
                                            <p:strVal val="0-#ppt_w/2"/>
                                          </p:val>
                                        </p:tav>
                                        <p:tav tm="100000">
                                          <p:val>
                                            <p:strVal val="#ppt_x"/>
                                          </p:val>
                                        </p:tav>
                                      </p:tavLst>
                                    </p:anim>
                                    <p:anim calcmode="lin" valueType="num">
                                      <p:cBhvr additive="base">
                                        <p:cTn id="29" dur="500" fill="hold"/>
                                        <p:tgtEl>
                                          <p:spTgt spid="73733"/>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3737"/>
                                        </p:tgtEl>
                                        <p:attrNameLst>
                                          <p:attrName>style.visibility</p:attrName>
                                        </p:attrNameLst>
                                      </p:cBhvr>
                                      <p:to>
                                        <p:strVal val="visible"/>
                                      </p:to>
                                    </p:set>
                                    <p:anim calcmode="lin" valueType="num">
                                      <p:cBhvr additive="base">
                                        <p:cTn id="34" dur="500" fill="hold"/>
                                        <p:tgtEl>
                                          <p:spTgt spid="73737"/>
                                        </p:tgtEl>
                                        <p:attrNameLst>
                                          <p:attrName>ppt_x</p:attrName>
                                        </p:attrNameLst>
                                      </p:cBhvr>
                                      <p:tavLst>
                                        <p:tav tm="0">
                                          <p:val>
                                            <p:strVal val="0-#ppt_w/2"/>
                                          </p:val>
                                        </p:tav>
                                        <p:tav tm="100000">
                                          <p:val>
                                            <p:strVal val="#ppt_x"/>
                                          </p:val>
                                        </p:tav>
                                      </p:tavLst>
                                    </p:anim>
                                    <p:anim calcmode="lin" valueType="num">
                                      <p:cBhvr additive="base">
                                        <p:cTn id="35" dur="500" fill="hold"/>
                                        <p:tgtEl>
                                          <p:spTgt spid="7373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2" fill="hold" grpId="0" nodeType="clickEffect">
                                  <p:stCondLst>
                                    <p:cond delay="0"/>
                                  </p:stCondLst>
                                  <p:childTnLst>
                                    <p:set>
                                      <p:cBhvr>
                                        <p:cTn id="39" dur="1" fill="hold">
                                          <p:stCondLst>
                                            <p:cond delay="0"/>
                                          </p:stCondLst>
                                        </p:cTn>
                                        <p:tgtEl>
                                          <p:spTgt spid="73738"/>
                                        </p:tgtEl>
                                        <p:attrNameLst>
                                          <p:attrName>style.visibility</p:attrName>
                                        </p:attrNameLst>
                                      </p:cBhvr>
                                      <p:to>
                                        <p:strVal val="visible"/>
                                      </p:to>
                                    </p:set>
                                    <p:anim calcmode="lin" valueType="num">
                                      <p:cBhvr additive="base">
                                        <p:cTn id="40" dur="500" fill="hold"/>
                                        <p:tgtEl>
                                          <p:spTgt spid="73738"/>
                                        </p:tgtEl>
                                        <p:attrNameLst>
                                          <p:attrName>ppt_x</p:attrName>
                                        </p:attrNameLst>
                                      </p:cBhvr>
                                      <p:tavLst>
                                        <p:tav tm="0">
                                          <p:val>
                                            <p:strVal val="0-#ppt_w/2"/>
                                          </p:val>
                                        </p:tav>
                                        <p:tav tm="100000">
                                          <p:val>
                                            <p:strVal val="#ppt_x"/>
                                          </p:val>
                                        </p:tav>
                                      </p:tavLst>
                                    </p:anim>
                                    <p:anim calcmode="lin" valueType="num">
                                      <p:cBhvr additive="base">
                                        <p:cTn id="41" dur="500" fill="hold"/>
                                        <p:tgtEl>
                                          <p:spTgt spid="73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ldLvl="0" animBg="1" autoUpdateAnimBg="0"/>
      <p:bldP spid="73733" grpId="0" animBg="1" autoUpdateAnimBg="0"/>
      <p:bldP spid="73735" grpId="0" animBg="1" autoUpdateAnimBg="0"/>
      <p:bldP spid="73736" grpId="0" animBg="1" autoUpdateAnimBg="0"/>
      <p:bldP spid="73737" grpId="0" animBg="1" autoUpdateAnimBg="0"/>
      <p:bldP spid="73738" grpId="0" bldLvl="0" animBg="1" autoUpdateAnimBg="0"/>
      <p:bldP spid="73739"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8829998" y="1700808"/>
            <a:ext cx="1514475" cy="4343400"/>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2800" b="1" dirty="0">
                <a:latin typeface="Calibri" panose="020F0502020204030204" pitchFamily="34" charset="0"/>
                <a:cs typeface="Calibri" panose="020F0502020204030204" pitchFamily="34" charset="0"/>
              </a:rPr>
              <a:t>CAPITAUX </a:t>
            </a:r>
          </a:p>
          <a:p>
            <a:pPr algn="ctr"/>
            <a:r>
              <a:rPr lang="fr-FR" sz="2800" b="1" dirty="0">
                <a:latin typeface="Calibri" panose="020F0502020204030204" pitchFamily="34" charset="0"/>
                <a:cs typeface="Calibri" panose="020F0502020204030204" pitchFamily="34" charset="0"/>
              </a:rPr>
              <a:t>PROPRES </a:t>
            </a:r>
          </a:p>
          <a:p>
            <a:pPr algn="ctr"/>
            <a:r>
              <a:rPr lang="fr-FR" sz="2800" b="1" dirty="0">
                <a:latin typeface="Calibri" panose="020F0502020204030204" pitchFamily="34" charset="0"/>
                <a:cs typeface="Calibri" panose="020F0502020204030204" pitchFamily="34" charset="0"/>
              </a:rPr>
              <a:t>&amp; PASSIFS</a:t>
            </a:r>
          </a:p>
        </p:txBody>
      </p:sp>
      <p:sp>
        <p:nvSpPr>
          <p:cNvPr id="74756" name="AutoShape 4"/>
          <p:cNvSpPr>
            <a:spLocks noChangeArrowheads="1"/>
          </p:cNvSpPr>
          <p:nvPr/>
        </p:nvSpPr>
        <p:spPr bwMode="auto">
          <a:xfrm flipH="1">
            <a:off x="2343472" y="2161938"/>
            <a:ext cx="4038600" cy="990600"/>
          </a:xfrm>
          <a:prstGeom prst="wedgeRectCallout">
            <a:avLst>
              <a:gd name="adj1" fmla="val -62736"/>
              <a:gd name="adj2" fmla="val 61856"/>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rPr>
              <a:t>Stocks de marchandises, de matières premières, </a:t>
            </a:r>
            <a:r>
              <a:rPr lang="fr-FR" sz="2400" dirty="0" err="1">
                <a:solidFill>
                  <a:schemeClr val="tx1"/>
                </a:solidFill>
              </a:rPr>
              <a:t>etc</a:t>
            </a:r>
            <a:r>
              <a:rPr lang="fr-FR" sz="2400" dirty="0">
                <a:solidFill>
                  <a:schemeClr val="tx1"/>
                </a:solidFill>
              </a:rPr>
              <a:t> …</a:t>
            </a:r>
          </a:p>
        </p:txBody>
      </p:sp>
      <p:sp>
        <p:nvSpPr>
          <p:cNvPr id="74757" name="Rectangle 5"/>
          <p:cNvSpPr>
            <a:spLocks noChangeArrowheads="1"/>
          </p:cNvSpPr>
          <p:nvPr/>
        </p:nvSpPr>
        <p:spPr bwMode="auto">
          <a:xfrm flipH="1">
            <a:off x="6915472" y="2996208"/>
            <a:ext cx="1905000" cy="914400"/>
          </a:xfrm>
          <a:prstGeom prst="rect">
            <a:avLst/>
          </a:prstGeom>
          <a:solidFill>
            <a:schemeClr val="accent6">
              <a:lumMod val="75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800" b="1" dirty="0">
                <a:solidFill>
                  <a:schemeClr val="tx1"/>
                </a:solidFill>
                <a:latin typeface="Calibri" panose="020F0502020204030204" pitchFamily="34" charset="0"/>
                <a:cs typeface="Calibri" panose="020F0502020204030204" pitchFamily="34" charset="0"/>
              </a:rPr>
              <a:t>STOCKS</a:t>
            </a:r>
          </a:p>
        </p:txBody>
      </p:sp>
      <p:sp>
        <p:nvSpPr>
          <p:cNvPr id="74758" name="AutoShape 6"/>
          <p:cNvSpPr>
            <a:spLocks noChangeArrowheads="1"/>
          </p:cNvSpPr>
          <p:nvPr/>
        </p:nvSpPr>
        <p:spPr bwMode="auto">
          <a:xfrm flipH="1">
            <a:off x="2343472" y="3352090"/>
            <a:ext cx="4038600" cy="1219200"/>
          </a:xfrm>
          <a:prstGeom prst="wedgeRectCallout">
            <a:avLst>
              <a:gd name="adj1" fmla="val -62778"/>
              <a:gd name="adj2" fmla="val 32153"/>
            </a:avLst>
          </a:prstGeom>
          <a:solidFill>
            <a:schemeClr val="accent6">
              <a:lumMod val="60000"/>
              <a:lumOff val="40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rPr>
              <a:t>Sommes dues par les clients, l’Etat, les organismes sociaux, </a:t>
            </a:r>
            <a:r>
              <a:rPr lang="fr-FR" sz="2400" dirty="0" err="1">
                <a:solidFill>
                  <a:schemeClr val="tx1"/>
                </a:solidFill>
              </a:rPr>
              <a:t>etc</a:t>
            </a:r>
            <a:r>
              <a:rPr lang="fr-FR" sz="2400" dirty="0">
                <a:solidFill>
                  <a:schemeClr val="tx1"/>
                </a:solidFill>
              </a:rPr>
              <a:t> …</a:t>
            </a:r>
          </a:p>
        </p:txBody>
      </p:sp>
      <p:sp>
        <p:nvSpPr>
          <p:cNvPr id="74759" name="AutoShape 7"/>
          <p:cNvSpPr>
            <a:spLocks noChangeArrowheads="1"/>
          </p:cNvSpPr>
          <p:nvPr/>
        </p:nvSpPr>
        <p:spPr bwMode="auto">
          <a:xfrm flipH="1">
            <a:off x="2343472" y="4770842"/>
            <a:ext cx="4038600" cy="1501146"/>
          </a:xfrm>
          <a:prstGeom prst="wedgeRectCallout">
            <a:avLst>
              <a:gd name="adj1" fmla="val -64189"/>
              <a:gd name="adj2" fmla="val 11362"/>
            </a:avLst>
          </a:prstGeom>
          <a:solidFill>
            <a:schemeClr val="accent6">
              <a:lumMod val="40000"/>
              <a:lumOff val="60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Comptes bancaires positifs, argent liquide en caisse et valeurs mobilières de placement</a:t>
            </a:r>
          </a:p>
        </p:txBody>
      </p:sp>
      <p:sp>
        <p:nvSpPr>
          <p:cNvPr id="9224" name="Rectangle 8"/>
          <p:cNvSpPr>
            <a:spLocks noChangeArrowheads="1"/>
          </p:cNvSpPr>
          <p:nvPr/>
        </p:nvSpPr>
        <p:spPr bwMode="auto">
          <a:xfrm>
            <a:off x="6915472" y="1700808"/>
            <a:ext cx="1905000" cy="12954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2400" b="1" dirty="0">
                <a:latin typeface="Calibri" panose="020F0502020204030204" pitchFamily="34" charset="0"/>
                <a:cs typeface="Calibri" panose="020F0502020204030204" pitchFamily="34" charset="0"/>
              </a:rPr>
              <a:t>ACTIFS</a:t>
            </a:r>
          </a:p>
          <a:p>
            <a:pPr algn="ctr"/>
            <a:r>
              <a:rPr lang="fr-FR" sz="2400" b="1" dirty="0">
                <a:latin typeface="Calibri" panose="020F0502020204030204" pitchFamily="34" charset="0"/>
                <a:cs typeface="Calibri" panose="020F0502020204030204" pitchFamily="34" charset="0"/>
              </a:rPr>
              <a:t>NON </a:t>
            </a:r>
          </a:p>
          <a:p>
            <a:pPr algn="ctr"/>
            <a:r>
              <a:rPr lang="fr-FR" sz="2400" b="1" dirty="0">
                <a:latin typeface="Calibri" panose="020F0502020204030204" pitchFamily="34" charset="0"/>
                <a:cs typeface="Calibri" panose="020F0502020204030204" pitchFamily="34" charset="0"/>
              </a:rPr>
              <a:t>COURANTS</a:t>
            </a:r>
          </a:p>
        </p:txBody>
      </p:sp>
      <p:sp>
        <p:nvSpPr>
          <p:cNvPr id="74761" name="Rectangle 9"/>
          <p:cNvSpPr>
            <a:spLocks noChangeArrowheads="1"/>
          </p:cNvSpPr>
          <p:nvPr/>
        </p:nvSpPr>
        <p:spPr bwMode="auto">
          <a:xfrm flipH="1">
            <a:off x="6915472" y="3910608"/>
            <a:ext cx="1905000" cy="1066800"/>
          </a:xfrm>
          <a:prstGeom prst="rect">
            <a:avLst/>
          </a:prstGeom>
          <a:solidFill>
            <a:schemeClr val="accent6">
              <a:lumMod val="60000"/>
              <a:lumOff val="40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800" b="1" dirty="0">
                <a:solidFill>
                  <a:schemeClr val="tx1"/>
                </a:solidFill>
                <a:latin typeface="Calibri" panose="020F0502020204030204" pitchFamily="34" charset="0"/>
                <a:cs typeface="Calibri" panose="020F0502020204030204" pitchFamily="34" charset="0"/>
              </a:rPr>
              <a:t>CREANCES</a:t>
            </a:r>
          </a:p>
        </p:txBody>
      </p:sp>
      <p:sp>
        <p:nvSpPr>
          <p:cNvPr id="74762" name="Rectangle 10"/>
          <p:cNvSpPr>
            <a:spLocks noChangeArrowheads="1"/>
          </p:cNvSpPr>
          <p:nvPr/>
        </p:nvSpPr>
        <p:spPr bwMode="auto">
          <a:xfrm flipH="1">
            <a:off x="6915472" y="4977408"/>
            <a:ext cx="1905000" cy="1066800"/>
          </a:xfrm>
          <a:prstGeom prst="rect">
            <a:avLst/>
          </a:prstGeom>
          <a:solidFill>
            <a:schemeClr val="accent6">
              <a:lumMod val="40000"/>
              <a:lumOff val="60000"/>
            </a:schemeClr>
          </a:solidFill>
        </p:spPr>
        <p:style>
          <a:lnRef idx="1">
            <a:schemeClr val="accent5"/>
          </a:lnRef>
          <a:fillRef idx="3">
            <a:schemeClr val="accent5"/>
          </a:fillRef>
          <a:effectRef idx="2">
            <a:schemeClr val="accent5"/>
          </a:effectRef>
          <a:fontRef idx="minor">
            <a:schemeClr val="lt1"/>
          </a:fontRef>
        </p:style>
        <p:txBody>
          <a:bodyPr wrap="none" anchor="ctr"/>
          <a:lstStyle/>
          <a:p>
            <a:pPr algn="ctr"/>
            <a:r>
              <a:rPr lang="fr-FR" sz="2800" b="1" dirty="0">
                <a:solidFill>
                  <a:schemeClr val="tx1"/>
                </a:solidFill>
                <a:latin typeface="Calibri" panose="020F0502020204030204" pitchFamily="34" charset="0"/>
                <a:cs typeface="Calibri" panose="020F0502020204030204" pitchFamily="34" charset="0"/>
              </a:rPr>
              <a:t>TRESORERIE</a:t>
            </a:r>
          </a:p>
        </p:txBody>
      </p:sp>
      <p:sp>
        <p:nvSpPr>
          <p:cNvPr id="13" name="Rectangle 3"/>
          <p:cNvSpPr txBox="1">
            <a:spLocks noChangeArrowheads="1"/>
          </p:cNvSpPr>
          <p:nvPr/>
        </p:nvSpPr>
        <p:spPr bwMode="auto">
          <a:xfrm>
            <a:off x="885213" y="676633"/>
            <a:ext cx="8398565" cy="891262"/>
          </a:xfrm>
          <a:prstGeom prst="rect">
            <a:avLst/>
          </a:prstGeom>
          <a:noFill/>
          <a:ln w="9525">
            <a:noFill/>
            <a:miter lim="800000"/>
          </a:ln>
          <a:effectLst/>
        </p:spPr>
        <p:txBody>
          <a:bodyPr vert="horz" wrap="square" lIns="91440" tIns="45720" rIns="91440" bIns="45720" numCol="1" anchor="t" anchorCtr="0" compatLnSpc="1"/>
          <a:lstStyle/>
          <a:p>
            <a:pPr marL="342900" indent="-342900"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2400" b="1" u="sng" kern="0" dirty="0">
              <a:solidFill>
                <a:srgbClr val="FF0000"/>
              </a:solidFill>
              <a:latin typeface="Calibri" panose="020F0502020204030204" pitchFamily="34" charset="0"/>
              <a:cs typeface="Calibri" panose="020F0502020204030204" pitchFamily="34" charset="0"/>
            </a:endParaRPr>
          </a:p>
          <a:p>
            <a:pPr marL="342900" indent="-342900" fontAlgn="base">
              <a:lnSpc>
                <a:spcPct val="80000"/>
              </a:lnSpc>
              <a:spcBef>
                <a:spcPct val="20000"/>
              </a:spcBef>
              <a:spcAft>
                <a:spcPct val="0"/>
              </a:spcAft>
              <a:buClr>
                <a:schemeClr val="accent1"/>
              </a:buClr>
              <a:buSzPct val="65000"/>
              <a:defRPr/>
            </a:pPr>
            <a:r>
              <a:rPr lang="fr-FR" sz="2400" b="1" u="sng" dirty="0">
                <a:solidFill>
                  <a:srgbClr val="FF0000"/>
                </a:solidFill>
                <a:effectLst/>
                <a:latin typeface="Calibri" panose="020F0502020204030204" pitchFamily="34" charset="0"/>
                <a:ea typeface="+mj-ea"/>
                <a:cs typeface="Calibri" panose="020F0502020204030204" pitchFamily="34" charset="0"/>
              </a:rPr>
              <a:t>Présentation et classement du bilan comptable: L’actif courant</a:t>
            </a:r>
          </a:p>
        </p:txBody>
      </p:sp>
      <p:sp>
        <p:nvSpPr>
          <p:cNvPr id="14" name="Espace réservé du numéro de diapositive 13"/>
          <p:cNvSpPr>
            <a:spLocks noGrp="1"/>
          </p:cNvSpPr>
          <p:nvPr>
            <p:ph type="sldNum" idx="12"/>
          </p:nvPr>
        </p:nvSpPr>
        <p:spPr/>
        <p:txBody>
          <a:bodyPr/>
          <a:lstStyle/>
          <a:p>
            <a:pPr>
              <a:defRPr/>
            </a:pPr>
            <a:fld id="{D74A8821-C669-44B1-89A1-564966CB321E}" type="slidenum">
              <a:rPr lang="fr-FR" smtClean="0"/>
              <a:pPr>
                <a:defRPr/>
              </a:pPr>
              <a:t>14</a:t>
            </a:fld>
            <a:endParaRPr lang="fr-FR"/>
          </a:p>
        </p:txBody>
      </p:sp>
      <p:pic>
        <p:nvPicPr>
          <p:cNvPr id="15" name="Image 14"/>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p:txBody>
          <a:bodyPr/>
          <a:lstStyle/>
          <a:p>
            <a:pPr algn="ctr"/>
            <a:r>
              <a:rPr lang="fr-FR" dirty="0"/>
              <a:t>Cours ADF 23-24</a:t>
            </a:r>
          </a:p>
        </p:txBody>
      </p:sp>
      <p:sp>
        <p:nvSpPr>
          <p:cNvPr id="2" name="AutoShape 4"/>
          <p:cNvSpPr>
            <a:spLocks noChangeArrowheads="1"/>
          </p:cNvSpPr>
          <p:nvPr/>
        </p:nvSpPr>
        <p:spPr bwMode="auto">
          <a:xfrm flipH="1">
            <a:off x="2343472" y="2161938"/>
            <a:ext cx="4038600" cy="990600"/>
          </a:xfrm>
          <a:prstGeom prst="wedgeRectCallout">
            <a:avLst>
              <a:gd name="adj1" fmla="val -62736"/>
              <a:gd name="adj2" fmla="val 61856"/>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Stocks de marchandises, de matières premières,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p>
        </p:txBody>
      </p:sp>
      <p:sp>
        <p:nvSpPr>
          <p:cNvPr id="4" name="AutoShape 6"/>
          <p:cNvSpPr>
            <a:spLocks noChangeArrowheads="1"/>
          </p:cNvSpPr>
          <p:nvPr/>
        </p:nvSpPr>
        <p:spPr bwMode="auto">
          <a:xfrm flipH="1">
            <a:off x="2343472" y="3352725"/>
            <a:ext cx="4038600" cy="1219200"/>
          </a:xfrm>
          <a:prstGeom prst="wedgeRectCallout">
            <a:avLst>
              <a:gd name="adj1" fmla="val -62778"/>
              <a:gd name="adj2" fmla="val 32153"/>
            </a:avLst>
          </a:prstGeom>
          <a:solidFill>
            <a:schemeClr val="accent6">
              <a:lumMod val="60000"/>
              <a:lumOff val="40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Sommes dues par les clients, l’Etat, les organismes sociaux, </a:t>
            </a:r>
            <a:r>
              <a:rPr lang="fr-FR" sz="2400" dirty="0" err="1">
                <a:solidFill>
                  <a:schemeClr val="tx1"/>
                </a:solidFill>
                <a:latin typeface="Calibri" panose="020F0502020204030204" pitchFamily="34" charset="0"/>
                <a:cs typeface="Calibri" panose="020F0502020204030204" pitchFamily="34" charset="0"/>
              </a:rPr>
              <a:t>etc</a:t>
            </a:r>
            <a:r>
              <a:rPr lang="fr-FR" sz="2400" dirty="0">
                <a:solidFill>
                  <a:schemeClr val="tx1"/>
                </a:solidFill>
                <a:latin typeface="Calibri" panose="020F0502020204030204" pitchFamily="34" charset="0"/>
                <a:cs typeface="Calibri" panose="020F0502020204030204" pitchFamily="34" charset="0"/>
              </a:rPr>
              <a:t> …</a:t>
            </a:r>
          </a:p>
        </p:txBody>
      </p:sp>
      <p:sp>
        <p:nvSpPr>
          <p:cNvPr id="10"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0-#ppt_w/2"/>
                                          </p:val>
                                        </p:tav>
                                        <p:tav tm="100000">
                                          <p:val>
                                            <p:strVal val="#ppt_x"/>
                                          </p:val>
                                        </p:tav>
                                      </p:tavLst>
                                    </p:anim>
                                    <p:anim calcmode="lin" valueType="num">
                                      <p:cBhvr additive="base">
                                        <p:cTn id="8" dur="500" fill="hold"/>
                                        <p:tgtEl>
                                          <p:spTgt spid="7475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4761"/>
                                        </p:tgtEl>
                                        <p:attrNameLst>
                                          <p:attrName>style.visibility</p:attrName>
                                        </p:attrNameLst>
                                      </p:cBhvr>
                                      <p:to>
                                        <p:strVal val="visible"/>
                                      </p:to>
                                    </p:set>
                                    <p:anim calcmode="lin" valueType="num">
                                      <p:cBhvr additive="base">
                                        <p:cTn id="12" dur="500" fill="hold"/>
                                        <p:tgtEl>
                                          <p:spTgt spid="74761"/>
                                        </p:tgtEl>
                                        <p:attrNameLst>
                                          <p:attrName>ppt_x</p:attrName>
                                        </p:attrNameLst>
                                      </p:cBhvr>
                                      <p:tavLst>
                                        <p:tav tm="0">
                                          <p:val>
                                            <p:strVal val="0-#ppt_w/2"/>
                                          </p:val>
                                        </p:tav>
                                        <p:tav tm="100000">
                                          <p:val>
                                            <p:strVal val="#ppt_x"/>
                                          </p:val>
                                        </p:tav>
                                      </p:tavLst>
                                    </p:anim>
                                    <p:anim calcmode="lin" valueType="num">
                                      <p:cBhvr additive="base">
                                        <p:cTn id="13" dur="500" fill="hold"/>
                                        <p:tgtEl>
                                          <p:spTgt spid="7476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74762"/>
                                        </p:tgtEl>
                                        <p:attrNameLst>
                                          <p:attrName>style.visibility</p:attrName>
                                        </p:attrNameLst>
                                      </p:cBhvr>
                                      <p:to>
                                        <p:strVal val="visible"/>
                                      </p:to>
                                    </p:set>
                                    <p:anim calcmode="lin" valueType="num">
                                      <p:cBhvr additive="base">
                                        <p:cTn id="17" dur="500" fill="hold"/>
                                        <p:tgtEl>
                                          <p:spTgt spid="74762"/>
                                        </p:tgtEl>
                                        <p:attrNameLst>
                                          <p:attrName>ppt_x</p:attrName>
                                        </p:attrNameLst>
                                      </p:cBhvr>
                                      <p:tavLst>
                                        <p:tav tm="0">
                                          <p:val>
                                            <p:strVal val="0-#ppt_w/2"/>
                                          </p:val>
                                        </p:tav>
                                        <p:tav tm="100000">
                                          <p:val>
                                            <p:strVal val="#ppt_x"/>
                                          </p:val>
                                        </p:tav>
                                      </p:tavLst>
                                    </p:anim>
                                    <p:anim calcmode="lin" valueType="num">
                                      <p:cBhvr additive="base">
                                        <p:cTn id="18" dur="500" fill="hold"/>
                                        <p:tgtEl>
                                          <p:spTgt spid="7476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74756"/>
                                        </p:tgtEl>
                                        <p:attrNameLst>
                                          <p:attrName>style.visibility</p:attrName>
                                        </p:attrNameLst>
                                      </p:cBhvr>
                                      <p:to>
                                        <p:strVal val="visible"/>
                                      </p:to>
                                    </p:set>
                                    <p:anim calcmode="lin" valueType="num">
                                      <p:cBhvr additive="base">
                                        <p:cTn id="23" dur="500" fill="hold"/>
                                        <p:tgtEl>
                                          <p:spTgt spid="74756"/>
                                        </p:tgtEl>
                                        <p:attrNameLst>
                                          <p:attrName>ppt_x</p:attrName>
                                        </p:attrNameLst>
                                      </p:cBhvr>
                                      <p:tavLst>
                                        <p:tav tm="0">
                                          <p:val>
                                            <p:strVal val="0-#ppt_w/2"/>
                                          </p:val>
                                        </p:tav>
                                        <p:tav tm="100000">
                                          <p:val>
                                            <p:strVal val="#ppt_x"/>
                                          </p:val>
                                        </p:tav>
                                      </p:tavLst>
                                    </p:anim>
                                    <p:anim calcmode="lin" valueType="num">
                                      <p:cBhvr additive="base">
                                        <p:cTn id="24" dur="500" fill="hold"/>
                                        <p:tgtEl>
                                          <p:spTgt spid="7475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4758"/>
                                        </p:tgtEl>
                                        <p:attrNameLst>
                                          <p:attrName>style.visibility</p:attrName>
                                        </p:attrNameLst>
                                      </p:cBhvr>
                                      <p:to>
                                        <p:strVal val="visible"/>
                                      </p:to>
                                    </p:set>
                                    <p:anim calcmode="lin" valueType="num">
                                      <p:cBhvr additive="base">
                                        <p:cTn id="29" dur="500" fill="hold"/>
                                        <p:tgtEl>
                                          <p:spTgt spid="74758"/>
                                        </p:tgtEl>
                                        <p:attrNameLst>
                                          <p:attrName>ppt_x</p:attrName>
                                        </p:attrNameLst>
                                      </p:cBhvr>
                                      <p:tavLst>
                                        <p:tav tm="0">
                                          <p:val>
                                            <p:strVal val="0-#ppt_w/2"/>
                                          </p:val>
                                        </p:tav>
                                        <p:tav tm="100000">
                                          <p:val>
                                            <p:strVal val="#ppt_x"/>
                                          </p:val>
                                        </p:tav>
                                      </p:tavLst>
                                    </p:anim>
                                    <p:anim calcmode="lin" valueType="num">
                                      <p:cBhvr additive="base">
                                        <p:cTn id="30"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74759"/>
                                        </p:tgtEl>
                                        <p:attrNameLst>
                                          <p:attrName>style.visibility</p:attrName>
                                        </p:attrNameLst>
                                      </p:cBhvr>
                                      <p:to>
                                        <p:strVal val="visible"/>
                                      </p:to>
                                    </p:set>
                                    <p:anim calcmode="lin" valueType="num">
                                      <p:cBhvr additive="base">
                                        <p:cTn id="35" dur="500" fill="hold"/>
                                        <p:tgtEl>
                                          <p:spTgt spid="74759"/>
                                        </p:tgtEl>
                                        <p:attrNameLst>
                                          <p:attrName>ppt_x</p:attrName>
                                        </p:attrNameLst>
                                      </p:cBhvr>
                                      <p:tavLst>
                                        <p:tav tm="0">
                                          <p:val>
                                            <p:strVal val="0-#ppt_w/2"/>
                                          </p:val>
                                        </p:tav>
                                        <p:tav tm="100000">
                                          <p:val>
                                            <p:strVal val="#ppt_x"/>
                                          </p:val>
                                        </p:tav>
                                      </p:tavLst>
                                    </p:anim>
                                    <p:anim calcmode="lin" valueType="num">
                                      <p:cBhvr additive="base">
                                        <p:cTn id="36" dur="500" fill="hold"/>
                                        <p:tgtEl>
                                          <p:spTgt spid="7475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0-#ppt_w/2"/>
                                          </p:val>
                                        </p:tav>
                                        <p:tav tm="100000">
                                          <p:val>
                                            <p:strVal val="#ppt_x"/>
                                          </p:val>
                                        </p:tav>
                                      </p:tavLst>
                                    </p:anim>
                                    <p:anim calcmode="lin" valueType="num">
                                      <p:cBhvr additive="base">
                                        <p:cTn id="4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autoUpdateAnimBg="0"/>
      <p:bldP spid="74757" grpId="0" animBg="1" autoUpdateAnimBg="0"/>
      <p:bldP spid="74758" grpId="0" animBg="1" autoUpdateAnimBg="0"/>
      <p:bldP spid="74759" grpId="0" animBg="1" autoUpdateAnimBg="0"/>
      <p:bldP spid="74761" grpId="0" animBg="1" autoUpdateAnimBg="0"/>
      <p:bldP spid="74762" grpId="0" animBg="1" autoUpdateAnimBg="0"/>
      <p:bldP spid="2" grpId="0" bldLvl="0" animBg="1" autoUpdateAnimBg="0"/>
      <p:bldP spid="4"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AutoShape 3"/>
          <p:cNvSpPr>
            <a:spLocks noChangeArrowheads="1"/>
          </p:cNvSpPr>
          <p:nvPr/>
        </p:nvSpPr>
        <p:spPr bwMode="auto">
          <a:xfrm>
            <a:off x="6531800" y="2209133"/>
            <a:ext cx="4263531" cy="1114311"/>
          </a:xfrm>
          <a:prstGeom prst="wedgeRectCallout">
            <a:avLst>
              <a:gd name="adj1" fmla="val -59838"/>
              <a:gd name="adj2" fmla="val 25833"/>
            </a:avLst>
          </a:prstGeom>
          <a:solidFill>
            <a:srgbClr val="C00000"/>
          </a:solidFill>
        </p:spPr>
        <p:style>
          <a:lnRef idx="1">
            <a:schemeClr val="accent3"/>
          </a:lnRef>
          <a:fillRef idx="3">
            <a:schemeClr val="accent3"/>
          </a:fillRef>
          <a:effectRef idx="2">
            <a:schemeClr val="accent3"/>
          </a:effectRef>
          <a:fontRef idx="minor">
            <a:schemeClr val="lt1"/>
          </a:fontRef>
        </p:style>
        <p:txBody>
          <a:bodyPr/>
          <a:lstStyle/>
          <a:p>
            <a:pPr algn="just"/>
            <a:r>
              <a:rPr lang="fr-FR" sz="2800" dirty="0">
                <a:solidFill>
                  <a:schemeClr val="tx1"/>
                </a:solidFill>
                <a:latin typeface="Calibri" panose="020F0502020204030204" pitchFamily="34" charset="0"/>
                <a:cs typeface="Calibri" panose="020F0502020204030204" pitchFamily="34" charset="0"/>
              </a:rPr>
              <a:t>Les apports des associés et des bénéfices accumulés.</a:t>
            </a:r>
          </a:p>
        </p:txBody>
      </p:sp>
      <p:sp>
        <p:nvSpPr>
          <p:cNvPr id="75780" name="AutoShape 4"/>
          <p:cNvSpPr>
            <a:spLocks noChangeArrowheads="1"/>
          </p:cNvSpPr>
          <p:nvPr/>
        </p:nvSpPr>
        <p:spPr bwMode="auto">
          <a:xfrm>
            <a:off x="6544310" y="3482340"/>
            <a:ext cx="4241165" cy="1112520"/>
          </a:xfrm>
          <a:prstGeom prst="wedgeRectCallout">
            <a:avLst>
              <a:gd name="adj1" fmla="val -59708"/>
              <a:gd name="adj2" fmla="val -31421"/>
            </a:avLst>
          </a:prstGeom>
          <a:solidFill>
            <a:srgbClr val="FFC000"/>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Ce sont, principalement, les emprunts souscrits à plus d’un an</a:t>
            </a:r>
            <a:r>
              <a:rPr lang="fr-FR" sz="2000" dirty="0">
                <a:solidFill>
                  <a:schemeClr val="tx1"/>
                </a:solidFill>
              </a:rPr>
              <a:t>.</a:t>
            </a:r>
          </a:p>
        </p:txBody>
      </p:sp>
      <p:sp>
        <p:nvSpPr>
          <p:cNvPr id="10245" name="Rectangle 5"/>
          <p:cNvSpPr>
            <a:spLocks noChangeArrowheads="1"/>
          </p:cNvSpPr>
          <p:nvPr/>
        </p:nvSpPr>
        <p:spPr bwMode="auto">
          <a:xfrm>
            <a:off x="2417001" y="2209133"/>
            <a:ext cx="1513162" cy="4010751"/>
          </a:xfrm>
          <a:prstGeom prst="rect">
            <a:avLst/>
          </a:prstGeom>
        </p:spPr>
        <p:style>
          <a:lnRef idx="1">
            <a:schemeClr val="accent1"/>
          </a:lnRef>
          <a:fillRef idx="3">
            <a:schemeClr val="accent1"/>
          </a:fillRef>
          <a:effectRef idx="2">
            <a:schemeClr val="accent1"/>
          </a:effectRef>
          <a:fontRef idx="minor">
            <a:schemeClr val="lt1"/>
          </a:fontRef>
        </p:style>
        <p:txBody>
          <a:bodyPr wrap="none" anchor="ctr"/>
          <a:lstStyle/>
          <a:p>
            <a:pPr algn="ctr"/>
            <a:r>
              <a:rPr lang="fr-FR" sz="3200" b="1" dirty="0">
                <a:latin typeface="Calibri" panose="020F0502020204030204" pitchFamily="34" charset="0"/>
                <a:cs typeface="Calibri" panose="020F0502020204030204" pitchFamily="34" charset="0"/>
              </a:rPr>
              <a:t>A</a:t>
            </a:r>
          </a:p>
          <a:p>
            <a:pPr algn="ctr"/>
            <a:r>
              <a:rPr lang="fr-FR" sz="3200" b="1" dirty="0">
                <a:latin typeface="Calibri" panose="020F0502020204030204" pitchFamily="34" charset="0"/>
                <a:cs typeface="Calibri" panose="020F0502020204030204" pitchFamily="34" charset="0"/>
              </a:rPr>
              <a:t>C</a:t>
            </a:r>
          </a:p>
          <a:p>
            <a:pPr algn="ctr"/>
            <a:r>
              <a:rPr lang="fr-FR" sz="3200" b="1" dirty="0">
                <a:latin typeface="Calibri" panose="020F0502020204030204" pitchFamily="34" charset="0"/>
                <a:cs typeface="Calibri" panose="020F0502020204030204" pitchFamily="34" charset="0"/>
              </a:rPr>
              <a:t>T</a:t>
            </a:r>
          </a:p>
          <a:p>
            <a:pPr algn="ctr"/>
            <a:r>
              <a:rPr lang="fr-FR" sz="3200" b="1" dirty="0">
                <a:latin typeface="Calibri" panose="020F0502020204030204" pitchFamily="34" charset="0"/>
                <a:cs typeface="Calibri" panose="020F0502020204030204" pitchFamily="34" charset="0"/>
              </a:rPr>
              <a:t>I</a:t>
            </a:r>
          </a:p>
          <a:p>
            <a:pPr algn="ctr"/>
            <a:r>
              <a:rPr lang="fr-FR" sz="3200" b="1" dirty="0">
                <a:latin typeface="Calibri" panose="020F0502020204030204" pitchFamily="34" charset="0"/>
                <a:cs typeface="Calibri" panose="020F0502020204030204" pitchFamily="34" charset="0"/>
              </a:rPr>
              <a:t>F</a:t>
            </a:r>
          </a:p>
          <a:p>
            <a:pPr algn="ctr"/>
            <a:r>
              <a:rPr lang="fr-FR" sz="3200" b="1" dirty="0">
                <a:latin typeface="Calibri" panose="020F0502020204030204" pitchFamily="34" charset="0"/>
                <a:cs typeface="Calibri" panose="020F0502020204030204" pitchFamily="34" charset="0"/>
              </a:rPr>
              <a:t>S</a:t>
            </a:r>
          </a:p>
        </p:txBody>
      </p:sp>
      <p:sp>
        <p:nvSpPr>
          <p:cNvPr id="75782" name="Rectangle 6"/>
          <p:cNvSpPr>
            <a:spLocks noChangeArrowheads="1"/>
          </p:cNvSpPr>
          <p:nvPr/>
        </p:nvSpPr>
        <p:spPr bwMode="auto">
          <a:xfrm>
            <a:off x="3877378" y="3352133"/>
            <a:ext cx="2358759" cy="1336405"/>
          </a:xfrm>
          <a:prstGeom prst="rect">
            <a:avLst/>
          </a:prstGeom>
          <a:solidFill>
            <a:srgbClr val="FFC000"/>
          </a:solidFill>
          <a:ln w="9525">
            <a:noFill/>
            <a:miter lim="800000"/>
          </a:ln>
          <a:effectLst>
            <a:outerShdw blurRad="50800" dist="38100" dir="5400000" algn="t" rotWithShape="0">
              <a:prstClr val="black">
                <a:alpha val="40000"/>
              </a:prstClr>
            </a:outerShdw>
          </a:effectLst>
        </p:spPr>
        <p:txBody>
          <a:bodyPr wrap="none" anchor="ctr"/>
          <a:lstStyle/>
          <a:p>
            <a:pPr algn="ctr"/>
            <a:r>
              <a:rPr lang="fr-FR" sz="2800" b="1" dirty="0">
                <a:latin typeface="Calibri" panose="020F0502020204030204" pitchFamily="34" charset="0"/>
                <a:cs typeface="Calibri" panose="020F0502020204030204" pitchFamily="34" charset="0"/>
              </a:rPr>
              <a:t>Passifs </a:t>
            </a:r>
          </a:p>
          <a:p>
            <a:pPr algn="ctr"/>
            <a:r>
              <a:rPr lang="fr-FR" sz="2800" b="1" dirty="0">
                <a:latin typeface="Calibri" panose="020F0502020204030204" pitchFamily="34" charset="0"/>
                <a:cs typeface="Calibri" panose="020F0502020204030204" pitchFamily="34" charset="0"/>
              </a:rPr>
              <a:t>non </a:t>
            </a:r>
          </a:p>
          <a:p>
            <a:pPr algn="ctr"/>
            <a:r>
              <a:rPr lang="fr-FR" sz="2800" b="1" dirty="0">
                <a:latin typeface="Calibri" panose="020F0502020204030204" pitchFamily="34" charset="0"/>
                <a:cs typeface="Calibri" panose="020F0502020204030204" pitchFamily="34" charset="0"/>
              </a:rPr>
              <a:t>courants</a:t>
            </a:r>
          </a:p>
        </p:txBody>
      </p:sp>
      <p:sp>
        <p:nvSpPr>
          <p:cNvPr id="75783" name="Rectangle 7"/>
          <p:cNvSpPr>
            <a:spLocks noChangeArrowheads="1"/>
          </p:cNvSpPr>
          <p:nvPr/>
        </p:nvSpPr>
        <p:spPr bwMode="auto">
          <a:xfrm>
            <a:off x="3877378" y="4647534"/>
            <a:ext cx="2358759" cy="1495166"/>
          </a:xfrm>
          <a:prstGeom prst="rect">
            <a:avLst/>
          </a:prstGeom>
          <a:solidFill>
            <a:schemeClr val="bg2">
              <a:lumMod val="50000"/>
            </a:schemeClr>
          </a:solidFill>
          <a:ln>
            <a:noFill/>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3200" b="1" dirty="0">
                <a:solidFill>
                  <a:schemeClr val="tx1"/>
                </a:solidFill>
                <a:latin typeface="Calibri" panose="020F0502020204030204" pitchFamily="34" charset="0"/>
                <a:cs typeface="Calibri" panose="020F0502020204030204" pitchFamily="34" charset="0"/>
              </a:rPr>
              <a:t>Passifs</a:t>
            </a:r>
          </a:p>
          <a:p>
            <a:pPr algn="ctr"/>
            <a:r>
              <a:rPr lang="fr-FR" sz="3200" b="1" dirty="0">
                <a:solidFill>
                  <a:schemeClr val="tx1"/>
                </a:solidFill>
                <a:latin typeface="Calibri" panose="020F0502020204030204" pitchFamily="34" charset="0"/>
                <a:cs typeface="Calibri" panose="020F0502020204030204" pitchFamily="34" charset="0"/>
              </a:rPr>
              <a:t>courants</a:t>
            </a:r>
          </a:p>
        </p:txBody>
      </p:sp>
      <p:sp>
        <p:nvSpPr>
          <p:cNvPr id="75784" name="Rectangle 8"/>
          <p:cNvSpPr>
            <a:spLocks noChangeArrowheads="1"/>
          </p:cNvSpPr>
          <p:nvPr/>
        </p:nvSpPr>
        <p:spPr bwMode="auto">
          <a:xfrm>
            <a:off x="3877378" y="2209133"/>
            <a:ext cx="2358759" cy="1179181"/>
          </a:xfrm>
          <a:prstGeom prst="rect">
            <a:avLst/>
          </a:prstGeom>
          <a:solidFill>
            <a:srgbClr val="D00000"/>
          </a:solidFill>
        </p:spPr>
        <p:style>
          <a:lnRef idx="1">
            <a:schemeClr val="accent2"/>
          </a:lnRef>
          <a:fillRef idx="3">
            <a:schemeClr val="accent2"/>
          </a:fillRef>
          <a:effectRef idx="2">
            <a:schemeClr val="accent2"/>
          </a:effectRef>
          <a:fontRef idx="minor">
            <a:schemeClr val="lt1"/>
          </a:fontRef>
        </p:style>
        <p:txBody>
          <a:bodyPr wrap="none" anchor="ctr"/>
          <a:lstStyle/>
          <a:p>
            <a:pPr algn="ctr"/>
            <a:r>
              <a:rPr lang="fr-FR" sz="2800" b="1" dirty="0">
                <a:latin typeface="Calibri" panose="020F0502020204030204" pitchFamily="34" charset="0"/>
                <a:cs typeface="Calibri" panose="020F0502020204030204" pitchFamily="34" charset="0"/>
              </a:rPr>
              <a:t>CAPITAUX</a:t>
            </a:r>
          </a:p>
          <a:p>
            <a:pPr algn="ctr"/>
            <a:r>
              <a:rPr lang="fr-FR" sz="2800" b="1" dirty="0">
                <a:latin typeface="Calibri" panose="020F0502020204030204" pitchFamily="34" charset="0"/>
                <a:cs typeface="Calibri" panose="020F0502020204030204" pitchFamily="34" charset="0"/>
              </a:rPr>
              <a:t>PROPRES</a:t>
            </a:r>
          </a:p>
        </p:txBody>
      </p:sp>
      <p:sp>
        <p:nvSpPr>
          <p:cNvPr id="75785" name="AutoShape 9"/>
          <p:cNvSpPr>
            <a:spLocks noChangeArrowheads="1"/>
          </p:cNvSpPr>
          <p:nvPr/>
        </p:nvSpPr>
        <p:spPr bwMode="auto">
          <a:xfrm>
            <a:off x="6544310" y="4728845"/>
            <a:ext cx="4377055" cy="1818005"/>
          </a:xfrm>
          <a:prstGeom prst="wedgeRectCallout">
            <a:avLst>
              <a:gd name="adj1" fmla="val -59454"/>
              <a:gd name="adj2" fmla="val -24870"/>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a:lstStyle/>
          <a:p>
            <a:pPr algn="just"/>
            <a:r>
              <a:rPr lang="fr-FR" sz="2400" dirty="0">
                <a:solidFill>
                  <a:schemeClr val="tx1"/>
                </a:solidFill>
                <a:latin typeface="Calibri" panose="020F0502020204030204" pitchFamily="34" charset="0"/>
                <a:cs typeface="Calibri" panose="020F0502020204030204" pitchFamily="34" charset="0"/>
              </a:rPr>
              <a:t>Ce sont les sommes dues aux banques, fournisseurs, organismes sociaux, Etat, etc. et dont l’échéance est à moins d’un an.</a:t>
            </a:r>
          </a:p>
        </p:txBody>
      </p:sp>
      <p:sp>
        <p:nvSpPr>
          <p:cNvPr id="12" name="Rectangle 3"/>
          <p:cNvSpPr txBox="1">
            <a:spLocks noChangeArrowheads="1"/>
          </p:cNvSpPr>
          <p:nvPr/>
        </p:nvSpPr>
        <p:spPr bwMode="auto">
          <a:xfrm>
            <a:off x="423545" y="761365"/>
            <a:ext cx="5812790" cy="1250950"/>
          </a:xfrm>
          <a:prstGeom prst="rect">
            <a:avLst/>
          </a:prstGeom>
          <a:noFill/>
          <a:ln w="9525">
            <a:noFill/>
            <a:miter lim="800000"/>
          </a:ln>
          <a:effectLst/>
        </p:spPr>
        <p:txBody>
          <a:bodyPr vert="horz" wrap="square" lIns="91440" tIns="45720" rIns="91440" bIns="45720" numCol="1" anchor="t" anchorCtr="0" compatLnSpc="1"/>
          <a:lstStyle/>
          <a:p>
            <a:pPr marL="342900" indent="-342900"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2200" b="1" kern="0" dirty="0"/>
          </a:p>
          <a:p>
            <a:pPr fontAlgn="base">
              <a:lnSpc>
                <a:spcPct val="80000"/>
              </a:lnSpc>
              <a:spcBef>
                <a:spcPct val="20000"/>
              </a:spcBef>
              <a:spcAft>
                <a:spcPct val="0"/>
              </a:spcAft>
              <a:buClr>
                <a:schemeClr val="accent1"/>
              </a:buClr>
              <a:buSzPct val="65000"/>
              <a:defRPr/>
            </a:pPr>
            <a:r>
              <a:rPr lang="fr-FR" sz="2400" b="1" u="sng" dirty="0">
                <a:solidFill>
                  <a:srgbClr val="FF0000"/>
                </a:solidFill>
                <a:effectLst/>
                <a:latin typeface="Calibri" panose="020F0502020204030204" pitchFamily="34" charset="0"/>
                <a:ea typeface="+mj-ea"/>
                <a:cs typeface="Calibri" panose="020F0502020204030204" pitchFamily="34" charset="0"/>
              </a:rPr>
              <a:t>Présentation et classement du bilan comptable: Les capitaux propres et passifs</a:t>
            </a:r>
          </a:p>
          <a:p>
            <a:pPr marL="342900" indent="-342900" fontAlgn="base">
              <a:lnSpc>
                <a:spcPct val="80000"/>
              </a:lnSpc>
              <a:spcBef>
                <a:spcPct val="20000"/>
              </a:spcBef>
              <a:spcAft>
                <a:spcPct val="0"/>
              </a:spcAft>
              <a:buClr>
                <a:schemeClr val="accent1"/>
              </a:buClr>
              <a:buSzPct val="65000"/>
              <a:defRPr/>
            </a:pPr>
            <a:endParaRPr lang="fr-FR" sz="2400" b="1" u="sng" kern="0" dirty="0">
              <a:solidFill>
                <a:srgbClr val="FF0000"/>
              </a:solidFill>
              <a:effectLst/>
              <a:latin typeface="Calibri" panose="020F0502020204030204" pitchFamily="34" charset="0"/>
              <a:cs typeface="Calibri" panose="020F0502020204030204" pitchFamily="34" charset="0"/>
            </a:endParaRPr>
          </a:p>
          <a:p>
            <a:pPr marL="342900" indent="-342900" algn="just" fontAlgn="base">
              <a:lnSpc>
                <a:spcPct val="80000"/>
              </a:lnSpc>
              <a:spcBef>
                <a:spcPct val="20000"/>
              </a:spcBef>
              <a:spcAft>
                <a:spcPct val="0"/>
              </a:spcAft>
              <a:buClr>
                <a:schemeClr val="accent1"/>
              </a:buClr>
              <a:buSzPct val="65000"/>
              <a:buFont typeface="Wingdings" panose="05000000000000000000" pitchFamily="2" charset="2"/>
              <a:buChar char="n"/>
              <a:defRPr/>
            </a:pPr>
            <a:endParaRPr lang="fr-FR" sz="2400" b="1" u="sng" kern="0" dirty="0">
              <a:solidFill>
                <a:srgbClr val="FF0000"/>
              </a:solidFill>
              <a:effectLst/>
              <a:latin typeface="Calibri" panose="020F0502020204030204" pitchFamily="34" charset="0"/>
              <a:cs typeface="Calibri" panose="020F0502020204030204" pitchFamily="34" charset="0"/>
            </a:endParaRPr>
          </a:p>
        </p:txBody>
      </p:sp>
      <p:sp>
        <p:nvSpPr>
          <p:cNvPr id="13" name="Rectangle 12"/>
          <p:cNvSpPr/>
          <p:nvPr/>
        </p:nvSpPr>
        <p:spPr>
          <a:xfrm>
            <a:off x="3867505" y="2136382"/>
            <a:ext cx="2387544" cy="267434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4" name="AutoShape 3"/>
          <p:cNvSpPr>
            <a:spLocks noChangeArrowheads="1"/>
          </p:cNvSpPr>
          <p:nvPr/>
        </p:nvSpPr>
        <p:spPr bwMode="auto">
          <a:xfrm>
            <a:off x="6531800" y="1632325"/>
            <a:ext cx="4252813" cy="371437"/>
          </a:xfrm>
          <a:prstGeom prst="wedgeRectCallout">
            <a:avLst>
              <a:gd name="adj1" fmla="val -72250"/>
              <a:gd name="adj2" fmla="val 69718"/>
            </a:avLst>
          </a:prstGeom>
          <a:solidFill>
            <a:srgbClr val="FF0000"/>
          </a:solidFill>
          <a:ln>
            <a:noFill/>
          </a:ln>
        </p:spPr>
        <p:style>
          <a:lnRef idx="1">
            <a:schemeClr val="accent3"/>
          </a:lnRef>
          <a:fillRef idx="3">
            <a:schemeClr val="accent3"/>
          </a:fillRef>
          <a:effectRef idx="2">
            <a:schemeClr val="accent3"/>
          </a:effectRef>
          <a:fontRef idx="minor">
            <a:schemeClr val="lt1"/>
          </a:fontRef>
        </p:style>
        <p:txBody>
          <a:bodyPr/>
          <a:lstStyle/>
          <a:p>
            <a:r>
              <a:rPr lang="fr-FR" sz="2400" b="1" dirty="0">
                <a:solidFill>
                  <a:schemeClr val="bg1"/>
                </a:solidFill>
                <a:latin typeface="Calibri" panose="020F0502020204030204" pitchFamily="34" charset="0"/>
                <a:cs typeface="Calibri" panose="020F0502020204030204" pitchFamily="34" charset="0"/>
              </a:rPr>
              <a:t>Les capitaux permanents</a:t>
            </a:r>
          </a:p>
        </p:txBody>
      </p:sp>
      <p:sp>
        <p:nvSpPr>
          <p:cNvPr id="15" name="Espace réservé du numéro de diapositive 14"/>
          <p:cNvSpPr>
            <a:spLocks noGrp="1"/>
          </p:cNvSpPr>
          <p:nvPr>
            <p:ph type="sldNum" idx="12"/>
          </p:nvPr>
        </p:nvSpPr>
        <p:spPr>
          <a:xfrm>
            <a:off x="11068805" y="6475949"/>
            <a:ext cx="350413" cy="276995"/>
          </a:xfrm>
        </p:spPr>
        <p:txBody>
          <a:bodyPr/>
          <a:lstStyle/>
          <a:p>
            <a:pPr>
              <a:defRPr/>
            </a:pPr>
            <a:fld id="{D74A8821-C669-44B1-89A1-564966CB321E}" type="slidenum">
              <a:rPr lang="fr-FR" smtClean="0"/>
              <a:pPr>
                <a:defRPr/>
              </a:pPr>
              <a:t>15</a:t>
            </a:fld>
            <a:endParaRPr lang="fr-FR"/>
          </a:p>
        </p:txBody>
      </p:sp>
      <p:pic>
        <p:nvPicPr>
          <p:cNvPr id="16" name="Image 15"/>
          <p:cNvPicPr>
            <a:picLocks noChangeAspect="1"/>
          </p:cNvPicPr>
          <p:nvPr/>
        </p:nvPicPr>
        <p:blipFill>
          <a:blip r:embed="rId2" cstate="print"/>
          <a:stretch>
            <a:fillRect/>
          </a:stretch>
        </p:blipFill>
        <p:spPr>
          <a:xfrm>
            <a:off x="277452" y="6135038"/>
            <a:ext cx="1432716" cy="661971"/>
          </a:xfrm>
          <a:prstGeom prst="rect">
            <a:avLst/>
          </a:prstGeom>
        </p:spPr>
      </p:pic>
      <p:sp>
        <p:nvSpPr>
          <p:cNvPr id="3" name="Espace réservé du pied de page 2"/>
          <p:cNvSpPr>
            <a:spLocks noGrp="1"/>
          </p:cNvSpPr>
          <p:nvPr>
            <p:ph type="ftr" idx="11"/>
          </p:nvPr>
        </p:nvSpPr>
        <p:spPr>
          <a:xfrm>
            <a:off x="3381387" y="6474430"/>
            <a:ext cx="3860800" cy="365125"/>
          </a:xfrm>
        </p:spPr>
        <p:txBody>
          <a:bodyPr/>
          <a:lstStyle/>
          <a:p>
            <a:pPr algn="ctr"/>
            <a:r>
              <a:rPr lang="fr-FR" dirty="0"/>
              <a:t>Cours ADF 23-24</a:t>
            </a:r>
          </a:p>
        </p:txBody>
      </p:sp>
      <p:sp>
        <p:nvSpPr>
          <p:cNvPr id="5" name="ZoneTexte 6"/>
          <p:cNvSpPr txBox="1"/>
          <p:nvPr/>
        </p:nvSpPr>
        <p:spPr>
          <a:xfrm>
            <a:off x="1196401" y="-137"/>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5784"/>
                                        </p:tgtEl>
                                        <p:attrNameLst>
                                          <p:attrName>style.visibility</p:attrName>
                                        </p:attrNameLst>
                                      </p:cBhvr>
                                      <p:to>
                                        <p:strVal val="visible"/>
                                      </p:to>
                                    </p:set>
                                    <p:anim calcmode="lin" valueType="num">
                                      <p:cBhvr additive="base">
                                        <p:cTn id="7" dur="500" fill="hold"/>
                                        <p:tgtEl>
                                          <p:spTgt spid="75784"/>
                                        </p:tgtEl>
                                        <p:attrNameLst>
                                          <p:attrName>ppt_x</p:attrName>
                                        </p:attrNameLst>
                                      </p:cBhvr>
                                      <p:tavLst>
                                        <p:tav tm="0">
                                          <p:val>
                                            <p:strVal val="1+#ppt_w/2"/>
                                          </p:val>
                                        </p:tav>
                                        <p:tav tm="100000">
                                          <p:val>
                                            <p:strVal val="#ppt_x"/>
                                          </p:val>
                                        </p:tav>
                                      </p:tavLst>
                                    </p:anim>
                                    <p:anim calcmode="lin" valueType="num">
                                      <p:cBhvr additive="base">
                                        <p:cTn id="8" dur="500" fill="hold"/>
                                        <p:tgtEl>
                                          <p:spTgt spid="7578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5782"/>
                                        </p:tgtEl>
                                        <p:attrNameLst>
                                          <p:attrName>style.visibility</p:attrName>
                                        </p:attrNameLst>
                                      </p:cBhvr>
                                      <p:to>
                                        <p:strVal val="visible"/>
                                      </p:to>
                                    </p:set>
                                    <p:anim calcmode="lin" valueType="num">
                                      <p:cBhvr additive="base">
                                        <p:cTn id="12" dur="500" fill="hold"/>
                                        <p:tgtEl>
                                          <p:spTgt spid="75782"/>
                                        </p:tgtEl>
                                        <p:attrNameLst>
                                          <p:attrName>ppt_x</p:attrName>
                                        </p:attrNameLst>
                                      </p:cBhvr>
                                      <p:tavLst>
                                        <p:tav tm="0">
                                          <p:val>
                                            <p:strVal val="1+#ppt_w/2"/>
                                          </p:val>
                                        </p:tav>
                                        <p:tav tm="100000">
                                          <p:val>
                                            <p:strVal val="#ppt_x"/>
                                          </p:val>
                                        </p:tav>
                                      </p:tavLst>
                                    </p:anim>
                                    <p:anim calcmode="lin" valueType="num">
                                      <p:cBhvr additive="base">
                                        <p:cTn id="13" dur="500" fill="hold"/>
                                        <p:tgtEl>
                                          <p:spTgt spid="7578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75783"/>
                                        </p:tgtEl>
                                        <p:attrNameLst>
                                          <p:attrName>style.visibility</p:attrName>
                                        </p:attrNameLst>
                                      </p:cBhvr>
                                      <p:to>
                                        <p:strVal val="visible"/>
                                      </p:to>
                                    </p:set>
                                    <p:anim calcmode="lin" valueType="num">
                                      <p:cBhvr additive="base">
                                        <p:cTn id="17" dur="500" fill="hold"/>
                                        <p:tgtEl>
                                          <p:spTgt spid="75783"/>
                                        </p:tgtEl>
                                        <p:attrNameLst>
                                          <p:attrName>ppt_x</p:attrName>
                                        </p:attrNameLst>
                                      </p:cBhvr>
                                      <p:tavLst>
                                        <p:tav tm="0">
                                          <p:val>
                                            <p:strVal val="1+#ppt_w/2"/>
                                          </p:val>
                                        </p:tav>
                                        <p:tav tm="100000">
                                          <p:val>
                                            <p:strVal val="#ppt_x"/>
                                          </p:val>
                                        </p:tav>
                                      </p:tavLst>
                                    </p:anim>
                                    <p:anim calcmode="lin" valueType="num">
                                      <p:cBhvr additive="base">
                                        <p:cTn id="18" dur="500" fill="hold"/>
                                        <p:tgtEl>
                                          <p:spTgt spid="7578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75779"/>
                                        </p:tgtEl>
                                        <p:attrNameLst>
                                          <p:attrName>style.visibility</p:attrName>
                                        </p:attrNameLst>
                                      </p:cBhvr>
                                      <p:to>
                                        <p:strVal val="visible"/>
                                      </p:to>
                                    </p:set>
                                    <p:anim calcmode="lin" valueType="num">
                                      <p:cBhvr additive="base">
                                        <p:cTn id="23" dur="500" fill="hold"/>
                                        <p:tgtEl>
                                          <p:spTgt spid="75779"/>
                                        </p:tgtEl>
                                        <p:attrNameLst>
                                          <p:attrName>ppt_x</p:attrName>
                                        </p:attrNameLst>
                                      </p:cBhvr>
                                      <p:tavLst>
                                        <p:tav tm="0">
                                          <p:val>
                                            <p:strVal val="1+#ppt_w/2"/>
                                          </p:val>
                                        </p:tav>
                                        <p:tav tm="100000">
                                          <p:val>
                                            <p:strVal val="#ppt_x"/>
                                          </p:val>
                                        </p:tav>
                                      </p:tavLst>
                                    </p:anim>
                                    <p:anim calcmode="lin" valueType="num">
                                      <p:cBhvr additive="base">
                                        <p:cTn id="24" dur="500" fill="hold"/>
                                        <p:tgtEl>
                                          <p:spTgt spid="75779"/>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5780"/>
                                        </p:tgtEl>
                                        <p:attrNameLst>
                                          <p:attrName>style.visibility</p:attrName>
                                        </p:attrNameLst>
                                      </p:cBhvr>
                                      <p:to>
                                        <p:strVal val="visible"/>
                                      </p:to>
                                    </p:set>
                                    <p:anim calcmode="lin" valueType="num">
                                      <p:cBhvr additive="base">
                                        <p:cTn id="29" dur="500" fill="hold"/>
                                        <p:tgtEl>
                                          <p:spTgt spid="75780"/>
                                        </p:tgtEl>
                                        <p:attrNameLst>
                                          <p:attrName>ppt_x</p:attrName>
                                        </p:attrNameLst>
                                      </p:cBhvr>
                                      <p:tavLst>
                                        <p:tav tm="0">
                                          <p:val>
                                            <p:strVal val="1+#ppt_w/2"/>
                                          </p:val>
                                        </p:tav>
                                        <p:tav tm="100000">
                                          <p:val>
                                            <p:strVal val="#ppt_x"/>
                                          </p:val>
                                        </p:tav>
                                      </p:tavLst>
                                    </p:anim>
                                    <p:anim calcmode="lin" valueType="num">
                                      <p:cBhvr additive="base">
                                        <p:cTn id="30"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75785"/>
                                        </p:tgtEl>
                                        <p:attrNameLst>
                                          <p:attrName>style.visibility</p:attrName>
                                        </p:attrNameLst>
                                      </p:cBhvr>
                                      <p:to>
                                        <p:strVal val="visible"/>
                                      </p:to>
                                    </p:set>
                                    <p:anim calcmode="lin" valueType="num">
                                      <p:cBhvr additive="base">
                                        <p:cTn id="35" dur="500" fill="hold"/>
                                        <p:tgtEl>
                                          <p:spTgt spid="75785"/>
                                        </p:tgtEl>
                                        <p:attrNameLst>
                                          <p:attrName>ppt_x</p:attrName>
                                        </p:attrNameLst>
                                      </p:cBhvr>
                                      <p:tavLst>
                                        <p:tav tm="0">
                                          <p:val>
                                            <p:strVal val="1+#ppt_w/2"/>
                                          </p:val>
                                        </p:tav>
                                        <p:tav tm="100000">
                                          <p:val>
                                            <p:strVal val="#ppt_x"/>
                                          </p:val>
                                        </p:tav>
                                      </p:tavLst>
                                    </p:anim>
                                    <p:anim calcmode="lin" valueType="num">
                                      <p:cBhvr additive="base">
                                        <p:cTn id="36" dur="500" fill="hold"/>
                                        <p:tgtEl>
                                          <p:spTgt spid="7578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autoUpdateAnimBg="0"/>
      <p:bldP spid="75780" grpId="0" bldLvl="0" animBg="1" autoUpdateAnimBg="0"/>
      <p:bldP spid="75782" grpId="0" animBg="1" autoUpdateAnimBg="0"/>
      <p:bldP spid="75783" grpId="0" animBg="1" autoUpdateAnimBg="0"/>
      <p:bldP spid="75784" grpId="0" animBg="1" autoUpdateAnimBg="0"/>
      <p:bldP spid="75785" grpId="0" bldLvl="0" animBg="1" autoUpdateAnimBg="0"/>
      <p:bldP spid="13" grpId="0" animBg="1"/>
      <p:bldP spid="1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16</a:t>
            </a:fld>
            <a:endParaRPr lang="fr-FR"/>
          </a:p>
        </p:txBody>
      </p:sp>
      <p:sp>
        <p:nvSpPr>
          <p:cNvPr id="7" name="ZoneTexte 6"/>
          <p:cNvSpPr txBox="1"/>
          <p:nvPr/>
        </p:nvSpPr>
        <p:spPr>
          <a:xfrm>
            <a:off x="1644751" y="1464516"/>
            <a:ext cx="8531392" cy="4523105"/>
          </a:xfrm>
          <a:prstGeom prst="rect">
            <a:avLst/>
          </a:prstGeom>
          <a:noFill/>
        </p:spPr>
        <p:txBody>
          <a:bodyPr wrap="square">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rPr>
              <a:t>Application 1</a:t>
            </a:r>
          </a:p>
          <a:p>
            <a:r>
              <a:rPr lang="fr-FR" sz="2000" dirty="0">
                <a:solidFill>
                  <a:schemeClr val="tx1"/>
                </a:solidFill>
                <a:latin typeface="Calibri" panose="020F0502020204030204" pitchFamily="34" charset="0"/>
              </a:rPr>
              <a:t>Le 1er octobre 2020</a:t>
            </a:r>
            <a:r>
              <a:rPr lang="fr-FR" sz="2400" dirty="0">
                <a:solidFill>
                  <a:schemeClr val="tx1"/>
                </a:solidFill>
                <a:latin typeface="Calibri" panose="020F0502020204030204" pitchFamily="34" charset="0"/>
                <a:cs typeface="Calibri" panose="020F0502020204030204" pitchFamily="34" charset="0"/>
              </a:rPr>
              <a:t>, </a:t>
            </a:r>
            <a:r>
              <a:rPr lang="fr-FR" sz="2000" dirty="0">
                <a:effectLst/>
                <a:latin typeface="Calibri" panose="020F0502020204030204" pitchFamily="34" charset="0"/>
                <a:cs typeface="Calibri" panose="020F0502020204030204" pitchFamily="34" charset="0"/>
              </a:rPr>
              <a:t>M. Mahdi crée une entreprise spécialisée dans la vente au détail de jouets en bois.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Il emprunte 50 000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auprès de sa banque à rembourser à long terme. </a:t>
            </a:r>
            <a:br>
              <a:rPr lang="fr-FR" sz="2000" dirty="0">
                <a:latin typeface="Calibri" panose="020F0502020204030204" pitchFamily="34" charset="0"/>
                <a:cs typeface="Calibri" panose="020F0502020204030204" pitchFamily="34" charset="0"/>
              </a:rPr>
            </a:br>
            <a:r>
              <a:rPr lang="fr-FR" sz="2000" dirty="0">
                <a:latin typeface="Calibri" panose="020F0502020204030204" pitchFamily="34" charset="0"/>
                <a:cs typeface="Calibri" panose="020F0502020204030204" pitchFamily="34" charset="0"/>
              </a:rPr>
              <a:t>Il</a:t>
            </a:r>
            <a:r>
              <a:rPr lang="fr-FR" sz="2000" dirty="0">
                <a:effectLst/>
                <a:latin typeface="Calibri" panose="020F0502020204030204" pitchFamily="34" charset="0"/>
                <a:cs typeface="Calibri" panose="020F0502020204030204" pitchFamily="34" charset="0"/>
              </a:rPr>
              <a:t> acquiert :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un local de 95 000 </a:t>
            </a:r>
            <a:r>
              <a:rPr lang="fr-FR" sz="2000" dirty="0">
                <a:latin typeface="Calibri" panose="020F0502020204030204" pitchFamily="34" charset="0"/>
                <a:cs typeface="Calibri" panose="020F0502020204030204" pitchFamily="34" charset="0"/>
              </a:rPr>
              <a:t>DT</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des rayonnages pour 11 250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du mobilier de bureau pour 1 625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du matériel de bureau et du matériel informatique pour 12 000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 un stock de jouets de 38 000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a:t>
            </a:r>
            <a:br>
              <a:rPr lang="fr-FR" sz="2000" dirty="0">
                <a:latin typeface="Calibri" panose="020F0502020204030204" pitchFamily="34" charset="0"/>
                <a:cs typeface="Calibri" panose="020F0502020204030204" pitchFamily="34" charset="0"/>
              </a:rPr>
            </a:br>
            <a:r>
              <a:rPr lang="fr-FR" sz="2000" dirty="0">
                <a:effectLst/>
                <a:latin typeface="Calibri" panose="020F0502020204030204" pitchFamily="34" charset="0"/>
                <a:cs typeface="Calibri" panose="020F0502020204030204" pitchFamily="34" charset="0"/>
              </a:rPr>
              <a:t>Il </a:t>
            </a:r>
            <a:r>
              <a:rPr lang="fr-FR" sz="2000" dirty="0">
                <a:latin typeface="Calibri" panose="020F0502020204030204" pitchFamily="34" charset="0"/>
                <a:cs typeface="Calibri" panose="020F0502020204030204" pitchFamily="34" charset="0"/>
              </a:rPr>
              <a:t>dé</a:t>
            </a:r>
            <a:r>
              <a:rPr lang="fr-FR" sz="2000" dirty="0">
                <a:effectLst/>
                <a:latin typeface="Calibri" panose="020F0502020204030204" pitchFamily="34" charset="0"/>
                <a:cs typeface="Calibri" panose="020F0502020204030204" pitchFamily="34" charset="0"/>
              </a:rPr>
              <a:t>pose 16 200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sur le compte bancaire ouvert au nom de l’entreprise et 925 </a:t>
            </a:r>
            <a:r>
              <a:rPr lang="fr-FR" sz="2000" dirty="0">
                <a:latin typeface="Calibri" panose="020F0502020204030204" pitchFamily="34" charset="0"/>
                <a:cs typeface="Calibri" panose="020F0502020204030204" pitchFamily="34" charset="0"/>
              </a:rPr>
              <a:t>DT</a:t>
            </a:r>
            <a:r>
              <a:rPr lang="fr-FR" sz="2000" dirty="0">
                <a:effectLst/>
                <a:latin typeface="Calibri" panose="020F0502020204030204" pitchFamily="34" charset="0"/>
                <a:cs typeface="Calibri" panose="020F0502020204030204" pitchFamily="34" charset="0"/>
              </a:rPr>
              <a:t> d’espèces en caisse. </a:t>
            </a:r>
            <a:br>
              <a:rPr lang="fr-FR" sz="2000" dirty="0">
                <a:latin typeface="Calibri" panose="020F0502020204030204" pitchFamily="34" charset="0"/>
                <a:cs typeface="Calibri" panose="020F0502020204030204" pitchFamily="34" charset="0"/>
              </a:rPr>
            </a:br>
            <a:r>
              <a:rPr lang="fr-FR" sz="2000" b="1" dirty="0">
                <a:effectLst/>
                <a:latin typeface="Calibri" panose="020F0502020204030204" pitchFamily="34" charset="0"/>
                <a:cs typeface="Calibri" panose="020F0502020204030204" pitchFamily="34" charset="0"/>
              </a:rPr>
              <a:t>Question 1:</a:t>
            </a:r>
            <a:r>
              <a:rPr lang="fr-FR" sz="2000" dirty="0">
                <a:effectLst/>
                <a:latin typeface="Calibri" panose="020F0502020204030204" pitchFamily="34" charset="0"/>
                <a:cs typeface="Calibri" panose="020F0502020204030204" pitchFamily="34" charset="0"/>
              </a:rPr>
              <a:t> Déterminez le montant du capital. </a:t>
            </a:r>
            <a:br>
              <a:rPr lang="fr-FR" sz="2000" dirty="0">
                <a:latin typeface="Calibri" panose="020F0502020204030204" pitchFamily="34" charset="0"/>
                <a:cs typeface="Calibri" panose="020F0502020204030204" pitchFamily="34" charset="0"/>
              </a:rPr>
            </a:br>
            <a:r>
              <a:rPr lang="fr-FR" sz="2000" b="1" dirty="0">
                <a:effectLst/>
                <a:latin typeface="Calibri" panose="020F0502020204030204" pitchFamily="34" charset="0"/>
                <a:cs typeface="Calibri" panose="020F0502020204030204" pitchFamily="34" charset="0"/>
              </a:rPr>
              <a:t>Question 2:</a:t>
            </a:r>
            <a:r>
              <a:rPr lang="fr-FR" sz="2000" dirty="0">
                <a:effectLst/>
                <a:latin typeface="Calibri" panose="020F0502020204030204" pitchFamily="34" charset="0"/>
                <a:cs typeface="Calibri" panose="020F0502020204030204" pitchFamily="34" charset="0"/>
              </a:rPr>
              <a:t> Présentez le bilan de départ simplifié de l’entreprise.</a:t>
            </a:r>
            <a:endParaRPr lang="fr-FR" sz="2000" dirty="0">
              <a:latin typeface="Calibri" panose="020F0502020204030204" pitchFamily="34" charset="0"/>
              <a:cs typeface="Calibri" panose="020F0502020204030204" pitchFamily="34" charset="0"/>
            </a:endParaRPr>
          </a:p>
        </p:txBody>
      </p:sp>
      <p:pic>
        <p:nvPicPr>
          <p:cNvPr id="9" name="Image 8"/>
          <p:cNvPicPr>
            <a:picLocks noChangeAspect="1"/>
          </p:cNvPicPr>
          <p:nvPr/>
        </p:nvPicPr>
        <p:blipFill>
          <a:blip r:embed="rId2" cstate="print"/>
          <a:stretch>
            <a:fillRect/>
          </a:stretch>
        </p:blipFill>
        <p:spPr>
          <a:xfrm>
            <a:off x="212035" y="6059504"/>
            <a:ext cx="1432716" cy="661971"/>
          </a:xfrm>
          <a:prstGeom prst="rect">
            <a:avLst/>
          </a:prstGeom>
        </p:spPr>
      </p:pic>
      <p:sp>
        <p:nvSpPr>
          <p:cNvPr id="2" name="Espace réservé du pied de page 1"/>
          <p:cNvSpPr>
            <a:spLocks noGrp="1"/>
          </p:cNvSpPr>
          <p:nvPr>
            <p:ph type="ftr" idx="11"/>
          </p:nvPr>
        </p:nvSpPr>
        <p:spPr>
          <a:xfrm>
            <a:off x="4165600" y="6356350"/>
            <a:ext cx="3860800" cy="365125"/>
          </a:xfrm>
        </p:spPr>
        <p:txBody>
          <a:bodyPr/>
          <a:lstStyle/>
          <a:p>
            <a:pPr algn="ctr"/>
            <a:r>
              <a:rPr lang="fr-FR" dirty="0"/>
              <a:t>Cours ADF 23-24</a:t>
            </a:r>
          </a:p>
        </p:txBody>
      </p:sp>
      <p:sp>
        <p:nvSpPr>
          <p:cNvPr id="3" name="ZoneTexte 6"/>
          <p:cNvSpPr txBox="1"/>
          <p:nvPr/>
        </p:nvSpPr>
        <p:spPr>
          <a:xfrm>
            <a:off x="1339911" y="157978"/>
            <a:ext cx="8842513" cy="186245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gn="l">
              <a:lnSpc>
                <a:spcPct val="100000"/>
              </a:lnSpc>
              <a:buSzTx/>
              <a:buNone/>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17</a:t>
            </a:fld>
            <a:endParaRPr lang="fr-FR"/>
          </a:p>
        </p:txBody>
      </p:sp>
      <p:sp>
        <p:nvSpPr>
          <p:cNvPr id="6" name="ZoneTexte 5"/>
          <p:cNvSpPr txBox="1"/>
          <p:nvPr/>
        </p:nvSpPr>
        <p:spPr>
          <a:xfrm flipH="1">
            <a:off x="430031" y="1933384"/>
            <a:ext cx="4906465" cy="3415030"/>
          </a:xfrm>
          <a:prstGeom prst="rect">
            <a:avLst/>
          </a:prstGeom>
          <a:noFill/>
        </p:spPr>
        <p:txBody>
          <a:bodyPr wrap="square" rtlCol="0">
            <a:spAutoFit/>
          </a:bodyPr>
          <a:lstStyle/>
          <a:p>
            <a:r>
              <a:rPr lang="fr-FR" sz="2400" dirty="0">
                <a:solidFill>
                  <a:srgbClr val="C00000"/>
                </a:solidFill>
                <a:latin typeface="Calibri" panose="020F0502020204030204" pitchFamily="34" charset="0"/>
                <a:cs typeface="Calibri" panose="020F0502020204030204" pitchFamily="34" charset="0"/>
              </a:rPr>
              <a:t>Selon le « Principe de l’équilibre du bilan »: </a:t>
            </a:r>
          </a:p>
          <a:p>
            <a:endParaRPr lang="fr-FR" sz="2400" dirty="0">
              <a:solidFill>
                <a:srgbClr val="C00000"/>
              </a:solidFill>
              <a:latin typeface="Calibri" panose="020F0502020204030204" pitchFamily="34" charset="0"/>
              <a:cs typeface="Calibri" panose="020F0502020204030204" pitchFamily="34" charset="0"/>
            </a:endParaRPr>
          </a:p>
          <a:p>
            <a:r>
              <a:rPr lang="fr-FR" sz="2400" dirty="0">
                <a:latin typeface="Calibri" panose="020F0502020204030204" pitchFamily="34" charset="0"/>
                <a:cs typeface="Calibri" panose="020F0502020204030204" pitchFamily="34" charset="0"/>
              </a:rPr>
              <a:t>Total actifs = total capitaux propres et passifs </a:t>
            </a:r>
          </a:p>
          <a:p>
            <a:r>
              <a:rPr lang="fr-FR" sz="2400" dirty="0">
                <a:latin typeface="Calibri" panose="020F0502020204030204" pitchFamily="34" charset="0"/>
                <a:cs typeface="Calibri" panose="020F0502020204030204" pitchFamily="34" charset="0"/>
              </a:rPr>
              <a:t>Capital + 50.000= 175.000</a:t>
            </a:r>
          </a:p>
          <a:p>
            <a:r>
              <a:rPr lang="fr-FR" sz="2400" dirty="0">
                <a:latin typeface="Calibri" panose="020F0502020204030204" pitchFamily="34" charset="0"/>
                <a:cs typeface="Calibri" panose="020F0502020204030204" pitchFamily="34" charset="0"/>
              </a:rPr>
              <a:t>=&gt; Capital = 175.000 – 50.000 = 125.000</a:t>
            </a:r>
          </a:p>
          <a:p>
            <a:endParaRPr lang="fr-FR" sz="2400" dirty="0">
              <a:latin typeface="Calibri" panose="020F0502020204030204" pitchFamily="34" charset="0"/>
              <a:cs typeface="Calibri" panose="020F0502020204030204" pitchFamily="34" charset="0"/>
            </a:endParaRPr>
          </a:p>
        </p:txBody>
      </p:sp>
      <p:graphicFrame>
        <p:nvGraphicFramePr>
          <p:cNvPr id="8" name="Diagramme 7"/>
          <p:cNvGraphicFramePr/>
          <p:nvPr/>
        </p:nvGraphicFramePr>
        <p:xfrm>
          <a:off x="5776403" y="976059"/>
          <a:ext cx="5985565" cy="4905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 9"/>
          <p:cNvPicPr>
            <a:picLocks noChangeAspect="1"/>
          </p:cNvPicPr>
          <p:nvPr/>
        </p:nvPicPr>
        <p:blipFill>
          <a:blip r:embed="rId7" cstate="print"/>
          <a:stretch>
            <a:fillRect/>
          </a:stretch>
        </p:blipFill>
        <p:spPr>
          <a:xfrm>
            <a:off x="212035" y="6059504"/>
            <a:ext cx="1432716" cy="661971"/>
          </a:xfrm>
          <a:prstGeom prst="rect">
            <a:avLst/>
          </a:prstGeom>
        </p:spPr>
      </p:pic>
      <p:sp>
        <p:nvSpPr>
          <p:cNvPr id="11" name="ZoneTexte 10"/>
          <p:cNvSpPr txBox="1"/>
          <p:nvPr/>
        </p:nvSpPr>
        <p:spPr>
          <a:xfrm>
            <a:off x="429755" y="1473036"/>
            <a:ext cx="6098344" cy="460375"/>
          </a:xfrm>
          <a:prstGeom prst="rect">
            <a:avLst/>
          </a:prstGeom>
          <a:noFill/>
        </p:spPr>
        <p:txBody>
          <a:bodyPr wrap="square">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rPr>
              <a:t>Application 1</a:t>
            </a:r>
          </a:p>
        </p:txBody>
      </p:sp>
      <p:sp>
        <p:nvSpPr>
          <p:cNvPr id="3" name="Espace réservé du pied de page 2"/>
          <p:cNvSpPr>
            <a:spLocks noGrp="1"/>
          </p:cNvSpPr>
          <p:nvPr>
            <p:ph type="ftr" idx="11"/>
          </p:nvPr>
        </p:nvSpPr>
        <p:spPr>
          <a:xfrm>
            <a:off x="4165600" y="6356350"/>
            <a:ext cx="3860800" cy="365125"/>
          </a:xfrm>
        </p:spPr>
        <p:txBody>
          <a:bodyPr/>
          <a:lstStyle/>
          <a:p>
            <a:pPr algn="ctr"/>
            <a:r>
              <a:rPr lang="fr-FR" dirty="0"/>
              <a:t>Cours ADF 23-24</a:t>
            </a:r>
          </a:p>
        </p:txBody>
      </p:sp>
      <p:sp>
        <p:nvSpPr>
          <p:cNvPr id="2"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18</a:t>
            </a:fld>
            <a:endParaRPr lang="fr-FR"/>
          </a:p>
        </p:txBody>
      </p:sp>
      <p:sp>
        <p:nvSpPr>
          <p:cNvPr id="7" name="ZoneTexte 6"/>
          <p:cNvSpPr txBox="1"/>
          <p:nvPr/>
        </p:nvSpPr>
        <p:spPr>
          <a:xfrm>
            <a:off x="705015" y="1541009"/>
            <a:ext cx="6098344" cy="460375"/>
          </a:xfrm>
          <a:prstGeom prst="rect">
            <a:avLst/>
          </a:prstGeom>
          <a:noFill/>
        </p:spPr>
        <p:txBody>
          <a:bodyPr wrap="square">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rPr>
              <a:t>Application 1</a:t>
            </a:r>
          </a:p>
        </p:txBody>
      </p:sp>
      <p:sp>
        <p:nvSpPr>
          <p:cNvPr id="8" name="ZoneTexte 7"/>
          <p:cNvSpPr txBox="1"/>
          <p:nvPr/>
        </p:nvSpPr>
        <p:spPr>
          <a:xfrm flipH="1">
            <a:off x="4824095" y="1377950"/>
            <a:ext cx="3509645" cy="829945"/>
          </a:xfrm>
          <a:prstGeom prst="rect">
            <a:avLst/>
          </a:prstGeom>
          <a:noFill/>
        </p:spPr>
        <p:txBody>
          <a:bodyPr wrap="square" rtlCol="0">
            <a:spAutoFit/>
          </a:bodyPr>
          <a:lstStyle/>
          <a:p>
            <a:pPr algn="ctr"/>
            <a:r>
              <a:rPr lang="fr-FR" sz="2400" b="1" dirty="0">
                <a:solidFill>
                  <a:srgbClr val="0070C0"/>
                </a:solidFill>
                <a:latin typeface="Calibri" panose="020F0502020204030204" pitchFamily="34" charset="0"/>
                <a:cs typeface="Calibri" panose="020F0502020204030204" pitchFamily="34" charset="0"/>
              </a:rPr>
              <a:t>Bilan de constitution au 1</a:t>
            </a:r>
            <a:r>
              <a:rPr lang="fr-FR" sz="2400" b="1" baseline="30000" dirty="0">
                <a:solidFill>
                  <a:srgbClr val="0070C0"/>
                </a:solidFill>
                <a:latin typeface="Calibri" panose="020F0502020204030204" pitchFamily="34" charset="0"/>
                <a:cs typeface="Calibri" panose="020F0502020204030204" pitchFamily="34" charset="0"/>
              </a:rPr>
              <a:t>er</a:t>
            </a:r>
            <a:r>
              <a:rPr lang="fr-FR" sz="2400" b="1" dirty="0">
                <a:solidFill>
                  <a:srgbClr val="0070C0"/>
                </a:solidFill>
                <a:latin typeface="Calibri" panose="020F0502020204030204" pitchFamily="34" charset="0"/>
                <a:cs typeface="Calibri" panose="020F0502020204030204" pitchFamily="34" charset="0"/>
              </a:rPr>
              <a:t> octobre 2020</a:t>
            </a:r>
          </a:p>
        </p:txBody>
      </p:sp>
      <p:graphicFrame>
        <p:nvGraphicFramePr>
          <p:cNvPr id="9" name="Tableau 8"/>
          <p:cNvGraphicFramePr>
            <a:graphicFrameLocks noGrp="1"/>
          </p:cNvGraphicFramePr>
          <p:nvPr/>
        </p:nvGraphicFramePr>
        <p:xfrm>
          <a:off x="1229193" y="2433395"/>
          <a:ext cx="9220472" cy="3289779"/>
        </p:xfrm>
        <a:graphic>
          <a:graphicData uri="http://schemas.openxmlformats.org/drawingml/2006/table">
            <a:tbl>
              <a:tblPr firstRow="1" bandRow="1">
                <a:tableStyleId>{9D7B26C5-4107-4FEC-AEDC-1716B250A1EF}</a:tableStyleId>
              </a:tblPr>
              <a:tblGrid>
                <a:gridCol w="2071369">
                  <a:extLst>
                    <a:ext uri="{9D8B030D-6E8A-4147-A177-3AD203B41FA5}">
                      <a16:colId xmlns:a16="http://schemas.microsoft.com/office/drawing/2014/main" val="20000"/>
                    </a:ext>
                  </a:extLst>
                </a:gridCol>
                <a:gridCol w="1013130">
                  <a:extLst>
                    <a:ext uri="{9D8B030D-6E8A-4147-A177-3AD203B41FA5}">
                      <a16:colId xmlns:a16="http://schemas.microsoft.com/office/drawing/2014/main" val="20001"/>
                    </a:ext>
                  </a:extLst>
                </a:gridCol>
                <a:gridCol w="1533993">
                  <a:extLst>
                    <a:ext uri="{9D8B030D-6E8A-4147-A177-3AD203B41FA5}">
                      <a16:colId xmlns:a16="http://schemas.microsoft.com/office/drawing/2014/main" val="20002"/>
                    </a:ext>
                  </a:extLst>
                </a:gridCol>
                <a:gridCol w="2015887">
                  <a:extLst>
                    <a:ext uri="{9D8B030D-6E8A-4147-A177-3AD203B41FA5}">
                      <a16:colId xmlns:a16="http://schemas.microsoft.com/office/drawing/2014/main" val="20003"/>
                    </a:ext>
                  </a:extLst>
                </a:gridCol>
                <a:gridCol w="772182">
                  <a:extLst>
                    <a:ext uri="{9D8B030D-6E8A-4147-A177-3AD203B41FA5}">
                      <a16:colId xmlns:a16="http://schemas.microsoft.com/office/drawing/2014/main" val="20004"/>
                    </a:ext>
                  </a:extLst>
                </a:gridCol>
                <a:gridCol w="1813911">
                  <a:extLst>
                    <a:ext uri="{9D8B030D-6E8A-4147-A177-3AD203B41FA5}">
                      <a16:colId xmlns:a16="http://schemas.microsoft.com/office/drawing/2014/main" val="20005"/>
                    </a:ext>
                  </a:extLst>
                </a:gridCol>
              </a:tblGrid>
              <a:tr h="365531">
                <a:tc gridSpan="3">
                  <a:txBody>
                    <a:bodyPr/>
                    <a:lstStyle/>
                    <a:p>
                      <a:pPr algn="ctr" fontAlgn="b"/>
                      <a:r>
                        <a:rPr lang="fr-FR" sz="2000" u="none" strike="noStrike" dirty="0">
                          <a:solidFill>
                            <a:srgbClr val="00B050"/>
                          </a:solidFill>
                          <a:effectLst/>
                        </a:rPr>
                        <a:t>Actifs</a:t>
                      </a:r>
                      <a:endParaRPr lang="fr-FR" sz="2000" b="0" i="0" u="none" strike="noStrike" dirty="0">
                        <a:solidFill>
                          <a:srgbClr val="00B050"/>
                        </a:solidFill>
                        <a:effectLst/>
                        <a:latin typeface="Calibri" panose="020F0502020204030204" pitchFamily="34" charset="0"/>
                      </a:endParaRPr>
                    </a:p>
                  </a:txBody>
                  <a:tcPr marL="21901" marR="21901" marT="21901" marB="0" anchor="b"/>
                </a:tc>
                <a:tc hMerge="1">
                  <a:txBody>
                    <a:bodyPr/>
                    <a:lstStyle/>
                    <a:p>
                      <a:endParaRPr lang="fr-FR"/>
                    </a:p>
                  </a:txBody>
                  <a:tcPr/>
                </a:tc>
                <a:tc hMerge="1">
                  <a:txBody>
                    <a:bodyPr/>
                    <a:lstStyle/>
                    <a:p>
                      <a:endParaRPr lang="fr-FR"/>
                    </a:p>
                  </a:txBody>
                  <a:tcPr/>
                </a:tc>
                <a:tc gridSpan="3">
                  <a:txBody>
                    <a:bodyPr/>
                    <a:lstStyle/>
                    <a:p>
                      <a:pPr algn="ctr" fontAlgn="b"/>
                      <a:r>
                        <a:rPr lang="fr-FR" sz="2000" u="none" strike="noStrike" dirty="0">
                          <a:solidFill>
                            <a:srgbClr val="FF0000"/>
                          </a:solidFill>
                          <a:effectLst/>
                        </a:rPr>
                        <a:t>Capitaux propres et Passifs</a:t>
                      </a:r>
                      <a:endParaRPr lang="fr-FR" sz="2000" b="0" i="0" u="none" strike="noStrike" dirty="0">
                        <a:solidFill>
                          <a:srgbClr val="FF0000"/>
                        </a:solidFill>
                        <a:effectLst/>
                        <a:latin typeface="Calibri" panose="020F0502020204030204" pitchFamily="34" charset="0"/>
                      </a:endParaRPr>
                    </a:p>
                  </a:txBody>
                  <a:tcPr marL="21901" marR="21901" marT="21901" marB="0" anchor="b"/>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65531">
                <a:tc gridSpan="2">
                  <a:txBody>
                    <a:bodyPr/>
                    <a:lstStyle/>
                    <a:p>
                      <a:pPr algn="l" fontAlgn="b"/>
                      <a:endParaRPr lang="fr-FR" sz="2000" b="0" i="0" u="none" strike="noStrike" dirty="0">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dirty="0">
                          <a:effectLst/>
                        </a:rPr>
                        <a:t> </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dirty="0">
                          <a:effectLst/>
                        </a:rPr>
                        <a:t> </a:t>
                      </a:r>
                      <a:endParaRPr lang="fr-FR" sz="2000" b="0" i="0" u="none" strike="noStrike" dirty="0">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1"/>
                  </a:ext>
                </a:extLst>
              </a:tr>
              <a:tr h="365531">
                <a:tc gridSpan="2">
                  <a:txBody>
                    <a:bodyPr/>
                    <a:lstStyle/>
                    <a:p>
                      <a:pPr algn="l" fontAlgn="b"/>
                      <a:r>
                        <a:rPr lang="fr-FR" sz="2000" u="none" strike="noStrike" dirty="0">
                          <a:effectLst/>
                        </a:rPr>
                        <a:t>Local</a:t>
                      </a:r>
                      <a:endParaRPr lang="fr-FR" sz="2000" b="0" i="0" u="none" strike="noStrike" dirty="0">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95 000</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Capital</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125 000</a:t>
                      </a:r>
                      <a:endParaRPr lang="fr-FR" sz="2000" b="0" i="0" u="none" strike="noStrike" dirty="0">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2"/>
                  </a:ext>
                </a:extLst>
              </a:tr>
              <a:tr h="365531">
                <a:tc gridSpan="2">
                  <a:txBody>
                    <a:bodyPr/>
                    <a:lstStyle/>
                    <a:p>
                      <a:pPr algn="l" fontAlgn="b"/>
                      <a:r>
                        <a:rPr lang="fr-FR" sz="2000" u="none" strike="noStrike">
                          <a:effectLst/>
                        </a:rPr>
                        <a:t>Rayonnages</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11 250</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3"/>
                  </a:ext>
                </a:extLst>
              </a:tr>
              <a:tr h="365531">
                <a:tc gridSpan="2">
                  <a:txBody>
                    <a:bodyPr/>
                    <a:lstStyle/>
                    <a:p>
                      <a:pPr algn="l" fontAlgn="b"/>
                      <a:r>
                        <a:rPr lang="fr-FR" sz="2000" u="none" strike="noStrike">
                          <a:effectLst/>
                        </a:rPr>
                        <a:t>Mobilier</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1 625</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4"/>
                  </a:ext>
                </a:extLst>
              </a:tr>
              <a:tr h="365531">
                <a:tc gridSpan="2">
                  <a:txBody>
                    <a:bodyPr/>
                    <a:lstStyle/>
                    <a:p>
                      <a:pPr algn="l" fontAlgn="b"/>
                      <a:r>
                        <a:rPr lang="fr-FR" sz="2000" u="none" strike="noStrike">
                          <a:effectLst/>
                        </a:rPr>
                        <a:t>Matériel de bureau</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12 000</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dirty="0">
                          <a:effectLst/>
                        </a:rPr>
                        <a:t>Emprunt LMT </a:t>
                      </a:r>
                      <a:endParaRPr lang="fr-FR" sz="2000" b="0" i="0" u="none" strike="noStrike" dirty="0">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50 000</a:t>
                      </a:r>
                      <a:endParaRPr lang="fr-FR" sz="2000" b="0" i="0" u="none" strike="noStrike" dirty="0">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5"/>
                  </a:ext>
                </a:extLst>
              </a:tr>
              <a:tr h="365531">
                <a:tc gridSpan="2">
                  <a:txBody>
                    <a:bodyPr/>
                    <a:lstStyle/>
                    <a:p>
                      <a:pPr algn="l" fontAlgn="b"/>
                      <a:r>
                        <a:rPr lang="fr-FR" sz="2000" u="none" strike="noStrike">
                          <a:effectLst/>
                        </a:rPr>
                        <a:t>Stocks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38 000</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6"/>
                  </a:ext>
                </a:extLst>
              </a:tr>
              <a:tr h="365531">
                <a:tc gridSpan="2">
                  <a:txBody>
                    <a:bodyPr/>
                    <a:lstStyle/>
                    <a:p>
                      <a:pPr algn="l" fontAlgn="b"/>
                      <a:r>
                        <a:rPr lang="fr-FR" sz="2000" u="none" strike="noStrike">
                          <a:effectLst/>
                        </a:rPr>
                        <a:t>Disponibilités</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r" fontAlgn="b"/>
                      <a:r>
                        <a:rPr lang="fr-FR" sz="2000" u="none" strike="noStrike" dirty="0">
                          <a:effectLst/>
                        </a:rPr>
                        <a:t>17 125</a:t>
                      </a:r>
                      <a:endParaRPr lang="fr-FR" sz="2000" b="0" i="0" u="none" strike="noStrike" dirty="0">
                        <a:solidFill>
                          <a:srgbClr val="000000"/>
                        </a:solidFill>
                        <a:effectLst/>
                        <a:latin typeface="Calibri" panose="020F0502020204030204" pitchFamily="34" charset="0"/>
                      </a:endParaRPr>
                    </a:p>
                  </a:txBody>
                  <a:tcPr marL="21901" marR="21901" marT="21901" marB="0" anchor="b"/>
                </a:tc>
                <a:tc gridSpan="2">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tc hMerge="1">
                  <a:txBody>
                    <a:bodyPr/>
                    <a:lstStyle/>
                    <a:p>
                      <a:endParaRPr lang="fr-FR"/>
                    </a:p>
                  </a:txBody>
                  <a:tcPr/>
                </a:tc>
                <a:tc>
                  <a:txBody>
                    <a:bodyPr/>
                    <a:lstStyle/>
                    <a:p>
                      <a:pPr algn="l" fontAlgn="b"/>
                      <a:r>
                        <a:rPr lang="fr-FR" sz="2000" u="none" strike="noStrike">
                          <a:effectLst/>
                        </a:rPr>
                        <a:t> </a:t>
                      </a:r>
                      <a:endParaRPr lang="fr-FR" sz="2000" b="0" i="0" u="none" strike="noStrike">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7"/>
                  </a:ext>
                </a:extLst>
              </a:tr>
              <a:tr h="365531">
                <a:tc>
                  <a:txBody>
                    <a:bodyPr/>
                    <a:lstStyle/>
                    <a:p>
                      <a:pPr algn="l" fontAlgn="b"/>
                      <a:r>
                        <a:rPr lang="fr-FR" sz="2000" b="1" u="none" strike="noStrike" dirty="0">
                          <a:effectLst/>
                        </a:rPr>
                        <a:t>Total Général</a:t>
                      </a:r>
                      <a:endParaRPr lang="fr-FR" sz="2000" b="1" i="0" u="none" strike="noStrike" dirty="0">
                        <a:solidFill>
                          <a:srgbClr val="000000"/>
                        </a:solidFill>
                        <a:effectLst/>
                        <a:latin typeface="Calibri" panose="020F0502020204030204" pitchFamily="34" charset="0"/>
                      </a:endParaRPr>
                    </a:p>
                  </a:txBody>
                  <a:tcPr marL="21901" marR="21901" marT="21901" marB="0" anchor="b"/>
                </a:tc>
                <a:tc>
                  <a:txBody>
                    <a:bodyPr/>
                    <a:lstStyle/>
                    <a:p>
                      <a:pPr algn="l" fontAlgn="b"/>
                      <a:r>
                        <a:rPr lang="fr-FR" sz="2000" b="1" u="none" strike="noStrike">
                          <a:effectLst/>
                        </a:rPr>
                        <a:t> </a:t>
                      </a:r>
                      <a:endParaRPr lang="fr-FR" sz="2000" b="1" i="0" u="none" strike="noStrike">
                        <a:solidFill>
                          <a:srgbClr val="000000"/>
                        </a:solidFill>
                        <a:effectLst/>
                        <a:latin typeface="Calibri" panose="020F0502020204030204" pitchFamily="34" charset="0"/>
                      </a:endParaRPr>
                    </a:p>
                  </a:txBody>
                  <a:tcPr marL="21901" marR="21901" marT="21901" marB="0" anchor="b"/>
                </a:tc>
                <a:tc>
                  <a:txBody>
                    <a:bodyPr/>
                    <a:lstStyle/>
                    <a:p>
                      <a:pPr algn="r" fontAlgn="b"/>
                      <a:r>
                        <a:rPr lang="fr-FR" sz="2000" b="1" u="none" strike="noStrike" dirty="0">
                          <a:effectLst/>
                        </a:rPr>
                        <a:t>175 000</a:t>
                      </a:r>
                      <a:endParaRPr lang="fr-FR" sz="2000" b="1" i="0" u="none" strike="noStrike" dirty="0">
                        <a:solidFill>
                          <a:srgbClr val="000000"/>
                        </a:solidFill>
                        <a:effectLst/>
                        <a:latin typeface="Calibri" panose="020F0502020204030204" pitchFamily="34" charset="0"/>
                      </a:endParaRPr>
                    </a:p>
                  </a:txBody>
                  <a:tcPr marL="21901" marR="21901" marT="21901" marB="0" anchor="b"/>
                </a:tc>
                <a:tc>
                  <a:txBody>
                    <a:bodyPr/>
                    <a:lstStyle/>
                    <a:p>
                      <a:pPr algn="l" fontAlgn="b"/>
                      <a:r>
                        <a:rPr lang="fr-FR" sz="2000" b="1" u="none" strike="noStrike">
                          <a:effectLst/>
                        </a:rPr>
                        <a:t>Total général</a:t>
                      </a:r>
                      <a:endParaRPr lang="fr-FR" sz="2000" b="1" i="0" u="none" strike="noStrike">
                        <a:solidFill>
                          <a:srgbClr val="000000"/>
                        </a:solidFill>
                        <a:effectLst/>
                        <a:latin typeface="Calibri" panose="020F0502020204030204" pitchFamily="34" charset="0"/>
                      </a:endParaRPr>
                    </a:p>
                  </a:txBody>
                  <a:tcPr marL="21901" marR="21901" marT="21901" marB="0" anchor="b"/>
                </a:tc>
                <a:tc>
                  <a:txBody>
                    <a:bodyPr/>
                    <a:lstStyle/>
                    <a:p>
                      <a:pPr algn="l" fontAlgn="b"/>
                      <a:r>
                        <a:rPr lang="fr-FR" sz="2000" b="1" u="none" strike="noStrike">
                          <a:effectLst/>
                        </a:rPr>
                        <a:t> </a:t>
                      </a:r>
                      <a:endParaRPr lang="fr-FR" sz="2000" b="1" i="0" u="none" strike="noStrike">
                        <a:solidFill>
                          <a:srgbClr val="000000"/>
                        </a:solidFill>
                        <a:effectLst/>
                        <a:latin typeface="Calibri" panose="020F0502020204030204" pitchFamily="34" charset="0"/>
                      </a:endParaRPr>
                    </a:p>
                  </a:txBody>
                  <a:tcPr marL="21901" marR="21901" marT="21901" marB="0" anchor="b"/>
                </a:tc>
                <a:tc>
                  <a:txBody>
                    <a:bodyPr/>
                    <a:lstStyle/>
                    <a:p>
                      <a:pPr algn="r" fontAlgn="b"/>
                      <a:r>
                        <a:rPr lang="fr-FR" sz="2000" b="1" u="none" strike="noStrike" dirty="0">
                          <a:effectLst/>
                        </a:rPr>
                        <a:t>175 000</a:t>
                      </a:r>
                      <a:endParaRPr lang="fr-FR" sz="2000" b="1" i="0" u="none" strike="noStrike" dirty="0">
                        <a:solidFill>
                          <a:srgbClr val="000000"/>
                        </a:solidFill>
                        <a:effectLst/>
                        <a:latin typeface="Calibri" panose="020F0502020204030204" pitchFamily="34" charset="0"/>
                      </a:endParaRPr>
                    </a:p>
                  </a:txBody>
                  <a:tcPr marL="21901" marR="21901" marT="21901" marB="0" anchor="b"/>
                </a:tc>
                <a:extLst>
                  <a:ext uri="{0D108BD9-81ED-4DB2-BD59-A6C34878D82A}">
                    <a16:rowId xmlns:a16="http://schemas.microsoft.com/office/drawing/2014/main" val="10008"/>
                  </a:ext>
                </a:extLst>
              </a:tr>
            </a:tbl>
          </a:graphicData>
        </a:graphic>
      </p:graphicFrame>
      <p:pic>
        <p:nvPicPr>
          <p:cNvPr id="10" name="Image 9" descr="Une image contenant texte, clipart&#10;&#10;Description générée automatiquement"/>
          <p:cNvPicPr>
            <a:picLocks noChangeAspect="1"/>
          </p:cNvPicPr>
          <p:nvPr/>
        </p:nvPicPr>
        <p:blipFill>
          <a:blip r:embed="rId2" cstate="print"/>
          <a:stretch>
            <a:fillRect/>
          </a:stretch>
        </p:blipFill>
        <p:spPr>
          <a:xfrm>
            <a:off x="212035" y="6059504"/>
            <a:ext cx="1432716" cy="661971"/>
          </a:xfrm>
          <a:prstGeom prst="rect">
            <a:avLst/>
          </a:prstGeom>
        </p:spPr>
      </p:pic>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19</a:t>
            </a:fld>
            <a:endParaRPr lang="fr-FR"/>
          </a:p>
        </p:txBody>
      </p:sp>
      <p:pic>
        <p:nvPicPr>
          <p:cNvPr id="14" name="Espace réservé pour une image 13"/>
          <p:cNvPicPr>
            <a:picLocks noGrp="1" noChangeAspect="1"/>
          </p:cNvPicPr>
          <p:nvPr>
            <p:ph type="pic" idx="2"/>
          </p:nvPr>
        </p:nvPicPr>
        <p:blipFill>
          <a:blip r:embed="rId2"/>
          <a:stretch>
            <a:fillRect/>
          </a:stretch>
        </p:blipFill>
        <p:spPr>
          <a:xfrm>
            <a:off x="3825875" y="947420"/>
            <a:ext cx="8963660" cy="6006465"/>
          </a:xfrm>
          <a:prstGeom prst="rect">
            <a:avLst/>
          </a:prstGeom>
        </p:spPr>
      </p:pic>
      <p:sp>
        <p:nvSpPr>
          <p:cNvPr id="17"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8" name="Zone de texte 17"/>
          <p:cNvSpPr txBox="1"/>
          <p:nvPr/>
        </p:nvSpPr>
        <p:spPr>
          <a:xfrm>
            <a:off x="461645" y="1736090"/>
            <a:ext cx="1854835" cy="460375"/>
          </a:xfrm>
          <a:prstGeom prst="rect">
            <a:avLst/>
          </a:prstGeom>
          <a:noFill/>
        </p:spPr>
        <p:txBody>
          <a:bodyPr wrap="none" rtlCol="0" anchor="t">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sym typeface="+mn-ea"/>
              </a:rPr>
              <a:t>Application 2</a:t>
            </a:r>
            <a:endParaRPr lang="fr-FR"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24100" y="1"/>
            <a:ext cx="7886700" cy="1071546"/>
          </a:xfrm>
        </p:spPr>
        <p:txBody>
          <a:bodyPr/>
          <a:lstStyle/>
          <a:p>
            <a:r>
              <a:rPr lang="fr-FR" dirty="0">
                <a:solidFill>
                  <a:srgbClr val="D00000"/>
                </a:solidFill>
                <a:latin typeface="Calibri" panose="020F0502020204030204" pitchFamily="34" charset="0"/>
                <a:cs typeface="Calibri" panose="020F0502020204030204" pitchFamily="34" charset="0"/>
              </a:rPr>
              <a:t>Plan du cours </a:t>
            </a:r>
          </a:p>
        </p:txBody>
      </p:sp>
      <p:sp>
        <p:nvSpPr>
          <p:cNvPr id="4" name="Slide Number Placeholder 3"/>
          <p:cNvSpPr>
            <a:spLocks noGrp="1"/>
          </p:cNvSpPr>
          <p:nvPr>
            <p:ph type="sldNum" idx="12"/>
          </p:nvPr>
        </p:nvSpPr>
        <p:spPr>
          <a:xfrm>
            <a:off x="9841366" y="6405614"/>
            <a:ext cx="197985" cy="274320"/>
          </a:xfrm>
        </p:spPr>
        <p:txBody>
          <a:bodyPr/>
          <a:lstStyle/>
          <a:p>
            <a:fld id="{41745520-2A1B-4BF1-B514-E6718D3D184C}" type="slidenum">
              <a:rPr lang="fr-FR" smtClean="0">
                <a:latin typeface="+mj-lt"/>
              </a:rPr>
              <a:pPr/>
              <a:t>2</a:t>
            </a:fld>
            <a:endParaRPr lang="fr-FR">
              <a:latin typeface="+mj-lt"/>
            </a:endParaRPr>
          </a:p>
        </p:txBody>
      </p:sp>
      <p:sp>
        <p:nvSpPr>
          <p:cNvPr id="6" name="Rectangle 5"/>
          <p:cNvSpPr/>
          <p:nvPr/>
        </p:nvSpPr>
        <p:spPr>
          <a:xfrm>
            <a:off x="2381224" y="1142984"/>
            <a:ext cx="8001056" cy="5631180"/>
          </a:xfrm>
          <a:prstGeom prst="rect">
            <a:avLst/>
          </a:prstGeom>
        </p:spPr>
        <p:txBody>
          <a:bodyPr wrap="square">
            <a:spAutoFit/>
          </a:bodyPr>
          <a:lstStyle/>
          <a:p>
            <a:pPr marL="114300" indent="0" algn="just">
              <a:lnSpc>
                <a:spcPct val="150000"/>
              </a:lnSpc>
              <a:spcBef>
                <a:spcPts val="0"/>
              </a:spcBef>
              <a:buNone/>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Chapitre Introductif</a:t>
            </a:r>
          </a:p>
          <a:p>
            <a:pPr marL="114300" indent="0" algn="just">
              <a:lnSpc>
                <a:spcPct val="150000"/>
              </a:lnSpc>
              <a:spcBef>
                <a:spcPts val="0"/>
              </a:spcBef>
              <a:buNone/>
              <a:tabLst>
                <a:tab pos="914400" algn="l"/>
              </a:tabLst>
            </a:pPr>
            <a:r>
              <a:rPr lang="fr-FR" sz="2000" b="1" dirty="0">
                <a:solidFill>
                  <a:srgbClr val="D20000"/>
                </a:solidFill>
                <a:latin typeface="Calibri" panose="020F0502020204030204" pitchFamily="34" charset="0"/>
                <a:ea typeface="Calibri" panose="020F0502020204030204" pitchFamily="34" charset="0"/>
                <a:cs typeface="Calibri" panose="020F0502020204030204" pitchFamily="34" charset="0"/>
              </a:rPr>
              <a:t>Chapitre </a:t>
            </a:r>
            <a:r>
              <a:rPr lang="fr-FR" sz="2000" b="1" dirty="0">
                <a:solidFill>
                  <a:srgbClr val="D20000"/>
                </a:solidFill>
                <a:latin typeface="Calibri" panose="020F0502020204030204" pitchFamily="34" charset="0"/>
                <a:ea typeface="Times New Roman" panose="02020603050405020304" pitchFamily="18" charset="0"/>
                <a:cs typeface="Calibri" panose="020F0502020204030204" pitchFamily="34" charset="0"/>
              </a:rPr>
              <a:t>1 : Les Principaux Documents Comptables </a:t>
            </a:r>
            <a:r>
              <a:rPr lang="fr-FR" sz="2000" b="1" dirty="0">
                <a:latin typeface="Calibri" panose="020F0502020204030204" pitchFamily="34" charset="0"/>
                <a:ea typeface="Times New Roman" panose="02020603050405020304" pitchFamily="18" charset="0"/>
                <a:cs typeface="Calibri" panose="020F0502020204030204" pitchFamily="34" charset="0"/>
              </a:rPr>
              <a:t> </a:t>
            </a:r>
          </a:p>
          <a:p>
            <a:pPr algn="just">
              <a:lnSpc>
                <a:spcPct val="150000"/>
              </a:lnSpc>
              <a:spcBef>
                <a:spcPts val="0"/>
              </a:spcBef>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       Section 1: Le Bilan</a:t>
            </a:r>
            <a:endParaRPr lang="fr-FR" sz="2000" dirty="0">
              <a:latin typeface="Calibri" panose="020F0502020204030204" pitchFamily="34" charset="0"/>
              <a:ea typeface="Times New Roman" panose="02020603050405020304" pitchFamily="18" charset="0"/>
              <a:cs typeface="Calibri" panose="020F0502020204030204" pitchFamily="34" charset="0"/>
            </a:endParaRPr>
          </a:p>
          <a:p>
            <a:pPr marL="449580" algn="just">
              <a:lnSpc>
                <a:spcPct val="150000"/>
              </a:lnSpc>
              <a:spcBef>
                <a:spcPts val="0"/>
              </a:spcBef>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Section 2 : L’état de Résultat</a:t>
            </a:r>
            <a:r>
              <a:rPr lang="fr-FR" sz="2000" dirty="0">
                <a:latin typeface="Calibri" panose="020F0502020204030204" pitchFamily="34" charset="0"/>
                <a:ea typeface="Times New Roman" panose="02020603050405020304" pitchFamily="18" charset="0"/>
                <a:cs typeface="Calibri" panose="020F0502020204030204" pitchFamily="34" charset="0"/>
              </a:rPr>
              <a:t> </a:t>
            </a:r>
            <a:endParaRPr lang="fr-FR" sz="2000" b="1" dirty="0">
              <a:latin typeface="Calibri" panose="020F0502020204030204" pitchFamily="34" charset="0"/>
              <a:ea typeface="Times New Roman" panose="02020603050405020304" pitchFamily="18" charset="0"/>
              <a:cs typeface="Calibri" panose="020F0502020204030204" pitchFamily="34" charset="0"/>
            </a:endParaRPr>
          </a:p>
          <a:p>
            <a:pPr marL="114300" indent="0" algn="just">
              <a:lnSpc>
                <a:spcPct val="150000"/>
              </a:lnSpc>
              <a:spcBef>
                <a:spcPts val="0"/>
              </a:spcBef>
              <a:buNone/>
              <a:tabLst>
                <a:tab pos="914400" algn="l"/>
              </a:tabLst>
            </a:pPr>
            <a:r>
              <a:rPr lang="fr-FR" sz="2000" b="1" dirty="0">
                <a:solidFill>
                  <a:srgbClr val="D20000"/>
                </a:solidFill>
                <a:latin typeface="Calibri" panose="020F0502020204030204" pitchFamily="34" charset="0"/>
                <a:ea typeface="Times New Roman" panose="02020603050405020304" pitchFamily="18" charset="0"/>
                <a:cs typeface="Calibri" panose="020F0502020204030204" pitchFamily="34" charset="0"/>
              </a:rPr>
              <a:t>Chapitre 2 : Le Seuil de Rentabilité</a:t>
            </a:r>
          </a:p>
          <a:p>
            <a:pPr marL="449580" algn="just">
              <a:lnSpc>
                <a:spcPct val="150000"/>
              </a:lnSpc>
              <a:spcBef>
                <a:spcPts val="0"/>
              </a:spcBef>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Section 1 : </a:t>
            </a:r>
            <a:r>
              <a:rPr lang="fr-FR" sz="2000" b="1" dirty="0">
                <a:latin typeface="Calibri" panose="020F0502020204030204" pitchFamily="34" charset="0"/>
                <a:cs typeface="Calibri" panose="020F0502020204030204" pitchFamily="34" charset="0"/>
              </a:rPr>
              <a:t>Présentation de la notion de « RENTABILITE» </a:t>
            </a:r>
            <a:endParaRPr lang="fr-FR" sz="2000" dirty="0">
              <a:latin typeface="Calibri" panose="020F0502020204030204" pitchFamily="34" charset="0"/>
              <a:ea typeface="Times New Roman" panose="02020603050405020304" pitchFamily="18" charset="0"/>
              <a:cs typeface="Calibri" panose="020F0502020204030204" pitchFamily="34" charset="0"/>
            </a:endParaRPr>
          </a:p>
          <a:p>
            <a:pPr marL="449580" algn="just">
              <a:lnSpc>
                <a:spcPct val="150000"/>
              </a:lnSpc>
              <a:spcBef>
                <a:spcPts val="0"/>
              </a:spcBef>
              <a:tabLst>
                <a:tab pos="914400" algn="l"/>
              </a:tabLst>
            </a:pPr>
            <a:r>
              <a:rPr lang="fr-FR" sz="2000" b="1" dirty="0">
                <a:latin typeface="Calibri" panose="020F0502020204030204" pitchFamily="34" charset="0"/>
                <a:ea typeface="Times New Roman" panose="02020603050405020304" pitchFamily="18" charset="0"/>
                <a:cs typeface="Calibri" panose="020F0502020204030204" pitchFamily="34" charset="0"/>
              </a:rPr>
              <a:t>Section 2 : </a:t>
            </a:r>
            <a:r>
              <a:rPr lang="fr-FR" sz="2000" b="1" dirty="0">
                <a:latin typeface="Calibri" panose="020F0502020204030204" pitchFamily="34" charset="0"/>
                <a:cs typeface="Calibri" panose="020F0502020204030204" pitchFamily="34" charset="0"/>
              </a:rPr>
              <a:t>Le Seuil de Rentabilité </a:t>
            </a:r>
            <a:endParaRPr lang="fr-FR" sz="2000" dirty="0">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tabLst>
                <a:tab pos="914400" algn="l"/>
              </a:tabLst>
            </a:pPr>
            <a:r>
              <a:rPr lang="fr-FR" sz="2000" b="1" dirty="0">
                <a:solidFill>
                  <a:srgbClr val="D20000"/>
                </a:solidFill>
                <a:latin typeface="Calibri" panose="020F0502020204030204" pitchFamily="34" charset="0"/>
                <a:ea typeface="Calibri" panose="020F0502020204030204" pitchFamily="34" charset="0"/>
                <a:cs typeface="Calibri" panose="020F0502020204030204" pitchFamily="34" charset="0"/>
              </a:rPr>
              <a:t>  Chapitre  </a:t>
            </a:r>
            <a:r>
              <a:rPr lang="fr-FR" sz="2000" b="1" dirty="0">
                <a:solidFill>
                  <a:srgbClr val="D20000"/>
                </a:solidFill>
                <a:latin typeface="Calibri" panose="020F0502020204030204" pitchFamily="34" charset="0"/>
                <a:ea typeface="Times New Roman" panose="02020603050405020304" pitchFamily="18" charset="0"/>
                <a:cs typeface="Calibri" panose="020F0502020204030204" pitchFamily="34" charset="0"/>
              </a:rPr>
              <a:t>3: Choix d’Investissement</a:t>
            </a:r>
          </a:p>
          <a:p>
            <a:pPr marL="449580" indent="-358775" algn="just">
              <a:lnSpc>
                <a:spcPct val="150000"/>
              </a:lnSpc>
              <a:spcBef>
                <a:spcPts val="0"/>
              </a:spcBef>
              <a:tabLst>
                <a:tab pos="914400" algn="l"/>
              </a:tabLst>
            </a:pPr>
            <a:r>
              <a:rPr lang="fr-FR" sz="2000" b="1" dirty="0">
                <a:latin typeface="Calibri" panose="020F0502020204030204" pitchFamily="34" charset="0"/>
                <a:cs typeface="Calibri" panose="020F0502020204030204" pitchFamily="34" charset="0"/>
              </a:rPr>
              <a:t>      Section 1 </a:t>
            </a:r>
            <a:r>
              <a:rPr lang="fr-FR" sz="2000" dirty="0">
                <a:latin typeface="Calibri" panose="020F0502020204030204" pitchFamily="34" charset="0"/>
                <a:cs typeface="Calibri" panose="020F0502020204030204" pitchFamily="34" charset="0"/>
              </a:rPr>
              <a:t>:</a:t>
            </a:r>
            <a:r>
              <a:rPr lang="fr-FR" sz="2000" b="1" spc="-15" dirty="0">
                <a:latin typeface="Calibri" panose="020F0502020204030204" pitchFamily="34" charset="0"/>
                <a:cs typeface="Calibri" panose="020F0502020204030204" pitchFamily="34" charset="0"/>
              </a:rPr>
              <a:t> Cadre Général du Choix d’Investissement</a:t>
            </a:r>
            <a:endParaRPr lang="fr-FR" sz="2000" dirty="0">
              <a:latin typeface="Calibri" panose="020F0502020204030204" pitchFamily="34" charset="0"/>
              <a:cs typeface="Calibri" panose="020F0502020204030204" pitchFamily="34" charset="0"/>
            </a:endParaRPr>
          </a:p>
          <a:p>
            <a:pPr marL="449580" indent="-358775" algn="just">
              <a:lnSpc>
                <a:spcPct val="150000"/>
              </a:lnSpc>
              <a:spcBef>
                <a:spcPts val="0"/>
              </a:spcBef>
              <a:tabLst>
                <a:tab pos="914400" algn="l"/>
              </a:tabLst>
            </a:pPr>
            <a:r>
              <a:rPr lang="fr-FR" sz="2000" b="1" dirty="0">
                <a:latin typeface="Calibri" panose="020F0502020204030204" pitchFamily="34" charset="0"/>
                <a:cs typeface="Calibri" panose="020F0502020204030204" pitchFamily="34" charset="0"/>
              </a:rPr>
              <a:t>      Section 2 : Quelques notions de calculs financiers</a:t>
            </a:r>
          </a:p>
          <a:p>
            <a:pPr marL="449580" indent="-358775" algn="just">
              <a:lnSpc>
                <a:spcPct val="150000"/>
              </a:lnSpc>
              <a:spcBef>
                <a:spcPts val="0"/>
              </a:spcBef>
              <a:tabLst>
                <a:tab pos="914400" algn="l"/>
              </a:tabLst>
            </a:pPr>
            <a:r>
              <a:rPr lang="fr-FR" sz="2000" b="1" dirty="0">
                <a:latin typeface="Calibri" panose="020F0502020204030204" pitchFamily="34" charset="0"/>
                <a:cs typeface="Calibri" panose="020F0502020204030204" pitchFamily="34" charset="0"/>
              </a:rPr>
              <a:t>       Section 3. Les critères de choix d’investissement</a:t>
            </a:r>
            <a:endParaRPr lang="fr-FR" sz="2000" b="1" dirty="0">
              <a:latin typeface="Calibri" panose="020F0502020204030204" pitchFamily="34" charset="0"/>
              <a:ea typeface="Calibri" panose="020F0502020204030204" pitchFamily="34" charset="0"/>
              <a:cs typeface="Calibri" panose="020F0502020204030204" pitchFamily="34" charset="0"/>
            </a:endParaRPr>
          </a:p>
          <a:p>
            <a:pPr marL="449580" algn="just">
              <a:lnSpc>
                <a:spcPct val="150000"/>
              </a:lnSpc>
              <a:spcBef>
                <a:spcPts val="0"/>
              </a:spcBef>
              <a:tabLst>
                <a:tab pos="914400" algn="l"/>
              </a:tabLst>
            </a:pPr>
            <a:endParaRPr lang="fr-FR" sz="2000" dirty="0">
              <a:latin typeface="Calibri" panose="020F0502020204030204" pitchFamily="34" charset="0"/>
              <a:cs typeface="Calibri" panose="020F0502020204030204" pitchFamily="34" charset="0"/>
            </a:endParaRPr>
          </a:p>
        </p:txBody>
      </p:sp>
      <p:sp>
        <p:nvSpPr>
          <p:cNvPr id="2" name="Espace réservé du pied de page 3"/>
          <p:cNvSpPr>
            <a:spLocks noGrp="1"/>
          </p:cNvSpPr>
          <p:nvPr/>
        </p:nvSpPr>
        <p:spPr>
          <a:xfrm>
            <a:off x="4165600" y="6356351"/>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r>
              <a:rPr lang="fr-FR"/>
              <a:t>Cours ADF 23-24</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B2A904B1-9AC2-40DA-8703-C0208FF49E57}" type="slidenum">
              <a:rPr lang="fr-FR" smtClean="0"/>
              <a:pPr/>
              <a:t>20</a:t>
            </a:fld>
            <a:endParaRPr lang="fr-FR"/>
          </a:p>
        </p:txBody>
      </p:sp>
      <p:pic>
        <p:nvPicPr>
          <p:cNvPr id="5" name="Espace réservé pour une image 4"/>
          <p:cNvPicPr>
            <a:picLocks noGrp="1" noChangeAspect="1"/>
          </p:cNvPicPr>
          <p:nvPr>
            <p:ph type="pic" idx="2"/>
          </p:nvPr>
        </p:nvPicPr>
        <p:blipFill>
          <a:blip r:embed="rId2"/>
          <a:stretch>
            <a:fillRect/>
          </a:stretch>
        </p:blipFill>
        <p:spPr>
          <a:xfrm>
            <a:off x="3129915" y="1003935"/>
            <a:ext cx="8481060" cy="5854065"/>
          </a:xfrm>
          <a:prstGeom prst="rect">
            <a:avLst/>
          </a:prstGeom>
        </p:spPr>
      </p:pic>
      <p:sp>
        <p:nvSpPr>
          <p:cNvPr id="8"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8" name="Zone de texte 17"/>
          <p:cNvSpPr txBox="1"/>
          <p:nvPr/>
        </p:nvSpPr>
        <p:spPr>
          <a:xfrm>
            <a:off x="461645" y="1736090"/>
            <a:ext cx="1854835" cy="460375"/>
          </a:xfrm>
          <a:prstGeom prst="rect">
            <a:avLst/>
          </a:prstGeom>
          <a:noFill/>
        </p:spPr>
        <p:txBody>
          <a:bodyPr wrap="none" rtlCol="0" anchor="t">
            <a:spAutoFit/>
          </a:bodyPr>
          <a:lstStyle/>
          <a:p>
            <a:r>
              <a:rPr lang="fr-FR" sz="2400" b="1" u="sng" dirty="0">
                <a:solidFill>
                  <a:srgbClr val="FF0000"/>
                </a:solidFill>
                <a:effectLst/>
                <a:latin typeface="Calibri" panose="020F0502020204030204" pitchFamily="34" charset="0"/>
                <a:ea typeface="+mj-ea"/>
                <a:cs typeface="Calibri" panose="020F0502020204030204" pitchFamily="34" charset="0"/>
                <a:sym typeface="+mn-ea"/>
              </a:rPr>
              <a:t>Application 2</a:t>
            </a:r>
            <a:endParaRPr lang="fr-FR"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B2A904B1-9AC2-40DA-8703-C0208FF49E57}" type="slidenum">
              <a:rPr lang="fr-FR" smtClean="0"/>
              <a:pPr/>
              <a:t>21</a:t>
            </a:fld>
            <a:endParaRPr lang="fr-FR"/>
          </a:p>
        </p:txBody>
      </p:sp>
      <p:pic>
        <p:nvPicPr>
          <p:cNvPr id="5" name="Espace réservé pour une image 4"/>
          <p:cNvPicPr>
            <a:picLocks noGrp="1" noChangeAspect="1"/>
          </p:cNvPicPr>
          <p:nvPr>
            <p:ph type="pic" idx="2"/>
          </p:nvPr>
        </p:nvPicPr>
        <p:blipFill>
          <a:blip r:embed="rId2"/>
          <a:stretch>
            <a:fillRect/>
          </a:stretch>
        </p:blipFill>
        <p:spPr>
          <a:xfrm>
            <a:off x="2270760" y="987425"/>
            <a:ext cx="9339580" cy="5332730"/>
          </a:xfrm>
          <a:prstGeom prst="rect">
            <a:avLst/>
          </a:prstGeom>
        </p:spPr>
      </p:pic>
      <p:sp>
        <p:nvSpPr>
          <p:cNvPr id="8"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idx="1"/>
          </p:nvPr>
        </p:nvSpPr>
        <p:spPr>
          <a:xfrm>
            <a:off x="99648" y="1516134"/>
            <a:ext cx="8732656" cy="4401206"/>
          </a:xfrm>
        </p:spPr>
        <p:txBody>
          <a:bodyPr>
            <a:normAutofit/>
          </a:bodyPr>
          <a:lstStyle/>
          <a:p>
            <a:pPr>
              <a:buNone/>
            </a:pPr>
            <a:r>
              <a:rPr lang="fr-FR" sz="2400" b="1" u="sng" dirty="0">
                <a:solidFill>
                  <a:srgbClr val="FF0000"/>
                </a:solidFill>
              </a:rPr>
              <a:t>Définition</a:t>
            </a:r>
          </a:p>
        </p:txBody>
      </p:sp>
      <p:sp>
        <p:nvSpPr>
          <p:cNvPr id="8" name="Espace réservé du numéro de diapositive 7"/>
          <p:cNvSpPr>
            <a:spLocks noGrp="1"/>
          </p:cNvSpPr>
          <p:nvPr>
            <p:ph type="sldNum" idx="12"/>
          </p:nvPr>
        </p:nvSpPr>
        <p:spPr>
          <a:xfrm>
            <a:off x="11089822" y="6588959"/>
            <a:ext cx="263980" cy="276959"/>
          </a:xfrm>
        </p:spPr>
        <p:txBody>
          <a:bodyPr/>
          <a:lstStyle/>
          <a:p>
            <a:fld id="{B2A904B1-9AC2-40DA-8703-C0208FF49E57}" type="slidenum">
              <a:rPr lang="fr-FR" smtClean="0"/>
              <a:pPr/>
              <a:t>22</a:t>
            </a:fld>
            <a:endParaRPr lang="fr-FR"/>
          </a:p>
        </p:txBody>
      </p:sp>
      <p:graphicFrame>
        <p:nvGraphicFramePr>
          <p:cNvPr id="10" name="Diagramme 6"/>
          <p:cNvGraphicFramePr/>
          <p:nvPr/>
        </p:nvGraphicFramePr>
        <p:xfrm>
          <a:off x="6791769" y="1350761"/>
          <a:ext cx="5101157" cy="5492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24422" y="2234940"/>
            <a:ext cx="6635674" cy="4524315"/>
          </a:xfrm>
          <a:prstGeom prst="rect">
            <a:avLst/>
          </a:prstGeom>
          <a:noFill/>
        </p:spPr>
        <p:txBody>
          <a:bodyPr wrap="square">
            <a:spAutoFit/>
          </a:bodyPr>
          <a:lstStyle/>
          <a:p>
            <a:pPr marL="285750" indent="-285750" algn="just">
              <a:buFont typeface="Wingdings" panose="05000000000000000000" pitchFamily="2" charset="2"/>
              <a:buChar char="§"/>
            </a:pPr>
            <a:r>
              <a:rPr lang="fr-FR" sz="2400" dirty="0">
                <a:latin typeface="Calibri" panose="020F0502020204030204"/>
              </a:rPr>
              <a:t>L’état des résultats est un document comptable de synthèse qui indique combien d'argent </a:t>
            </a:r>
            <a:r>
              <a:rPr lang="fr-FR" sz="2400" dirty="0">
                <a:solidFill>
                  <a:srgbClr val="0070C0"/>
                </a:solidFill>
                <a:latin typeface="Calibri" panose="020F0502020204030204"/>
              </a:rPr>
              <a:t>l’entreprise a gagné (produits)</a:t>
            </a:r>
            <a:r>
              <a:rPr lang="fr-FR" sz="2400" dirty="0">
                <a:latin typeface="Calibri" panose="020F0502020204030204"/>
              </a:rPr>
              <a:t> et </a:t>
            </a:r>
            <a:r>
              <a:rPr lang="fr-FR" sz="2400" dirty="0">
                <a:solidFill>
                  <a:srgbClr val="0070C0"/>
                </a:solidFill>
                <a:latin typeface="Calibri" panose="020F0502020204030204"/>
              </a:rPr>
              <a:t>dépensé (charges) </a:t>
            </a:r>
            <a:r>
              <a:rPr lang="fr-FR" sz="2400" dirty="0">
                <a:latin typeface="Calibri" panose="020F0502020204030204"/>
              </a:rPr>
              <a:t>au cours d'une </a:t>
            </a:r>
            <a:r>
              <a:rPr lang="fr-FR" sz="2400" dirty="0">
                <a:solidFill>
                  <a:srgbClr val="0070C0"/>
                </a:solidFill>
                <a:latin typeface="Calibri" panose="020F0502020204030204"/>
              </a:rPr>
              <a:t>période donnée</a:t>
            </a:r>
          </a:p>
          <a:p>
            <a:pPr marL="285750" indent="-285750">
              <a:buFont typeface="Wingdings" panose="05000000000000000000" pitchFamily="2" charset="2"/>
              <a:buChar char="§"/>
            </a:pPr>
            <a:endParaRPr lang="fr-FR" sz="2400" dirty="0">
              <a:solidFill>
                <a:srgbClr val="0070C0"/>
              </a:solidFill>
              <a:latin typeface="Calibri" panose="020F0502020204030204"/>
            </a:endParaRPr>
          </a:p>
          <a:p>
            <a:pPr marL="285750" indent="-285750">
              <a:buFont typeface="Wingdings" panose="05000000000000000000" pitchFamily="2" charset="2"/>
              <a:buChar char="§"/>
            </a:pPr>
            <a:r>
              <a:rPr lang="fr-FR" sz="2400" dirty="0">
                <a:latin typeface="Calibri" panose="020F0502020204030204"/>
              </a:rPr>
              <a:t>La période habituelle est d’une durée de 12 mois (exercice comptable)</a:t>
            </a:r>
          </a:p>
          <a:p>
            <a:pPr lvl="0"/>
            <a:endParaRPr lang="fr-FR" sz="2400" dirty="0">
              <a:latin typeface="Calibri" panose="020F0502020204030204"/>
            </a:endParaRPr>
          </a:p>
          <a:p>
            <a:pPr marL="285750" indent="-285750">
              <a:buFont typeface="Wingdings" panose="05000000000000000000" pitchFamily="2" charset="2"/>
              <a:buChar char="§"/>
            </a:pPr>
            <a:r>
              <a:rPr lang="fr-FR" sz="2400" dirty="0">
                <a:latin typeface="Calibri" panose="020F0502020204030204"/>
              </a:rPr>
              <a:t>Il est présenté en comparaison avec celui de la </a:t>
            </a:r>
            <a:r>
              <a:rPr lang="fr-FR" sz="2400" dirty="0">
                <a:solidFill>
                  <a:srgbClr val="0070C0"/>
                </a:solidFill>
                <a:latin typeface="Calibri" panose="020F0502020204030204"/>
              </a:rPr>
              <a:t>période précédente </a:t>
            </a:r>
            <a:r>
              <a:rPr lang="fr-FR" sz="2400" dirty="0">
                <a:latin typeface="Calibri" panose="020F0502020204030204"/>
              </a:rPr>
              <a:t>et ceux des</a:t>
            </a:r>
            <a:r>
              <a:rPr lang="fr-FR" sz="2400" dirty="0">
                <a:solidFill>
                  <a:srgbClr val="0070C0"/>
                </a:solidFill>
                <a:latin typeface="Calibri" panose="020F0502020204030204"/>
              </a:rPr>
              <a:t> entreprises du même secteur d’activité.</a:t>
            </a:r>
          </a:p>
          <a:p>
            <a:pPr marL="285750" indent="-285750">
              <a:buFontTx/>
              <a:buChar char="-"/>
            </a:pPr>
            <a:endParaRPr lang="fr-FR" sz="2400" dirty="0">
              <a:latin typeface="Calibri" panose="020F0502020204030204"/>
            </a:endParaRPr>
          </a:p>
        </p:txBody>
      </p:sp>
      <p:sp>
        <p:nvSpPr>
          <p:cNvPr id="3" name="Espace réservé du pied de page 10"/>
          <p:cNvSpPr>
            <a:spLocks noGrp="1"/>
          </p:cNvSpPr>
          <p:nvPr/>
        </p:nvSpPr>
        <p:spPr>
          <a:xfrm>
            <a:off x="4165600" y="6356350"/>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algn="ctr"/>
            <a:r>
              <a:rPr lang="fr-FR" dirty="0"/>
              <a:t>Cours ADF 23-24</a:t>
            </a:r>
          </a:p>
        </p:txBody>
      </p:sp>
      <p:sp>
        <p:nvSpPr>
          <p:cNvPr id="5" name="ZoneTexte 6"/>
          <p:cNvSpPr txBox="1"/>
          <p:nvPr/>
        </p:nvSpPr>
        <p:spPr>
          <a:xfrm>
            <a:off x="1110676" y="-137"/>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C8059-DC16-4B62-81EE-7C1BBFF46C4E}" type="slidenum">
              <a:rPr lang="fr-FR" altLang="en-US" smtClean="0"/>
              <a:pPr/>
              <a:t>23</a:t>
            </a:fld>
            <a:endParaRPr lang="fr-FR" altLang="en-US"/>
          </a:p>
        </p:txBody>
      </p:sp>
      <p:sp>
        <p:nvSpPr>
          <p:cNvPr id="7" name="Rectangle 3"/>
          <p:cNvSpPr txBox="1">
            <a:spLocks noChangeArrowheads="1"/>
          </p:cNvSpPr>
          <p:nvPr/>
        </p:nvSpPr>
        <p:spPr bwMode="auto">
          <a:xfrm>
            <a:off x="1215515" y="2075822"/>
            <a:ext cx="9217957" cy="1275624"/>
          </a:xfrm>
          <a:prstGeom prst="rect">
            <a:avLst/>
          </a:prstGeom>
          <a:noFill/>
          <a:ln w="9525">
            <a:noFill/>
            <a:miter lim="800000"/>
          </a:ln>
          <a:effectLst/>
        </p:spPr>
        <p:txBody>
          <a:bodyPr vert="horz" wrap="square" lIns="91440" tIns="45720" rIns="91440" bIns="45720" numCol="1" anchor="t" anchorCtr="0" compatLnSpc="1"/>
          <a:lstStyle/>
          <a:p>
            <a:pPr marL="342900" indent="-342900" algn="just" fontAlgn="base">
              <a:lnSpc>
                <a:spcPct val="150000"/>
              </a:lnSpc>
              <a:spcAft>
                <a:spcPct val="0"/>
              </a:spcAft>
              <a:buClr>
                <a:srgbClr val="C00000"/>
              </a:buClr>
              <a:buSzPct val="65000"/>
              <a:buFont typeface="Wingdings" panose="05000000000000000000" pitchFamily="2" charset="2"/>
              <a:buChar char="n"/>
              <a:defRPr/>
            </a:pPr>
            <a:r>
              <a:rPr lang="fr-FR" sz="2400" kern="0" dirty="0">
                <a:latin typeface="Calibri" panose="020F0502020204030204"/>
              </a:rPr>
              <a:t>L’Etat de résultat indique le résultat net qui représente la </a:t>
            </a:r>
            <a:r>
              <a:rPr lang="fr-FR" sz="2400" kern="0" dirty="0">
                <a:solidFill>
                  <a:srgbClr val="0070C0"/>
                </a:solidFill>
                <a:latin typeface="Calibri" panose="020F0502020204030204"/>
              </a:rPr>
              <a:t>richesse créée par l'entreprise </a:t>
            </a:r>
            <a:r>
              <a:rPr lang="fr-FR" sz="2400" kern="0" dirty="0">
                <a:latin typeface="Calibri" panose="020F0502020204030204"/>
              </a:rPr>
              <a:t>et calculé comme suit:</a:t>
            </a:r>
          </a:p>
          <a:p>
            <a:pPr marL="342900" indent="-342900" algn="just" fontAlgn="base">
              <a:spcBef>
                <a:spcPct val="20000"/>
              </a:spcBef>
              <a:spcAft>
                <a:spcPct val="0"/>
              </a:spcAft>
              <a:buClr>
                <a:schemeClr val="accent1"/>
              </a:buClr>
              <a:buSzPct val="65000"/>
              <a:defRPr/>
            </a:pPr>
            <a:endParaRPr lang="fr-FR" sz="2400" b="1" kern="0" dirty="0">
              <a:latin typeface="Calibri" panose="020F0502020204030204"/>
            </a:endParaRPr>
          </a:p>
          <a:p>
            <a:pPr marL="342900" indent="-342900" algn="just" fontAlgn="base">
              <a:lnSpc>
                <a:spcPct val="80000"/>
              </a:lnSpc>
              <a:spcBef>
                <a:spcPct val="20000"/>
              </a:spcBef>
              <a:spcAft>
                <a:spcPct val="0"/>
              </a:spcAft>
              <a:buClr>
                <a:schemeClr val="accent1"/>
              </a:buClr>
              <a:buSzPct val="65000"/>
              <a:defRPr/>
            </a:pPr>
            <a:endParaRPr lang="fr-FR" sz="2400" kern="0" dirty="0">
              <a:latin typeface="Calibri" panose="020F0502020204030204"/>
            </a:endParaRPr>
          </a:p>
        </p:txBody>
      </p:sp>
      <p:sp>
        <p:nvSpPr>
          <p:cNvPr id="8" name="Rectangle 3"/>
          <p:cNvSpPr txBox="1">
            <a:spLocks noChangeArrowheads="1"/>
          </p:cNvSpPr>
          <p:nvPr/>
        </p:nvSpPr>
        <p:spPr bwMode="auto">
          <a:xfrm>
            <a:off x="1199454" y="4279377"/>
            <a:ext cx="9111387" cy="1928826"/>
          </a:xfrm>
          <a:prstGeom prst="rect">
            <a:avLst/>
          </a:prstGeom>
          <a:noFill/>
          <a:ln w="9525">
            <a:noFill/>
            <a:miter lim="800000"/>
          </a:ln>
          <a:effectLst/>
        </p:spPr>
        <p:txBody>
          <a:bodyPr vert="horz" wrap="square" lIns="91440" tIns="45720" rIns="91440" bIns="45720" numCol="1" anchor="t" anchorCtr="0" compatLnSpc="1"/>
          <a:lstStyle/>
          <a:p>
            <a:pPr algn="just" fontAlgn="base">
              <a:spcBef>
                <a:spcPct val="20000"/>
              </a:spcBef>
              <a:spcAft>
                <a:spcPct val="0"/>
              </a:spcAft>
              <a:buClr>
                <a:srgbClr val="C00000"/>
              </a:buClr>
              <a:buSzPct val="65000"/>
              <a:defRPr/>
            </a:pPr>
            <a:endParaRPr lang="fr-FR" sz="2400" kern="0" dirty="0">
              <a:latin typeface="Calibri" panose="020F0502020204030204"/>
            </a:endParaRPr>
          </a:p>
          <a:p>
            <a:pPr marL="342900" indent="-342900" algn="just" fontAlgn="base">
              <a:spcBef>
                <a:spcPct val="20000"/>
              </a:spcBef>
              <a:spcAft>
                <a:spcPct val="0"/>
              </a:spcAft>
              <a:buClr>
                <a:schemeClr val="accent1"/>
              </a:buClr>
              <a:buSzPct val="65000"/>
              <a:buFont typeface="Wingdings" panose="05000000000000000000" pitchFamily="2" charset="2"/>
              <a:buChar char="n"/>
              <a:defRPr/>
            </a:pPr>
            <a:endParaRPr lang="fr-FR" sz="2400" kern="0" dirty="0">
              <a:latin typeface="Calibri" panose="020F0502020204030204"/>
            </a:endParaRPr>
          </a:p>
          <a:p>
            <a:pPr marL="342900" indent="-342900" algn="just" fontAlgn="base">
              <a:lnSpc>
                <a:spcPct val="80000"/>
              </a:lnSpc>
              <a:spcBef>
                <a:spcPct val="20000"/>
              </a:spcBef>
              <a:spcAft>
                <a:spcPct val="0"/>
              </a:spcAft>
              <a:buClr>
                <a:schemeClr val="accent1"/>
              </a:buClr>
              <a:buSzPct val="65000"/>
              <a:defRPr/>
            </a:pPr>
            <a:endParaRPr lang="fr-FR" sz="2400" kern="0" dirty="0">
              <a:latin typeface="Calibri" panose="020F0502020204030204"/>
            </a:endParaRPr>
          </a:p>
        </p:txBody>
      </p:sp>
      <p:grpSp>
        <p:nvGrpSpPr>
          <p:cNvPr id="2" name="Groupe 16"/>
          <p:cNvGrpSpPr/>
          <p:nvPr/>
        </p:nvGrpSpPr>
        <p:grpSpPr>
          <a:xfrm>
            <a:off x="1556614" y="3462655"/>
            <a:ext cx="9111387" cy="1724824"/>
            <a:chOff x="1112890" y="2205707"/>
            <a:chExt cx="6774202" cy="1655341"/>
          </a:xfrm>
        </p:grpSpPr>
        <p:sp>
          <p:nvSpPr>
            <p:cNvPr id="10" name="Forme libre 9"/>
            <p:cNvSpPr/>
            <p:nvPr/>
          </p:nvSpPr>
          <p:spPr>
            <a:xfrm>
              <a:off x="1112890" y="2205707"/>
              <a:ext cx="1510480" cy="1510480"/>
            </a:xfrm>
            <a:custGeom>
              <a:avLst/>
              <a:gdLst>
                <a:gd name="connsiteX0" fmla="*/ 0 w 1510480"/>
                <a:gd name="connsiteY0" fmla="*/ 755240 h 1510480"/>
                <a:gd name="connsiteX1" fmla="*/ 221205 w 1510480"/>
                <a:gd name="connsiteY1" fmla="*/ 221205 h 1510480"/>
                <a:gd name="connsiteX2" fmla="*/ 755241 w 1510480"/>
                <a:gd name="connsiteY2" fmla="*/ 1 h 1510480"/>
                <a:gd name="connsiteX3" fmla="*/ 1289276 w 1510480"/>
                <a:gd name="connsiteY3" fmla="*/ 221206 h 1510480"/>
                <a:gd name="connsiteX4" fmla="*/ 1510480 w 1510480"/>
                <a:gd name="connsiteY4" fmla="*/ 755242 h 1510480"/>
                <a:gd name="connsiteX5" fmla="*/ 1289275 w 1510480"/>
                <a:gd name="connsiteY5" fmla="*/ 1289277 h 1510480"/>
                <a:gd name="connsiteX6" fmla="*/ 755239 w 1510480"/>
                <a:gd name="connsiteY6" fmla="*/ 1510482 h 1510480"/>
                <a:gd name="connsiteX7" fmla="*/ 221204 w 1510480"/>
                <a:gd name="connsiteY7" fmla="*/ 1289277 h 1510480"/>
                <a:gd name="connsiteX8" fmla="*/ 0 w 1510480"/>
                <a:gd name="connsiteY8" fmla="*/ 755241 h 1510480"/>
                <a:gd name="connsiteX9" fmla="*/ 0 w 1510480"/>
                <a:gd name="connsiteY9" fmla="*/ 755240 h 15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480" h="1510480">
                  <a:moveTo>
                    <a:pt x="0" y="755240"/>
                  </a:moveTo>
                  <a:cubicBezTo>
                    <a:pt x="0" y="554938"/>
                    <a:pt x="79570" y="362840"/>
                    <a:pt x="221205" y="221205"/>
                  </a:cubicBezTo>
                  <a:cubicBezTo>
                    <a:pt x="362840" y="79570"/>
                    <a:pt x="554939" y="1"/>
                    <a:pt x="755241" y="1"/>
                  </a:cubicBezTo>
                  <a:cubicBezTo>
                    <a:pt x="955543" y="1"/>
                    <a:pt x="1147641" y="79571"/>
                    <a:pt x="1289276" y="221206"/>
                  </a:cubicBezTo>
                  <a:cubicBezTo>
                    <a:pt x="1430911" y="362841"/>
                    <a:pt x="1510480" y="554940"/>
                    <a:pt x="1510480" y="755242"/>
                  </a:cubicBezTo>
                  <a:cubicBezTo>
                    <a:pt x="1510480" y="955544"/>
                    <a:pt x="1430910" y="1147642"/>
                    <a:pt x="1289275" y="1289277"/>
                  </a:cubicBezTo>
                  <a:cubicBezTo>
                    <a:pt x="1147640" y="1430912"/>
                    <a:pt x="955542" y="1510482"/>
                    <a:pt x="755239" y="1510482"/>
                  </a:cubicBezTo>
                  <a:cubicBezTo>
                    <a:pt x="554937" y="1510482"/>
                    <a:pt x="362839" y="1430912"/>
                    <a:pt x="221204" y="1289277"/>
                  </a:cubicBezTo>
                  <a:cubicBezTo>
                    <a:pt x="79569" y="1147642"/>
                    <a:pt x="0" y="955543"/>
                    <a:pt x="0" y="755241"/>
                  </a:cubicBezTo>
                  <a:lnTo>
                    <a:pt x="0" y="755240"/>
                  </a:lnTo>
                  <a:close/>
                </a:path>
              </a:pathLst>
            </a:custGeom>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242795" tIns="242795" rIns="242795" bIns="242795" numCol="1" spcCol="1270" anchor="ctr" anchorCtr="0">
              <a:noAutofit/>
            </a:bodyPr>
            <a:lstStyle/>
            <a:p>
              <a:pPr algn="ctr" defTabSz="755650">
                <a:lnSpc>
                  <a:spcPct val="90000"/>
                </a:lnSpc>
                <a:spcBef>
                  <a:spcPct val="0"/>
                </a:spcBef>
                <a:spcAft>
                  <a:spcPct val="35000"/>
                </a:spcAft>
              </a:pPr>
              <a:r>
                <a:rPr lang="fr-FR" sz="2400" b="1" dirty="0">
                  <a:solidFill>
                    <a:schemeClr val="tx1"/>
                  </a:solidFill>
                  <a:latin typeface="Calibri" panose="020F0502020204030204"/>
                </a:rPr>
                <a:t>Produits de l'exercice </a:t>
              </a:r>
              <a:endParaRPr lang="fr-FR" sz="2400" dirty="0">
                <a:solidFill>
                  <a:schemeClr val="tx1"/>
                </a:solidFill>
                <a:latin typeface="Calibri" panose="020F0502020204030204"/>
              </a:endParaRPr>
            </a:p>
          </p:txBody>
        </p:sp>
        <p:sp>
          <p:nvSpPr>
            <p:cNvPr id="12" name="Forme libre 11"/>
            <p:cNvSpPr/>
            <p:nvPr/>
          </p:nvSpPr>
          <p:spPr>
            <a:xfrm>
              <a:off x="3744751" y="2205707"/>
              <a:ext cx="1510480" cy="1510480"/>
            </a:xfrm>
            <a:custGeom>
              <a:avLst/>
              <a:gdLst>
                <a:gd name="connsiteX0" fmla="*/ 0 w 1510480"/>
                <a:gd name="connsiteY0" fmla="*/ 755240 h 1510480"/>
                <a:gd name="connsiteX1" fmla="*/ 221205 w 1510480"/>
                <a:gd name="connsiteY1" fmla="*/ 221205 h 1510480"/>
                <a:gd name="connsiteX2" fmla="*/ 755241 w 1510480"/>
                <a:gd name="connsiteY2" fmla="*/ 1 h 1510480"/>
                <a:gd name="connsiteX3" fmla="*/ 1289276 w 1510480"/>
                <a:gd name="connsiteY3" fmla="*/ 221206 h 1510480"/>
                <a:gd name="connsiteX4" fmla="*/ 1510480 w 1510480"/>
                <a:gd name="connsiteY4" fmla="*/ 755242 h 1510480"/>
                <a:gd name="connsiteX5" fmla="*/ 1289275 w 1510480"/>
                <a:gd name="connsiteY5" fmla="*/ 1289277 h 1510480"/>
                <a:gd name="connsiteX6" fmla="*/ 755239 w 1510480"/>
                <a:gd name="connsiteY6" fmla="*/ 1510482 h 1510480"/>
                <a:gd name="connsiteX7" fmla="*/ 221204 w 1510480"/>
                <a:gd name="connsiteY7" fmla="*/ 1289277 h 1510480"/>
                <a:gd name="connsiteX8" fmla="*/ 0 w 1510480"/>
                <a:gd name="connsiteY8" fmla="*/ 755241 h 1510480"/>
                <a:gd name="connsiteX9" fmla="*/ 0 w 1510480"/>
                <a:gd name="connsiteY9" fmla="*/ 755240 h 15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480" h="1510480">
                  <a:moveTo>
                    <a:pt x="0" y="755240"/>
                  </a:moveTo>
                  <a:cubicBezTo>
                    <a:pt x="0" y="554938"/>
                    <a:pt x="79570" y="362840"/>
                    <a:pt x="221205" y="221205"/>
                  </a:cubicBezTo>
                  <a:cubicBezTo>
                    <a:pt x="362840" y="79570"/>
                    <a:pt x="554939" y="1"/>
                    <a:pt x="755241" y="1"/>
                  </a:cubicBezTo>
                  <a:cubicBezTo>
                    <a:pt x="955543" y="1"/>
                    <a:pt x="1147641" y="79571"/>
                    <a:pt x="1289276" y="221206"/>
                  </a:cubicBezTo>
                  <a:cubicBezTo>
                    <a:pt x="1430911" y="362841"/>
                    <a:pt x="1510480" y="554940"/>
                    <a:pt x="1510480" y="755242"/>
                  </a:cubicBezTo>
                  <a:cubicBezTo>
                    <a:pt x="1510480" y="955544"/>
                    <a:pt x="1430910" y="1147642"/>
                    <a:pt x="1289275" y="1289277"/>
                  </a:cubicBezTo>
                  <a:cubicBezTo>
                    <a:pt x="1147640" y="1430912"/>
                    <a:pt x="955542" y="1510482"/>
                    <a:pt x="755239" y="1510482"/>
                  </a:cubicBezTo>
                  <a:cubicBezTo>
                    <a:pt x="554937" y="1510482"/>
                    <a:pt x="362839" y="1430912"/>
                    <a:pt x="221204" y="1289277"/>
                  </a:cubicBezTo>
                  <a:cubicBezTo>
                    <a:pt x="79569" y="1147642"/>
                    <a:pt x="0" y="955543"/>
                    <a:pt x="0" y="755241"/>
                  </a:cubicBezTo>
                  <a:lnTo>
                    <a:pt x="0" y="755240"/>
                  </a:ln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242795" tIns="242795" rIns="242795" bIns="242795" numCol="1" spcCol="1270" anchor="ctr" anchorCtr="0">
              <a:noAutofit/>
            </a:bodyPr>
            <a:lstStyle/>
            <a:p>
              <a:pPr algn="ctr" defTabSz="755650">
                <a:lnSpc>
                  <a:spcPct val="90000"/>
                </a:lnSpc>
                <a:spcBef>
                  <a:spcPct val="0"/>
                </a:spcBef>
                <a:spcAft>
                  <a:spcPct val="35000"/>
                </a:spcAft>
              </a:pPr>
              <a:r>
                <a:rPr lang="fr-FR" sz="2400" b="1" dirty="0">
                  <a:solidFill>
                    <a:schemeClr val="tx1"/>
                  </a:solidFill>
                  <a:latin typeface="Calibri" panose="020F0502020204030204"/>
                </a:rPr>
                <a:t>Charges de l'exercice</a:t>
              </a:r>
              <a:endParaRPr lang="fr-FR" sz="2400" dirty="0">
                <a:solidFill>
                  <a:schemeClr val="tx1"/>
                </a:solidFill>
                <a:latin typeface="Calibri" panose="020F0502020204030204"/>
              </a:endParaRPr>
            </a:p>
          </p:txBody>
        </p:sp>
        <p:sp>
          <p:nvSpPr>
            <p:cNvPr id="13" name="Forme libre 12"/>
            <p:cNvSpPr/>
            <p:nvPr/>
          </p:nvSpPr>
          <p:spPr>
            <a:xfrm>
              <a:off x="5377883" y="2522908"/>
              <a:ext cx="876078" cy="876078"/>
            </a:xfrm>
            <a:custGeom>
              <a:avLst/>
              <a:gdLst>
                <a:gd name="connsiteX0" fmla="*/ 116124 w 876078"/>
                <a:gd name="connsiteY0" fmla="*/ 180472 h 876078"/>
                <a:gd name="connsiteX1" fmla="*/ 759954 w 876078"/>
                <a:gd name="connsiteY1" fmla="*/ 180472 h 876078"/>
                <a:gd name="connsiteX2" fmla="*/ 759954 w 876078"/>
                <a:gd name="connsiteY2" fmla="*/ 386526 h 876078"/>
                <a:gd name="connsiteX3" fmla="*/ 116124 w 876078"/>
                <a:gd name="connsiteY3" fmla="*/ 386526 h 876078"/>
                <a:gd name="connsiteX4" fmla="*/ 116124 w 876078"/>
                <a:gd name="connsiteY4" fmla="*/ 180472 h 876078"/>
                <a:gd name="connsiteX5" fmla="*/ 116124 w 876078"/>
                <a:gd name="connsiteY5" fmla="*/ 489552 h 876078"/>
                <a:gd name="connsiteX6" fmla="*/ 759954 w 876078"/>
                <a:gd name="connsiteY6" fmla="*/ 489552 h 876078"/>
                <a:gd name="connsiteX7" fmla="*/ 759954 w 876078"/>
                <a:gd name="connsiteY7" fmla="*/ 695606 h 876078"/>
                <a:gd name="connsiteX8" fmla="*/ 116124 w 876078"/>
                <a:gd name="connsiteY8" fmla="*/ 695606 h 876078"/>
                <a:gd name="connsiteX9" fmla="*/ 116124 w 876078"/>
                <a:gd name="connsiteY9" fmla="*/ 489552 h 87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6078" h="876078">
                  <a:moveTo>
                    <a:pt x="116124" y="180472"/>
                  </a:moveTo>
                  <a:lnTo>
                    <a:pt x="759954" y="180472"/>
                  </a:lnTo>
                  <a:lnTo>
                    <a:pt x="759954" y="386526"/>
                  </a:lnTo>
                  <a:lnTo>
                    <a:pt x="116124" y="386526"/>
                  </a:lnTo>
                  <a:lnTo>
                    <a:pt x="116124" y="180472"/>
                  </a:lnTo>
                  <a:close/>
                  <a:moveTo>
                    <a:pt x="116124" y="489552"/>
                  </a:moveTo>
                  <a:lnTo>
                    <a:pt x="759954" y="489552"/>
                  </a:lnTo>
                  <a:lnTo>
                    <a:pt x="759954" y="695606"/>
                  </a:lnTo>
                  <a:lnTo>
                    <a:pt x="116124" y="695606"/>
                  </a:lnTo>
                  <a:lnTo>
                    <a:pt x="116124" y="489552"/>
                  </a:lnTo>
                  <a:close/>
                </a:path>
              </a:pathLst>
            </a:custGeom>
          </p:spPr>
          <p:style>
            <a:lnRef idx="0">
              <a:schemeClr val="accent2">
                <a:shade val="90000"/>
                <a:hueOff val="209158"/>
                <a:satOff val="-32120"/>
                <a:lumOff val="32464"/>
                <a:alphaOff val="0"/>
              </a:schemeClr>
            </a:lnRef>
            <a:fillRef idx="3">
              <a:schemeClr val="accent2">
                <a:shade val="90000"/>
                <a:hueOff val="209158"/>
                <a:satOff val="-32120"/>
                <a:lumOff val="32464"/>
                <a:alphaOff val="0"/>
              </a:schemeClr>
            </a:fillRef>
            <a:effectRef idx="2">
              <a:schemeClr val="accent2">
                <a:shade val="90000"/>
                <a:hueOff val="209158"/>
                <a:satOff val="-32120"/>
                <a:lumOff val="32464"/>
                <a:alphaOff val="0"/>
              </a:schemeClr>
            </a:effectRef>
            <a:fontRef idx="minor">
              <a:schemeClr val="lt1"/>
            </a:fontRef>
          </p:style>
          <p:txBody>
            <a:bodyPr spcFirstLastPara="0" vert="horz" wrap="square" lIns="116124" tIns="180472" rIns="116124" bIns="180472" numCol="1" spcCol="1270" anchor="ctr" anchorCtr="0">
              <a:noAutofit/>
            </a:bodyPr>
            <a:lstStyle/>
            <a:p>
              <a:pPr algn="ctr" defTabSz="622300">
                <a:lnSpc>
                  <a:spcPct val="90000"/>
                </a:lnSpc>
                <a:spcBef>
                  <a:spcPct val="0"/>
                </a:spcBef>
                <a:spcAft>
                  <a:spcPct val="35000"/>
                </a:spcAft>
              </a:pPr>
              <a:endParaRPr lang="fr-FR" sz="2400">
                <a:latin typeface="Calibri" panose="020F0502020204030204"/>
              </a:endParaRPr>
            </a:p>
          </p:txBody>
        </p:sp>
        <p:sp>
          <p:nvSpPr>
            <p:cNvPr id="14" name="Forme libre 13"/>
            <p:cNvSpPr/>
            <p:nvPr/>
          </p:nvSpPr>
          <p:spPr>
            <a:xfrm>
              <a:off x="6376612" y="2205707"/>
              <a:ext cx="1510480" cy="1510480"/>
            </a:xfrm>
            <a:custGeom>
              <a:avLst/>
              <a:gdLst>
                <a:gd name="connsiteX0" fmla="*/ 0 w 1510480"/>
                <a:gd name="connsiteY0" fmla="*/ 755240 h 1510480"/>
                <a:gd name="connsiteX1" fmla="*/ 221205 w 1510480"/>
                <a:gd name="connsiteY1" fmla="*/ 221205 h 1510480"/>
                <a:gd name="connsiteX2" fmla="*/ 755241 w 1510480"/>
                <a:gd name="connsiteY2" fmla="*/ 1 h 1510480"/>
                <a:gd name="connsiteX3" fmla="*/ 1289276 w 1510480"/>
                <a:gd name="connsiteY3" fmla="*/ 221206 h 1510480"/>
                <a:gd name="connsiteX4" fmla="*/ 1510480 w 1510480"/>
                <a:gd name="connsiteY4" fmla="*/ 755242 h 1510480"/>
                <a:gd name="connsiteX5" fmla="*/ 1289275 w 1510480"/>
                <a:gd name="connsiteY5" fmla="*/ 1289277 h 1510480"/>
                <a:gd name="connsiteX6" fmla="*/ 755239 w 1510480"/>
                <a:gd name="connsiteY6" fmla="*/ 1510482 h 1510480"/>
                <a:gd name="connsiteX7" fmla="*/ 221204 w 1510480"/>
                <a:gd name="connsiteY7" fmla="*/ 1289277 h 1510480"/>
                <a:gd name="connsiteX8" fmla="*/ 0 w 1510480"/>
                <a:gd name="connsiteY8" fmla="*/ 755241 h 1510480"/>
                <a:gd name="connsiteX9" fmla="*/ 0 w 1510480"/>
                <a:gd name="connsiteY9" fmla="*/ 755240 h 151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480" h="1510480">
                  <a:moveTo>
                    <a:pt x="0" y="755240"/>
                  </a:moveTo>
                  <a:cubicBezTo>
                    <a:pt x="0" y="554938"/>
                    <a:pt x="79570" y="362840"/>
                    <a:pt x="221205" y="221205"/>
                  </a:cubicBezTo>
                  <a:cubicBezTo>
                    <a:pt x="362840" y="79570"/>
                    <a:pt x="554939" y="1"/>
                    <a:pt x="755241" y="1"/>
                  </a:cubicBezTo>
                  <a:cubicBezTo>
                    <a:pt x="955543" y="1"/>
                    <a:pt x="1147641" y="79571"/>
                    <a:pt x="1289276" y="221206"/>
                  </a:cubicBezTo>
                  <a:cubicBezTo>
                    <a:pt x="1430911" y="362841"/>
                    <a:pt x="1510480" y="554940"/>
                    <a:pt x="1510480" y="755242"/>
                  </a:cubicBezTo>
                  <a:cubicBezTo>
                    <a:pt x="1510480" y="955544"/>
                    <a:pt x="1430910" y="1147642"/>
                    <a:pt x="1289275" y="1289277"/>
                  </a:cubicBezTo>
                  <a:cubicBezTo>
                    <a:pt x="1147640" y="1430912"/>
                    <a:pt x="955542" y="1510482"/>
                    <a:pt x="755239" y="1510482"/>
                  </a:cubicBezTo>
                  <a:cubicBezTo>
                    <a:pt x="554937" y="1510482"/>
                    <a:pt x="362839" y="1430912"/>
                    <a:pt x="221204" y="1289277"/>
                  </a:cubicBezTo>
                  <a:cubicBezTo>
                    <a:pt x="79569" y="1147642"/>
                    <a:pt x="0" y="955543"/>
                    <a:pt x="0" y="755241"/>
                  </a:cubicBezTo>
                  <a:lnTo>
                    <a:pt x="0" y="755240"/>
                  </a:lnTo>
                  <a:close/>
                </a:path>
              </a:pathLst>
            </a:custGeom>
          </p:spPr>
          <p:style>
            <a:lnRef idx="1">
              <a:schemeClr val="accent2"/>
            </a:lnRef>
            <a:fillRef idx="3">
              <a:schemeClr val="accent2"/>
            </a:fillRef>
            <a:effectRef idx="2">
              <a:schemeClr val="accent2"/>
            </a:effectRef>
            <a:fontRef idx="minor">
              <a:schemeClr val="lt1"/>
            </a:fontRef>
          </p:style>
          <p:txBody>
            <a:bodyPr spcFirstLastPara="0" vert="horz" wrap="square" lIns="242795" tIns="242795" rIns="242795" bIns="242795" numCol="1" spcCol="1270" anchor="ctr" anchorCtr="0">
              <a:noAutofit/>
            </a:bodyPr>
            <a:lstStyle/>
            <a:p>
              <a:pPr algn="ctr" defTabSz="755650">
                <a:lnSpc>
                  <a:spcPct val="90000"/>
                </a:lnSpc>
                <a:spcBef>
                  <a:spcPct val="0"/>
                </a:spcBef>
                <a:spcAft>
                  <a:spcPct val="35000"/>
                </a:spcAft>
              </a:pPr>
              <a:r>
                <a:rPr lang="fr-FR" sz="2400" b="1" dirty="0">
                  <a:solidFill>
                    <a:schemeClr val="tx1"/>
                  </a:solidFill>
                  <a:latin typeface="Calibri" panose="020F0502020204030204"/>
                </a:rPr>
                <a:t>Résultat </a:t>
              </a:r>
              <a:endParaRPr lang="fr-FR" sz="2400" dirty="0">
                <a:solidFill>
                  <a:schemeClr val="tx1"/>
                </a:solidFill>
                <a:latin typeface="Calibri" panose="020F0502020204030204"/>
              </a:endParaRPr>
            </a:p>
          </p:txBody>
        </p:sp>
        <p:sp>
          <p:nvSpPr>
            <p:cNvPr id="15" name="Forme libre 14"/>
            <p:cNvSpPr/>
            <p:nvPr/>
          </p:nvSpPr>
          <p:spPr>
            <a:xfrm>
              <a:off x="2771800" y="2696938"/>
              <a:ext cx="876078" cy="876078"/>
            </a:xfrm>
            <a:custGeom>
              <a:avLst/>
              <a:gdLst>
                <a:gd name="connsiteX0" fmla="*/ 116124 w 876078"/>
                <a:gd name="connsiteY0" fmla="*/ 180472 h 876078"/>
                <a:gd name="connsiteX1" fmla="*/ 759954 w 876078"/>
                <a:gd name="connsiteY1" fmla="*/ 180472 h 876078"/>
                <a:gd name="connsiteX2" fmla="*/ 759954 w 876078"/>
                <a:gd name="connsiteY2" fmla="*/ 386526 h 876078"/>
                <a:gd name="connsiteX3" fmla="*/ 116124 w 876078"/>
                <a:gd name="connsiteY3" fmla="*/ 386526 h 876078"/>
                <a:gd name="connsiteX4" fmla="*/ 116124 w 876078"/>
                <a:gd name="connsiteY4" fmla="*/ 180472 h 876078"/>
                <a:gd name="connsiteX5" fmla="*/ 116124 w 876078"/>
                <a:gd name="connsiteY5" fmla="*/ 489552 h 876078"/>
                <a:gd name="connsiteX6" fmla="*/ 759954 w 876078"/>
                <a:gd name="connsiteY6" fmla="*/ 489552 h 876078"/>
                <a:gd name="connsiteX7" fmla="*/ 759954 w 876078"/>
                <a:gd name="connsiteY7" fmla="*/ 695606 h 876078"/>
                <a:gd name="connsiteX8" fmla="*/ 116124 w 876078"/>
                <a:gd name="connsiteY8" fmla="*/ 695606 h 876078"/>
                <a:gd name="connsiteX9" fmla="*/ 116124 w 876078"/>
                <a:gd name="connsiteY9" fmla="*/ 489552 h 87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6078" h="876078">
                  <a:moveTo>
                    <a:pt x="116124" y="180472"/>
                  </a:moveTo>
                  <a:lnTo>
                    <a:pt x="759954" y="180472"/>
                  </a:lnTo>
                  <a:lnTo>
                    <a:pt x="759954" y="386526"/>
                  </a:lnTo>
                  <a:lnTo>
                    <a:pt x="116124" y="386526"/>
                  </a:lnTo>
                  <a:lnTo>
                    <a:pt x="116124" y="180472"/>
                  </a:lnTo>
                  <a:close/>
                  <a:moveTo>
                    <a:pt x="116124" y="489552"/>
                  </a:moveTo>
                  <a:lnTo>
                    <a:pt x="759954" y="489552"/>
                  </a:lnTo>
                  <a:lnTo>
                    <a:pt x="759954" y="695606"/>
                  </a:lnTo>
                  <a:lnTo>
                    <a:pt x="116124" y="695606"/>
                  </a:lnTo>
                  <a:lnTo>
                    <a:pt x="116124" y="489552"/>
                  </a:lnTo>
                  <a:close/>
                </a:path>
              </a:pathLst>
            </a:custGeom>
          </p:spPr>
          <p:style>
            <a:lnRef idx="0">
              <a:schemeClr val="accent2">
                <a:shade val="90000"/>
                <a:hueOff val="209158"/>
                <a:satOff val="-32120"/>
                <a:lumOff val="32464"/>
                <a:alphaOff val="0"/>
              </a:schemeClr>
            </a:lnRef>
            <a:fillRef idx="3">
              <a:schemeClr val="accent2">
                <a:shade val="90000"/>
                <a:hueOff val="209158"/>
                <a:satOff val="-32120"/>
                <a:lumOff val="32464"/>
                <a:alphaOff val="0"/>
              </a:schemeClr>
            </a:fillRef>
            <a:effectRef idx="2">
              <a:schemeClr val="accent2">
                <a:shade val="90000"/>
                <a:hueOff val="209158"/>
                <a:satOff val="-32120"/>
                <a:lumOff val="32464"/>
                <a:alphaOff val="0"/>
              </a:schemeClr>
            </a:effectRef>
            <a:fontRef idx="minor">
              <a:schemeClr val="lt1"/>
            </a:fontRef>
          </p:style>
          <p:txBody>
            <a:bodyPr spcFirstLastPara="0" vert="horz" wrap="square" lIns="116124" tIns="180472" rIns="116124" bIns="180472" numCol="1" spcCol="1270" anchor="ctr" anchorCtr="0">
              <a:noAutofit/>
            </a:bodyPr>
            <a:lstStyle/>
            <a:p>
              <a:pPr algn="ctr" defTabSz="622300">
                <a:lnSpc>
                  <a:spcPct val="90000"/>
                </a:lnSpc>
                <a:spcBef>
                  <a:spcPct val="0"/>
                </a:spcBef>
                <a:spcAft>
                  <a:spcPct val="35000"/>
                </a:spcAft>
              </a:pPr>
              <a:endParaRPr lang="fr-FR"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a:endParaRPr>
            </a:p>
          </p:txBody>
        </p:sp>
        <p:sp>
          <p:nvSpPr>
            <p:cNvPr id="16" name="Rectangle 15"/>
            <p:cNvSpPr/>
            <p:nvPr/>
          </p:nvSpPr>
          <p:spPr>
            <a:xfrm>
              <a:off x="2843808" y="3140968"/>
              <a:ext cx="792088"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latin typeface="Calibri" panose="020F0502020204030204"/>
              </a:endParaRPr>
            </a:p>
          </p:txBody>
        </p:sp>
      </p:gr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511" y="224830"/>
            <a:ext cx="1690682" cy="1547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3"/>
          <p:cNvSpPr txBox="1">
            <a:spLocks noChangeArrowheads="1"/>
          </p:cNvSpPr>
          <p:nvPr/>
        </p:nvSpPr>
        <p:spPr bwMode="auto">
          <a:xfrm>
            <a:off x="1667183" y="5311372"/>
            <a:ext cx="9511411" cy="1242089"/>
          </a:xfrm>
          <a:prstGeom prst="rect">
            <a:avLst/>
          </a:prstGeom>
          <a:noFill/>
          <a:ln w="9525">
            <a:noFill/>
            <a:miter lim="800000"/>
          </a:ln>
          <a:effectLst/>
        </p:spPr>
        <p:txBody>
          <a:bodyPr vert="horz" wrap="square" lIns="91440" tIns="45720" rIns="91440" bIns="45720" numCol="1" anchor="t" anchorCtr="0" compatLnSpc="1"/>
          <a:lstStyle/>
          <a:p>
            <a:pPr algn="just" fontAlgn="base">
              <a:spcBef>
                <a:spcPct val="20000"/>
              </a:spcBef>
              <a:spcAft>
                <a:spcPct val="0"/>
              </a:spcAft>
              <a:buClr>
                <a:srgbClr val="C00000"/>
              </a:buClr>
              <a:buSzPct val="65000"/>
              <a:defRPr/>
            </a:pPr>
            <a:r>
              <a:rPr lang="fr-FR" sz="2200" b="1" kern="0" dirty="0">
                <a:solidFill>
                  <a:srgbClr val="00B050"/>
                </a:solidFill>
                <a:latin typeface="Calibri" panose="020F0502020204030204"/>
              </a:rPr>
              <a:t>Si Produits   &gt;   Charges  =&gt;  Résultat bénéficiaire (Bénéfice) </a:t>
            </a:r>
          </a:p>
          <a:p>
            <a:pPr lvl="0" algn="just" fontAlgn="base">
              <a:spcBef>
                <a:spcPct val="20000"/>
              </a:spcBef>
              <a:spcAft>
                <a:spcPct val="0"/>
              </a:spcAft>
              <a:buClr>
                <a:srgbClr val="C00000"/>
              </a:buClr>
              <a:buSzPct val="65000"/>
              <a:defRPr/>
            </a:pPr>
            <a:r>
              <a:rPr lang="fr-FR" sz="2200" b="1" kern="0" dirty="0">
                <a:solidFill>
                  <a:srgbClr val="FF0000"/>
                </a:solidFill>
                <a:latin typeface="Calibri" panose="020F0502020204030204"/>
              </a:rPr>
              <a:t>Si Produits    &lt;    Charges  =&gt;  Résultat déficitaire (Perte )</a:t>
            </a:r>
          </a:p>
          <a:p>
            <a:pPr marL="342900" indent="-342900" algn="just" fontAlgn="base">
              <a:spcBef>
                <a:spcPct val="20000"/>
              </a:spcBef>
              <a:spcAft>
                <a:spcPct val="0"/>
              </a:spcAft>
              <a:buClr>
                <a:schemeClr val="accent1"/>
              </a:buClr>
              <a:buSzPct val="65000"/>
              <a:defRPr/>
            </a:pPr>
            <a:endParaRPr lang="fr-FR" sz="2200" b="1" kern="0" dirty="0">
              <a:latin typeface="Calibri" panose="020F0502020204030204"/>
            </a:endParaRPr>
          </a:p>
          <a:p>
            <a:pPr marL="342900" indent="-342900" algn="just" fontAlgn="base">
              <a:lnSpc>
                <a:spcPct val="80000"/>
              </a:lnSpc>
              <a:spcBef>
                <a:spcPct val="20000"/>
              </a:spcBef>
              <a:spcAft>
                <a:spcPct val="0"/>
              </a:spcAft>
              <a:buClr>
                <a:schemeClr val="accent1"/>
              </a:buClr>
              <a:buSzPct val="65000"/>
              <a:defRPr/>
            </a:pPr>
            <a:endParaRPr lang="fr-FR" sz="2200" kern="0" dirty="0">
              <a:latin typeface="Calibri" panose="020F0502020204030204"/>
            </a:endParaRP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3" name="ZoneTexte 6"/>
          <p:cNvSpPr txBox="1"/>
          <p:nvPr/>
        </p:nvSpPr>
        <p:spPr>
          <a:xfrm>
            <a:off x="1110676" y="185283"/>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Zone de texte 4"/>
          <p:cNvSpPr txBox="1"/>
          <p:nvPr/>
        </p:nvSpPr>
        <p:spPr>
          <a:xfrm>
            <a:off x="1110615" y="1682750"/>
            <a:ext cx="4084955" cy="460375"/>
          </a:xfrm>
          <a:prstGeom prst="rect">
            <a:avLst/>
          </a:prstGeom>
          <a:noFill/>
        </p:spPr>
        <p:txBody>
          <a:bodyPr wrap="none" rtlCol="0">
            <a:spAutoFit/>
          </a:bodyPr>
          <a:lstStyle/>
          <a:p>
            <a:r>
              <a:rPr lang="fr-FR" altLang="en-US" sz="2400" b="1" u="sng">
                <a:solidFill>
                  <a:srgbClr val="FF0000"/>
                </a:solidFill>
                <a:latin typeface="Calibri" panose="020F0502020204030204" pitchFamily="34" charset="0"/>
                <a:cs typeface="Calibri" panose="020F0502020204030204" pitchFamily="34" charset="0"/>
              </a:rPr>
              <a:t>Calcul du résultat de l’exercice</a:t>
            </a:r>
            <a:r>
              <a:rPr lang="fr-FR" altLang="en-US"/>
              <a:t> </a:t>
            </a:r>
          </a:p>
        </p:txBody>
      </p:sp>
    </p:spTree>
  </p:cSld>
  <p:clrMapOvr>
    <a:masterClrMapping/>
  </p:clrMapOvr>
  <p:transition advTm="53108">
    <p:wheel spokes="3"/>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199456" y="1361457"/>
            <a:ext cx="9451621" cy="1000131"/>
          </a:xfrm>
          <a:prstGeom prst="rect">
            <a:avLst/>
          </a:prstGeom>
        </p:spPr>
        <p:txBody>
          <a:bodyPr vert="horz" lIns="91440" tIns="45720" rIns="91440" bIns="45720" rtlCol="0">
            <a:normAutofit/>
          </a:bodyPr>
          <a:lstStyle/>
          <a:p>
            <a:pPr marL="342900" indent="-342900">
              <a:lnSpc>
                <a:spcPct val="80000"/>
              </a:lnSpc>
              <a:spcBef>
                <a:spcPct val="20000"/>
              </a:spcBef>
            </a:pPr>
            <a:r>
              <a:rPr lang="fr-FR" sz="2600" b="1" u="sng" dirty="0">
                <a:solidFill>
                  <a:srgbClr val="F60000"/>
                </a:solidFill>
                <a:latin typeface="Calibri" panose="020F0502020204030204"/>
              </a:rPr>
              <a:t>Objectifs:</a:t>
            </a:r>
          </a:p>
          <a:p>
            <a:pPr marL="342900" indent="-342900">
              <a:lnSpc>
                <a:spcPct val="150000"/>
              </a:lnSpc>
            </a:pPr>
            <a:r>
              <a:rPr lang="fr-FR" sz="2000" dirty="0">
                <a:latin typeface="Calibri" panose="020F0502020204030204"/>
              </a:rPr>
              <a:t>L’Etat de résultat a pour objectif  l’analyse de : </a:t>
            </a:r>
          </a:p>
          <a:p>
            <a:pPr marL="342900" indent="-342900" algn="just">
              <a:spcBef>
                <a:spcPct val="20000"/>
              </a:spcBef>
              <a:defRPr/>
            </a:pPr>
            <a:endParaRPr lang="fr-FR" sz="2800" dirty="0">
              <a:latin typeface="Calibri" panose="020F0502020204030204"/>
            </a:endParaRPr>
          </a:p>
          <a:p>
            <a:pPr marL="342900" indent="-342900">
              <a:spcBef>
                <a:spcPct val="20000"/>
              </a:spcBef>
              <a:buFont typeface="Arial" panose="020B0604020202020204" pitchFamily="34" charset="0"/>
              <a:buChar char="•"/>
              <a:defRPr/>
            </a:pPr>
            <a:endParaRPr lang="fr-FR" sz="2800" dirty="0">
              <a:latin typeface="Calibri" panose="020F0502020204030204"/>
            </a:endParaRPr>
          </a:p>
          <a:p>
            <a:pPr marL="342900" indent="-342900">
              <a:lnSpc>
                <a:spcPct val="80000"/>
              </a:lnSpc>
              <a:spcBef>
                <a:spcPct val="20000"/>
              </a:spcBef>
              <a:defRPr/>
            </a:pPr>
            <a:endParaRPr lang="fr-FR" sz="2800" dirty="0">
              <a:latin typeface="Calibri" panose="020F0502020204030204"/>
            </a:endParaRPr>
          </a:p>
          <a:p>
            <a:pPr marL="342900" indent="-342900">
              <a:lnSpc>
                <a:spcPct val="80000"/>
              </a:lnSpc>
              <a:spcBef>
                <a:spcPct val="20000"/>
              </a:spcBef>
              <a:defRPr/>
            </a:pPr>
            <a:endParaRPr lang="fr-FR" sz="3200" dirty="0">
              <a:latin typeface="Calibri" panose="020F0502020204030204"/>
            </a:endParaRPr>
          </a:p>
          <a:p>
            <a:pPr marL="342900" indent="-342900" algn="just">
              <a:spcBef>
                <a:spcPct val="20000"/>
              </a:spcBef>
              <a:buFont typeface="Arial" panose="020B0604020202020204" pitchFamily="34" charset="0"/>
              <a:buChar char="•"/>
              <a:defRPr/>
            </a:pPr>
            <a:endParaRPr lang="fr-FR" sz="2400" b="1" dirty="0">
              <a:latin typeface="Calibri" panose="020F0502020204030204"/>
            </a:endParaRPr>
          </a:p>
          <a:p>
            <a:pPr marL="342900" indent="-342900">
              <a:lnSpc>
                <a:spcPct val="80000"/>
              </a:lnSpc>
              <a:spcBef>
                <a:spcPct val="20000"/>
              </a:spcBef>
              <a:buFont typeface="Arial" panose="020B0604020202020204" pitchFamily="34" charset="0"/>
              <a:buChar char="•"/>
              <a:defRPr/>
            </a:pPr>
            <a:endParaRPr lang="fr-FR" sz="3100" dirty="0">
              <a:latin typeface="Calibri" panose="020F0502020204030204"/>
            </a:endParaRPr>
          </a:p>
        </p:txBody>
      </p:sp>
      <p:sp>
        <p:nvSpPr>
          <p:cNvPr id="6" name="Espace réservé du numéro de diapositive 5"/>
          <p:cNvSpPr>
            <a:spLocks noGrp="1"/>
          </p:cNvSpPr>
          <p:nvPr>
            <p:ph type="sldNum" idx="12"/>
          </p:nvPr>
        </p:nvSpPr>
        <p:spPr/>
        <p:txBody>
          <a:bodyPr/>
          <a:lstStyle/>
          <a:p>
            <a:fld id="{155B8A87-E994-4E4D-99DD-D0B9390FAE93}" type="slidenum">
              <a:rPr lang="fr-FR" smtClean="0"/>
              <a:pPr/>
              <a:t>24</a:t>
            </a:fld>
            <a:endParaRPr lang="fr-FR" dirty="0"/>
          </a:p>
        </p:txBody>
      </p:sp>
      <p:grpSp>
        <p:nvGrpSpPr>
          <p:cNvPr id="20" name="Group 19"/>
          <p:cNvGrpSpPr/>
          <p:nvPr/>
        </p:nvGrpSpPr>
        <p:grpSpPr>
          <a:xfrm>
            <a:off x="1065708" y="2367130"/>
            <a:ext cx="4087293" cy="3777614"/>
            <a:chOff x="1020299" y="2074027"/>
            <a:chExt cx="2869545" cy="3777614"/>
          </a:xfrm>
        </p:grpSpPr>
        <p:sp>
          <p:nvSpPr>
            <p:cNvPr id="25" name="Freeform: Shape 24"/>
            <p:cNvSpPr/>
            <p:nvPr/>
          </p:nvSpPr>
          <p:spPr>
            <a:xfrm>
              <a:off x="1060284" y="2074027"/>
              <a:ext cx="2829560" cy="1834403"/>
            </a:xfrm>
            <a:custGeom>
              <a:avLst/>
              <a:gdLst>
                <a:gd name="connsiteX0" fmla="*/ 0 w 2625857"/>
                <a:gd name="connsiteY0" fmla="*/ 299615 h 1797653"/>
                <a:gd name="connsiteX1" fmla="*/ 299615 w 2625857"/>
                <a:gd name="connsiteY1" fmla="*/ 0 h 1797653"/>
                <a:gd name="connsiteX2" fmla="*/ 2326242 w 2625857"/>
                <a:gd name="connsiteY2" fmla="*/ 0 h 1797653"/>
                <a:gd name="connsiteX3" fmla="*/ 2625857 w 2625857"/>
                <a:gd name="connsiteY3" fmla="*/ 299615 h 1797653"/>
                <a:gd name="connsiteX4" fmla="*/ 2625857 w 2625857"/>
                <a:gd name="connsiteY4" fmla="*/ 1498038 h 1797653"/>
                <a:gd name="connsiteX5" fmla="*/ 2326242 w 2625857"/>
                <a:gd name="connsiteY5" fmla="*/ 1797653 h 1797653"/>
                <a:gd name="connsiteX6" fmla="*/ 299615 w 2625857"/>
                <a:gd name="connsiteY6" fmla="*/ 1797653 h 1797653"/>
                <a:gd name="connsiteX7" fmla="*/ 0 w 2625857"/>
                <a:gd name="connsiteY7" fmla="*/ 1498038 h 1797653"/>
                <a:gd name="connsiteX8" fmla="*/ 0 w 2625857"/>
                <a:gd name="connsiteY8" fmla="*/ 299615 h 1797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5857" h="1797653">
                  <a:moveTo>
                    <a:pt x="0" y="299615"/>
                  </a:moveTo>
                  <a:cubicBezTo>
                    <a:pt x="0" y="134142"/>
                    <a:pt x="134142" y="0"/>
                    <a:pt x="299615" y="0"/>
                  </a:cubicBezTo>
                  <a:lnTo>
                    <a:pt x="2326242" y="0"/>
                  </a:lnTo>
                  <a:cubicBezTo>
                    <a:pt x="2491715" y="0"/>
                    <a:pt x="2625857" y="134142"/>
                    <a:pt x="2625857" y="299615"/>
                  </a:cubicBezTo>
                  <a:lnTo>
                    <a:pt x="2625857" y="1498038"/>
                  </a:lnTo>
                  <a:cubicBezTo>
                    <a:pt x="2625857" y="1663511"/>
                    <a:pt x="2491715" y="1797653"/>
                    <a:pt x="2326242" y="1797653"/>
                  </a:cubicBezTo>
                  <a:lnTo>
                    <a:pt x="299615" y="1797653"/>
                  </a:lnTo>
                  <a:cubicBezTo>
                    <a:pt x="134142" y="1797653"/>
                    <a:pt x="0" y="1663511"/>
                    <a:pt x="0" y="1498038"/>
                  </a:cubicBezTo>
                  <a:lnTo>
                    <a:pt x="0" y="29961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0614" tIns="110614" rIns="110614" bIns="110614" numCol="1" spcCol="1270" anchor="ctr" anchorCtr="0">
              <a:noAutofit/>
            </a:bodyPr>
            <a:lstStyle/>
            <a:p>
              <a:pPr algn="ctr" defTabSz="800100">
                <a:lnSpc>
                  <a:spcPct val="90000"/>
                </a:lnSpc>
                <a:spcBef>
                  <a:spcPct val="0"/>
                </a:spcBef>
                <a:spcAft>
                  <a:spcPct val="35000"/>
                </a:spcAft>
              </a:pPr>
              <a:r>
                <a:rPr lang="fr-FR" sz="2000" b="1" u="sng" dirty="0">
                  <a:solidFill>
                    <a:srgbClr val="0070C0"/>
                  </a:solidFill>
                  <a:latin typeface="Calibri" panose="020F0502020204030204"/>
                </a:rPr>
                <a:t>L’Activité:</a:t>
              </a:r>
            </a:p>
            <a:p>
              <a:pPr algn="ctr">
                <a:spcBef>
                  <a:spcPct val="0"/>
                </a:spcBef>
                <a:defRPr/>
              </a:pPr>
              <a:r>
                <a:rPr lang="fr-FR" sz="2000" b="1" dirty="0">
                  <a:solidFill>
                    <a:schemeClr val="tx1"/>
                  </a:solidFill>
                  <a:latin typeface="Calibri" panose="020F0502020204030204"/>
                </a:rPr>
                <a:t>Analyser les fortes baisses comme les fortes augmentations du Chiffre d’affaires (CA) </a:t>
              </a:r>
            </a:p>
          </p:txBody>
        </p:sp>
        <p:sp>
          <p:nvSpPr>
            <p:cNvPr id="28" name="Freeform: Shape 27"/>
            <p:cNvSpPr/>
            <p:nvPr/>
          </p:nvSpPr>
          <p:spPr>
            <a:xfrm>
              <a:off x="1020299" y="4140218"/>
              <a:ext cx="2869545" cy="1711423"/>
            </a:xfrm>
            <a:custGeom>
              <a:avLst/>
              <a:gdLst>
                <a:gd name="connsiteX0" fmla="*/ 0 w 2869545"/>
                <a:gd name="connsiteY0" fmla="*/ 285243 h 1711423"/>
                <a:gd name="connsiteX1" fmla="*/ 285243 w 2869545"/>
                <a:gd name="connsiteY1" fmla="*/ 0 h 1711423"/>
                <a:gd name="connsiteX2" fmla="*/ 2584302 w 2869545"/>
                <a:gd name="connsiteY2" fmla="*/ 0 h 1711423"/>
                <a:gd name="connsiteX3" fmla="*/ 2869545 w 2869545"/>
                <a:gd name="connsiteY3" fmla="*/ 285243 h 1711423"/>
                <a:gd name="connsiteX4" fmla="*/ 2869545 w 2869545"/>
                <a:gd name="connsiteY4" fmla="*/ 1426180 h 1711423"/>
                <a:gd name="connsiteX5" fmla="*/ 2584302 w 2869545"/>
                <a:gd name="connsiteY5" fmla="*/ 1711423 h 1711423"/>
                <a:gd name="connsiteX6" fmla="*/ 285243 w 2869545"/>
                <a:gd name="connsiteY6" fmla="*/ 1711423 h 1711423"/>
                <a:gd name="connsiteX7" fmla="*/ 0 w 2869545"/>
                <a:gd name="connsiteY7" fmla="*/ 1426180 h 1711423"/>
                <a:gd name="connsiteX8" fmla="*/ 0 w 2869545"/>
                <a:gd name="connsiteY8" fmla="*/ 285243 h 17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9545" h="1711423">
                  <a:moveTo>
                    <a:pt x="0" y="285243"/>
                  </a:moveTo>
                  <a:cubicBezTo>
                    <a:pt x="0" y="127708"/>
                    <a:pt x="127708" y="0"/>
                    <a:pt x="285243" y="0"/>
                  </a:cubicBezTo>
                  <a:lnTo>
                    <a:pt x="2584302" y="0"/>
                  </a:lnTo>
                  <a:cubicBezTo>
                    <a:pt x="2741837" y="0"/>
                    <a:pt x="2869545" y="127708"/>
                    <a:pt x="2869545" y="285243"/>
                  </a:cubicBezTo>
                  <a:lnTo>
                    <a:pt x="2869545" y="1426180"/>
                  </a:lnTo>
                  <a:cubicBezTo>
                    <a:pt x="2869545" y="1583715"/>
                    <a:pt x="2741837" y="1711423"/>
                    <a:pt x="2584302" y="1711423"/>
                  </a:cubicBezTo>
                  <a:lnTo>
                    <a:pt x="285243" y="1711423"/>
                  </a:lnTo>
                  <a:cubicBezTo>
                    <a:pt x="127708" y="1711423"/>
                    <a:pt x="0" y="1583715"/>
                    <a:pt x="0" y="1426180"/>
                  </a:cubicBezTo>
                  <a:lnTo>
                    <a:pt x="0" y="285243"/>
                  </a:lnTo>
                  <a:close/>
                </a:path>
              </a:pathLst>
            </a:custGeom>
          </p:spPr>
          <p:style>
            <a:lnRef idx="2">
              <a:schemeClr val="lt1">
                <a:hueOff val="0"/>
                <a:satOff val="0"/>
                <a:lumOff val="0"/>
                <a:alphaOff val="0"/>
              </a:schemeClr>
            </a:lnRef>
            <a:fillRef idx="1">
              <a:schemeClr val="accent2">
                <a:hueOff val="-727682"/>
                <a:satOff val="-41959"/>
                <a:lumOff val="4314"/>
                <a:alphaOff val="0"/>
              </a:schemeClr>
            </a:fillRef>
            <a:effectRef idx="0">
              <a:schemeClr val="accent2">
                <a:hueOff val="-727682"/>
                <a:satOff val="-41959"/>
                <a:lumOff val="4314"/>
                <a:alphaOff val="0"/>
              </a:schemeClr>
            </a:effectRef>
            <a:fontRef idx="minor">
              <a:schemeClr val="lt1"/>
            </a:fontRef>
          </p:style>
          <p:txBody>
            <a:bodyPr spcFirstLastPara="0" vert="horz" wrap="square" lIns="106405" tIns="106405" rIns="106405" bIns="106405" numCol="1" spcCol="1270" anchor="ctr" anchorCtr="0">
              <a:noAutofit/>
            </a:bodyPr>
            <a:lstStyle/>
            <a:p>
              <a:pPr algn="ctr" defTabSz="889000">
                <a:lnSpc>
                  <a:spcPct val="90000"/>
                </a:lnSpc>
                <a:spcBef>
                  <a:spcPct val="0"/>
                </a:spcBef>
                <a:spcAft>
                  <a:spcPct val="35000"/>
                </a:spcAft>
              </a:pPr>
              <a:r>
                <a:rPr lang="fr-FR" sz="2000" b="1" u="sng" dirty="0">
                  <a:solidFill>
                    <a:srgbClr val="0070C0"/>
                  </a:solidFill>
                  <a:latin typeface="Calibri" panose="020F0502020204030204"/>
                </a:rPr>
                <a:t>La Rentabilité: </a:t>
              </a:r>
            </a:p>
            <a:p>
              <a:pPr algn="ctr" defTabSz="889000">
                <a:lnSpc>
                  <a:spcPct val="90000"/>
                </a:lnSpc>
                <a:spcBef>
                  <a:spcPct val="0"/>
                </a:spcBef>
                <a:spcAft>
                  <a:spcPct val="35000"/>
                </a:spcAft>
              </a:pPr>
              <a:r>
                <a:rPr lang="fr-FR" sz="2000" b="1" dirty="0">
                  <a:solidFill>
                    <a:schemeClr val="tx1"/>
                  </a:solidFill>
                  <a:latin typeface="Calibri" panose="020F0502020204030204"/>
                </a:rPr>
                <a:t>Analyser la formation du résultat net de l’année (RN)</a:t>
              </a:r>
            </a:p>
          </p:txBody>
        </p:sp>
      </p:grpSp>
      <p:sp>
        <p:nvSpPr>
          <p:cNvPr id="14" name="TextBox 13"/>
          <p:cNvSpPr txBox="1"/>
          <p:nvPr/>
        </p:nvSpPr>
        <p:spPr>
          <a:xfrm>
            <a:off x="6114270" y="4414563"/>
            <a:ext cx="4962199" cy="1631216"/>
          </a:xfrm>
          <a:prstGeom prst="rect">
            <a:avLst/>
          </a:prstGeom>
          <a:noFill/>
        </p:spPr>
        <p:txBody>
          <a:bodyPr wrap="square">
            <a:spAutoFit/>
          </a:bodyPr>
          <a:lstStyle/>
          <a:p>
            <a:pPr lvl="0">
              <a:defRPr/>
            </a:pPr>
            <a:r>
              <a:rPr lang="fr-FR" sz="2000" b="1" dirty="0">
                <a:solidFill>
                  <a:srgbClr val="0070C0"/>
                </a:solidFill>
                <a:latin typeface="Calibri" panose="020F0502020204030204"/>
              </a:rPr>
              <a:t>Sources d’amélioration du bénéfice?</a:t>
            </a:r>
          </a:p>
          <a:p>
            <a:pPr>
              <a:defRPr/>
            </a:pPr>
            <a:endParaRPr lang="fr-FR" sz="2000" b="1" dirty="0">
              <a:solidFill>
                <a:srgbClr val="0070C0"/>
              </a:solidFill>
              <a:latin typeface="Calibri" panose="020F0502020204030204"/>
            </a:endParaRPr>
          </a:p>
          <a:p>
            <a:pPr>
              <a:defRPr/>
            </a:pPr>
            <a:endParaRPr lang="fr-FR" sz="2000" b="1" dirty="0">
              <a:solidFill>
                <a:srgbClr val="0070C0"/>
              </a:solidFill>
              <a:latin typeface="Calibri" panose="020F0502020204030204"/>
            </a:endParaRPr>
          </a:p>
          <a:p>
            <a:pPr>
              <a:defRPr/>
            </a:pPr>
            <a:endParaRPr lang="fr-FR" sz="2000" b="1" dirty="0">
              <a:solidFill>
                <a:srgbClr val="0070C0"/>
              </a:solidFill>
              <a:latin typeface="Calibri" panose="020F0502020204030204"/>
            </a:endParaRPr>
          </a:p>
          <a:p>
            <a:pPr>
              <a:defRPr/>
            </a:pPr>
            <a:r>
              <a:rPr lang="fr-FR" sz="2000" b="1" dirty="0">
                <a:solidFill>
                  <a:srgbClr val="0070C0"/>
                </a:solidFill>
                <a:latin typeface="Calibri" panose="020F0502020204030204"/>
              </a:rPr>
              <a:t>Sources d’ajustement de la perte?</a:t>
            </a:r>
          </a:p>
        </p:txBody>
      </p:sp>
      <p:sp>
        <p:nvSpPr>
          <p:cNvPr id="15" name="Arrow: Right 14"/>
          <p:cNvSpPr/>
          <p:nvPr/>
        </p:nvSpPr>
        <p:spPr>
          <a:xfrm rot="19255185">
            <a:off x="5339928" y="2752229"/>
            <a:ext cx="515252" cy="275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row: Right 18"/>
          <p:cNvSpPr/>
          <p:nvPr/>
        </p:nvSpPr>
        <p:spPr>
          <a:xfrm rot="1913705">
            <a:off x="5376011" y="3572322"/>
            <a:ext cx="515252" cy="275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p:cNvSpPr txBox="1"/>
          <p:nvPr/>
        </p:nvSpPr>
        <p:spPr>
          <a:xfrm>
            <a:off x="6196057" y="2504105"/>
            <a:ext cx="5314012" cy="400110"/>
          </a:xfrm>
          <a:prstGeom prst="rect">
            <a:avLst/>
          </a:prstGeom>
          <a:noFill/>
        </p:spPr>
        <p:txBody>
          <a:bodyPr wrap="square">
            <a:spAutoFit/>
          </a:bodyPr>
          <a:lstStyle/>
          <a:p>
            <a:pPr>
              <a:defRPr/>
            </a:pPr>
            <a:r>
              <a:rPr lang="fr-FR" sz="2000" b="1" dirty="0">
                <a:solidFill>
                  <a:srgbClr val="0070C0"/>
                </a:solidFill>
                <a:latin typeface="Calibri" panose="020F0502020204030204"/>
              </a:rPr>
              <a:t>Sources d’évolution du CA ?</a:t>
            </a:r>
            <a:endParaRPr lang="fr-FR" sz="2000" dirty="0">
              <a:latin typeface="Calibri" panose="020F0502020204030204"/>
            </a:endParaRPr>
          </a:p>
        </p:txBody>
      </p:sp>
      <p:sp>
        <p:nvSpPr>
          <p:cNvPr id="22" name="TextBox 21"/>
          <p:cNvSpPr txBox="1"/>
          <p:nvPr/>
        </p:nvSpPr>
        <p:spPr>
          <a:xfrm>
            <a:off x="6183761" y="3600202"/>
            <a:ext cx="4245345" cy="400110"/>
          </a:xfrm>
          <a:prstGeom prst="rect">
            <a:avLst/>
          </a:prstGeom>
          <a:noFill/>
        </p:spPr>
        <p:txBody>
          <a:bodyPr wrap="square">
            <a:spAutoFit/>
          </a:bodyPr>
          <a:lstStyle/>
          <a:p>
            <a:pPr>
              <a:defRPr/>
            </a:pPr>
            <a:r>
              <a:rPr lang="fr-FR" sz="2000" b="1" dirty="0">
                <a:solidFill>
                  <a:srgbClr val="0070C0"/>
                </a:solidFill>
                <a:latin typeface="Calibri" panose="020F0502020204030204"/>
              </a:rPr>
              <a:t>Sources de dégradation du CA ? </a:t>
            </a:r>
            <a:endParaRPr lang="fr-FR" sz="2000" dirty="0">
              <a:latin typeface="Calibri" panose="020F0502020204030204"/>
            </a:endParaRPr>
          </a:p>
        </p:txBody>
      </p:sp>
      <p:sp>
        <p:nvSpPr>
          <p:cNvPr id="23" name="Arrow: Right 22"/>
          <p:cNvSpPr/>
          <p:nvPr/>
        </p:nvSpPr>
        <p:spPr>
          <a:xfrm rot="19255185">
            <a:off x="5339928" y="4651516"/>
            <a:ext cx="515252" cy="275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Arrow: Right 23"/>
          <p:cNvSpPr/>
          <p:nvPr/>
        </p:nvSpPr>
        <p:spPr>
          <a:xfrm rot="1913705">
            <a:off x="5376010" y="5611374"/>
            <a:ext cx="515252" cy="275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0" name="Picture 6" descr="Les 3 objectifs majeurs du référencement - Affluen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400" y="70292"/>
            <a:ext cx="1991716" cy="1358404"/>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3" name="ZoneTexte 6"/>
          <p:cNvSpPr txBox="1"/>
          <p:nvPr/>
        </p:nvSpPr>
        <p:spPr>
          <a:xfrm>
            <a:off x="1110676" y="185283"/>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advTm="112498">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Text Box 3"/>
          <p:cNvSpPr txBox="1">
            <a:spLocks noChangeArrowheads="1"/>
          </p:cNvSpPr>
          <p:nvPr/>
        </p:nvSpPr>
        <p:spPr bwMode="auto">
          <a:xfrm>
            <a:off x="1555724" y="3255169"/>
            <a:ext cx="7736904" cy="379413"/>
          </a:xfrm>
          <a:prstGeom prst="rect">
            <a:avLst/>
          </a:prstGeom>
          <a:noFill/>
          <a:ln w="12700">
            <a:noFill/>
            <a:miter lim="800000"/>
          </a:ln>
        </p:spPr>
        <p:txBody>
          <a:bodyPr wrap="square">
            <a:spAutoFit/>
          </a:bodyPr>
          <a:lstStyle/>
          <a:p>
            <a:pPr algn="ctr" eaLnBrk="0" hangingPunct="0"/>
            <a:r>
              <a:rPr lang="fr-FR" b="1" dirty="0">
                <a:solidFill>
                  <a:srgbClr val="070313"/>
                </a:solidFill>
                <a:latin typeface="Calibri" panose="020F0502020204030204" pitchFamily="34" charset="0"/>
                <a:cs typeface="Calibri" panose="020F0502020204030204" pitchFamily="34" charset="0"/>
              </a:rPr>
              <a:t>EXERCICE COMPTABLE = 12 MOIS en Général</a:t>
            </a:r>
          </a:p>
        </p:txBody>
      </p:sp>
      <p:sp>
        <p:nvSpPr>
          <p:cNvPr id="553988" name="Rectangle 4"/>
          <p:cNvSpPr>
            <a:spLocks noChangeArrowheads="1"/>
          </p:cNvSpPr>
          <p:nvPr/>
        </p:nvSpPr>
        <p:spPr bwMode="auto">
          <a:xfrm>
            <a:off x="1470798" y="3987652"/>
            <a:ext cx="6740738" cy="580788"/>
          </a:xfrm>
          <a:prstGeom prst="rect">
            <a:avLst/>
          </a:prstGeom>
          <a:solidFill>
            <a:srgbClr val="92D050">
              <a:alpha val="50195"/>
            </a:srgbClr>
          </a:solidFill>
          <a:ln w="38100">
            <a:solidFill>
              <a:schemeClr val="bg2"/>
            </a:solidFill>
            <a:miter lim="800000"/>
          </a:ln>
        </p:spPr>
        <p:txBody>
          <a:bodyPr wrap="none" anchor="ctr"/>
          <a:lstStyle/>
          <a:p>
            <a:pPr algn="ctr" eaLnBrk="0" hangingPunct="0">
              <a:spcBef>
                <a:spcPct val="0"/>
              </a:spcBef>
            </a:pPr>
            <a:r>
              <a:rPr lang="fr-FR" sz="2000" b="1" dirty="0">
                <a:solidFill>
                  <a:srgbClr val="0070C0"/>
                </a:solidFill>
                <a:latin typeface="Calibri" panose="020F0502020204030204" pitchFamily="34" charset="0"/>
                <a:cs typeface="Calibri" panose="020F0502020204030204" pitchFamily="34" charset="0"/>
              </a:rPr>
              <a:t>COMPTE</a:t>
            </a:r>
            <a:r>
              <a:rPr lang="fr-FR" sz="2000" b="1" dirty="0">
                <a:solidFill>
                  <a:srgbClr val="0070C0"/>
                </a:solidFill>
              </a:rPr>
              <a:t> DE RESULTAT </a:t>
            </a:r>
          </a:p>
        </p:txBody>
      </p:sp>
      <p:sp>
        <p:nvSpPr>
          <p:cNvPr id="27672" name="Text Box 6"/>
          <p:cNvSpPr txBox="1">
            <a:spLocks noChangeArrowheads="1"/>
          </p:cNvSpPr>
          <p:nvPr/>
        </p:nvSpPr>
        <p:spPr bwMode="auto">
          <a:xfrm>
            <a:off x="1210370" y="5051905"/>
            <a:ext cx="6105305" cy="1329595"/>
          </a:xfrm>
          <a:prstGeom prst="rect">
            <a:avLst/>
          </a:prstGeom>
          <a:noFill/>
          <a:ln w="12700">
            <a:solidFill>
              <a:srgbClr val="FF0000"/>
            </a:solidFill>
            <a:miter lim="800000"/>
          </a:ln>
        </p:spPr>
        <p:txBody>
          <a:bodyPr wrap="square">
            <a:spAutoFit/>
          </a:bodyPr>
          <a:lstStyle/>
          <a:p>
            <a:pPr algn="ctr" eaLnBrk="0" hangingPunct="0">
              <a:lnSpc>
                <a:spcPct val="80000"/>
              </a:lnSpc>
              <a:spcBef>
                <a:spcPct val="0"/>
              </a:spcBef>
            </a:pPr>
            <a:r>
              <a:rPr lang="fr-FR" sz="2000" dirty="0">
                <a:solidFill>
                  <a:srgbClr val="070313"/>
                </a:solidFill>
                <a:latin typeface="Calibri" panose="020F0502020204030204" pitchFamily="34" charset="0"/>
                <a:cs typeface="Calibri" panose="020F0502020204030204" pitchFamily="34" charset="0"/>
              </a:rPr>
              <a:t>Document comptable </a:t>
            </a:r>
            <a:r>
              <a:rPr lang="fr-FR" sz="2000" dirty="0">
                <a:solidFill>
                  <a:srgbClr val="0070C0"/>
                </a:solidFill>
                <a:latin typeface="Calibri" panose="020F0502020204030204" pitchFamily="34" charset="0"/>
                <a:cs typeface="Calibri" panose="020F0502020204030204" pitchFamily="34" charset="0"/>
              </a:rPr>
              <a:t>dynamique (données issues de l’exercice en question)</a:t>
            </a:r>
            <a:r>
              <a:rPr lang="fr-FR" sz="2000" dirty="0">
                <a:solidFill>
                  <a:srgbClr val="070313"/>
                </a:solidFill>
                <a:latin typeface="Calibri" panose="020F0502020204030204" pitchFamily="34" charset="0"/>
                <a:cs typeface="Calibri" panose="020F0502020204030204" pitchFamily="34" charset="0"/>
              </a:rPr>
              <a:t>. Il retrace les mouvements de création et de destruction de richesse entre deux dates, </a:t>
            </a:r>
            <a:r>
              <a:rPr lang="fr-FR" sz="2000" dirty="0">
                <a:latin typeface="Calibri" panose="020F0502020204030204" pitchFamily="34" charset="0"/>
                <a:cs typeface="Calibri" panose="020F0502020204030204" pitchFamily="34" charset="0"/>
              </a:rPr>
              <a:t>celles qui ouvrent et qui clôturent un exercice comptable.</a:t>
            </a:r>
            <a:endParaRPr lang="fr-FR" sz="2000" dirty="0">
              <a:solidFill>
                <a:srgbClr val="070313"/>
              </a:solidFill>
              <a:latin typeface="Calibri" panose="020F0502020204030204" pitchFamily="34" charset="0"/>
              <a:cs typeface="Calibri" panose="020F0502020204030204" pitchFamily="34" charset="0"/>
            </a:endParaRPr>
          </a:p>
        </p:txBody>
      </p:sp>
      <p:grpSp>
        <p:nvGrpSpPr>
          <p:cNvPr id="4" name="Group 11"/>
          <p:cNvGrpSpPr/>
          <p:nvPr/>
        </p:nvGrpSpPr>
        <p:grpSpPr bwMode="auto">
          <a:xfrm>
            <a:off x="695400" y="1447800"/>
            <a:ext cx="9210600" cy="685800"/>
            <a:chOff x="480" y="912"/>
            <a:chExt cx="4800" cy="432"/>
          </a:xfrm>
        </p:grpSpPr>
        <p:sp>
          <p:nvSpPr>
            <p:cNvPr id="27665" name="Line 12"/>
            <p:cNvSpPr>
              <a:spLocks noChangeShapeType="1"/>
            </p:cNvSpPr>
            <p:nvPr/>
          </p:nvSpPr>
          <p:spPr bwMode="auto">
            <a:xfrm>
              <a:off x="720" y="1296"/>
              <a:ext cx="4512" cy="0"/>
            </a:xfrm>
            <a:prstGeom prst="line">
              <a:avLst/>
            </a:prstGeom>
            <a:noFill/>
            <a:ln w="9525">
              <a:solidFill>
                <a:schemeClr val="tx1"/>
              </a:solidFill>
              <a:round/>
              <a:tailEnd type="triangle" w="med" len="med"/>
            </a:ln>
          </p:spPr>
          <p:txBody>
            <a:bodyPr wrap="none" anchor="ctr"/>
            <a:lstStyle/>
            <a:p>
              <a:endParaRPr lang="fr-FR">
                <a:latin typeface="Calibri" panose="020F0502020204030204" pitchFamily="34" charset="0"/>
                <a:cs typeface="Calibri" panose="020F0502020204030204" pitchFamily="34" charset="0"/>
              </a:endParaRPr>
            </a:p>
          </p:txBody>
        </p:sp>
        <p:sp>
          <p:nvSpPr>
            <p:cNvPr id="27666" name="Line 13"/>
            <p:cNvSpPr>
              <a:spLocks noChangeShapeType="1"/>
            </p:cNvSpPr>
            <p:nvPr/>
          </p:nvSpPr>
          <p:spPr bwMode="auto">
            <a:xfrm>
              <a:off x="864" y="1200"/>
              <a:ext cx="0" cy="144"/>
            </a:xfrm>
            <a:prstGeom prst="line">
              <a:avLst/>
            </a:prstGeom>
            <a:noFill/>
            <a:ln w="9525">
              <a:solidFill>
                <a:schemeClr val="tx1"/>
              </a:solidFill>
              <a:round/>
            </a:ln>
          </p:spPr>
          <p:txBody>
            <a:bodyPr wrap="none" anchor="ctr"/>
            <a:lstStyle/>
            <a:p>
              <a:endParaRPr lang="fr-FR">
                <a:latin typeface="Calibri" panose="020F0502020204030204" pitchFamily="34" charset="0"/>
                <a:cs typeface="Calibri" panose="020F0502020204030204" pitchFamily="34" charset="0"/>
              </a:endParaRPr>
            </a:p>
          </p:txBody>
        </p:sp>
        <p:sp>
          <p:nvSpPr>
            <p:cNvPr id="27667" name="Line 14"/>
            <p:cNvSpPr>
              <a:spLocks noChangeShapeType="1"/>
            </p:cNvSpPr>
            <p:nvPr/>
          </p:nvSpPr>
          <p:spPr bwMode="auto">
            <a:xfrm>
              <a:off x="4896" y="1200"/>
              <a:ext cx="0" cy="144"/>
            </a:xfrm>
            <a:prstGeom prst="line">
              <a:avLst/>
            </a:prstGeom>
            <a:noFill/>
            <a:ln w="9525">
              <a:solidFill>
                <a:schemeClr val="tx1"/>
              </a:solidFill>
              <a:round/>
            </a:ln>
          </p:spPr>
          <p:txBody>
            <a:bodyPr wrap="none" anchor="ctr"/>
            <a:lstStyle/>
            <a:p>
              <a:endParaRPr lang="fr-FR">
                <a:latin typeface="Calibri" panose="020F0502020204030204" pitchFamily="34" charset="0"/>
                <a:cs typeface="Calibri" panose="020F0502020204030204" pitchFamily="34" charset="0"/>
              </a:endParaRPr>
            </a:p>
          </p:txBody>
        </p:sp>
        <p:sp>
          <p:nvSpPr>
            <p:cNvPr id="27668" name="Text Box 15"/>
            <p:cNvSpPr txBox="1">
              <a:spLocks noChangeAspect="1" noChangeArrowheads="1"/>
            </p:cNvSpPr>
            <p:nvPr/>
          </p:nvSpPr>
          <p:spPr bwMode="auto">
            <a:xfrm>
              <a:off x="480" y="912"/>
              <a:ext cx="864" cy="250"/>
            </a:xfrm>
            <a:prstGeom prst="rect">
              <a:avLst/>
            </a:prstGeom>
            <a:noFill/>
            <a:ln w="9525">
              <a:noFill/>
              <a:miter lim="800000"/>
            </a:ln>
          </p:spPr>
          <p:txBody>
            <a:bodyPr>
              <a:spAutoFit/>
            </a:bodyPr>
            <a:lstStyle/>
            <a:p>
              <a:pPr eaLnBrk="0" hangingPunct="0"/>
              <a:r>
                <a:rPr lang="fr-FR" sz="2000" dirty="0">
                  <a:solidFill>
                    <a:srgbClr val="FF0000"/>
                  </a:solidFill>
                  <a:latin typeface="Calibri" panose="020F0502020204030204" pitchFamily="34" charset="0"/>
                  <a:cs typeface="Calibri" panose="020F0502020204030204" pitchFamily="34" charset="0"/>
                </a:rPr>
                <a:t>jj/mm/N-1</a:t>
              </a:r>
            </a:p>
          </p:txBody>
        </p:sp>
        <p:sp>
          <p:nvSpPr>
            <p:cNvPr id="27669" name="Text Box 16"/>
            <p:cNvSpPr txBox="1">
              <a:spLocks noChangeAspect="1" noChangeArrowheads="1"/>
            </p:cNvSpPr>
            <p:nvPr/>
          </p:nvSpPr>
          <p:spPr bwMode="auto">
            <a:xfrm>
              <a:off x="4512" y="912"/>
              <a:ext cx="768" cy="250"/>
            </a:xfrm>
            <a:prstGeom prst="rect">
              <a:avLst/>
            </a:prstGeom>
            <a:noFill/>
            <a:ln w="9525">
              <a:noFill/>
              <a:miter lim="800000"/>
            </a:ln>
          </p:spPr>
          <p:txBody>
            <a:bodyPr>
              <a:spAutoFit/>
            </a:bodyPr>
            <a:lstStyle/>
            <a:p>
              <a:pPr eaLnBrk="0" hangingPunct="0"/>
              <a:r>
                <a:rPr lang="fr-FR" sz="2000" dirty="0">
                  <a:solidFill>
                    <a:srgbClr val="FF0000"/>
                  </a:solidFill>
                  <a:latin typeface="Calibri" panose="020F0502020204030204" pitchFamily="34" charset="0"/>
                  <a:cs typeface="Calibri" panose="020F0502020204030204" pitchFamily="34" charset="0"/>
                </a:rPr>
                <a:t>jj/mm/N</a:t>
              </a:r>
            </a:p>
          </p:txBody>
        </p:sp>
      </p:grpSp>
      <p:grpSp>
        <p:nvGrpSpPr>
          <p:cNvPr id="5" name="Group 17"/>
          <p:cNvGrpSpPr/>
          <p:nvPr/>
        </p:nvGrpSpPr>
        <p:grpSpPr bwMode="auto">
          <a:xfrm>
            <a:off x="1454695" y="2209801"/>
            <a:ext cx="1473696" cy="265311"/>
            <a:chOff x="864" y="1392"/>
            <a:chExt cx="768" cy="384"/>
          </a:xfrm>
        </p:grpSpPr>
        <p:sp>
          <p:nvSpPr>
            <p:cNvPr id="27663" name="Rectangle 18"/>
            <p:cNvSpPr>
              <a:spLocks noChangeArrowheads="1"/>
            </p:cNvSpPr>
            <p:nvPr/>
          </p:nvSpPr>
          <p:spPr bwMode="auto">
            <a:xfrm>
              <a:off x="960" y="1440"/>
              <a:ext cx="672" cy="240"/>
            </a:xfrm>
            <a:prstGeom prst="rect">
              <a:avLst/>
            </a:prstGeom>
            <a:solidFill>
              <a:srgbClr val="F7F7F7"/>
            </a:solidFill>
            <a:ln w="12700">
              <a:solidFill>
                <a:srgbClr val="F7F7F7"/>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Début</a:t>
              </a:r>
            </a:p>
          </p:txBody>
        </p:sp>
        <p:sp>
          <p:nvSpPr>
            <p:cNvPr id="27664" name="Line 19"/>
            <p:cNvSpPr>
              <a:spLocks noChangeShapeType="1"/>
            </p:cNvSpPr>
            <p:nvPr/>
          </p:nvSpPr>
          <p:spPr bwMode="auto">
            <a:xfrm>
              <a:off x="864" y="1392"/>
              <a:ext cx="0" cy="384"/>
            </a:xfrm>
            <a:prstGeom prst="line">
              <a:avLst/>
            </a:prstGeom>
            <a:noFill/>
            <a:ln w="34925">
              <a:solidFill>
                <a:srgbClr val="FF6600"/>
              </a:solidFill>
              <a:round/>
              <a:tailEnd type="triangle" w="med" len="med"/>
            </a:ln>
          </p:spPr>
          <p:txBody>
            <a:bodyPr wrap="none" anchor="ctr"/>
            <a:lstStyle/>
            <a:p>
              <a:endParaRPr lang="fr-FR"/>
            </a:p>
          </p:txBody>
        </p:sp>
      </p:grpSp>
      <p:grpSp>
        <p:nvGrpSpPr>
          <p:cNvPr id="6" name="Group 20"/>
          <p:cNvGrpSpPr/>
          <p:nvPr/>
        </p:nvGrpSpPr>
        <p:grpSpPr bwMode="auto">
          <a:xfrm>
            <a:off x="8530855" y="2268039"/>
            <a:ext cx="903027" cy="1703944"/>
            <a:chOff x="4581" y="1399"/>
            <a:chExt cx="472" cy="395"/>
          </a:xfrm>
        </p:grpSpPr>
        <p:sp>
          <p:nvSpPr>
            <p:cNvPr id="27661" name="Rectangle 21"/>
            <p:cNvSpPr>
              <a:spLocks noChangeArrowheads="1"/>
            </p:cNvSpPr>
            <p:nvPr/>
          </p:nvSpPr>
          <p:spPr bwMode="auto">
            <a:xfrm>
              <a:off x="4581" y="1399"/>
              <a:ext cx="472" cy="132"/>
            </a:xfrm>
            <a:prstGeom prst="rect">
              <a:avLst/>
            </a:prstGeom>
            <a:solidFill>
              <a:srgbClr val="F7F7F7"/>
            </a:solidFill>
            <a:ln w="12700">
              <a:no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t>
              </a:r>
            </a:p>
          </p:txBody>
        </p:sp>
        <p:sp>
          <p:nvSpPr>
            <p:cNvPr id="27662" name="Line 22"/>
            <p:cNvSpPr>
              <a:spLocks noChangeShapeType="1"/>
            </p:cNvSpPr>
            <p:nvPr/>
          </p:nvSpPr>
          <p:spPr bwMode="auto">
            <a:xfrm>
              <a:off x="4964" y="1438"/>
              <a:ext cx="0" cy="356"/>
            </a:xfrm>
            <a:prstGeom prst="line">
              <a:avLst/>
            </a:prstGeom>
            <a:noFill/>
            <a:ln w="34925">
              <a:solidFill>
                <a:srgbClr val="F60000"/>
              </a:solidFill>
              <a:round/>
              <a:tailEnd type="triangle" w="med" len="med"/>
            </a:ln>
          </p:spPr>
          <p:txBody>
            <a:bodyPr wrap="none" anchor="ctr"/>
            <a:lstStyle/>
            <a:p>
              <a:endParaRPr lang="fr-FR"/>
            </a:p>
          </p:txBody>
        </p:sp>
      </p:grpSp>
      <p:sp>
        <p:nvSpPr>
          <p:cNvPr id="27659" name="Rectangle 24"/>
          <p:cNvSpPr>
            <a:spLocks noChangeArrowheads="1"/>
          </p:cNvSpPr>
          <p:nvPr/>
        </p:nvSpPr>
        <p:spPr bwMode="auto">
          <a:xfrm>
            <a:off x="8457356" y="4017901"/>
            <a:ext cx="2449773" cy="573980"/>
          </a:xfrm>
          <a:prstGeom prst="rect">
            <a:avLst/>
          </a:prstGeom>
          <a:solidFill>
            <a:schemeClr val="accent6">
              <a:lumMod val="40000"/>
              <a:lumOff val="60000"/>
            </a:schemeClr>
          </a:solidFill>
          <a:ln w="38100">
            <a:solidFill>
              <a:schemeClr val="bg2"/>
            </a:solidFill>
            <a:miter lim="800000"/>
          </a:ln>
        </p:spPr>
        <p:txBody>
          <a:bodyPr wrap="none" anchor="ctr"/>
          <a:lstStyle/>
          <a:p>
            <a:pPr algn="ctr" eaLnBrk="0" hangingPunct="0">
              <a:spcBef>
                <a:spcPct val="0"/>
              </a:spcBef>
            </a:pPr>
            <a:r>
              <a:rPr lang="fr-FR" sz="2000" b="1" dirty="0"/>
              <a:t> </a:t>
            </a:r>
          </a:p>
          <a:p>
            <a:pPr algn="ctr" eaLnBrk="0" hangingPunct="0">
              <a:spcBef>
                <a:spcPct val="0"/>
              </a:spcBef>
            </a:pPr>
            <a:r>
              <a:rPr lang="fr-FR" sz="2000" b="1" dirty="0">
                <a:solidFill>
                  <a:srgbClr val="0070C0"/>
                </a:solidFill>
              </a:rPr>
              <a:t>BILAN</a:t>
            </a:r>
          </a:p>
          <a:p>
            <a:pPr algn="ctr" eaLnBrk="0" hangingPunct="0">
              <a:spcBef>
                <a:spcPct val="0"/>
              </a:spcBef>
            </a:pPr>
            <a:endParaRPr lang="fr-FR" sz="2000" dirty="0"/>
          </a:p>
        </p:txBody>
      </p:sp>
      <p:sp>
        <p:nvSpPr>
          <p:cNvPr id="27" name="Rectangle 2"/>
          <p:cNvSpPr txBox="1">
            <a:spLocks noChangeArrowheads="1"/>
          </p:cNvSpPr>
          <p:nvPr/>
        </p:nvSpPr>
        <p:spPr>
          <a:xfrm>
            <a:off x="777053" y="1003054"/>
            <a:ext cx="8515320" cy="901947"/>
          </a:xfrm>
          <a:prstGeom prst="rect">
            <a:avLst/>
          </a:prstGeom>
        </p:spPr>
        <p:txBody>
          <a:bodyPr vert="horz" lIns="91440" tIns="45720" rIns="91440" bIns="45720" rtlCol="0" anchor="ctr">
            <a:noAutofit/>
          </a:bodyPr>
          <a:lstStyle/>
          <a:p>
            <a:pPr>
              <a:spcBef>
                <a:spcPct val="0"/>
              </a:spcBef>
              <a:defRPr/>
            </a:pPr>
            <a:r>
              <a:rPr lang="fr-FR" sz="36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  </a:t>
            </a:r>
            <a:r>
              <a:rPr lang="fr-FR" sz="2400" b="1" u="sng" dirty="0">
                <a:solidFill>
                  <a:srgbClr val="FF0000"/>
                </a:solidFill>
                <a:effectLst/>
                <a:latin typeface="Calibri" panose="020F0502020204030204" pitchFamily="34" charset="0"/>
                <a:ea typeface="+mj-ea"/>
                <a:cs typeface="Calibri" panose="020F0502020204030204" pitchFamily="34" charset="0"/>
              </a:rPr>
              <a:t>Relation Bilan/Etat de résultat</a:t>
            </a:r>
            <a:br>
              <a:rPr lang="fr-FR" sz="2400" b="1" u="sng" dirty="0">
                <a:solidFill>
                  <a:srgbClr val="FF0000"/>
                </a:solidFill>
                <a:latin typeface="Calibri" panose="020F0502020204030204" pitchFamily="34" charset="0"/>
                <a:ea typeface="+mj-ea"/>
                <a:cs typeface="Calibri" panose="020F0502020204030204" pitchFamily="34" charset="0"/>
              </a:rPr>
            </a:b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
        <p:nvSpPr>
          <p:cNvPr id="29" name="Espace réservé du numéro de diapositive 28"/>
          <p:cNvSpPr>
            <a:spLocks noGrp="1"/>
          </p:cNvSpPr>
          <p:nvPr>
            <p:ph type="sldNum" idx="12"/>
          </p:nvPr>
        </p:nvSpPr>
        <p:spPr>
          <a:xfrm>
            <a:off x="10930244" y="6492748"/>
            <a:ext cx="423558" cy="276959"/>
          </a:xfrm>
        </p:spPr>
        <p:txBody>
          <a:bodyPr/>
          <a:lstStyle/>
          <a:p>
            <a:fld id="{155B8A87-E994-4E4D-99DD-D0B9390FAE93}" type="slidenum">
              <a:rPr lang="fr-FR" smtClean="0"/>
              <a:pPr/>
              <a:t>25</a:t>
            </a:fld>
            <a:endParaRPr lang="fr-FR"/>
          </a:p>
        </p:txBody>
      </p:sp>
      <p:sp>
        <p:nvSpPr>
          <p:cNvPr id="30" name="ZoneTexte 29"/>
          <p:cNvSpPr txBox="1"/>
          <p:nvPr/>
        </p:nvSpPr>
        <p:spPr>
          <a:xfrm>
            <a:off x="7612760" y="5054082"/>
            <a:ext cx="4243880" cy="1323439"/>
          </a:xfrm>
          <a:prstGeom prst="rect">
            <a:avLst/>
          </a:prstGeom>
          <a:noFill/>
          <a:ln>
            <a:solidFill>
              <a:srgbClr val="FF0000"/>
            </a:solidFill>
          </a:ln>
        </p:spPr>
        <p:txBody>
          <a:bodyPr wrap="square" rtlCol="0">
            <a:spAutoFit/>
          </a:bodyPr>
          <a:lstStyle/>
          <a:p>
            <a:r>
              <a:rPr lang="fr-FR" sz="2000" dirty="0">
                <a:solidFill>
                  <a:srgbClr val="070313"/>
                </a:solidFill>
                <a:latin typeface="Calibri" panose="020F0502020204030204" pitchFamily="34" charset="0"/>
                <a:cs typeface="Calibri" panose="020F0502020204030204" pitchFamily="34" charset="0"/>
              </a:rPr>
              <a:t>Document comptable </a:t>
            </a:r>
            <a:r>
              <a:rPr lang="fr-FR" sz="2000" dirty="0">
                <a:solidFill>
                  <a:srgbClr val="0070C0"/>
                </a:solidFill>
                <a:latin typeface="Calibri" panose="020F0502020204030204" pitchFamily="34" charset="0"/>
                <a:cs typeface="Calibri" panose="020F0502020204030204" pitchFamily="34" charset="0"/>
              </a:rPr>
              <a:t>statique (données relatives aux exercices antérieurs)</a:t>
            </a:r>
            <a:r>
              <a:rPr lang="fr-FR" sz="2000" dirty="0">
                <a:solidFill>
                  <a:srgbClr val="070313"/>
                </a:solidFill>
                <a:latin typeface="Calibri" panose="020F0502020204030204" pitchFamily="34" charset="0"/>
                <a:cs typeface="Calibri" panose="020F0502020204030204" pitchFamily="34" charset="0"/>
              </a:rPr>
              <a:t>. C’est une photographie de la situation financière en fin d'exercice</a:t>
            </a:r>
            <a:endParaRPr lang="fr-FR" sz="2000" dirty="0">
              <a:latin typeface="Calibri" panose="020F0502020204030204" pitchFamily="34" charset="0"/>
              <a:cs typeface="Calibri" panose="020F0502020204030204" pitchFamily="34" charset="0"/>
            </a:endParaRPr>
          </a:p>
        </p:txBody>
      </p:sp>
      <p:sp>
        <p:nvSpPr>
          <p:cNvPr id="31" name="Flèche droite à entaille 30"/>
          <p:cNvSpPr/>
          <p:nvPr/>
        </p:nvSpPr>
        <p:spPr>
          <a:xfrm rot="5400000">
            <a:off x="5155294" y="4669877"/>
            <a:ext cx="334979" cy="429082"/>
          </a:xfrm>
          <a:prstGeom prst="notched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droite à entaille 31"/>
          <p:cNvSpPr/>
          <p:nvPr/>
        </p:nvSpPr>
        <p:spPr>
          <a:xfrm rot="5400000">
            <a:off x="9320782" y="4617810"/>
            <a:ext cx="372772" cy="429080"/>
          </a:xfrm>
          <a:prstGeom prst="notched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Left Brace 1"/>
          <p:cNvSpPr/>
          <p:nvPr/>
        </p:nvSpPr>
        <p:spPr>
          <a:xfrm rot="16200000">
            <a:off x="4908603" y="-990548"/>
            <a:ext cx="801059" cy="7753769"/>
          </a:xfrm>
          <a:prstGeom prst="leftBrace">
            <a:avLst>
              <a:gd name="adj1" fmla="val 66367"/>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5" name="Connector: Elbow 44"/>
          <p:cNvCxnSpPr/>
          <p:nvPr/>
        </p:nvCxnSpPr>
        <p:spPr>
          <a:xfrm rot="10800000" flipV="1">
            <a:off x="5359833" y="3702037"/>
            <a:ext cx="3826184" cy="237734"/>
          </a:xfrm>
          <a:prstGeom prst="bentConnector3">
            <a:avLst>
              <a:gd name="adj1" fmla="val 99756"/>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4" name="Straight Connector 53"/>
          <p:cNvCxnSpPr/>
          <p:nvPr/>
        </p:nvCxnSpPr>
        <p:spPr>
          <a:xfrm>
            <a:off x="9169151" y="2634296"/>
            <a:ext cx="1" cy="1081833"/>
          </a:xfrm>
          <a:prstGeom prst="line">
            <a:avLst/>
          </a:prstGeom>
          <a:ln w="28575">
            <a:solidFill>
              <a:srgbClr val="F60000"/>
            </a:solidFill>
          </a:ln>
        </p:spPr>
        <p:style>
          <a:lnRef idx="1">
            <a:schemeClr val="accent2"/>
          </a:lnRef>
          <a:fillRef idx="0">
            <a:schemeClr val="accent2"/>
          </a:fillRef>
          <a:effectRef idx="0">
            <a:schemeClr val="accent2"/>
          </a:effectRef>
          <a:fontRef idx="minor">
            <a:schemeClr val="tx1"/>
          </a:fontRef>
        </p:style>
      </p:cxn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9"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ustDataLst>
      <p:tags r:id="rId1"/>
    </p:custDataLst>
  </p:cSld>
  <p:clrMapOvr>
    <a:masterClrMapping/>
  </p:clrMapOvr>
  <p:transition spd="med" advTm="24286">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370" y="1657894"/>
            <a:ext cx="10953277" cy="4351338"/>
          </a:xfrm>
        </p:spPr>
        <p:txBody>
          <a:bodyPr>
            <a:normAutofit/>
          </a:bodyPr>
          <a:lstStyle/>
          <a:p>
            <a:pPr>
              <a:lnSpc>
                <a:spcPct val="150000"/>
              </a:lnSpc>
              <a:spcBef>
                <a:spcPts val="0"/>
              </a:spcBef>
              <a:buFont typeface="Wingdings" panose="05000000000000000000" pitchFamily="2" charset="2"/>
              <a:buChar char="§"/>
            </a:pPr>
            <a:r>
              <a:rPr lang="fr-FR" sz="1900" dirty="0">
                <a:solidFill>
                  <a:schemeClr val="tx1"/>
                </a:solidFill>
                <a:latin typeface="Calibri" panose="020F0502020204030204" pitchFamily="34" charset="0"/>
                <a:cs typeface="Calibri" panose="020F0502020204030204" pitchFamily="34" charset="0"/>
              </a:rPr>
              <a:t>Le résultat tel qu’il ressort de l’état de résultat vient intégrer </a:t>
            </a:r>
            <a:r>
              <a:rPr lang="fr-FR" sz="1900" dirty="0">
                <a:solidFill>
                  <a:srgbClr val="0070C0"/>
                </a:solidFill>
                <a:latin typeface="Calibri" panose="020F0502020204030204" pitchFamily="34" charset="0"/>
                <a:cs typeface="Calibri" panose="020F0502020204030204" pitchFamily="34" charset="0"/>
              </a:rPr>
              <a:t>les capitaux propres </a:t>
            </a:r>
            <a:r>
              <a:rPr lang="fr-FR" sz="1900" dirty="0">
                <a:solidFill>
                  <a:schemeClr val="tx1"/>
                </a:solidFill>
                <a:latin typeface="Calibri" panose="020F0502020204030204" pitchFamily="34" charset="0"/>
                <a:cs typeface="Calibri" panose="020F0502020204030204" pitchFamily="34" charset="0"/>
              </a:rPr>
              <a:t>figurant dans le passif du bilan à la clôture de l’exercice</a:t>
            </a:r>
          </a:p>
          <a:p>
            <a:pPr>
              <a:lnSpc>
                <a:spcPct val="150000"/>
              </a:lnSpc>
              <a:spcBef>
                <a:spcPts val="0"/>
              </a:spcBef>
              <a:buFont typeface="Wingdings" panose="05000000000000000000" pitchFamily="2" charset="2"/>
              <a:buChar char="§"/>
            </a:pPr>
            <a:r>
              <a:rPr lang="fr-FR" sz="1900" dirty="0">
                <a:latin typeface="Calibri" panose="020F0502020204030204" pitchFamily="34" charset="0"/>
                <a:cs typeface="Calibri" panose="020F0502020204030204" pitchFamily="34" charset="0"/>
              </a:rPr>
              <a:t>L’état de résultat</a:t>
            </a:r>
            <a:r>
              <a:rPr lang="fr-FR" sz="1900" dirty="0">
                <a:solidFill>
                  <a:schemeClr val="tx1"/>
                </a:solidFill>
                <a:latin typeface="Calibri" panose="020F0502020204030204" pitchFamily="34" charset="0"/>
                <a:cs typeface="Calibri" panose="020F0502020204030204" pitchFamily="34" charset="0"/>
              </a:rPr>
              <a:t> permet, lorsque le résultat qu’il dégage réalise l’équilibre du bilan (total actifs = total capitaux propres et passifs), </a:t>
            </a:r>
            <a:r>
              <a:rPr lang="fr-FR" sz="1900" dirty="0">
                <a:latin typeface="Calibri" panose="020F0502020204030204" pitchFamily="34" charset="0"/>
                <a:cs typeface="Calibri" panose="020F0502020204030204" pitchFamily="34" charset="0"/>
              </a:rPr>
              <a:t>de s’assurer de </a:t>
            </a:r>
            <a:r>
              <a:rPr lang="fr-FR" sz="1900" dirty="0">
                <a:solidFill>
                  <a:srgbClr val="0070C0"/>
                </a:solidFill>
                <a:latin typeface="Calibri" panose="020F0502020204030204" pitchFamily="34" charset="0"/>
                <a:cs typeface="Calibri" panose="020F0502020204030204" pitchFamily="34" charset="0"/>
              </a:rPr>
              <a:t>l’exactitude arithmétique du bilan et aussi du solde final de l’état de résultat.</a:t>
            </a:r>
          </a:p>
        </p:txBody>
      </p:sp>
      <p:sp>
        <p:nvSpPr>
          <p:cNvPr id="4" name="Slide Number Placeholder 3"/>
          <p:cNvSpPr>
            <a:spLocks noGrp="1"/>
          </p:cNvSpPr>
          <p:nvPr>
            <p:ph type="sldNum" idx="12"/>
          </p:nvPr>
        </p:nvSpPr>
        <p:spPr/>
        <p:txBody>
          <a:bodyPr/>
          <a:lstStyle/>
          <a:p>
            <a:fld id="{155B8A87-E994-4E4D-99DD-D0B9390FAE93}" type="slidenum">
              <a:rPr lang="fr-FR" smtClean="0"/>
              <a:pPr/>
              <a:t>26</a:t>
            </a:fld>
            <a:endParaRPr lang="fr-FR"/>
          </a:p>
        </p:txBody>
      </p:sp>
      <p:graphicFrame>
        <p:nvGraphicFramePr>
          <p:cNvPr id="7" name="Tableau 6"/>
          <p:cNvGraphicFramePr>
            <a:graphicFrameLocks noGrp="1"/>
          </p:cNvGraphicFramePr>
          <p:nvPr/>
        </p:nvGraphicFramePr>
        <p:xfrm>
          <a:off x="3024166" y="3887870"/>
          <a:ext cx="3071834" cy="2151710"/>
        </p:xfrm>
        <a:graphic>
          <a:graphicData uri="http://schemas.openxmlformats.org/drawingml/2006/table">
            <a:tbl>
              <a:tblPr firstRow="1" bandRow="1">
                <a:tableStyleId>{5940675A-B579-460E-94D1-54222C63F5DA}</a:tableStyleId>
              </a:tblPr>
              <a:tblGrid>
                <a:gridCol w="1535917">
                  <a:extLst>
                    <a:ext uri="{9D8B030D-6E8A-4147-A177-3AD203B41FA5}">
                      <a16:colId xmlns:a16="http://schemas.microsoft.com/office/drawing/2014/main" val="20000"/>
                    </a:ext>
                  </a:extLst>
                </a:gridCol>
                <a:gridCol w="1535917">
                  <a:extLst>
                    <a:ext uri="{9D8B030D-6E8A-4147-A177-3AD203B41FA5}">
                      <a16:colId xmlns:a16="http://schemas.microsoft.com/office/drawing/2014/main" val="20001"/>
                    </a:ext>
                  </a:extLst>
                </a:gridCol>
              </a:tblGrid>
              <a:tr h="357190">
                <a:tc gridSpan="2">
                  <a:txBody>
                    <a:bodyPr/>
                    <a:lstStyle/>
                    <a:p>
                      <a:pPr algn="ctr"/>
                      <a:r>
                        <a:rPr lang="fr-FR" sz="1800" b="1" dirty="0">
                          <a:latin typeface="Calibri" panose="020F0502020204030204" pitchFamily="34" charset="0"/>
                          <a:cs typeface="Calibri" panose="020F0502020204030204" pitchFamily="34" charset="0"/>
                        </a:rPr>
                        <a:t>Bilan au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fr-FR"/>
                    </a:p>
                  </a:txBody>
                  <a:tcPr/>
                </a:tc>
                <a:extLst>
                  <a:ext uri="{0D108BD9-81ED-4DB2-BD59-A6C34878D82A}">
                    <a16:rowId xmlns:a16="http://schemas.microsoft.com/office/drawing/2014/main" val="10000"/>
                  </a:ext>
                </a:extLst>
              </a:tr>
              <a:tr h="1428760">
                <a:tc rowSpan="2">
                  <a:txBody>
                    <a:bodyPr/>
                    <a:lstStyle/>
                    <a:p>
                      <a:pPr algn="ctr"/>
                      <a:r>
                        <a:rPr lang="fr-FR" sz="1800" b="1" dirty="0">
                          <a:latin typeface="Calibri" panose="020F0502020204030204" pitchFamily="34" charset="0"/>
                          <a:cs typeface="Calibri" panose="020F0502020204030204" pitchFamily="34" charset="0"/>
                        </a:rPr>
                        <a:t>Actifs</a:t>
                      </a:r>
                    </a:p>
                  </a:txBody>
                  <a:tcPr/>
                </a:tc>
                <a:tc>
                  <a:txBody>
                    <a:bodyPr/>
                    <a:lstStyle/>
                    <a:p>
                      <a:pPr algn="ctr"/>
                      <a:r>
                        <a:rPr lang="fr-FR" sz="1800" b="1" dirty="0">
                          <a:latin typeface="Calibri" panose="020F0502020204030204" pitchFamily="34" charset="0"/>
                          <a:cs typeface="Calibri" panose="020F0502020204030204" pitchFamily="34" charset="0"/>
                        </a:rPr>
                        <a:t>Capitaux propres et passifs</a:t>
                      </a:r>
                    </a:p>
                  </a:txBody>
                  <a:tcPr/>
                </a:tc>
                <a:extLst>
                  <a:ext uri="{0D108BD9-81ED-4DB2-BD59-A6C34878D82A}">
                    <a16:rowId xmlns:a16="http://schemas.microsoft.com/office/drawing/2014/main" val="10001"/>
                  </a:ext>
                </a:extLst>
              </a:tr>
              <a:tr h="357190">
                <a:tc vMerge="1">
                  <a:txBody>
                    <a:bodyPr/>
                    <a:lstStyle/>
                    <a:p>
                      <a:endParaRPr lang="fr-FR"/>
                    </a:p>
                  </a:txBody>
                  <a:tcPr/>
                </a:tc>
                <a:tc>
                  <a:txBody>
                    <a:bodyPr/>
                    <a:lstStyle/>
                    <a:p>
                      <a:pPr algn="ctr"/>
                      <a:r>
                        <a:rPr lang="fr-FR" b="1" dirty="0">
                          <a:latin typeface="Calibri" panose="020F0502020204030204" pitchFamily="34" charset="0"/>
                          <a:cs typeface="Calibri" panose="020F0502020204030204" pitchFamily="34" charset="0"/>
                        </a:rPr>
                        <a:t>Résultat</a:t>
                      </a:r>
                    </a:p>
                  </a:txBody>
                  <a:tcPr>
                    <a:solidFill>
                      <a:schemeClr val="accent5">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0" name="Tableau 9"/>
          <p:cNvGraphicFramePr>
            <a:graphicFrameLocks noGrp="1"/>
          </p:cNvGraphicFramePr>
          <p:nvPr/>
        </p:nvGraphicFramePr>
        <p:xfrm>
          <a:off x="7306388" y="4598884"/>
          <a:ext cx="3405190" cy="1976991"/>
        </p:xfrm>
        <a:graphic>
          <a:graphicData uri="http://schemas.openxmlformats.org/drawingml/2006/table">
            <a:tbl>
              <a:tblPr firstRow="1" bandRow="1">
                <a:tableStyleId>{5940675A-B579-460E-94D1-54222C63F5DA}</a:tableStyleId>
              </a:tblPr>
              <a:tblGrid>
                <a:gridCol w="1702595">
                  <a:extLst>
                    <a:ext uri="{9D8B030D-6E8A-4147-A177-3AD203B41FA5}">
                      <a16:colId xmlns:a16="http://schemas.microsoft.com/office/drawing/2014/main" val="20000"/>
                    </a:ext>
                  </a:extLst>
                </a:gridCol>
                <a:gridCol w="1702595">
                  <a:extLst>
                    <a:ext uri="{9D8B030D-6E8A-4147-A177-3AD203B41FA5}">
                      <a16:colId xmlns:a16="http://schemas.microsoft.com/office/drawing/2014/main" val="20001"/>
                    </a:ext>
                  </a:extLst>
                </a:gridCol>
              </a:tblGrid>
              <a:tr h="0">
                <a:tc gridSpan="2">
                  <a:txBody>
                    <a:bodyPr/>
                    <a:lstStyle/>
                    <a:p>
                      <a:pPr algn="ctr"/>
                      <a:r>
                        <a:rPr lang="fr-FR" sz="1800" b="1" dirty="0">
                          <a:latin typeface="Calibri" panose="020F0502020204030204" pitchFamily="34" charset="0"/>
                          <a:cs typeface="Calibri" panose="020F0502020204030204" pitchFamily="34" charset="0"/>
                        </a:rPr>
                        <a:t>Etat de Résultat au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fr-FR"/>
                    </a:p>
                  </a:txBody>
                  <a:tcPr/>
                </a:tc>
                <a:extLst>
                  <a:ext uri="{0D108BD9-81ED-4DB2-BD59-A6C34878D82A}">
                    <a16:rowId xmlns:a16="http://schemas.microsoft.com/office/drawing/2014/main" val="10000"/>
                  </a:ext>
                </a:extLst>
              </a:tr>
              <a:tr h="373112">
                <a:tc>
                  <a:txBody>
                    <a:bodyPr/>
                    <a:lstStyle/>
                    <a:p>
                      <a:pPr algn="ctr"/>
                      <a:r>
                        <a:rPr lang="fr-FR" sz="1800" b="1" dirty="0">
                          <a:latin typeface="Calibri" panose="020F0502020204030204" pitchFamily="34" charset="0"/>
                          <a:cs typeface="Calibri" panose="020F0502020204030204" pitchFamily="34" charset="0"/>
                        </a:rPr>
                        <a:t>Résultat</a:t>
                      </a:r>
                    </a:p>
                  </a:txBody>
                  <a:tcPr>
                    <a:solidFill>
                      <a:schemeClr val="accent5">
                        <a:lumMod val="40000"/>
                        <a:lumOff val="60000"/>
                      </a:schemeClr>
                    </a:solidFill>
                  </a:tcPr>
                </a:tc>
                <a:tc rowSpan="2">
                  <a:txBody>
                    <a:bodyPr/>
                    <a:lstStyle/>
                    <a:p>
                      <a:pPr algn="ctr"/>
                      <a:endParaRPr lang="fr-FR" sz="1800" b="1" dirty="0">
                        <a:latin typeface="Calibri" panose="020F0502020204030204" pitchFamily="34" charset="0"/>
                        <a:cs typeface="Calibri" panose="020F0502020204030204" pitchFamily="34" charset="0"/>
                      </a:endParaRPr>
                    </a:p>
                    <a:p>
                      <a:pPr algn="ctr"/>
                      <a:endParaRPr lang="fr-FR" sz="1800" b="1" dirty="0">
                        <a:latin typeface="Calibri" panose="020F0502020204030204" pitchFamily="34" charset="0"/>
                        <a:cs typeface="Calibri" panose="020F0502020204030204" pitchFamily="34" charset="0"/>
                      </a:endParaRPr>
                    </a:p>
                    <a:p>
                      <a:pPr algn="ctr"/>
                      <a:endParaRPr lang="fr-FR" sz="1800" b="1" dirty="0">
                        <a:latin typeface="Calibri" panose="020F0502020204030204" pitchFamily="34" charset="0"/>
                        <a:cs typeface="Calibri" panose="020F0502020204030204" pitchFamily="34" charset="0"/>
                      </a:endParaRPr>
                    </a:p>
                    <a:p>
                      <a:pPr algn="ctr"/>
                      <a:r>
                        <a:rPr lang="fr-FR" sz="1800" b="1" dirty="0">
                          <a:latin typeface="Calibri" panose="020F0502020204030204" pitchFamily="34" charset="0"/>
                          <a:cs typeface="Calibri" panose="020F0502020204030204" pitchFamily="34" charset="0"/>
                        </a:rPr>
                        <a:t>Produits</a:t>
                      </a:r>
                    </a:p>
                  </a:txBody>
                  <a:tcPr/>
                </a:tc>
                <a:extLst>
                  <a:ext uri="{0D108BD9-81ED-4DB2-BD59-A6C34878D82A}">
                    <a16:rowId xmlns:a16="http://schemas.microsoft.com/office/drawing/2014/main" val="10001"/>
                  </a:ext>
                </a:extLst>
              </a:tr>
              <a:tr h="1238119">
                <a:tc>
                  <a:txBody>
                    <a:bodyPr/>
                    <a:lstStyle/>
                    <a:p>
                      <a:pPr algn="ctr"/>
                      <a:endParaRPr lang="fr-FR" sz="1800" b="1" dirty="0">
                        <a:latin typeface="Calibri" panose="020F0502020204030204" pitchFamily="34" charset="0"/>
                        <a:cs typeface="Calibri" panose="020F0502020204030204" pitchFamily="34" charset="0"/>
                      </a:endParaRPr>
                    </a:p>
                    <a:p>
                      <a:pPr algn="ctr"/>
                      <a:endParaRPr lang="fr-FR" sz="1800" b="1" dirty="0">
                        <a:latin typeface="Calibri" panose="020F0502020204030204" pitchFamily="34" charset="0"/>
                        <a:cs typeface="Calibri" panose="020F0502020204030204" pitchFamily="34" charset="0"/>
                      </a:endParaRPr>
                    </a:p>
                    <a:p>
                      <a:pPr algn="ctr"/>
                      <a:r>
                        <a:rPr lang="fr-FR" sz="1800" b="1" dirty="0">
                          <a:latin typeface="Calibri" panose="020F0502020204030204" pitchFamily="34" charset="0"/>
                          <a:cs typeface="Calibri" panose="020F0502020204030204" pitchFamily="34" charset="0"/>
                        </a:rPr>
                        <a:t>Charges</a:t>
                      </a:r>
                    </a:p>
                  </a:txBody>
                  <a:tcPr/>
                </a:tc>
                <a:tc vMerge="1">
                  <a:txBody>
                    <a:bodyPr/>
                    <a:lstStyle/>
                    <a:p>
                      <a:endParaRPr lang="fr-FR"/>
                    </a:p>
                  </a:txBody>
                  <a:tcPr/>
                </a:tc>
                <a:extLst>
                  <a:ext uri="{0D108BD9-81ED-4DB2-BD59-A6C34878D82A}">
                    <a16:rowId xmlns:a16="http://schemas.microsoft.com/office/drawing/2014/main" val="10002"/>
                  </a:ext>
                </a:extLst>
              </a:tr>
            </a:tbl>
          </a:graphicData>
        </a:graphic>
      </p:graphicFrame>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8"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Zone de texte 4"/>
          <p:cNvSpPr txBox="1"/>
          <p:nvPr/>
        </p:nvSpPr>
        <p:spPr>
          <a:xfrm>
            <a:off x="1284605" y="1197610"/>
            <a:ext cx="4107180" cy="460375"/>
          </a:xfrm>
          <a:prstGeom prst="rect">
            <a:avLst/>
          </a:prstGeom>
          <a:noFill/>
        </p:spPr>
        <p:txBody>
          <a:bodyPr wrap="none" rtlCol="0">
            <a:spAutoFit/>
          </a:bodyPr>
          <a:lstStyle/>
          <a:p>
            <a:r>
              <a:rPr lang="fr-FR" altLang="en-US" sz="2400" b="1" u="sng">
                <a:solidFill>
                  <a:srgbClr val="FF0000"/>
                </a:solidFill>
                <a:latin typeface="Calibri" panose="020F0502020204030204" pitchFamily="34" charset="0"/>
                <a:cs typeface="Calibri" panose="020F0502020204030204" pitchFamily="34" charset="0"/>
              </a:rPr>
              <a:t>Relation Bilan- Etat de résultat</a:t>
            </a:r>
            <a:r>
              <a:rPr lang="fr-FR" altLang="en-US"/>
              <a:t> </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839416" y="1340768"/>
            <a:ext cx="9597752" cy="1567646"/>
          </a:xfrm>
        </p:spPr>
        <p:txBody>
          <a:bodyPr/>
          <a:lstStyle/>
          <a:p>
            <a:pPr marL="114300" indent="0" algn="just">
              <a:buClr>
                <a:srgbClr val="C00000"/>
              </a:buClr>
              <a:buNone/>
            </a:pPr>
            <a:endParaRPr lang="fr-FR" sz="2000" dirty="0"/>
          </a:p>
          <a:p>
            <a:pPr marL="114300" indent="0" algn="just">
              <a:buClr>
                <a:srgbClr val="C00000"/>
              </a:buClr>
              <a:buNone/>
            </a:pPr>
            <a:r>
              <a:rPr lang="fr-FR" sz="2400" dirty="0"/>
              <a:t>    D’un point de </a:t>
            </a:r>
            <a:r>
              <a:rPr lang="fr-FR" sz="2400" u="sng" dirty="0">
                <a:solidFill>
                  <a:srgbClr val="0070C0"/>
                </a:solidFill>
              </a:rPr>
              <a:t>vue patrimonial</a:t>
            </a:r>
            <a:r>
              <a:rPr lang="fr-FR" sz="2400" dirty="0"/>
              <a:t>, on peut dire que: </a:t>
            </a:r>
            <a:endParaRPr lang="fr-FR" sz="2000" dirty="0"/>
          </a:p>
        </p:txBody>
      </p:sp>
      <p:sp>
        <p:nvSpPr>
          <p:cNvPr id="4" name="Espace réservé du numéro de diapositive 3"/>
          <p:cNvSpPr>
            <a:spLocks noGrp="1"/>
          </p:cNvSpPr>
          <p:nvPr>
            <p:ph type="sldNum" idx="12"/>
          </p:nvPr>
        </p:nvSpPr>
        <p:spPr/>
        <p:txBody>
          <a:bodyPr/>
          <a:lstStyle/>
          <a:p>
            <a:fld id="{155C8059-DC16-4B62-81EE-7C1BBFF46C4E}" type="slidenum">
              <a:rPr lang="fr-FR" altLang="en-US" smtClean="0"/>
              <a:pPr/>
              <a:t>27</a:t>
            </a:fld>
            <a:endParaRPr lang="fr-FR" altLang="en-US"/>
          </a:p>
        </p:txBody>
      </p:sp>
      <p:graphicFrame>
        <p:nvGraphicFramePr>
          <p:cNvPr id="5" name="Diagramme 4"/>
          <p:cNvGraphicFramePr/>
          <p:nvPr/>
        </p:nvGraphicFramePr>
        <p:xfrm>
          <a:off x="1240683" y="2694954"/>
          <a:ext cx="10945216"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Espace réservé du pied de page 1"/>
          <p:cNvSpPr>
            <a:spLocks noGrp="1"/>
          </p:cNvSpPr>
          <p:nvPr>
            <p:ph type="ftr" idx="11"/>
          </p:nvPr>
        </p:nvSpPr>
        <p:spPr>
          <a:xfrm>
            <a:off x="4165600" y="6356350"/>
            <a:ext cx="3860800" cy="365125"/>
          </a:xfrm>
        </p:spPr>
        <p:txBody>
          <a:bodyPr/>
          <a:lstStyle/>
          <a:p>
            <a:pPr algn="ctr"/>
            <a:r>
              <a:rPr lang="fr-FR" dirty="0"/>
              <a:t>Cours ADF 23-24</a:t>
            </a:r>
          </a:p>
        </p:txBody>
      </p:sp>
      <p:sp>
        <p:nvSpPr>
          <p:cNvPr id="6" name="Zone de texte 5"/>
          <p:cNvSpPr txBox="1"/>
          <p:nvPr/>
        </p:nvSpPr>
        <p:spPr>
          <a:xfrm>
            <a:off x="941070" y="1244600"/>
            <a:ext cx="6358890" cy="460375"/>
          </a:xfrm>
          <a:prstGeom prst="rect">
            <a:avLst/>
          </a:prstGeom>
          <a:noFill/>
        </p:spPr>
        <p:txBody>
          <a:bodyPr wrap="none" rtlCol="0">
            <a:spAutoFit/>
          </a:bodyPr>
          <a:lstStyle/>
          <a:p>
            <a:pPr algn="l"/>
            <a:r>
              <a:rPr lang="fr-FR" sz="2400" b="1" u="sng" kern="1200" dirty="0">
                <a:solidFill>
                  <a:srgbClr val="FF0000"/>
                </a:solidFill>
                <a:latin typeface="Calibri" panose="020F0502020204030204" pitchFamily="34" charset="0"/>
                <a:ea typeface="+mj-ea"/>
                <a:cs typeface="Calibri" panose="020F0502020204030204" pitchFamily="34" charset="0"/>
                <a:sym typeface="+mn-ea"/>
              </a:rPr>
              <a:t>Impact des produits et charges sur le patrimoine </a:t>
            </a:r>
            <a:endParaRPr lang="fr-FR" altLang="en-US" sz="2400"/>
          </a:p>
        </p:txBody>
      </p:sp>
      <p:sp>
        <p:nvSpPr>
          <p:cNvPr id="9"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ustDataLst>
      <p:tags r:id="rId1"/>
    </p:custDataLst>
  </p:cSld>
  <p:clrMapOvr>
    <a:masterClrMapping/>
  </p:clrMapOvr>
  <p:transition advTm="11721">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B8A87-E994-4E4D-99DD-D0B9390FAE93}" type="slidenum">
              <a:rPr lang="fr-FR" smtClean="0"/>
              <a:pPr/>
              <a:t>28</a:t>
            </a:fld>
            <a:endParaRPr lang="fr-FR" dirty="0"/>
          </a:p>
        </p:txBody>
      </p:sp>
      <p:graphicFrame>
        <p:nvGraphicFramePr>
          <p:cNvPr id="5" name="Diagramme 4"/>
          <p:cNvGraphicFramePr/>
          <p:nvPr/>
        </p:nvGraphicFramePr>
        <p:xfrm>
          <a:off x="2454861" y="1480951"/>
          <a:ext cx="11449272"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Espace réservé du pied de page 10"/>
          <p:cNvSpPr>
            <a:spLocks noGrp="1"/>
          </p:cNvSpPr>
          <p:nvPr>
            <p:ph type="ftr" idx="11"/>
          </p:nvPr>
        </p:nvSpPr>
        <p:spPr>
          <a:xfrm>
            <a:off x="2663825" y="6377940"/>
            <a:ext cx="2971165" cy="321310"/>
          </a:xfrm>
        </p:spPr>
        <p:txBody>
          <a:bodyPr/>
          <a:lstStyle/>
          <a:p>
            <a:pPr algn="ctr"/>
            <a:r>
              <a:rPr lang="fr-FR" dirty="0"/>
              <a:t>Cours ADF 23-24</a:t>
            </a:r>
          </a:p>
        </p:txBody>
      </p:sp>
      <p:sp>
        <p:nvSpPr>
          <p:cNvPr id="9"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Zone de texte 5"/>
          <p:cNvSpPr txBox="1"/>
          <p:nvPr/>
        </p:nvSpPr>
        <p:spPr>
          <a:xfrm>
            <a:off x="111125" y="1747520"/>
            <a:ext cx="3317875" cy="1568450"/>
          </a:xfrm>
          <a:prstGeom prst="rect">
            <a:avLst/>
          </a:prstGeom>
          <a:noFill/>
        </p:spPr>
        <p:txBody>
          <a:bodyPr wrap="none" rtlCol="0">
            <a:spAutoFit/>
          </a:bodyPr>
          <a:lstStyle/>
          <a:p>
            <a:pPr algn="just"/>
            <a:r>
              <a:rPr lang="fr-FR" altLang="en-US" sz="2400" b="1" u="sng">
                <a:solidFill>
                  <a:srgbClr val="FF0000"/>
                </a:solidFill>
                <a:latin typeface="Calibri" panose="020F0502020204030204" pitchFamily="34" charset="0"/>
                <a:cs typeface="Calibri" panose="020F0502020204030204" pitchFamily="34" charset="0"/>
              </a:rPr>
              <a:t>Emplois et ressources </a:t>
            </a:r>
          </a:p>
          <a:p>
            <a:pPr algn="just"/>
            <a:r>
              <a:rPr lang="fr-FR" altLang="en-US" sz="2400" b="1" u="sng">
                <a:solidFill>
                  <a:srgbClr val="FF0000"/>
                </a:solidFill>
                <a:latin typeface="Calibri" panose="020F0502020204030204" pitchFamily="34" charset="0"/>
                <a:cs typeface="Calibri" panose="020F0502020204030204" pitchFamily="34" charset="0"/>
              </a:rPr>
              <a:t>définitives </a:t>
            </a:r>
          </a:p>
          <a:p>
            <a:pPr algn="just"/>
            <a:r>
              <a:rPr lang="fr-FR" altLang="en-US" sz="2400" b="1" u="sng">
                <a:solidFill>
                  <a:srgbClr val="FF0000"/>
                </a:solidFill>
                <a:latin typeface="Calibri" panose="020F0502020204030204" pitchFamily="34" charset="0"/>
                <a:cs typeface="Calibri" panose="020F0502020204030204" pitchFamily="34" charset="0"/>
              </a:rPr>
              <a:t>VS emplois et ressources</a:t>
            </a:r>
          </a:p>
          <a:p>
            <a:pPr algn="just"/>
            <a:r>
              <a:rPr lang="fr-FR" altLang="en-US" sz="2400" b="1" u="sng">
                <a:solidFill>
                  <a:srgbClr val="FF0000"/>
                </a:solidFill>
                <a:latin typeface="Calibri" panose="020F0502020204030204" pitchFamily="34" charset="0"/>
                <a:cs typeface="Calibri" panose="020F0502020204030204" pitchFamily="34" charset="0"/>
              </a:rPr>
              <a:t> provisoires </a:t>
            </a:r>
            <a:r>
              <a:rPr lang="fr-FR" altLang="en-US"/>
              <a:t> </a:t>
            </a:r>
          </a:p>
        </p:txBody>
      </p:sp>
    </p:spTree>
  </p:cSld>
  <p:clrMapOvr>
    <a:masterClrMapping/>
  </p:clrMapOvr>
  <p:transition>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type="body" idx="1"/>
          </p:nvPr>
        </p:nvSpPr>
        <p:spPr>
          <a:xfrm>
            <a:off x="1415480" y="1124744"/>
            <a:ext cx="10657184" cy="4303950"/>
          </a:xfrm>
        </p:spPr>
        <p:txBody>
          <a:bodyPr>
            <a:normAutofit/>
          </a:bodyPr>
          <a:lstStyle/>
          <a:p>
            <a:pPr algn="just">
              <a:buClr>
                <a:srgbClr val="C00000"/>
              </a:buClr>
              <a:buNone/>
            </a:pPr>
            <a:endParaRPr lang="fr-FR" sz="2400" dirty="0"/>
          </a:p>
          <a:p>
            <a:pPr marL="114300" indent="0" algn="just">
              <a:buClr>
                <a:srgbClr val="C00000"/>
              </a:buClr>
              <a:buNone/>
            </a:pPr>
            <a:r>
              <a:rPr lang="fr-FR" sz="2400" dirty="0">
                <a:latin typeface="+mj-lt"/>
              </a:rPr>
              <a:t>Les charges et les produits sont classés respectivement en </a:t>
            </a:r>
            <a:r>
              <a:rPr lang="fr-FR" sz="2400" b="1" dirty="0">
                <a:latin typeface="+mj-lt"/>
              </a:rPr>
              <a:t>trois catégories</a:t>
            </a:r>
            <a:r>
              <a:rPr lang="fr-FR" sz="2400" dirty="0">
                <a:latin typeface="+mj-lt"/>
              </a:rPr>
              <a:t> selon qu’ils sont liés à:</a:t>
            </a:r>
          </a:p>
          <a:p>
            <a:pPr marL="114300" indent="0" algn="just">
              <a:buClr>
                <a:srgbClr val="C00000"/>
              </a:buClr>
              <a:buNone/>
            </a:pPr>
            <a:r>
              <a:rPr lang="fr-FR" dirty="0"/>
              <a:t> </a:t>
            </a:r>
          </a:p>
        </p:txBody>
      </p:sp>
      <p:sp>
        <p:nvSpPr>
          <p:cNvPr id="4" name="Espace réservé du numéro de diapositive 3"/>
          <p:cNvSpPr>
            <a:spLocks noGrp="1"/>
          </p:cNvSpPr>
          <p:nvPr>
            <p:ph type="sldNum" idx="12"/>
          </p:nvPr>
        </p:nvSpPr>
        <p:spPr/>
        <p:txBody>
          <a:bodyPr/>
          <a:lstStyle/>
          <a:p>
            <a:fld id="{155C8059-DC16-4B62-81EE-7C1BBFF46C4E}" type="slidenum">
              <a:rPr lang="fr-FR" altLang="en-US" smtClean="0"/>
              <a:pPr/>
              <a:t>29</a:t>
            </a:fld>
            <a:endParaRPr lang="fr-FR" altLang="en-US"/>
          </a:p>
        </p:txBody>
      </p:sp>
      <p:graphicFrame>
        <p:nvGraphicFramePr>
          <p:cNvPr id="8" name="Diagramme 7"/>
          <p:cNvGraphicFramePr/>
          <p:nvPr/>
        </p:nvGraphicFramePr>
        <p:xfrm>
          <a:off x="4780280" y="2571781"/>
          <a:ext cx="6096000" cy="3921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pied de page 8"/>
          <p:cNvSpPr>
            <a:spLocks noGrp="1"/>
          </p:cNvSpPr>
          <p:nvPr>
            <p:ph type="ftr" idx="11"/>
          </p:nvPr>
        </p:nvSpPr>
        <p:spPr>
          <a:xfrm>
            <a:off x="5167306" y="6492876"/>
            <a:ext cx="2895600" cy="365125"/>
          </a:xfrm>
        </p:spPr>
        <p:txBody>
          <a:bodyPr/>
          <a:lstStyle/>
          <a:p>
            <a:r>
              <a:rPr lang="fr-FR" sz="1600" dirty="0"/>
              <a:t>Cours ADF 23-24</a:t>
            </a:r>
          </a:p>
        </p:txBody>
      </p:sp>
      <p:sp>
        <p:nvSpPr>
          <p:cNvPr id="2"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Zone de texte 4"/>
          <p:cNvSpPr txBox="1"/>
          <p:nvPr/>
        </p:nvSpPr>
        <p:spPr>
          <a:xfrm>
            <a:off x="0" y="2635885"/>
            <a:ext cx="3072130" cy="829945"/>
          </a:xfrm>
          <a:prstGeom prst="rect">
            <a:avLst/>
          </a:prstGeom>
          <a:noFill/>
        </p:spPr>
        <p:txBody>
          <a:bodyPr wrap="none" rtlCol="0">
            <a:spAutoFit/>
          </a:bodyPr>
          <a:lstStyle/>
          <a:p>
            <a:r>
              <a:rPr lang="fr-FR" altLang="en-US" sz="2400" b="1" u="sng">
                <a:solidFill>
                  <a:srgbClr val="FF0000"/>
                </a:solidFill>
                <a:latin typeface="Calibri" panose="020F0502020204030204" pitchFamily="34" charset="0"/>
                <a:cs typeface="Calibri" panose="020F0502020204030204" pitchFamily="34" charset="0"/>
              </a:rPr>
              <a:t>Les sous familles de</a:t>
            </a:r>
          </a:p>
          <a:p>
            <a:r>
              <a:rPr lang="fr-FR" altLang="en-US" sz="2400" b="1" u="sng">
                <a:solidFill>
                  <a:srgbClr val="FF0000"/>
                </a:solidFill>
                <a:latin typeface="Calibri" panose="020F0502020204030204" pitchFamily="34" charset="0"/>
                <a:cs typeface="Calibri" panose="020F0502020204030204" pitchFamily="34" charset="0"/>
              </a:rPr>
              <a:t> charges et de produits</a:t>
            </a:r>
          </a:p>
        </p:txBody>
      </p:sp>
    </p:spTree>
  </p:cSld>
  <p:clrMapOvr>
    <a:masterClrMapping/>
  </p:clrMapOvr>
  <p:transition advTm="7193">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606" y="114395"/>
            <a:ext cx="7249316" cy="1325563"/>
          </a:xfrm>
        </p:spPr>
        <p:txBody>
          <a:bodyPr/>
          <a:lstStyle/>
          <a:p>
            <a:r>
              <a:rPr lang="fr-FR" dirty="0">
                <a:solidFill>
                  <a:srgbClr val="C00000"/>
                </a:solidFill>
                <a:latin typeface="Calibri" panose="020F0502020204030204" pitchFamily="34" charset="0"/>
                <a:cs typeface="Calibri" panose="020F0502020204030204" pitchFamily="34" charset="0"/>
              </a:rPr>
              <a:t>Plan du cours </a:t>
            </a:r>
          </a:p>
        </p:txBody>
      </p:sp>
      <p:sp>
        <p:nvSpPr>
          <p:cNvPr id="4" name="Slide Number Placeholder 3"/>
          <p:cNvSpPr>
            <a:spLocks noGrp="1"/>
          </p:cNvSpPr>
          <p:nvPr>
            <p:ph type="sldNum" idx="12"/>
          </p:nvPr>
        </p:nvSpPr>
        <p:spPr>
          <a:xfrm>
            <a:off x="9841366" y="6451780"/>
            <a:ext cx="197985" cy="274320"/>
          </a:xfrm>
        </p:spPr>
        <p:txBody>
          <a:bodyPr/>
          <a:lstStyle/>
          <a:p>
            <a:fld id="{41745520-2A1B-4BF1-B514-E6718D3D184C}" type="slidenum">
              <a:rPr lang="fr-FR" smtClean="0"/>
              <a:pPr/>
              <a:t>3</a:t>
            </a:fld>
            <a:endParaRPr lang="fr-FR"/>
          </a:p>
        </p:txBody>
      </p:sp>
      <p:sp>
        <p:nvSpPr>
          <p:cNvPr id="5" name="Text Placeholder 2"/>
          <p:cNvSpPr>
            <a:spLocks noGrp="1"/>
          </p:cNvSpPr>
          <p:nvPr>
            <p:ph type="body" idx="1"/>
          </p:nvPr>
        </p:nvSpPr>
        <p:spPr>
          <a:xfrm>
            <a:off x="2452663" y="1357298"/>
            <a:ext cx="7786741" cy="5500702"/>
          </a:xfrm>
        </p:spPr>
        <p:txBody>
          <a:bodyPr>
            <a:normAutofit/>
          </a:bodyPr>
          <a:lstStyle/>
          <a:p>
            <a:pPr marL="0" indent="0" algn="just">
              <a:lnSpc>
                <a:spcPct val="150000"/>
              </a:lnSpc>
              <a:spcBef>
                <a:spcPts val="0"/>
              </a:spcBef>
              <a:buNone/>
              <a:tabLst>
                <a:tab pos="914400" algn="l"/>
              </a:tabLst>
            </a:pPr>
            <a:r>
              <a:rPr lang="fr-FR" sz="2000" b="1" dirty="0">
                <a:solidFill>
                  <a:srgbClr val="D20000"/>
                </a:solidFill>
                <a:ea typeface="Calibri" panose="020F0502020204030204" pitchFamily="34" charset="0"/>
              </a:rPr>
              <a:t>Chapitre </a:t>
            </a:r>
            <a:r>
              <a:rPr lang="fr-FR" sz="2000" b="1" dirty="0">
                <a:solidFill>
                  <a:srgbClr val="D20000"/>
                </a:solidFill>
                <a:ea typeface="Times New Roman" panose="02020603050405020304" pitchFamily="18" charset="0"/>
              </a:rPr>
              <a:t>4: Le Financement des Projets</a:t>
            </a:r>
            <a:endParaRPr lang="fr-FR" sz="2000" dirty="0">
              <a:solidFill>
                <a:srgbClr val="D20000"/>
              </a:solidFill>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1: Les Modes de Financements Classiques</a:t>
            </a:r>
            <a:endParaRPr lang="fr-FR" sz="2000" dirty="0">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2 : </a:t>
            </a:r>
            <a:r>
              <a:rPr lang="fr-FR" sz="2000" b="1" dirty="0"/>
              <a:t>Les financements alternatifs: nouveau mode de financement des PME</a:t>
            </a:r>
            <a:endParaRPr lang="fr-FR" sz="2000" dirty="0">
              <a:ea typeface="Times New Roman" panose="02020603050405020304" pitchFamily="18" charset="0"/>
            </a:endParaRPr>
          </a:p>
          <a:p>
            <a:pPr marL="0" indent="0" algn="just">
              <a:lnSpc>
                <a:spcPct val="150000"/>
              </a:lnSpc>
              <a:spcBef>
                <a:spcPts val="0"/>
              </a:spcBef>
              <a:buNone/>
              <a:tabLst>
                <a:tab pos="914400" algn="l"/>
              </a:tabLst>
            </a:pPr>
            <a:endParaRPr lang="fr-FR" sz="2000" b="1" dirty="0">
              <a:solidFill>
                <a:srgbClr val="D20000"/>
              </a:solidFill>
              <a:ea typeface="Calibri" panose="020F0502020204030204" pitchFamily="34" charset="0"/>
            </a:endParaRPr>
          </a:p>
          <a:p>
            <a:pPr marL="0" indent="0" algn="just">
              <a:lnSpc>
                <a:spcPct val="150000"/>
              </a:lnSpc>
              <a:spcBef>
                <a:spcPts val="0"/>
              </a:spcBef>
              <a:buNone/>
              <a:tabLst>
                <a:tab pos="914400" algn="l"/>
              </a:tabLst>
            </a:pPr>
            <a:r>
              <a:rPr lang="fr-FR" sz="2000" b="1" dirty="0">
                <a:solidFill>
                  <a:srgbClr val="D20000"/>
                </a:solidFill>
                <a:ea typeface="Calibri" panose="020F0502020204030204" pitchFamily="34" charset="0"/>
              </a:rPr>
              <a:t>Chapitre 5</a:t>
            </a:r>
            <a:r>
              <a:rPr lang="fr-FR" sz="2000" b="1" dirty="0">
                <a:solidFill>
                  <a:srgbClr val="D20000"/>
                </a:solidFill>
                <a:ea typeface="Times New Roman" panose="02020603050405020304" pitchFamily="18" charset="0"/>
              </a:rPr>
              <a:t>: Le Business Plan Financier</a:t>
            </a:r>
            <a:endParaRPr lang="fr-FR" sz="2000" dirty="0">
              <a:solidFill>
                <a:srgbClr val="D20000"/>
              </a:solidFill>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1: Présentation du Business Plan Financier</a:t>
            </a:r>
            <a:endParaRPr lang="fr-FR" sz="2000" dirty="0">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2 : Le Bilan Prévisionnel</a:t>
            </a:r>
            <a:endParaRPr lang="fr-FR" sz="2000" dirty="0">
              <a:ea typeface="Times New Roman" panose="02020603050405020304" pitchFamily="18" charset="0"/>
            </a:endParaRPr>
          </a:p>
          <a:p>
            <a:pPr marL="449580">
              <a:lnSpc>
                <a:spcPct val="150000"/>
              </a:lnSpc>
              <a:spcBef>
                <a:spcPts val="0"/>
              </a:spcBef>
              <a:tabLst>
                <a:tab pos="914400" algn="l"/>
              </a:tabLst>
            </a:pPr>
            <a:r>
              <a:rPr lang="fr-FR" sz="2000" b="1" dirty="0">
                <a:ea typeface="Times New Roman" panose="02020603050405020304" pitchFamily="18" charset="0"/>
              </a:rPr>
              <a:t>Section 3 : L’Etat de Résultat Prévisionnel</a:t>
            </a:r>
          </a:p>
          <a:p>
            <a:pPr marL="449580">
              <a:lnSpc>
                <a:spcPct val="150000"/>
              </a:lnSpc>
              <a:spcBef>
                <a:spcPts val="0"/>
              </a:spcBef>
              <a:buNone/>
              <a:tabLst>
                <a:tab pos="914400" algn="l"/>
              </a:tabLst>
            </a:pPr>
            <a:endParaRPr lang="fr-FR" sz="2000" dirty="0">
              <a:solidFill>
                <a:srgbClr val="000000"/>
              </a:solidFill>
              <a:effectLst/>
              <a:latin typeface="+mj-lt"/>
              <a:ea typeface="Times New Roman" panose="02020603050405020304" pitchFamily="18" charset="0"/>
            </a:endParaRPr>
          </a:p>
        </p:txBody>
      </p:sp>
      <p:sp>
        <p:nvSpPr>
          <p:cNvPr id="3" name="Espace réservé du pied de page 3"/>
          <p:cNvSpPr>
            <a:spLocks noGrp="1"/>
          </p:cNvSpPr>
          <p:nvPr/>
        </p:nvSpPr>
        <p:spPr>
          <a:xfrm>
            <a:off x="4165600" y="6356351"/>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r>
              <a:rPr lang="fr-FR"/>
              <a:t>Cours ADF 23-24</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6275" name="Rectangle 3"/>
          <p:cNvSpPr>
            <a:spLocks noGrp="1" noChangeArrowheads="1"/>
          </p:cNvSpPr>
          <p:nvPr>
            <p:ph type="body" idx="1"/>
          </p:nvPr>
        </p:nvSpPr>
        <p:spPr>
          <a:xfrm>
            <a:off x="5880246" y="1694886"/>
            <a:ext cx="6192417" cy="4974474"/>
          </a:xfrm>
          <a:ln>
            <a:solidFill>
              <a:schemeClr val="tx1"/>
            </a:solidFill>
          </a:ln>
        </p:spPr>
        <p:txBody>
          <a:bodyPr>
            <a:noAutofit/>
          </a:bodyPr>
          <a:lstStyle/>
          <a:p>
            <a:pPr algn="ctr" eaLnBrk="1" hangingPunct="1">
              <a:lnSpc>
                <a:spcPct val="150000"/>
              </a:lnSpc>
              <a:spcBef>
                <a:spcPct val="50000"/>
              </a:spcBef>
              <a:buFont typeface="Verdana" panose="020B0604030504040204" pitchFamily="34" charset="0"/>
              <a:buNone/>
            </a:pPr>
            <a:r>
              <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Charges d'exploitation</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Achats consommés</a:t>
            </a:r>
            <a:r>
              <a:rPr lang="fr-FR" sz="2000" b="1" dirty="0">
                <a:solidFill>
                  <a:srgbClr val="070313"/>
                </a:solidFill>
                <a:latin typeface="Calibri" panose="020F0502020204030204" pitchFamily="34" charset="0"/>
                <a:cs typeface="Calibri" panose="020F0502020204030204" pitchFamily="34" charset="0"/>
              </a:rPr>
              <a:t> (matières premières, fournitures, marchandises)</a:t>
            </a:r>
          </a:p>
          <a:p>
            <a:pPr algn="just">
              <a:lnSpc>
                <a:spcPct val="150000"/>
              </a:lnSpc>
              <a:spcBef>
                <a:spcPct val="50000"/>
              </a:spcBef>
            </a:pPr>
            <a:r>
              <a:rPr lang="fr-FR" sz="2000" b="1" dirty="0">
                <a:solidFill>
                  <a:srgbClr val="070313"/>
                </a:solidFill>
                <a:latin typeface="Calibri" panose="020F0502020204030204" pitchFamily="34" charset="0"/>
                <a:cs typeface="Calibri" panose="020F0502020204030204" pitchFamily="34" charset="0"/>
              </a:rPr>
              <a:t>Charges du personnel: </a:t>
            </a:r>
            <a:r>
              <a:rPr lang="fr-FR" sz="2000" dirty="0">
                <a:solidFill>
                  <a:srgbClr val="070313"/>
                </a:solidFill>
                <a:latin typeface="Calibri" panose="020F0502020204030204" pitchFamily="34" charset="0"/>
                <a:cs typeface="Calibri" panose="020F0502020204030204" pitchFamily="34" charset="0"/>
              </a:rPr>
              <a:t>Salaires, charges sociales </a:t>
            </a:r>
          </a:p>
          <a:p>
            <a:pPr algn="just">
              <a:lnSpc>
                <a:spcPct val="150000"/>
              </a:lnSpc>
              <a:spcBef>
                <a:spcPct val="50000"/>
              </a:spcBef>
            </a:pPr>
            <a:r>
              <a:rPr lang="fr-FR" sz="2000" b="1" dirty="0">
                <a:solidFill>
                  <a:srgbClr val="070313"/>
                </a:solidFill>
                <a:latin typeface="Calibri" panose="020F0502020204030204" pitchFamily="34" charset="0"/>
                <a:cs typeface="Calibri" panose="020F0502020204030204" pitchFamily="34" charset="0"/>
              </a:rPr>
              <a:t>Dotations aux </a:t>
            </a:r>
            <a:r>
              <a:rPr lang="fr-FR" sz="2000" dirty="0">
                <a:solidFill>
                  <a:srgbClr val="070313"/>
                </a:solidFill>
                <a:latin typeface="Calibri" panose="020F0502020204030204" pitchFamily="34" charset="0"/>
                <a:cs typeface="Calibri" panose="020F0502020204030204" pitchFamily="34" charset="0"/>
              </a:rPr>
              <a:t>amortissements, provisions d’exploitation</a:t>
            </a:r>
            <a:r>
              <a:rPr lang="fr-FR" sz="2000" b="1" dirty="0">
                <a:solidFill>
                  <a:srgbClr val="070313"/>
                </a:solidFill>
                <a:latin typeface="Calibri" panose="020F0502020204030204" pitchFamily="34" charset="0"/>
                <a:cs typeface="Calibri" panose="020F0502020204030204" pitchFamily="34" charset="0"/>
              </a:rPr>
              <a:t> (clients, stocks)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Autres charges d’exploitation </a:t>
            </a:r>
            <a:r>
              <a:rPr lang="fr-FR" sz="2000" b="1" dirty="0">
                <a:solidFill>
                  <a:srgbClr val="070313"/>
                </a:solidFill>
                <a:latin typeface="Calibri" panose="020F0502020204030204" pitchFamily="34" charset="0"/>
                <a:cs typeface="Calibri" panose="020F0502020204030204" pitchFamily="34" charset="0"/>
              </a:rPr>
              <a:t>(loyers, assurances, honoraires, frais de déplacement, impôt et taxe…)</a:t>
            </a:r>
          </a:p>
        </p:txBody>
      </p:sp>
      <p:sp>
        <p:nvSpPr>
          <p:cNvPr id="33797" name="Rectangle 5"/>
          <p:cNvSpPr>
            <a:spLocks noChangeArrowheads="1"/>
          </p:cNvSpPr>
          <p:nvPr/>
        </p:nvSpPr>
        <p:spPr bwMode="auto">
          <a:xfrm>
            <a:off x="2368995" y="2670322"/>
            <a:ext cx="1362517" cy="883647"/>
          </a:xfrm>
          <a:prstGeom prst="rect">
            <a:avLst/>
          </a:prstGeom>
          <a:solidFill>
            <a:srgbClr val="F60000"/>
          </a:solidFill>
          <a:ln w="12700">
            <a:solidFill>
              <a:srgbClr val="FF0000"/>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d'exploita</a:t>
            </a:r>
          </a:p>
          <a:p>
            <a:pPr eaLnBrk="0" hangingPunct="0">
              <a:spcBef>
                <a:spcPct val="0"/>
              </a:spcBef>
            </a:pPr>
            <a:r>
              <a:rPr lang="fr-FR" b="1" dirty="0" err="1">
                <a:solidFill>
                  <a:srgbClr val="070313"/>
                </a:solidFill>
                <a:latin typeface="Calibri" panose="020F0502020204030204" pitchFamily="34" charset="0"/>
                <a:cs typeface="Calibri" panose="020F0502020204030204" pitchFamily="34" charset="0"/>
              </a:rPr>
              <a:t>tion</a:t>
            </a:r>
            <a:endParaRPr lang="fr-FR" dirty="0">
              <a:solidFill>
                <a:srgbClr val="070313"/>
              </a:solidFill>
              <a:latin typeface="Calibri" panose="020F0502020204030204" pitchFamily="34" charset="0"/>
              <a:cs typeface="Calibri" panose="020F0502020204030204" pitchFamily="34" charset="0"/>
            </a:endParaRPr>
          </a:p>
        </p:txBody>
      </p:sp>
      <p:sp>
        <p:nvSpPr>
          <p:cNvPr id="33798" name="Rectangle 6"/>
          <p:cNvSpPr>
            <a:spLocks noChangeArrowheads="1"/>
          </p:cNvSpPr>
          <p:nvPr/>
        </p:nvSpPr>
        <p:spPr bwMode="auto">
          <a:xfrm>
            <a:off x="2368997" y="3737123"/>
            <a:ext cx="1312863" cy="614866"/>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financières</a:t>
            </a:r>
          </a:p>
        </p:txBody>
      </p:sp>
      <p:sp>
        <p:nvSpPr>
          <p:cNvPr id="33799" name="Rectangle 7"/>
          <p:cNvSpPr>
            <a:spLocks noChangeArrowheads="1"/>
          </p:cNvSpPr>
          <p:nvPr/>
        </p:nvSpPr>
        <p:spPr bwMode="auto">
          <a:xfrm>
            <a:off x="2368997" y="4594373"/>
            <a:ext cx="1362515" cy="476250"/>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exceptionnelles</a:t>
            </a:r>
          </a:p>
        </p:txBody>
      </p:sp>
      <p:sp>
        <p:nvSpPr>
          <p:cNvPr id="33800" name="Rectangle 8"/>
          <p:cNvSpPr>
            <a:spLocks noChangeArrowheads="1"/>
          </p:cNvSpPr>
          <p:nvPr/>
        </p:nvSpPr>
        <p:spPr bwMode="auto">
          <a:xfrm>
            <a:off x="2368997" y="5165873"/>
            <a:ext cx="1362515" cy="819150"/>
          </a:xfrm>
          <a:prstGeom prst="rect">
            <a:avLst/>
          </a:prstGeom>
          <a:solidFill>
            <a:srgbClr val="F7F7F7"/>
          </a:solid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3801" name="Rectangle 9"/>
          <p:cNvSpPr>
            <a:spLocks noChangeArrowheads="1"/>
          </p:cNvSpPr>
          <p:nvPr/>
        </p:nvSpPr>
        <p:spPr bwMode="auto">
          <a:xfrm>
            <a:off x="3960873" y="2639570"/>
            <a:ext cx="1452566" cy="914400"/>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3802" name="Rectangle 10"/>
          <p:cNvSpPr>
            <a:spLocks noChangeArrowheads="1"/>
          </p:cNvSpPr>
          <p:nvPr/>
        </p:nvSpPr>
        <p:spPr bwMode="auto">
          <a:xfrm>
            <a:off x="2368997" y="2079773"/>
            <a:ext cx="1362518" cy="457200"/>
          </a:xfrm>
          <a:prstGeom prst="rect">
            <a:avLst/>
          </a:prstGeom>
          <a:solidFill>
            <a:srgbClr val="F7F7F7"/>
          </a:solid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3803" name="Rectangle 11"/>
          <p:cNvSpPr>
            <a:spLocks noChangeArrowheads="1"/>
          </p:cNvSpPr>
          <p:nvPr/>
        </p:nvSpPr>
        <p:spPr bwMode="auto">
          <a:xfrm>
            <a:off x="3960872" y="2113517"/>
            <a:ext cx="1443117" cy="457200"/>
          </a:xfrm>
          <a:prstGeom prst="rect">
            <a:avLst/>
          </a:prstGeom>
          <a:solidFill>
            <a:srgbClr val="F7F7F7"/>
          </a:solid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3804" name="Rectangle 12"/>
          <p:cNvSpPr>
            <a:spLocks noChangeArrowheads="1"/>
          </p:cNvSpPr>
          <p:nvPr/>
        </p:nvSpPr>
        <p:spPr bwMode="auto">
          <a:xfrm>
            <a:off x="3970321" y="3768237"/>
            <a:ext cx="1312863" cy="571500"/>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financiers</a:t>
            </a:r>
          </a:p>
        </p:txBody>
      </p:sp>
      <p:sp>
        <p:nvSpPr>
          <p:cNvPr id="33805" name="Rectangle 13"/>
          <p:cNvSpPr>
            <a:spLocks noChangeArrowheads="1"/>
          </p:cNvSpPr>
          <p:nvPr/>
        </p:nvSpPr>
        <p:spPr bwMode="auto">
          <a:xfrm>
            <a:off x="3987386" y="4576377"/>
            <a:ext cx="1312863" cy="476250"/>
          </a:xfrm>
          <a:prstGeom prst="rect">
            <a:avLst/>
          </a:prstGeom>
          <a:solidFill>
            <a:srgbClr val="F7F7F7"/>
          </a:solid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exceptionnels</a:t>
            </a:r>
          </a:p>
        </p:txBody>
      </p:sp>
      <p:sp>
        <p:nvSpPr>
          <p:cNvPr id="33806" name="Rectangle 14"/>
          <p:cNvSpPr>
            <a:spLocks noChangeArrowheads="1"/>
          </p:cNvSpPr>
          <p:nvPr/>
        </p:nvSpPr>
        <p:spPr bwMode="auto">
          <a:xfrm>
            <a:off x="3854897" y="5165873"/>
            <a:ext cx="1312863" cy="820738"/>
          </a:xfrm>
          <a:prstGeom prst="rect">
            <a:avLst/>
          </a:prstGeom>
          <a:solidFill>
            <a:srgbClr val="F7F7F7"/>
          </a:solid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grpSp>
        <p:nvGrpSpPr>
          <p:cNvPr id="2" name="Group 15"/>
          <p:cNvGrpSpPr/>
          <p:nvPr/>
        </p:nvGrpSpPr>
        <p:grpSpPr bwMode="auto">
          <a:xfrm>
            <a:off x="3732214" y="1982234"/>
            <a:ext cx="2080356" cy="4254550"/>
            <a:chOff x="851" y="1032"/>
            <a:chExt cx="1321" cy="2824"/>
          </a:xfrm>
        </p:grpSpPr>
        <p:sp>
          <p:nvSpPr>
            <p:cNvPr id="33808" name="Line 16"/>
            <p:cNvSpPr>
              <a:spLocks noChangeShapeType="1"/>
            </p:cNvSpPr>
            <p:nvPr/>
          </p:nvSpPr>
          <p:spPr bwMode="auto">
            <a:xfrm flipV="1">
              <a:off x="851" y="1032"/>
              <a:ext cx="1321" cy="607"/>
            </a:xfrm>
            <a:prstGeom prst="line">
              <a:avLst/>
            </a:prstGeom>
            <a:noFill/>
            <a:ln w="19050">
              <a:solidFill>
                <a:schemeClr val="tx1"/>
              </a:solid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3809" name="Line 17"/>
            <p:cNvSpPr>
              <a:spLocks noChangeShapeType="1"/>
            </p:cNvSpPr>
            <p:nvPr/>
          </p:nvSpPr>
          <p:spPr bwMode="auto">
            <a:xfrm>
              <a:off x="862" y="1992"/>
              <a:ext cx="1310" cy="1864"/>
            </a:xfrm>
            <a:prstGeom prst="line">
              <a:avLst/>
            </a:prstGeom>
            <a:noFill/>
            <a:ln w="19050">
              <a:solidFill>
                <a:schemeClr val="tx1"/>
              </a:solid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grpSp>
      <p:sp>
        <p:nvSpPr>
          <p:cNvPr id="18" name="Rectangle 2"/>
          <p:cNvSpPr txBox="1">
            <a:spLocks noChangeArrowheads="1"/>
          </p:cNvSpPr>
          <p:nvPr/>
        </p:nvSpPr>
        <p:spPr>
          <a:xfrm>
            <a:off x="-575801" y="4919835"/>
            <a:ext cx="8515320" cy="1142984"/>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mj-lt"/>
              <a:ea typeface="+mj-ea"/>
              <a:cs typeface="+mj-cs"/>
            </a:endParaRPr>
          </a:p>
          <a:p>
            <a:pPr>
              <a:spcBef>
                <a:spcPct val="0"/>
              </a:spcBef>
              <a:defRPr/>
            </a:pPr>
            <a:endParaRPr lang="fr-FR" sz="2800" dirty="0">
              <a:solidFill>
                <a:srgbClr val="FF0000"/>
              </a:solidFill>
              <a:effectLst>
                <a:outerShdw blurRad="38100" dist="38100" dir="2700000" algn="tl">
                  <a:srgbClr val="000000">
                    <a:alpha val="43137"/>
                  </a:srgbClr>
                </a:outerShdw>
              </a:effectLst>
              <a:latin typeface="+mj-lt"/>
              <a:ea typeface="+mj-ea"/>
              <a:cs typeface="+mj-cs"/>
            </a:endParaRPr>
          </a:p>
          <a:p>
            <a:pPr>
              <a:spcBef>
                <a:spcPct val="0"/>
              </a:spcBef>
              <a:defRPr/>
            </a:pPr>
            <a:br>
              <a:rPr lang="fr-FR" sz="2800" dirty="0">
                <a:latin typeface="+mj-lt"/>
                <a:ea typeface="+mj-ea"/>
                <a:cs typeface="+mj-cs"/>
              </a:rPr>
            </a:br>
            <a:endParaRPr lang="fr-FR" sz="2800" dirty="0">
              <a:solidFill>
                <a:srgbClr val="FF0000"/>
              </a:solidFill>
              <a:effectLst>
                <a:outerShdw blurRad="38100" dist="38100" dir="2700000" algn="tl">
                  <a:srgbClr val="000000">
                    <a:alpha val="43137"/>
                  </a:srgbClr>
                </a:outerShdw>
              </a:effectLst>
              <a:latin typeface="+mj-lt"/>
              <a:ea typeface="+mj-ea"/>
              <a:cs typeface="+mj-cs"/>
            </a:endParaRPr>
          </a:p>
        </p:txBody>
      </p:sp>
      <p:sp>
        <p:nvSpPr>
          <p:cNvPr id="19" name="Espace réservé du numéro de diapositive 18"/>
          <p:cNvSpPr>
            <a:spLocks noGrp="1"/>
          </p:cNvSpPr>
          <p:nvPr>
            <p:ph type="sldNum" idx="12"/>
          </p:nvPr>
        </p:nvSpPr>
        <p:spPr/>
        <p:txBody>
          <a:bodyPr/>
          <a:lstStyle/>
          <a:p>
            <a:fld id="{155B8A87-E994-4E4D-99DD-D0B9390FAE93}" type="slidenum">
              <a:rPr lang="fr-FR" smtClean="0"/>
              <a:pPr/>
              <a:t>30</a:t>
            </a:fld>
            <a:endParaRPr lang="fr-FR"/>
          </a:p>
        </p:txBody>
      </p:sp>
      <p:sp>
        <p:nvSpPr>
          <p:cNvPr id="20" name="Rectangle 5"/>
          <p:cNvSpPr>
            <a:spLocks noChangeArrowheads="1"/>
          </p:cNvSpPr>
          <p:nvPr/>
        </p:nvSpPr>
        <p:spPr bwMode="auto">
          <a:xfrm>
            <a:off x="1948286" y="1752900"/>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23" name="TextBox 22"/>
          <p:cNvSpPr txBox="1"/>
          <p:nvPr/>
        </p:nvSpPr>
        <p:spPr>
          <a:xfrm>
            <a:off x="1487488" y="1091604"/>
            <a:ext cx="7625522" cy="461665"/>
          </a:xfrm>
          <a:prstGeom prst="rect">
            <a:avLst/>
          </a:prstGeom>
          <a:noFill/>
        </p:spPr>
        <p:txBody>
          <a:bodyPr wrap="square">
            <a:spAutoFit/>
          </a:bodyPr>
          <a:lstStyle/>
          <a:p>
            <a:pPr>
              <a:spcBef>
                <a:spcPct val="0"/>
              </a:spcBef>
              <a:defRPr/>
            </a:pPr>
            <a:r>
              <a:rPr lang="fr-FR" sz="2400" b="1" u="sng" dirty="0">
                <a:solidFill>
                  <a:srgbClr val="FF0000"/>
                </a:solidFill>
                <a:latin typeface="Calibri" panose="020F0502020204030204" pitchFamily="34" charset="0"/>
                <a:cs typeface="Calibri" panose="020F0502020204030204" pitchFamily="34" charset="0"/>
              </a:rPr>
              <a:t>Structure générale: Les grandes masses</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3"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spd="med" advTm="28720">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5881686" y="1643050"/>
            <a:ext cx="5758930" cy="3295650"/>
          </a:xfrm>
          <a:ln>
            <a:solidFill>
              <a:schemeClr val="tx1"/>
            </a:solidFill>
          </a:ln>
        </p:spPr>
        <p:txBody>
          <a:bodyPr>
            <a:normAutofit fontScale="92500" lnSpcReduction="10000"/>
          </a:bodyPr>
          <a:lstStyle/>
          <a:p>
            <a:pPr algn="ctr" eaLnBrk="1" hangingPunct="1">
              <a:spcBef>
                <a:spcPct val="50000"/>
              </a:spcBef>
              <a:buFont typeface="Verdana" panose="020B0604030504040204" pitchFamily="34" charset="0"/>
              <a:buNone/>
            </a:pPr>
            <a:r>
              <a:rPr lang="fr-FR" sz="2400" b="1" u="sng" dirty="0">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Produits d'exploitation</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Chiffre d’affaires (CA): Ventes de marchandises et de produits finis ou facturation des services </a:t>
            </a:r>
            <a:endParaRPr lang="fr-FR" sz="2000" b="1" dirty="0">
              <a:solidFill>
                <a:srgbClr val="070313"/>
              </a:solidFill>
              <a:latin typeface="Calibri" panose="020F0502020204030204" pitchFamily="34" charset="0"/>
              <a:cs typeface="Calibri" panose="020F0502020204030204" pitchFamily="34" charset="0"/>
            </a:endParaRP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Production stockée  et/ou  immobilisée</a:t>
            </a:r>
          </a:p>
          <a:p>
            <a:pPr algn="just">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Subventions d’exploitation</a:t>
            </a:r>
          </a:p>
          <a:p>
            <a:pPr algn="just">
              <a:lnSpc>
                <a:spcPct val="150000"/>
              </a:lnSpc>
              <a:spcBef>
                <a:spcPct val="50000"/>
              </a:spcBef>
            </a:pPr>
            <a:r>
              <a:rPr lang="fr-FR" sz="2000" b="1" dirty="0">
                <a:solidFill>
                  <a:srgbClr val="070313"/>
                </a:solidFill>
                <a:latin typeface="Calibri" panose="020F0502020204030204" pitchFamily="34" charset="0"/>
                <a:cs typeface="Calibri" panose="020F0502020204030204" pitchFamily="34" charset="0"/>
              </a:rPr>
              <a:t>Reprise sur</a:t>
            </a:r>
            <a:r>
              <a:rPr lang="fr-FR" sz="2000" dirty="0">
                <a:solidFill>
                  <a:srgbClr val="070313"/>
                </a:solidFill>
                <a:latin typeface="Calibri" panose="020F0502020204030204" pitchFamily="34" charset="0"/>
                <a:cs typeface="Calibri" panose="020F0502020204030204" pitchFamily="34" charset="0"/>
              </a:rPr>
              <a:t> provisions</a:t>
            </a:r>
            <a:r>
              <a:rPr lang="fr-FR" sz="2000" b="1" dirty="0">
                <a:solidFill>
                  <a:srgbClr val="070313"/>
                </a:solidFill>
                <a:latin typeface="Calibri" panose="020F0502020204030204" pitchFamily="34" charset="0"/>
                <a:cs typeface="Calibri" panose="020F0502020204030204" pitchFamily="34" charset="0"/>
              </a:rPr>
              <a:t> d’exploitation</a:t>
            </a:r>
          </a:p>
          <a:p>
            <a:pPr marL="0" indent="0" algn="just">
              <a:spcBef>
                <a:spcPct val="50000"/>
              </a:spcBef>
              <a:buNone/>
            </a:pPr>
            <a:endParaRPr lang="fr-FR" sz="1800" b="1" dirty="0">
              <a:solidFill>
                <a:srgbClr val="070313"/>
              </a:solidFill>
              <a:latin typeface="Calibri" panose="020F0502020204030204" pitchFamily="34" charset="0"/>
              <a:cs typeface="Calibri" panose="020F0502020204030204" pitchFamily="34" charset="0"/>
            </a:endParaRPr>
          </a:p>
          <a:p>
            <a:pPr marL="0" indent="0" algn="just">
              <a:spcBef>
                <a:spcPct val="50000"/>
              </a:spcBef>
              <a:buNone/>
            </a:pPr>
            <a:endParaRPr lang="fr-FR" sz="1800" b="1" dirty="0">
              <a:solidFill>
                <a:srgbClr val="070313"/>
              </a:solidFill>
              <a:latin typeface="Calibri" panose="020F0502020204030204" pitchFamily="34" charset="0"/>
              <a:cs typeface="Calibri" panose="020F0502020204030204" pitchFamily="34" charset="0"/>
            </a:endParaRPr>
          </a:p>
          <a:p>
            <a:pPr algn="just" eaLnBrk="1" hangingPunct="1">
              <a:spcBef>
                <a:spcPct val="50000"/>
              </a:spcBef>
              <a:buNone/>
            </a:pPr>
            <a:endParaRPr lang="fr-FR" sz="1800" b="1" dirty="0">
              <a:solidFill>
                <a:srgbClr val="070313"/>
              </a:solidFill>
              <a:latin typeface="Calibri" panose="020F0502020204030204" pitchFamily="34" charset="0"/>
              <a:cs typeface="Calibri" panose="020F0502020204030204" pitchFamily="34" charset="0"/>
            </a:endParaRPr>
          </a:p>
        </p:txBody>
      </p:sp>
      <p:sp>
        <p:nvSpPr>
          <p:cNvPr id="34821" name="Rectangle 5"/>
          <p:cNvSpPr>
            <a:spLocks noChangeArrowheads="1"/>
          </p:cNvSpPr>
          <p:nvPr/>
        </p:nvSpPr>
        <p:spPr bwMode="auto">
          <a:xfrm>
            <a:off x="2407096" y="2649810"/>
            <a:ext cx="1314450" cy="704850"/>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4822" name="Rectangle 6"/>
          <p:cNvSpPr>
            <a:spLocks noChangeArrowheads="1"/>
          </p:cNvSpPr>
          <p:nvPr/>
        </p:nvSpPr>
        <p:spPr bwMode="auto">
          <a:xfrm>
            <a:off x="2407097" y="3716610"/>
            <a:ext cx="1312863" cy="569646"/>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financières</a:t>
            </a:r>
          </a:p>
        </p:txBody>
      </p:sp>
      <p:sp>
        <p:nvSpPr>
          <p:cNvPr id="34823" name="Rectangle 7"/>
          <p:cNvSpPr>
            <a:spLocks noChangeArrowheads="1"/>
          </p:cNvSpPr>
          <p:nvPr/>
        </p:nvSpPr>
        <p:spPr bwMode="auto">
          <a:xfrm>
            <a:off x="2407097" y="4573860"/>
            <a:ext cx="1312863" cy="498214"/>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exceptionnelles</a:t>
            </a:r>
          </a:p>
        </p:txBody>
      </p:sp>
      <p:sp>
        <p:nvSpPr>
          <p:cNvPr id="34824" name="Rectangle 8"/>
          <p:cNvSpPr>
            <a:spLocks noChangeArrowheads="1"/>
          </p:cNvSpPr>
          <p:nvPr/>
        </p:nvSpPr>
        <p:spPr bwMode="auto">
          <a:xfrm>
            <a:off x="2407097" y="5145360"/>
            <a:ext cx="1312863" cy="819150"/>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4825" name="Rectangle 9"/>
          <p:cNvSpPr>
            <a:spLocks noChangeArrowheads="1"/>
          </p:cNvSpPr>
          <p:nvPr/>
        </p:nvSpPr>
        <p:spPr bwMode="auto">
          <a:xfrm>
            <a:off x="3892996" y="2649810"/>
            <a:ext cx="1488624" cy="707752"/>
          </a:xfrm>
          <a:prstGeom prst="rect">
            <a:avLst/>
          </a:prstGeom>
          <a:solidFill>
            <a:srgbClr val="00B050"/>
          </a:solidFill>
          <a:ln w="12700">
            <a:solidFill>
              <a:srgbClr val="00B050"/>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d'exploitation</a:t>
            </a:r>
          </a:p>
        </p:txBody>
      </p:sp>
      <p:sp>
        <p:nvSpPr>
          <p:cNvPr id="34826" name="Rectangle 10"/>
          <p:cNvSpPr>
            <a:spLocks noChangeArrowheads="1"/>
          </p:cNvSpPr>
          <p:nvPr/>
        </p:nvSpPr>
        <p:spPr bwMode="auto">
          <a:xfrm>
            <a:off x="2407097" y="2059260"/>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4827" name="Rectangle 11"/>
          <p:cNvSpPr>
            <a:spLocks noChangeArrowheads="1"/>
          </p:cNvSpPr>
          <p:nvPr/>
        </p:nvSpPr>
        <p:spPr bwMode="auto">
          <a:xfrm>
            <a:off x="3854896" y="2078310"/>
            <a:ext cx="1526724"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4828" name="Rectangle 12"/>
          <p:cNvSpPr>
            <a:spLocks noChangeArrowheads="1"/>
          </p:cNvSpPr>
          <p:nvPr/>
        </p:nvSpPr>
        <p:spPr bwMode="auto">
          <a:xfrm>
            <a:off x="3892996" y="3716610"/>
            <a:ext cx="1488624" cy="569646"/>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financiers</a:t>
            </a:r>
          </a:p>
        </p:txBody>
      </p:sp>
      <p:sp>
        <p:nvSpPr>
          <p:cNvPr id="34829" name="Rectangle 13"/>
          <p:cNvSpPr>
            <a:spLocks noChangeArrowheads="1"/>
          </p:cNvSpPr>
          <p:nvPr/>
        </p:nvSpPr>
        <p:spPr bwMode="auto">
          <a:xfrm>
            <a:off x="3892996" y="4573860"/>
            <a:ext cx="1488624" cy="476250"/>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exceptionnels</a:t>
            </a:r>
          </a:p>
        </p:txBody>
      </p:sp>
      <p:sp>
        <p:nvSpPr>
          <p:cNvPr id="34830" name="Rectangle 14"/>
          <p:cNvSpPr>
            <a:spLocks noChangeArrowheads="1"/>
          </p:cNvSpPr>
          <p:nvPr/>
        </p:nvSpPr>
        <p:spPr bwMode="auto">
          <a:xfrm>
            <a:off x="3892997" y="5145360"/>
            <a:ext cx="1312863" cy="820738"/>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grpSp>
        <p:nvGrpSpPr>
          <p:cNvPr id="2" name="Group 15"/>
          <p:cNvGrpSpPr/>
          <p:nvPr/>
        </p:nvGrpSpPr>
        <p:grpSpPr bwMode="auto">
          <a:xfrm>
            <a:off x="3683446" y="1811610"/>
            <a:ext cx="1790700" cy="4857750"/>
            <a:chOff x="1044" y="1032"/>
            <a:chExt cx="1128" cy="3060"/>
          </a:xfrm>
        </p:grpSpPr>
        <p:sp>
          <p:nvSpPr>
            <p:cNvPr id="34834" name="Line 16"/>
            <p:cNvSpPr>
              <a:spLocks noChangeShapeType="1"/>
            </p:cNvSpPr>
            <p:nvPr/>
          </p:nvSpPr>
          <p:spPr bwMode="auto">
            <a:xfrm flipV="1">
              <a:off x="1044" y="1032"/>
              <a:ext cx="1128" cy="54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4835" name="Line 17"/>
            <p:cNvSpPr>
              <a:spLocks noChangeShapeType="1"/>
            </p:cNvSpPr>
            <p:nvPr/>
          </p:nvSpPr>
          <p:spPr bwMode="auto">
            <a:xfrm>
              <a:off x="1068" y="2016"/>
              <a:ext cx="1068" cy="2076"/>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grpSp>
      <p:sp>
        <p:nvSpPr>
          <p:cNvPr id="34832" name="Line 18"/>
          <p:cNvSpPr>
            <a:spLocks noChangeShapeType="1"/>
          </p:cNvSpPr>
          <p:nvPr/>
        </p:nvSpPr>
        <p:spPr bwMode="auto">
          <a:xfrm flipV="1">
            <a:off x="5381620" y="1643050"/>
            <a:ext cx="500066" cy="1192786"/>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34833" name="Line 19"/>
          <p:cNvSpPr>
            <a:spLocks noChangeShapeType="1"/>
          </p:cNvSpPr>
          <p:nvPr/>
        </p:nvSpPr>
        <p:spPr bwMode="auto">
          <a:xfrm>
            <a:off x="5381620" y="2857496"/>
            <a:ext cx="464690" cy="2081204"/>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24"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
        <p:nvSpPr>
          <p:cNvPr id="21" name="Espace réservé du numéro de diapositive 20"/>
          <p:cNvSpPr>
            <a:spLocks noGrp="1"/>
          </p:cNvSpPr>
          <p:nvPr>
            <p:ph type="sldNum" idx="12"/>
          </p:nvPr>
        </p:nvSpPr>
        <p:spPr/>
        <p:txBody>
          <a:bodyPr/>
          <a:lstStyle/>
          <a:p>
            <a:fld id="{155B8A87-E994-4E4D-99DD-D0B9390FAE93}" type="slidenum">
              <a:rPr lang="fr-FR" smtClean="0">
                <a:latin typeface="Calibri" panose="020F0502020204030204" pitchFamily="34" charset="0"/>
                <a:cs typeface="Calibri" panose="020F0502020204030204" pitchFamily="34" charset="0"/>
              </a:rPr>
              <a:pPr/>
              <a:t>31</a:t>
            </a:fld>
            <a:endParaRPr lang="fr-FR">
              <a:latin typeface="Calibri" panose="020F0502020204030204" pitchFamily="34" charset="0"/>
              <a:cs typeface="Calibri" panose="020F0502020204030204" pitchFamily="34" charset="0"/>
            </a:endParaRPr>
          </a:p>
        </p:txBody>
      </p:sp>
      <p:sp>
        <p:nvSpPr>
          <p:cNvPr id="22" name="Rectangle 5"/>
          <p:cNvSpPr>
            <a:spLocks noChangeArrowheads="1"/>
          </p:cNvSpPr>
          <p:nvPr/>
        </p:nvSpPr>
        <p:spPr bwMode="auto">
          <a:xfrm>
            <a:off x="2082698" y="1613596"/>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23" name="Espace réservé du pied de page 22"/>
          <p:cNvSpPr>
            <a:spLocks noGrp="1"/>
          </p:cNvSpPr>
          <p:nvPr>
            <p:ph type="ftr" idx="11"/>
          </p:nvPr>
        </p:nvSpPr>
        <p:spPr/>
        <p:txBody>
          <a:bodyPr/>
          <a:lstStyle/>
          <a:p>
            <a:r>
              <a:rPr lang="fr-FR">
                <a:latin typeface="Calibri" panose="020F0502020204030204" pitchFamily="34" charset="0"/>
                <a:cs typeface="Calibri" panose="020F0502020204030204" pitchFamily="34" charset="0"/>
              </a:rPr>
              <a:t>Cours ADF 23-24</a:t>
            </a:r>
          </a:p>
        </p:txBody>
      </p:sp>
    </p:spTree>
  </p:cSld>
  <p:clrMapOvr>
    <a:masterClrMapping/>
  </p:clrMapOvr>
  <p:transition spd="med" advTm="20647">
    <p:randomBar dir="vert"/>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2283271" y="2692995"/>
            <a:ext cx="1314450" cy="70485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d'exploitation</a:t>
            </a:r>
          </a:p>
        </p:txBody>
      </p:sp>
      <p:sp>
        <p:nvSpPr>
          <p:cNvPr id="35845" name="Rectangle 5"/>
          <p:cNvSpPr>
            <a:spLocks noChangeArrowheads="1"/>
          </p:cNvSpPr>
          <p:nvPr/>
        </p:nvSpPr>
        <p:spPr bwMode="auto">
          <a:xfrm>
            <a:off x="2283272" y="3759795"/>
            <a:ext cx="1312863" cy="685800"/>
          </a:xfrm>
          <a:prstGeom prst="rect">
            <a:avLst/>
          </a:prstGeom>
          <a:solidFill>
            <a:srgbClr val="FF0000"/>
          </a:solidFill>
          <a:ln w="12700">
            <a:solidFill>
              <a:srgbClr val="FF0000"/>
            </a:solidFill>
            <a:miter lim="800000"/>
          </a:ln>
        </p:spPr>
        <p:txBody>
          <a:bodyPr wrap="none" anchor="ctr"/>
          <a:lstStyle/>
          <a:p>
            <a:pPr eaLnBrk="0" hangingPunct="0">
              <a:spcBef>
                <a:spcPct val="0"/>
              </a:spcBef>
            </a:pPr>
            <a:r>
              <a:rPr lang="fr-FR" b="1" dirty="0">
                <a:solidFill>
                  <a:srgbClr val="070313"/>
                </a:solidFill>
                <a:latin typeface="Calibri" panose="020F0502020204030204"/>
                <a:cs typeface="Calibri" panose="020F0502020204030204" pitchFamily="34" charset="0"/>
              </a:rPr>
              <a:t>financières</a:t>
            </a:r>
            <a:endParaRPr lang="fr-FR" dirty="0">
              <a:solidFill>
                <a:srgbClr val="070313"/>
              </a:solidFill>
              <a:latin typeface="Calibri" panose="020F0502020204030204"/>
              <a:cs typeface="Calibri" panose="020F0502020204030204" pitchFamily="34" charset="0"/>
            </a:endParaRPr>
          </a:p>
        </p:txBody>
      </p:sp>
      <p:sp>
        <p:nvSpPr>
          <p:cNvPr id="35846" name="Rectangle 6"/>
          <p:cNvSpPr>
            <a:spLocks noChangeArrowheads="1"/>
          </p:cNvSpPr>
          <p:nvPr/>
        </p:nvSpPr>
        <p:spPr bwMode="auto">
          <a:xfrm>
            <a:off x="2283272" y="4617045"/>
            <a:ext cx="1312863" cy="41598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rPr>
              <a:t>exceptionnelles</a:t>
            </a:r>
          </a:p>
        </p:txBody>
      </p:sp>
      <p:sp>
        <p:nvSpPr>
          <p:cNvPr id="35847" name="Rectangle 7"/>
          <p:cNvSpPr>
            <a:spLocks noChangeArrowheads="1"/>
          </p:cNvSpPr>
          <p:nvPr/>
        </p:nvSpPr>
        <p:spPr bwMode="auto">
          <a:xfrm>
            <a:off x="2283272" y="5188545"/>
            <a:ext cx="1312863" cy="819150"/>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Impôt</a:t>
            </a:r>
          </a:p>
          <a:p>
            <a:pPr eaLnBrk="0" hangingPunct="0">
              <a:spcBef>
                <a:spcPct val="0"/>
              </a:spcBef>
            </a:pPr>
            <a:r>
              <a:rPr lang="fr-FR" dirty="0">
                <a:solidFill>
                  <a:srgbClr val="070313"/>
                </a:solidFill>
                <a:latin typeface="Calibri" panose="020F0502020204030204"/>
              </a:rPr>
              <a:t>bénéfice</a:t>
            </a:r>
          </a:p>
        </p:txBody>
      </p:sp>
      <p:sp>
        <p:nvSpPr>
          <p:cNvPr id="35848" name="Rectangle 8"/>
          <p:cNvSpPr>
            <a:spLocks noChangeArrowheads="1"/>
          </p:cNvSpPr>
          <p:nvPr/>
        </p:nvSpPr>
        <p:spPr bwMode="auto">
          <a:xfrm>
            <a:off x="3769172" y="2692995"/>
            <a:ext cx="1312863" cy="91440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d'exploitation</a:t>
            </a:r>
          </a:p>
        </p:txBody>
      </p:sp>
      <p:sp>
        <p:nvSpPr>
          <p:cNvPr id="35849" name="Rectangle 9"/>
          <p:cNvSpPr>
            <a:spLocks noChangeArrowheads="1"/>
          </p:cNvSpPr>
          <p:nvPr/>
        </p:nvSpPr>
        <p:spPr bwMode="auto">
          <a:xfrm>
            <a:off x="2283272" y="2102445"/>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a:cs typeface="Calibri" panose="020F0502020204030204" pitchFamily="34" charset="0"/>
              </a:rPr>
              <a:t>CHARGES</a:t>
            </a:r>
          </a:p>
        </p:txBody>
      </p:sp>
      <p:sp>
        <p:nvSpPr>
          <p:cNvPr id="35850" name="Rectangle 10"/>
          <p:cNvSpPr>
            <a:spLocks noChangeArrowheads="1"/>
          </p:cNvSpPr>
          <p:nvPr/>
        </p:nvSpPr>
        <p:spPr bwMode="auto">
          <a:xfrm>
            <a:off x="3731072" y="2121495"/>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a:cs typeface="Calibri" panose="020F0502020204030204" pitchFamily="34" charset="0"/>
              </a:rPr>
              <a:t>PRODUITS</a:t>
            </a:r>
          </a:p>
        </p:txBody>
      </p:sp>
      <p:sp>
        <p:nvSpPr>
          <p:cNvPr id="35851" name="Rectangle 11"/>
          <p:cNvSpPr>
            <a:spLocks noChangeArrowheads="1"/>
          </p:cNvSpPr>
          <p:nvPr/>
        </p:nvSpPr>
        <p:spPr bwMode="auto">
          <a:xfrm>
            <a:off x="3769172" y="3759794"/>
            <a:ext cx="1312863" cy="677317"/>
          </a:xfrm>
          <a:prstGeom prst="rect">
            <a:avLst/>
          </a:prstGeom>
          <a:noFill/>
          <a:ln w="12700">
            <a:solidFill>
              <a:srgbClr val="070313"/>
            </a:solidFill>
            <a:miter lim="800000"/>
          </a:ln>
        </p:spPr>
        <p:txBody>
          <a:bodyPr wrap="none" anchor="ctr"/>
          <a:lstStyle/>
          <a:p>
            <a:pPr eaLnBrk="0" hangingPunct="0">
              <a:spcBef>
                <a:spcPct val="0"/>
              </a:spcBef>
            </a:pPr>
            <a:r>
              <a:rPr lang="fr-FR" b="1" dirty="0">
                <a:solidFill>
                  <a:srgbClr val="070313"/>
                </a:solidFill>
                <a:latin typeface="Calibri" panose="020F0502020204030204"/>
                <a:cs typeface="Calibri" panose="020F0502020204030204" pitchFamily="34" charset="0"/>
              </a:rPr>
              <a:t>financiers</a:t>
            </a:r>
            <a:endParaRPr lang="fr-FR" dirty="0">
              <a:solidFill>
                <a:srgbClr val="070313"/>
              </a:solidFill>
              <a:latin typeface="Calibri" panose="020F0502020204030204"/>
              <a:cs typeface="Calibri" panose="020F0502020204030204" pitchFamily="34" charset="0"/>
            </a:endParaRPr>
          </a:p>
        </p:txBody>
      </p:sp>
      <p:sp>
        <p:nvSpPr>
          <p:cNvPr id="35852" name="Rectangle 12"/>
          <p:cNvSpPr>
            <a:spLocks noChangeArrowheads="1"/>
          </p:cNvSpPr>
          <p:nvPr/>
        </p:nvSpPr>
        <p:spPr bwMode="auto">
          <a:xfrm>
            <a:off x="3769172" y="4617045"/>
            <a:ext cx="1312863" cy="47625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exceptionnels</a:t>
            </a:r>
          </a:p>
        </p:txBody>
      </p:sp>
      <p:sp>
        <p:nvSpPr>
          <p:cNvPr id="35853" name="Rectangle 13"/>
          <p:cNvSpPr>
            <a:spLocks noChangeArrowheads="1"/>
          </p:cNvSpPr>
          <p:nvPr/>
        </p:nvSpPr>
        <p:spPr bwMode="auto">
          <a:xfrm>
            <a:off x="3769172" y="5188545"/>
            <a:ext cx="1312863" cy="820738"/>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a:cs typeface="Calibri" panose="020F0502020204030204" pitchFamily="34" charset="0"/>
              </a:rPr>
              <a:t>perte</a:t>
            </a:r>
          </a:p>
        </p:txBody>
      </p:sp>
      <p:sp>
        <p:nvSpPr>
          <p:cNvPr id="35855" name="Line 15"/>
          <p:cNvSpPr>
            <a:spLocks noChangeShapeType="1"/>
          </p:cNvSpPr>
          <p:nvPr/>
        </p:nvSpPr>
        <p:spPr bwMode="auto">
          <a:xfrm flipV="1">
            <a:off x="3626296" y="1928802"/>
            <a:ext cx="2398266" cy="1815118"/>
          </a:xfrm>
          <a:prstGeom prst="line">
            <a:avLst/>
          </a:prstGeom>
          <a:noFill/>
          <a:ln w="19050">
            <a:solidFill>
              <a:schemeClr val="tx1"/>
            </a:solidFill>
            <a:prstDash val="lgDash"/>
            <a:round/>
          </a:ln>
        </p:spPr>
        <p:txBody>
          <a:bodyPr wrap="none" anchor="ctr"/>
          <a:lstStyle/>
          <a:p>
            <a:endParaRPr lang="fr-FR">
              <a:latin typeface="Calibri" panose="020F0502020204030204"/>
            </a:endParaRPr>
          </a:p>
        </p:txBody>
      </p:sp>
      <p:sp>
        <p:nvSpPr>
          <p:cNvPr id="35856" name="Line 16"/>
          <p:cNvSpPr>
            <a:spLocks noChangeShapeType="1"/>
          </p:cNvSpPr>
          <p:nvPr/>
        </p:nvSpPr>
        <p:spPr bwMode="auto">
          <a:xfrm>
            <a:off x="3575720" y="4437112"/>
            <a:ext cx="2448842" cy="1849408"/>
          </a:xfrm>
          <a:prstGeom prst="line">
            <a:avLst/>
          </a:prstGeom>
          <a:noFill/>
          <a:ln w="19050">
            <a:solidFill>
              <a:schemeClr val="tx1"/>
            </a:solidFill>
            <a:prstDash val="lgDash"/>
            <a:round/>
          </a:ln>
        </p:spPr>
        <p:txBody>
          <a:bodyPr wrap="none" anchor="ctr"/>
          <a:lstStyle/>
          <a:p>
            <a:endParaRPr lang="fr-FR">
              <a:latin typeface="Calibri" panose="020F0502020204030204"/>
            </a:endParaRPr>
          </a:p>
        </p:txBody>
      </p:sp>
      <p:sp>
        <p:nvSpPr>
          <p:cNvPr id="21" name="Espace réservé du numéro de diapositive 20"/>
          <p:cNvSpPr>
            <a:spLocks noGrp="1"/>
          </p:cNvSpPr>
          <p:nvPr>
            <p:ph type="sldNum" idx="12"/>
          </p:nvPr>
        </p:nvSpPr>
        <p:spPr/>
        <p:txBody>
          <a:bodyPr/>
          <a:lstStyle/>
          <a:p>
            <a:fld id="{155B8A87-E994-4E4D-99DD-D0B9390FAE93}" type="slidenum">
              <a:rPr lang="fr-FR" smtClean="0"/>
              <a:pPr/>
              <a:t>32</a:t>
            </a:fld>
            <a:endParaRPr lang="fr-FR"/>
          </a:p>
        </p:txBody>
      </p:sp>
      <p:sp>
        <p:nvSpPr>
          <p:cNvPr id="23" name="Rectangle 14"/>
          <p:cNvSpPr txBox="1">
            <a:spLocks noChangeArrowheads="1"/>
          </p:cNvSpPr>
          <p:nvPr/>
        </p:nvSpPr>
        <p:spPr>
          <a:xfrm>
            <a:off x="6024562" y="1857365"/>
            <a:ext cx="5472038" cy="4435475"/>
          </a:xfrm>
          <a:prstGeom prst="rect">
            <a:avLst/>
          </a:prstGeom>
          <a:noFill/>
          <a:ln>
            <a:solidFill>
              <a:schemeClr val="tx1"/>
            </a:solidFill>
          </a:ln>
        </p:spPr>
        <p:txBody>
          <a:bodyPr spcFirstLastPara="1" wrap="square" lIns="45700" tIns="45700" rIns="45700" bIns="45700" anchor="t" anchorCtr="0">
            <a:normAutofit/>
          </a:bodyPr>
          <a:lstStyle/>
          <a:p>
            <a:pPr marL="457200" indent="-342900" algn="ctr">
              <a:lnSpc>
                <a:spcPct val="90000"/>
              </a:lnSpc>
              <a:spcBef>
                <a:spcPct val="50000"/>
              </a:spcBef>
              <a:buClr>
                <a:srgbClr val="000000"/>
              </a:buClr>
              <a:buSzPts val="1800"/>
              <a:defRPr/>
            </a:pPr>
            <a:r>
              <a:rPr lang="fr-FR" sz="2400" b="1" u="sng" kern="0" dirty="0">
                <a:solidFill>
                  <a:srgbClr val="FF0000"/>
                </a:solidFill>
                <a:effectLst>
                  <a:outerShdw blurRad="38100" dist="38100" dir="2700000" algn="tl">
                    <a:srgbClr val="000000">
                      <a:alpha val="43137"/>
                    </a:srgbClr>
                  </a:outerShdw>
                </a:effectLst>
                <a:latin typeface="Calibri" panose="020F0502020204030204"/>
                <a:ea typeface="Calibri" panose="020F0502020204030204"/>
                <a:cs typeface="Calibri" panose="020F0502020204030204" pitchFamily="34" charset="0"/>
                <a:sym typeface="Calibri" panose="020F0502020204030204"/>
              </a:rPr>
              <a:t>Charges financières</a:t>
            </a:r>
          </a:p>
          <a:p>
            <a:pPr marL="457200" indent="-342900" algn="just">
              <a:lnSpc>
                <a:spcPct val="15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pitchFamily="34" charset="0"/>
                <a:sym typeface="Calibri" panose="020F0502020204030204"/>
              </a:rPr>
              <a:t>Moins-value sur les cessions de titres de placement</a:t>
            </a:r>
          </a:p>
          <a:p>
            <a:pPr marL="457200" indent="-342900" algn="just">
              <a:lnSpc>
                <a:spcPct val="15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pitchFamily="34" charset="0"/>
                <a:sym typeface="Calibri" panose="020F0502020204030204"/>
              </a:rPr>
              <a:t>Intérêts sur emprunts</a:t>
            </a:r>
          </a:p>
          <a:p>
            <a:pPr marL="457200" indent="-342900" algn="just">
              <a:lnSpc>
                <a:spcPct val="15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pitchFamily="34" charset="0"/>
                <a:sym typeface="Calibri" panose="020F0502020204030204"/>
              </a:rPr>
              <a:t>Escomptes accordés</a:t>
            </a:r>
          </a:p>
          <a:p>
            <a:pPr marL="457200" indent="-342900" algn="just">
              <a:lnSpc>
                <a:spcPct val="15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pitchFamily="34" charset="0"/>
                <a:sym typeface="Calibri" panose="020F0502020204030204"/>
              </a:rPr>
              <a:t>Dotation aux provisions financières</a:t>
            </a:r>
          </a:p>
        </p:txBody>
      </p:sp>
      <p:sp>
        <p:nvSpPr>
          <p:cNvPr id="24" name="Rectangle 5"/>
          <p:cNvSpPr>
            <a:spLocks noChangeArrowheads="1"/>
          </p:cNvSpPr>
          <p:nvPr/>
        </p:nvSpPr>
        <p:spPr bwMode="auto">
          <a:xfrm>
            <a:off x="2024034"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a:cs typeface="Calibri" panose="020F0502020204030204" pitchFamily="34" charset="0"/>
              </a:rPr>
              <a:t>Etat de Résultat</a:t>
            </a:r>
          </a:p>
        </p:txBody>
      </p:sp>
      <p:sp>
        <p:nvSpPr>
          <p:cNvPr id="18" name="Espace réservé du pied de page 17"/>
          <p:cNvSpPr>
            <a:spLocks noGrp="1"/>
          </p:cNvSpPr>
          <p:nvPr>
            <p:ph type="ftr" idx="11"/>
          </p:nvPr>
        </p:nvSpPr>
        <p:spPr/>
        <p:txBody>
          <a:bodyPr/>
          <a:lstStyle/>
          <a:p>
            <a:r>
              <a:rPr lang="fr-FR"/>
              <a:t>Cours ADF 23-24</a:t>
            </a:r>
          </a:p>
        </p:txBody>
      </p:sp>
      <p:sp>
        <p:nvSpPr>
          <p:cNvPr id="2"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advTm="52921">
    <p:randomBar dir="vert"/>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2166911" y="2692995"/>
            <a:ext cx="1430811" cy="70485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rPr>
              <a:t>d'exploitation</a:t>
            </a:r>
          </a:p>
        </p:txBody>
      </p:sp>
      <p:sp>
        <p:nvSpPr>
          <p:cNvPr id="35845" name="Rectangle 5"/>
          <p:cNvSpPr>
            <a:spLocks noChangeArrowheads="1"/>
          </p:cNvSpPr>
          <p:nvPr/>
        </p:nvSpPr>
        <p:spPr bwMode="auto">
          <a:xfrm>
            <a:off x="2166911" y="3759795"/>
            <a:ext cx="1429224" cy="685800"/>
          </a:xfrm>
          <a:prstGeom prst="rect">
            <a:avLst/>
          </a:prstGeom>
          <a:noFill/>
          <a:ln w="12700">
            <a:solidFill>
              <a:srgbClr val="070313"/>
            </a:solidFill>
            <a:miter lim="800000"/>
          </a:ln>
        </p:spPr>
        <p:txBody>
          <a:bodyPr wrap="none" anchor="ctr"/>
          <a:lstStyle/>
          <a:p>
            <a:pPr eaLnBrk="0" hangingPunct="0">
              <a:spcBef>
                <a:spcPct val="0"/>
              </a:spcBef>
            </a:pPr>
            <a:r>
              <a:rPr lang="fr-FR" b="1" dirty="0">
                <a:solidFill>
                  <a:srgbClr val="070313"/>
                </a:solidFill>
                <a:latin typeface="Calibri" panose="020F0502020204030204"/>
              </a:rPr>
              <a:t>financières</a:t>
            </a:r>
            <a:endParaRPr lang="fr-FR" dirty="0">
              <a:solidFill>
                <a:srgbClr val="070313"/>
              </a:solidFill>
              <a:latin typeface="Calibri" panose="020F0502020204030204"/>
            </a:endParaRPr>
          </a:p>
        </p:txBody>
      </p:sp>
      <p:sp>
        <p:nvSpPr>
          <p:cNvPr id="35846" name="Rectangle 6"/>
          <p:cNvSpPr>
            <a:spLocks noChangeArrowheads="1"/>
          </p:cNvSpPr>
          <p:nvPr/>
        </p:nvSpPr>
        <p:spPr bwMode="auto">
          <a:xfrm>
            <a:off x="2166911" y="4617045"/>
            <a:ext cx="1429224" cy="455029"/>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a:rPr>
              <a:t>exceptionnelles</a:t>
            </a:r>
          </a:p>
        </p:txBody>
      </p:sp>
      <p:sp>
        <p:nvSpPr>
          <p:cNvPr id="35847" name="Rectangle 7"/>
          <p:cNvSpPr>
            <a:spLocks noChangeArrowheads="1"/>
          </p:cNvSpPr>
          <p:nvPr/>
        </p:nvSpPr>
        <p:spPr bwMode="auto">
          <a:xfrm>
            <a:off x="2165326" y="5188545"/>
            <a:ext cx="1430810" cy="819150"/>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a:rPr>
              <a:t>Impôt</a:t>
            </a:r>
          </a:p>
          <a:p>
            <a:pPr algn="ctr" eaLnBrk="0" hangingPunct="0">
              <a:spcBef>
                <a:spcPct val="0"/>
              </a:spcBef>
            </a:pPr>
            <a:r>
              <a:rPr lang="fr-FR" dirty="0">
                <a:solidFill>
                  <a:srgbClr val="070313"/>
                </a:solidFill>
                <a:latin typeface="Calibri" panose="020F0502020204030204"/>
              </a:rPr>
              <a:t>bénéfice</a:t>
            </a:r>
          </a:p>
        </p:txBody>
      </p:sp>
      <p:sp>
        <p:nvSpPr>
          <p:cNvPr id="35848" name="Rectangle 8"/>
          <p:cNvSpPr>
            <a:spLocks noChangeArrowheads="1"/>
          </p:cNvSpPr>
          <p:nvPr/>
        </p:nvSpPr>
        <p:spPr bwMode="auto">
          <a:xfrm>
            <a:off x="3769172" y="2692995"/>
            <a:ext cx="1541011" cy="91440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a:rPr>
              <a:t>d'exploitation</a:t>
            </a:r>
          </a:p>
        </p:txBody>
      </p:sp>
      <p:sp>
        <p:nvSpPr>
          <p:cNvPr id="35849" name="Rectangle 9"/>
          <p:cNvSpPr>
            <a:spLocks noChangeArrowheads="1"/>
          </p:cNvSpPr>
          <p:nvPr/>
        </p:nvSpPr>
        <p:spPr bwMode="auto">
          <a:xfrm>
            <a:off x="2166911" y="2102445"/>
            <a:ext cx="1429224" cy="457200"/>
          </a:xfrm>
          <a:prstGeom prst="rect">
            <a:avLst/>
          </a:prstGeom>
          <a:noFill/>
          <a:ln w="57150">
            <a:solidFill>
              <a:srgbClr val="070313"/>
            </a:solidFill>
            <a:miter lim="800000"/>
          </a:ln>
        </p:spPr>
        <p:txBody>
          <a:bodyPr wrap="none" anchor="ctr"/>
          <a:lstStyle/>
          <a:p>
            <a:pPr algn="ctr" eaLnBrk="0" hangingPunct="0">
              <a:spcBef>
                <a:spcPct val="0"/>
              </a:spcBef>
            </a:pPr>
            <a:r>
              <a:rPr lang="fr-FR" b="1" dirty="0">
                <a:solidFill>
                  <a:srgbClr val="FF0000"/>
                </a:solidFill>
                <a:latin typeface="Calibri" panose="020F0502020204030204"/>
              </a:rPr>
              <a:t>CHARGES</a:t>
            </a:r>
          </a:p>
        </p:txBody>
      </p:sp>
      <p:sp>
        <p:nvSpPr>
          <p:cNvPr id="35850" name="Rectangle 10"/>
          <p:cNvSpPr>
            <a:spLocks noChangeArrowheads="1"/>
          </p:cNvSpPr>
          <p:nvPr/>
        </p:nvSpPr>
        <p:spPr bwMode="auto">
          <a:xfrm>
            <a:off x="3731072" y="2121495"/>
            <a:ext cx="1579111" cy="457200"/>
          </a:xfrm>
          <a:prstGeom prst="rect">
            <a:avLst/>
          </a:prstGeom>
          <a:noFill/>
          <a:ln w="57150">
            <a:solidFill>
              <a:srgbClr val="070313"/>
            </a:solidFill>
            <a:miter lim="800000"/>
          </a:ln>
        </p:spPr>
        <p:txBody>
          <a:bodyPr wrap="none" anchor="ctr"/>
          <a:lstStyle/>
          <a:p>
            <a:pPr algn="ctr" eaLnBrk="0" hangingPunct="0">
              <a:spcBef>
                <a:spcPct val="0"/>
              </a:spcBef>
            </a:pPr>
            <a:r>
              <a:rPr lang="fr-FR" b="1" dirty="0">
                <a:solidFill>
                  <a:srgbClr val="00B050"/>
                </a:solidFill>
                <a:latin typeface="Calibri" panose="020F0502020204030204"/>
              </a:rPr>
              <a:t>PRODUITS</a:t>
            </a:r>
          </a:p>
        </p:txBody>
      </p:sp>
      <p:sp>
        <p:nvSpPr>
          <p:cNvPr id="35851" name="Rectangle 11"/>
          <p:cNvSpPr>
            <a:spLocks noChangeArrowheads="1"/>
          </p:cNvSpPr>
          <p:nvPr/>
        </p:nvSpPr>
        <p:spPr bwMode="auto">
          <a:xfrm>
            <a:off x="3769172" y="3759795"/>
            <a:ext cx="1541011" cy="571500"/>
          </a:xfrm>
          <a:prstGeom prst="rect">
            <a:avLst/>
          </a:prstGeom>
          <a:solidFill>
            <a:srgbClr val="00B050"/>
          </a:solidFill>
          <a:ln w="12700">
            <a:solidFill>
              <a:srgbClr val="00B050"/>
            </a:solidFill>
            <a:miter lim="800000"/>
          </a:ln>
        </p:spPr>
        <p:txBody>
          <a:bodyPr wrap="none" anchor="ctr"/>
          <a:lstStyle/>
          <a:p>
            <a:pPr algn="ctr" eaLnBrk="0" hangingPunct="0">
              <a:spcBef>
                <a:spcPct val="0"/>
              </a:spcBef>
            </a:pPr>
            <a:r>
              <a:rPr lang="fr-FR" b="1" dirty="0">
                <a:solidFill>
                  <a:srgbClr val="070313"/>
                </a:solidFill>
                <a:latin typeface="Calibri" panose="020F0502020204030204"/>
              </a:rPr>
              <a:t>financiers</a:t>
            </a:r>
            <a:endParaRPr lang="fr-FR" dirty="0">
              <a:solidFill>
                <a:srgbClr val="070313"/>
              </a:solidFill>
              <a:latin typeface="Calibri" panose="020F0502020204030204"/>
            </a:endParaRPr>
          </a:p>
        </p:txBody>
      </p:sp>
      <p:sp>
        <p:nvSpPr>
          <p:cNvPr id="35852" name="Rectangle 12"/>
          <p:cNvSpPr>
            <a:spLocks noChangeArrowheads="1"/>
          </p:cNvSpPr>
          <p:nvPr/>
        </p:nvSpPr>
        <p:spPr bwMode="auto">
          <a:xfrm>
            <a:off x="3769172" y="4617045"/>
            <a:ext cx="1541011" cy="476250"/>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a:rPr>
              <a:t>exceptionnels</a:t>
            </a:r>
          </a:p>
        </p:txBody>
      </p:sp>
      <p:sp>
        <p:nvSpPr>
          <p:cNvPr id="35853" name="Rectangle 13"/>
          <p:cNvSpPr>
            <a:spLocks noChangeArrowheads="1"/>
          </p:cNvSpPr>
          <p:nvPr/>
        </p:nvSpPr>
        <p:spPr bwMode="auto">
          <a:xfrm>
            <a:off x="3769172" y="5188545"/>
            <a:ext cx="1541011" cy="820738"/>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a:rPr>
              <a:t>perte</a:t>
            </a:r>
          </a:p>
        </p:txBody>
      </p:sp>
      <p:sp>
        <p:nvSpPr>
          <p:cNvPr id="35857" name="Line 17"/>
          <p:cNvSpPr>
            <a:spLocks noChangeShapeType="1"/>
          </p:cNvSpPr>
          <p:nvPr/>
        </p:nvSpPr>
        <p:spPr bwMode="auto">
          <a:xfrm flipV="1">
            <a:off x="5310182" y="1785926"/>
            <a:ext cx="714380" cy="2000264"/>
          </a:xfrm>
          <a:prstGeom prst="line">
            <a:avLst/>
          </a:prstGeom>
          <a:noFill/>
          <a:ln w="19050">
            <a:solidFill>
              <a:schemeClr val="tx1"/>
            </a:solidFill>
            <a:prstDash val="lgDash"/>
            <a:round/>
          </a:ln>
        </p:spPr>
        <p:txBody>
          <a:bodyPr wrap="none" anchor="ctr"/>
          <a:lstStyle/>
          <a:p>
            <a:endParaRPr lang="fr-FR">
              <a:latin typeface="Calibri" panose="020F0502020204030204"/>
            </a:endParaRPr>
          </a:p>
        </p:txBody>
      </p:sp>
      <p:sp>
        <p:nvSpPr>
          <p:cNvPr id="35858" name="Line 18"/>
          <p:cNvSpPr>
            <a:spLocks noChangeShapeType="1"/>
          </p:cNvSpPr>
          <p:nvPr/>
        </p:nvSpPr>
        <p:spPr bwMode="auto">
          <a:xfrm>
            <a:off x="5310182" y="4357694"/>
            <a:ext cx="714378" cy="1231546"/>
          </a:xfrm>
          <a:prstGeom prst="line">
            <a:avLst/>
          </a:prstGeom>
          <a:noFill/>
          <a:ln w="19050">
            <a:solidFill>
              <a:schemeClr val="tx1"/>
            </a:solidFill>
            <a:prstDash val="lgDash"/>
            <a:round/>
          </a:ln>
        </p:spPr>
        <p:txBody>
          <a:bodyPr wrap="none" anchor="ctr"/>
          <a:lstStyle/>
          <a:p>
            <a:endParaRPr lang="fr-FR">
              <a:latin typeface="Calibri" panose="020F0502020204030204"/>
            </a:endParaRPr>
          </a:p>
        </p:txBody>
      </p:sp>
      <p:sp>
        <p:nvSpPr>
          <p:cNvPr id="21" name="Espace réservé du numéro de diapositive 20"/>
          <p:cNvSpPr>
            <a:spLocks noGrp="1"/>
          </p:cNvSpPr>
          <p:nvPr>
            <p:ph type="sldNum" idx="12"/>
          </p:nvPr>
        </p:nvSpPr>
        <p:spPr/>
        <p:txBody>
          <a:bodyPr/>
          <a:lstStyle/>
          <a:p>
            <a:fld id="{155B8A87-E994-4E4D-99DD-D0B9390FAE93}" type="slidenum">
              <a:rPr lang="fr-FR" smtClean="0">
                <a:latin typeface="Calibri" panose="020F0502020204030204"/>
              </a:rPr>
              <a:pPr/>
              <a:t>33</a:t>
            </a:fld>
            <a:endParaRPr lang="fr-FR">
              <a:latin typeface="Calibri" panose="020F0502020204030204"/>
            </a:endParaRPr>
          </a:p>
        </p:txBody>
      </p:sp>
      <p:sp>
        <p:nvSpPr>
          <p:cNvPr id="22" name="Rectangle 14"/>
          <p:cNvSpPr txBox="1">
            <a:spLocks noChangeArrowheads="1"/>
          </p:cNvSpPr>
          <p:nvPr/>
        </p:nvSpPr>
        <p:spPr>
          <a:xfrm>
            <a:off x="6024561" y="1785927"/>
            <a:ext cx="5985721" cy="3803313"/>
          </a:xfrm>
          <a:prstGeom prst="rect">
            <a:avLst/>
          </a:prstGeom>
          <a:noFill/>
          <a:ln>
            <a:solidFill>
              <a:schemeClr val="tx1"/>
            </a:solidFill>
          </a:ln>
        </p:spPr>
        <p:txBody>
          <a:bodyPr spcFirstLastPara="1" wrap="square" lIns="45700" tIns="45700" rIns="45700" bIns="45700" anchor="t" anchorCtr="0">
            <a:normAutofit/>
          </a:bodyPr>
          <a:lstStyle/>
          <a:p>
            <a:pPr marL="457200" indent="-342900" algn="ctr">
              <a:lnSpc>
                <a:spcPct val="90000"/>
              </a:lnSpc>
              <a:spcBef>
                <a:spcPct val="50000"/>
              </a:spcBef>
              <a:buClr>
                <a:srgbClr val="000000"/>
              </a:buClr>
              <a:buSzPts val="1800"/>
              <a:defRPr/>
            </a:pPr>
            <a:r>
              <a:rPr lang="fr-FR" sz="2400" b="1" u="sng" kern="0" dirty="0">
                <a:solidFill>
                  <a:srgbClr val="00B050"/>
                </a:solidFill>
                <a:effectLst>
                  <a:outerShdw blurRad="38100" dist="38100" dir="2700000" algn="tl">
                    <a:srgbClr val="000000">
                      <a:alpha val="43137"/>
                    </a:srgbClr>
                  </a:outerShdw>
                </a:effectLst>
                <a:latin typeface="Calibri" panose="020F0502020204030204"/>
                <a:ea typeface="Calibri" panose="020F0502020204030204"/>
                <a:cs typeface="Calibri" panose="020F0502020204030204"/>
                <a:sym typeface="Calibri" panose="020F0502020204030204"/>
              </a:rPr>
              <a:t>Produits financiers</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Revenus des placements financiers (dividendes, intérêts de placement…)</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Plus-value sur les cessions de valeurs mobilières de placement</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Intérêts sur prêt</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Escomptes obtenus</a:t>
            </a:r>
          </a:p>
          <a:p>
            <a:pPr marL="457200" indent="-342900" algn="just">
              <a:lnSpc>
                <a:spcPct val="90000"/>
              </a:lnSpc>
              <a:spcBef>
                <a:spcPct val="50000"/>
              </a:spcBef>
              <a:buClr>
                <a:srgbClr val="000000"/>
              </a:buClr>
              <a:buSzPts val="1800"/>
              <a:buFont typeface="Arial" panose="020B0604020202020204"/>
              <a:buChar char="•"/>
              <a:defRPr/>
            </a:pPr>
            <a:r>
              <a:rPr lang="fr-FR" sz="2000" kern="0" dirty="0">
                <a:solidFill>
                  <a:srgbClr val="070313"/>
                </a:solidFill>
                <a:latin typeface="Calibri" panose="020F0502020204030204"/>
                <a:ea typeface="Calibri" panose="020F0502020204030204"/>
                <a:cs typeface="Calibri" panose="020F0502020204030204"/>
                <a:sym typeface="Calibri" panose="020F0502020204030204"/>
              </a:rPr>
              <a:t>R</a:t>
            </a:r>
            <a:r>
              <a:rPr lang="fr-FR" sz="2000" kern="0" dirty="0" err="1">
                <a:solidFill>
                  <a:srgbClr val="070313"/>
                </a:solidFill>
                <a:latin typeface="Calibri" panose="020F0502020204030204"/>
                <a:ea typeface="Calibri" panose="020F0502020204030204"/>
                <a:cs typeface="Calibri" panose="020F0502020204030204"/>
                <a:sym typeface="Calibri" panose="020F0502020204030204"/>
              </a:rPr>
              <a:t>eprise</a:t>
            </a:r>
            <a:r>
              <a:rPr lang="fr-FR" sz="2000" kern="0" dirty="0">
                <a:solidFill>
                  <a:srgbClr val="070313"/>
                </a:solidFill>
                <a:latin typeface="Calibri" panose="020F0502020204030204"/>
                <a:ea typeface="Calibri" panose="020F0502020204030204"/>
                <a:cs typeface="Calibri" panose="020F0502020204030204"/>
                <a:sym typeface="Calibri" panose="020F0502020204030204"/>
              </a:rPr>
              <a:t> sur provisions financières</a:t>
            </a:r>
          </a:p>
        </p:txBody>
      </p:sp>
      <p:sp>
        <p:nvSpPr>
          <p:cNvPr id="24"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a:cs typeface="Times New Roman" panose="02020603050405020304" pitchFamily="18" charset="0"/>
              </a:rPr>
              <a:t>Etat de Résultat</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advTm="52921">
    <p:randomBar dir="vert"/>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2419" name="Rectangle 3"/>
          <p:cNvSpPr>
            <a:spLocks noGrp="1" noChangeArrowheads="1"/>
          </p:cNvSpPr>
          <p:nvPr>
            <p:ph type="body" idx="1"/>
          </p:nvPr>
        </p:nvSpPr>
        <p:spPr>
          <a:xfrm>
            <a:off x="6310314" y="1828824"/>
            <a:ext cx="5402310" cy="4171944"/>
          </a:xfrm>
          <a:ln>
            <a:solidFill>
              <a:schemeClr val="tx1"/>
            </a:solidFill>
          </a:ln>
        </p:spPr>
        <p:txBody>
          <a:bodyPr>
            <a:normAutofit/>
          </a:bodyPr>
          <a:lstStyle/>
          <a:p>
            <a:pPr algn="ctr" eaLnBrk="1" hangingPunct="1">
              <a:spcBef>
                <a:spcPct val="50000"/>
              </a:spcBef>
              <a:buFont typeface="Verdana" panose="020B0604030504040204" pitchFamily="34" charset="0"/>
              <a:buNone/>
            </a:pPr>
            <a:r>
              <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Charges Exceptionnelles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Charges de la cession d'immobilisations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Autres charges exceptionnels (amende et pénalités, dons accordés, perte de change…)</a:t>
            </a:r>
            <a:endParaRPr lang="fr-FR" sz="2000" b="1" dirty="0">
              <a:solidFill>
                <a:srgbClr val="070313"/>
              </a:solidFill>
              <a:latin typeface="Calibri" panose="020F0502020204030204" pitchFamily="34" charset="0"/>
              <a:cs typeface="Calibri" panose="020F0502020204030204" pitchFamily="34" charset="0"/>
            </a:endParaRPr>
          </a:p>
        </p:txBody>
      </p:sp>
      <p:sp>
        <p:nvSpPr>
          <p:cNvPr id="36869" name="Rectangle 5"/>
          <p:cNvSpPr>
            <a:spLocks noChangeArrowheads="1"/>
          </p:cNvSpPr>
          <p:nvPr/>
        </p:nvSpPr>
        <p:spPr bwMode="auto">
          <a:xfrm>
            <a:off x="2166911" y="2686074"/>
            <a:ext cx="1450307" cy="885802"/>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6870" name="Rectangle 6"/>
          <p:cNvSpPr>
            <a:spLocks noChangeArrowheads="1"/>
          </p:cNvSpPr>
          <p:nvPr/>
        </p:nvSpPr>
        <p:spPr bwMode="auto">
          <a:xfrm>
            <a:off x="2166911" y="3752874"/>
            <a:ext cx="1448720" cy="6858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financières</a:t>
            </a:r>
          </a:p>
        </p:txBody>
      </p:sp>
      <p:sp>
        <p:nvSpPr>
          <p:cNvPr id="36871" name="Rectangle 7"/>
          <p:cNvSpPr>
            <a:spLocks noChangeArrowheads="1"/>
          </p:cNvSpPr>
          <p:nvPr/>
        </p:nvSpPr>
        <p:spPr bwMode="auto">
          <a:xfrm>
            <a:off x="2166911" y="4610124"/>
            <a:ext cx="1448720" cy="461950"/>
          </a:xfrm>
          <a:prstGeom prst="rect">
            <a:avLst/>
          </a:prstGeom>
          <a:solidFill>
            <a:srgbClr val="FF0000"/>
          </a:solidFill>
          <a:ln w="12700">
            <a:solidFill>
              <a:srgbClr val="FF0000"/>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exceptionnelles</a:t>
            </a:r>
          </a:p>
        </p:txBody>
      </p:sp>
      <p:sp>
        <p:nvSpPr>
          <p:cNvPr id="36872" name="Rectangle 8"/>
          <p:cNvSpPr>
            <a:spLocks noChangeArrowheads="1"/>
          </p:cNvSpPr>
          <p:nvPr/>
        </p:nvSpPr>
        <p:spPr bwMode="auto">
          <a:xfrm>
            <a:off x="2166911" y="5181624"/>
            <a:ext cx="1448720" cy="819150"/>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6873" name="Rectangle 9"/>
          <p:cNvSpPr>
            <a:spLocks noChangeArrowheads="1"/>
          </p:cNvSpPr>
          <p:nvPr/>
        </p:nvSpPr>
        <p:spPr bwMode="auto">
          <a:xfrm>
            <a:off x="3788668" y="2686074"/>
            <a:ext cx="1664391" cy="9144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6874" name="Rectangle 10"/>
          <p:cNvSpPr>
            <a:spLocks noChangeArrowheads="1"/>
          </p:cNvSpPr>
          <p:nvPr/>
        </p:nvSpPr>
        <p:spPr bwMode="auto">
          <a:xfrm>
            <a:off x="2166911" y="2095524"/>
            <a:ext cx="1448720"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6875" name="Rectangle 11"/>
          <p:cNvSpPr>
            <a:spLocks noChangeArrowheads="1"/>
          </p:cNvSpPr>
          <p:nvPr/>
        </p:nvSpPr>
        <p:spPr bwMode="auto">
          <a:xfrm>
            <a:off x="3750568" y="2114574"/>
            <a:ext cx="1702491" cy="457200"/>
          </a:xfrm>
          <a:prstGeom prst="rect">
            <a:avLst/>
          </a:prstGeom>
          <a:noFill/>
          <a:ln w="57150">
            <a:solidFill>
              <a:srgbClr val="070313"/>
            </a:solidFill>
            <a:miter lim="800000"/>
          </a:ln>
        </p:spPr>
        <p:txBody>
          <a:bodyPr wrap="none" anchor="ctr"/>
          <a:lstStyle/>
          <a:p>
            <a:pPr algn="ct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6876" name="Rectangle 12"/>
          <p:cNvSpPr>
            <a:spLocks noChangeArrowheads="1"/>
          </p:cNvSpPr>
          <p:nvPr/>
        </p:nvSpPr>
        <p:spPr bwMode="auto">
          <a:xfrm>
            <a:off x="3788668" y="3752874"/>
            <a:ext cx="1664391" cy="5715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financiers</a:t>
            </a:r>
          </a:p>
        </p:txBody>
      </p:sp>
      <p:sp>
        <p:nvSpPr>
          <p:cNvPr id="36877" name="Rectangle 13"/>
          <p:cNvSpPr>
            <a:spLocks noChangeArrowheads="1"/>
          </p:cNvSpPr>
          <p:nvPr/>
        </p:nvSpPr>
        <p:spPr bwMode="auto">
          <a:xfrm>
            <a:off x="3788668" y="4610124"/>
            <a:ext cx="1664391" cy="476250"/>
          </a:xfrm>
          <a:prstGeom prst="rect">
            <a:avLst/>
          </a:prstGeom>
          <a:noFill/>
          <a:ln w="12700">
            <a:solidFill>
              <a:srgbClr val="070313"/>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exceptionnels</a:t>
            </a:r>
          </a:p>
        </p:txBody>
      </p:sp>
      <p:sp>
        <p:nvSpPr>
          <p:cNvPr id="36878" name="Rectangle 14"/>
          <p:cNvSpPr>
            <a:spLocks noChangeArrowheads="1"/>
          </p:cNvSpPr>
          <p:nvPr/>
        </p:nvSpPr>
        <p:spPr bwMode="auto">
          <a:xfrm>
            <a:off x="3788668" y="5181624"/>
            <a:ext cx="1664391" cy="820738"/>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sp>
        <p:nvSpPr>
          <p:cNvPr id="36879" name="Line 15"/>
          <p:cNvSpPr>
            <a:spLocks noChangeShapeType="1"/>
          </p:cNvSpPr>
          <p:nvPr/>
        </p:nvSpPr>
        <p:spPr bwMode="auto">
          <a:xfrm flipV="1">
            <a:off x="1981200" y="1638300"/>
            <a:ext cx="2990850" cy="18859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0" name="Line 16"/>
          <p:cNvSpPr>
            <a:spLocks noChangeShapeType="1"/>
          </p:cNvSpPr>
          <p:nvPr/>
        </p:nvSpPr>
        <p:spPr bwMode="auto">
          <a:xfrm>
            <a:off x="1885950" y="4191000"/>
            <a:ext cx="3028950" cy="23050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1" name="Line 17"/>
          <p:cNvSpPr>
            <a:spLocks noChangeShapeType="1"/>
          </p:cNvSpPr>
          <p:nvPr/>
        </p:nvSpPr>
        <p:spPr bwMode="auto">
          <a:xfrm flipV="1">
            <a:off x="4743450" y="1657350"/>
            <a:ext cx="247650" cy="18669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2" name="Line 18"/>
          <p:cNvSpPr>
            <a:spLocks noChangeShapeType="1"/>
          </p:cNvSpPr>
          <p:nvPr/>
        </p:nvSpPr>
        <p:spPr bwMode="auto">
          <a:xfrm>
            <a:off x="4686300" y="4076700"/>
            <a:ext cx="304800" cy="24384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5" name="Line 21"/>
          <p:cNvSpPr>
            <a:spLocks noChangeShapeType="1"/>
          </p:cNvSpPr>
          <p:nvPr/>
        </p:nvSpPr>
        <p:spPr bwMode="auto">
          <a:xfrm flipV="1">
            <a:off x="3595671" y="1857364"/>
            <a:ext cx="2660657" cy="2786082"/>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36886" name="Line 22"/>
          <p:cNvSpPr>
            <a:spLocks noChangeShapeType="1"/>
          </p:cNvSpPr>
          <p:nvPr/>
        </p:nvSpPr>
        <p:spPr bwMode="auto">
          <a:xfrm>
            <a:off x="3595670" y="5072075"/>
            <a:ext cx="2714644" cy="928695"/>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25" name="Espace réservé du numéro de diapositive 24"/>
          <p:cNvSpPr>
            <a:spLocks noGrp="1"/>
          </p:cNvSpPr>
          <p:nvPr>
            <p:ph type="sldNum" idx="12"/>
          </p:nvPr>
        </p:nvSpPr>
        <p:spPr/>
        <p:txBody>
          <a:bodyPr/>
          <a:lstStyle/>
          <a:p>
            <a:fld id="{155B8A87-E994-4E4D-99DD-D0B9390FAE93}" type="slidenum">
              <a:rPr lang="fr-FR" smtClean="0"/>
              <a:pPr/>
              <a:t>34</a:t>
            </a:fld>
            <a:endParaRPr lang="fr-FR"/>
          </a:p>
        </p:txBody>
      </p:sp>
      <p:sp>
        <p:nvSpPr>
          <p:cNvPr id="26"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4"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advTm="70496">
    <p:randomBar dir="vert"/>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2419" name="Rectangle 3"/>
          <p:cNvSpPr>
            <a:spLocks noGrp="1" noChangeArrowheads="1"/>
          </p:cNvSpPr>
          <p:nvPr>
            <p:ph type="body" idx="1"/>
          </p:nvPr>
        </p:nvSpPr>
        <p:spPr>
          <a:xfrm>
            <a:off x="6024562" y="1857364"/>
            <a:ext cx="5688062" cy="3731876"/>
          </a:xfrm>
          <a:ln>
            <a:solidFill>
              <a:schemeClr val="tx1"/>
            </a:solidFill>
          </a:ln>
        </p:spPr>
        <p:txBody>
          <a:bodyPr>
            <a:normAutofit/>
          </a:bodyPr>
          <a:lstStyle/>
          <a:p>
            <a:pPr algn="ctr" eaLnBrk="1" hangingPunct="1">
              <a:lnSpc>
                <a:spcPct val="150000"/>
              </a:lnSpc>
              <a:spcBef>
                <a:spcPct val="50000"/>
              </a:spcBef>
              <a:buFont typeface="Verdana" panose="020B0604030504040204" pitchFamily="34" charset="0"/>
              <a:buNone/>
            </a:pPr>
            <a:r>
              <a:rPr lang="fr-FR" sz="2400" b="1" u="sng" dirty="0">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Produits Exceptionnels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Produits de la cession d'immobilisations</a:t>
            </a:r>
          </a:p>
          <a:p>
            <a:pPr algn="just" eaLnBrk="1" hangingPunct="1">
              <a:lnSpc>
                <a:spcPct val="150000"/>
              </a:lnSpc>
              <a:spcBef>
                <a:spcPct val="50000"/>
              </a:spcBef>
            </a:pPr>
            <a:r>
              <a:rPr lang="fr-FR" sz="2000" dirty="0">
                <a:solidFill>
                  <a:srgbClr val="070313"/>
                </a:solidFill>
                <a:latin typeface="Calibri" panose="020F0502020204030204" pitchFamily="34" charset="0"/>
                <a:cs typeface="Calibri" panose="020F0502020204030204" pitchFamily="34" charset="0"/>
              </a:rPr>
              <a:t>Autres produits exceptionnels (, dons et subventions, gain de change…)</a:t>
            </a:r>
            <a:endParaRPr lang="fr-FR" sz="2000" b="1" dirty="0">
              <a:solidFill>
                <a:srgbClr val="070313"/>
              </a:solidFill>
              <a:latin typeface="Calibri" panose="020F0502020204030204" pitchFamily="34" charset="0"/>
              <a:cs typeface="Calibri" panose="020F0502020204030204" pitchFamily="34" charset="0"/>
            </a:endParaRPr>
          </a:p>
        </p:txBody>
      </p:sp>
      <p:sp>
        <p:nvSpPr>
          <p:cNvPr id="36869" name="Rectangle 5"/>
          <p:cNvSpPr>
            <a:spLocks noChangeArrowheads="1"/>
          </p:cNvSpPr>
          <p:nvPr/>
        </p:nvSpPr>
        <p:spPr bwMode="auto">
          <a:xfrm>
            <a:off x="2302767" y="2686074"/>
            <a:ext cx="1314450" cy="885802"/>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6870" name="Rectangle 6"/>
          <p:cNvSpPr>
            <a:spLocks noChangeArrowheads="1"/>
          </p:cNvSpPr>
          <p:nvPr/>
        </p:nvSpPr>
        <p:spPr bwMode="auto">
          <a:xfrm>
            <a:off x="2302768" y="3752874"/>
            <a:ext cx="1312863" cy="6858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financières</a:t>
            </a:r>
          </a:p>
        </p:txBody>
      </p:sp>
      <p:sp>
        <p:nvSpPr>
          <p:cNvPr id="36871" name="Rectangle 7"/>
          <p:cNvSpPr>
            <a:spLocks noChangeArrowheads="1"/>
          </p:cNvSpPr>
          <p:nvPr/>
        </p:nvSpPr>
        <p:spPr bwMode="auto">
          <a:xfrm>
            <a:off x="2302768" y="4610124"/>
            <a:ext cx="1312863" cy="461950"/>
          </a:xfrm>
          <a:prstGeom prst="rect">
            <a:avLst/>
          </a:prstGeom>
          <a:noFill/>
          <a:ln w="12700">
            <a:solidFill>
              <a:srgbClr val="070313"/>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exceptionnelles</a:t>
            </a:r>
          </a:p>
        </p:txBody>
      </p:sp>
      <p:sp>
        <p:nvSpPr>
          <p:cNvPr id="36872" name="Rectangle 8"/>
          <p:cNvSpPr>
            <a:spLocks noChangeArrowheads="1"/>
          </p:cNvSpPr>
          <p:nvPr/>
        </p:nvSpPr>
        <p:spPr bwMode="auto">
          <a:xfrm>
            <a:off x="2302768" y="5181624"/>
            <a:ext cx="1312863" cy="819150"/>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6873" name="Rectangle 9"/>
          <p:cNvSpPr>
            <a:spLocks noChangeArrowheads="1"/>
          </p:cNvSpPr>
          <p:nvPr/>
        </p:nvSpPr>
        <p:spPr bwMode="auto">
          <a:xfrm>
            <a:off x="3788668" y="2686074"/>
            <a:ext cx="1312863" cy="9144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6874" name="Rectangle 10"/>
          <p:cNvSpPr>
            <a:spLocks noChangeArrowheads="1"/>
          </p:cNvSpPr>
          <p:nvPr/>
        </p:nvSpPr>
        <p:spPr bwMode="auto">
          <a:xfrm>
            <a:off x="2302768" y="2095524"/>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6875" name="Rectangle 11"/>
          <p:cNvSpPr>
            <a:spLocks noChangeArrowheads="1"/>
          </p:cNvSpPr>
          <p:nvPr/>
        </p:nvSpPr>
        <p:spPr bwMode="auto">
          <a:xfrm>
            <a:off x="3750568" y="2114574"/>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6876" name="Rectangle 12"/>
          <p:cNvSpPr>
            <a:spLocks noChangeArrowheads="1"/>
          </p:cNvSpPr>
          <p:nvPr/>
        </p:nvSpPr>
        <p:spPr bwMode="auto">
          <a:xfrm>
            <a:off x="3788668" y="3752874"/>
            <a:ext cx="1312863" cy="5715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financiers</a:t>
            </a:r>
          </a:p>
        </p:txBody>
      </p:sp>
      <p:sp>
        <p:nvSpPr>
          <p:cNvPr id="36877" name="Rectangle 13"/>
          <p:cNvSpPr>
            <a:spLocks noChangeArrowheads="1"/>
          </p:cNvSpPr>
          <p:nvPr/>
        </p:nvSpPr>
        <p:spPr bwMode="auto">
          <a:xfrm>
            <a:off x="3788668" y="4610124"/>
            <a:ext cx="1312863" cy="476250"/>
          </a:xfrm>
          <a:prstGeom prst="rect">
            <a:avLst/>
          </a:prstGeom>
          <a:solidFill>
            <a:srgbClr val="00B050"/>
          </a:solidFill>
          <a:ln w="12700">
            <a:solidFill>
              <a:srgbClr val="00B050"/>
            </a:solidFill>
            <a:miter lim="800000"/>
          </a:ln>
        </p:spPr>
        <p:txBody>
          <a:bodyPr wrap="none" anchor="ctr"/>
          <a:lstStyle/>
          <a:p>
            <a:pPr eaLnBrk="0" hangingPunct="0">
              <a:spcBef>
                <a:spcPct val="0"/>
              </a:spcBef>
            </a:pPr>
            <a:r>
              <a:rPr lang="fr-FR" b="1" dirty="0">
                <a:solidFill>
                  <a:srgbClr val="070313"/>
                </a:solidFill>
                <a:latin typeface="Calibri" panose="020F0502020204030204" pitchFamily="34" charset="0"/>
                <a:cs typeface="Calibri" panose="020F0502020204030204" pitchFamily="34" charset="0"/>
              </a:rPr>
              <a:t>exceptionnels</a:t>
            </a:r>
          </a:p>
        </p:txBody>
      </p:sp>
      <p:sp>
        <p:nvSpPr>
          <p:cNvPr id="36878" name="Rectangle 14"/>
          <p:cNvSpPr>
            <a:spLocks noChangeArrowheads="1"/>
          </p:cNvSpPr>
          <p:nvPr/>
        </p:nvSpPr>
        <p:spPr bwMode="auto">
          <a:xfrm>
            <a:off x="3788668" y="5181624"/>
            <a:ext cx="1312863" cy="820738"/>
          </a:xfrm>
          <a:prstGeom prst="rect">
            <a:avLst/>
          </a:prstGeom>
          <a:noFill/>
          <a:ln w="12700" cap="rnd">
            <a:solidFill>
              <a:srgbClr val="070313"/>
            </a:solidFill>
            <a:prstDash val="sysDot"/>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sp>
        <p:nvSpPr>
          <p:cNvPr id="36879" name="Line 15"/>
          <p:cNvSpPr>
            <a:spLocks noChangeShapeType="1"/>
          </p:cNvSpPr>
          <p:nvPr/>
        </p:nvSpPr>
        <p:spPr bwMode="auto">
          <a:xfrm flipV="1">
            <a:off x="1981200" y="1638300"/>
            <a:ext cx="2990850" cy="18859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0" name="Line 16"/>
          <p:cNvSpPr>
            <a:spLocks noChangeShapeType="1"/>
          </p:cNvSpPr>
          <p:nvPr/>
        </p:nvSpPr>
        <p:spPr bwMode="auto">
          <a:xfrm>
            <a:off x="1885950" y="4191000"/>
            <a:ext cx="3028950" cy="23050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1" name="Line 17"/>
          <p:cNvSpPr>
            <a:spLocks noChangeShapeType="1"/>
          </p:cNvSpPr>
          <p:nvPr/>
        </p:nvSpPr>
        <p:spPr bwMode="auto">
          <a:xfrm flipV="1">
            <a:off x="4743450" y="1657350"/>
            <a:ext cx="247650" cy="18669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2" name="Line 18"/>
          <p:cNvSpPr>
            <a:spLocks noChangeShapeType="1"/>
          </p:cNvSpPr>
          <p:nvPr/>
        </p:nvSpPr>
        <p:spPr bwMode="auto">
          <a:xfrm>
            <a:off x="4686300" y="4076700"/>
            <a:ext cx="304800" cy="24384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6883" name="Line 19"/>
          <p:cNvSpPr>
            <a:spLocks noChangeShapeType="1"/>
          </p:cNvSpPr>
          <p:nvPr/>
        </p:nvSpPr>
        <p:spPr bwMode="auto">
          <a:xfrm flipV="1">
            <a:off x="5103117" y="1857364"/>
            <a:ext cx="921445" cy="2752760"/>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36884" name="Line 20"/>
          <p:cNvSpPr>
            <a:spLocks noChangeShapeType="1"/>
          </p:cNvSpPr>
          <p:nvPr/>
        </p:nvSpPr>
        <p:spPr bwMode="auto">
          <a:xfrm>
            <a:off x="5084067" y="5048273"/>
            <a:ext cx="915095" cy="476249"/>
          </a:xfrm>
          <a:prstGeom prst="line">
            <a:avLst/>
          </a:prstGeom>
          <a:noFill/>
          <a:ln w="9525">
            <a:solidFill>
              <a:schemeClr val="tx1"/>
            </a:solidFill>
            <a:prstDash val="lgDash"/>
            <a:round/>
          </a:ln>
        </p:spPr>
        <p:txBody>
          <a:bodyPr/>
          <a:lstStyle/>
          <a:p>
            <a:endParaRPr lang="fr-FR">
              <a:latin typeface="Calibri" panose="020F0502020204030204" pitchFamily="34" charset="0"/>
              <a:cs typeface="Calibri" panose="020F0502020204030204" pitchFamily="34" charset="0"/>
            </a:endParaRPr>
          </a:p>
        </p:txBody>
      </p:sp>
      <p:sp>
        <p:nvSpPr>
          <p:cNvPr id="25" name="Espace réservé du numéro de diapositive 24"/>
          <p:cNvSpPr>
            <a:spLocks noGrp="1"/>
          </p:cNvSpPr>
          <p:nvPr>
            <p:ph type="sldNum" idx="12"/>
          </p:nvPr>
        </p:nvSpPr>
        <p:spPr/>
        <p:txBody>
          <a:bodyPr/>
          <a:lstStyle/>
          <a:p>
            <a:fld id="{155B8A87-E994-4E4D-99DD-D0B9390FAE93}" type="slidenum">
              <a:rPr lang="fr-FR" smtClean="0">
                <a:latin typeface="Calibri" panose="020F0502020204030204" pitchFamily="34" charset="0"/>
                <a:cs typeface="Calibri" panose="020F0502020204030204" pitchFamily="34" charset="0"/>
              </a:rPr>
              <a:pPr/>
              <a:t>35</a:t>
            </a:fld>
            <a:endParaRPr lang="fr-FR">
              <a:latin typeface="Calibri" panose="020F0502020204030204" pitchFamily="34" charset="0"/>
              <a:cs typeface="Calibri" panose="020F0502020204030204" pitchFamily="34" charset="0"/>
            </a:endParaRPr>
          </a:p>
        </p:txBody>
      </p:sp>
      <p:sp>
        <p:nvSpPr>
          <p:cNvPr id="26"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4"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60000"/>
                </a:solidFill>
                <a:latin typeface="Calibri" panose="020F0502020204030204" pitchFamily="34" charset="0"/>
                <a:cs typeface="Calibri" panose="020F0502020204030204" pitchFamily="34" charset="0"/>
              </a:rPr>
              <a:t>Structure générale: Les grandes masses</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advTm="70496">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idx="12"/>
          </p:nvPr>
        </p:nvSpPr>
        <p:spPr/>
        <p:txBody>
          <a:bodyPr/>
          <a:lstStyle/>
          <a:p>
            <a:fld id="{B2A904B1-9AC2-40DA-8703-C0208FF49E57}" type="slidenum">
              <a:rPr lang="fr-FR" smtClean="0"/>
              <a:pPr/>
              <a:t>36</a:t>
            </a:fld>
            <a:endParaRPr lang="fr-FR"/>
          </a:p>
        </p:txBody>
      </p:sp>
      <p:sp>
        <p:nvSpPr>
          <p:cNvPr id="9" name="Zone de texte 8"/>
          <p:cNvSpPr txBox="1"/>
          <p:nvPr/>
        </p:nvSpPr>
        <p:spPr>
          <a:xfrm>
            <a:off x="113665" y="2173605"/>
            <a:ext cx="1854835" cy="1014730"/>
          </a:xfrm>
          <a:prstGeom prst="rect">
            <a:avLst/>
          </a:prstGeom>
          <a:noFill/>
        </p:spPr>
        <p:txBody>
          <a:bodyPr wrap="none" rtlCol="0" anchor="t">
            <a:spAutoFit/>
          </a:bodyPr>
          <a:lstStyle/>
          <a:p>
            <a:r>
              <a:rPr lang="fr-FR" altLang="en-US" sz="2400" b="1" u="sng">
                <a:solidFill>
                  <a:srgbClr val="FF0000"/>
                </a:solidFill>
                <a:latin typeface="Calibri" panose="020F0502020204030204" pitchFamily="34" charset="0"/>
                <a:cs typeface="Calibri" panose="020F0502020204030204" pitchFamily="34" charset="0"/>
              </a:rPr>
              <a:t>Application 1</a:t>
            </a:r>
          </a:p>
          <a:p>
            <a:r>
              <a:rPr lang="fr-FR" altLang="en-US" sz="1800">
                <a:solidFill>
                  <a:schemeClr val="tx1"/>
                </a:solidFill>
                <a:latin typeface="Calibri" panose="020F0502020204030204" pitchFamily="34" charset="0"/>
                <a:cs typeface="Calibri" panose="020F0502020204030204" pitchFamily="34" charset="0"/>
              </a:rPr>
              <a:t>cochez la case </a:t>
            </a:r>
          </a:p>
          <a:p>
            <a:r>
              <a:rPr lang="fr-FR" altLang="en-US" sz="1800">
                <a:solidFill>
                  <a:schemeClr val="tx1"/>
                </a:solidFill>
                <a:latin typeface="Calibri" panose="020F0502020204030204" pitchFamily="34" charset="0"/>
                <a:cs typeface="Calibri" panose="020F0502020204030204" pitchFamily="34" charset="0"/>
              </a:rPr>
              <a:t>adéquate </a:t>
            </a:r>
          </a:p>
        </p:txBody>
      </p:sp>
      <p:sp>
        <p:nvSpPr>
          <p:cNvPr id="10"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pic>
        <p:nvPicPr>
          <p:cNvPr id="12" name="Espace réservé pour une image 11"/>
          <p:cNvPicPr>
            <a:picLocks noGrp="1" noChangeAspect="1"/>
          </p:cNvPicPr>
          <p:nvPr>
            <p:ph type="pic" idx="2"/>
          </p:nvPr>
        </p:nvPicPr>
        <p:blipFill>
          <a:blip r:embed="rId2"/>
          <a:stretch>
            <a:fillRect/>
          </a:stretch>
        </p:blipFill>
        <p:spPr>
          <a:xfrm>
            <a:off x="2072640" y="1497965"/>
            <a:ext cx="9017000" cy="487616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467" name="Rectangle 3"/>
          <p:cNvSpPr>
            <a:spLocks noGrp="1" noChangeArrowheads="1"/>
          </p:cNvSpPr>
          <p:nvPr>
            <p:ph type="body" idx="1"/>
          </p:nvPr>
        </p:nvSpPr>
        <p:spPr>
          <a:xfrm>
            <a:off x="6381752" y="1785926"/>
            <a:ext cx="3857652" cy="2172126"/>
          </a:xfrm>
          <a:ln>
            <a:solidFill>
              <a:schemeClr val="tx1"/>
            </a:solidFill>
          </a:ln>
        </p:spPr>
        <p:txBody>
          <a:bodyPr>
            <a:normAutofit fontScale="85000"/>
          </a:bodyPr>
          <a:lstStyle/>
          <a:p>
            <a:pPr algn="ctr">
              <a:spcBef>
                <a:spcPct val="50000"/>
              </a:spcBef>
              <a:buNone/>
            </a:pPr>
            <a:r>
              <a:rPr lang="fr-FR" sz="2000" b="1" dirty="0">
                <a:solidFill>
                  <a:srgbClr val="070313"/>
                </a:solidFill>
                <a:latin typeface="Calibri" panose="020F0502020204030204" pitchFamily="34" charset="0"/>
                <a:cs typeface="Calibri" panose="020F0502020204030204" pitchFamily="34" charset="0"/>
              </a:rPr>
              <a:t>Résultat =</a:t>
            </a:r>
            <a:r>
              <a:rPr lang="fr-FR" sz="2000" dirty="0">
                <a:solidFill>
                  <a:srgbClr val="070313"/>
                </a:solidFill>
                <a:latin typeface="Calibri" panose="020F0502020204030204" pitchFamily="34" charset="0"/>
                <a:cs typeface="Calibri" panose="020F0502020204030204" pitchFamily="34" charset="0"/>
              </a:rPr>
              <a:t> bénéfice</a:t>
            </a:r>
            <a:endParaRPr lang="fr-FR" sz="2000" b="1" dirty="0">
              <a:solidFill>
                <a:srgbClr val="070313"/>
              </a:solidFill>
              <a:latin typeface="Calibri" panose="020F0502020204030204" pitchFamily="34" charset="0"/>
              <a:cs typeface="Calibri" panose="020F0502020204030204" pitchFamily="34" charset="0"/>
            </a:endParaRPr>
          </a:p>
          <a:p>
            <a:pPr algn="ctr" eaLnBrk="1" hangingPunct="1">
              <a:spcBef>
                <a:spcPct val="50000"/>
              </a:spcBef>
              <a:buFont typeface="Verdana" panose="020B0604030504040204" pitchFamily="34" charset="0"/>
              <a:buNone/>
            </a:pPr>
            <a:endParaRPr lang="fr-FR" sz="2000" b="1" dirty="0">
              <a:solidFill>
                <a:srgbClr val="070313"/>
              </a:solidFill>
              <a:latin typeface="Calibri" panose="020F0502020204030204" pitchFamily="34" charset="0"/>
              <a:cs typeface="Calibri" panose="020F0502020204030204" pitchFamily="34" charset="0"/>
            </a:endParaRPr>
          </a:p>
          <a:p>
            <a:pPr algn="ctr" eaLnBrk="1" hangingPunct="1">
              <a:spcBef>
                <a:spcPct val="50000"/>
              </a:spcBef>
              <a:buFont typeface="Verdana" panose="020B0604030504040204" pitchFamily="34" charset="0"/>
              <a:buNone/>
            </a:pPr>
            <a:endParaRPr lang="fr-FR" sz="2000" b="1" dirty="0">
              <a:solidFill>
                <a:srgbClr val="070313"/>
              </a:solidFill>
              <a:latin typeface="Calibri" panose="020F0502020204030204" pitchFamily="34" charset="0"/>
              <a:cs typeface="Calibri" panose="020F0502020204030204" pitchFamily="34" charset="0"/>
            </a:endParaRPr>
          </a:p>
          <a:p>
            <a:pPr algn="ctr" eaLnBrk="1" hangingPunct="1">
              <a:spcBef>
                <a:spcPct val="50000"/>
              </a:spcBef>
              <a:buNone/>
            </a:pPr>
            <a:r>
              <a:rPr lang="fr-FR" sz="2000" b="1" dirty="0">
                <a:solidFill>
                  <a:srgbClr val="070313"/>
                </a:solidFill>
                <a:latin typeface="Calibri" panose="020F0502020204030204" pitchFamily="34" charset="0"/>
                <a:cs typeface="Calibri" panose="020F0502020204030204" pitchFamily="34" charset="0"/>
              </a:rPr>
              <a:t> Impôt sur les sociétés </a:t>
            </a:r>
          </a:p>
          <a:p>
            <a:pPr algn="ctr" eaLnBrk="1" hangingPunct="1">
              <a:spcBef>
                <a:spcPct val="50000"/>
              </a:spcBef>
              <a:buNone/>
            </a:pPr>
            <a:r>
              <a:rPr lang="fr-FR" sz="2000" b="1" dirty="0">
                <a:solidFill>
                  <a:srgbClr val="070313"/>
                </a:solidFill>
                <a:latin typeface="Calibri" panose="020F0502020204030204" pitchFamily="34" charset="0"/>
                <a:cs typeface="Calibri" panose="020F0502020204030204" pitchFamily="34" charset="0"/>
              </a:rPr>
              <a:t>= </a:t>
            </a:r>
          </a:p>
          <a:p>
            <a:pPr algn="ctr" eaLnBrk="1" hangingPunct="1">
              <a:spcBef>
                <a:spcPct val="50000"/>
              </a:spcBef>
              <a:buNone/>
            </a:pPr>
            <a:r>
              <a:rPr lang="fr-FR" sz="2000" b="1" dirty="0">
                <a:solidFill>
                  <a:srgbClr val="FF0000"/>
                </a:solidFill>
                <a:latin typeface="Calibri" panose="020F0502020204030204" pitchFamily="34" charset="0"/>
                <a:cs typeface="Calibri" panose="020F0502020204030204" pitchFamily="34" charset="0"/>
              </a:rPr>
              <a:t>Charge</a:t>
            </a:r>
            <a:r>
              <a:rPr lang="fr-FR" sz="2000" b="1" dirty="0">
                <a:solidFill>
                  <a:srgbClr val="070313"/>
                </a:solidFill>
                <a:latin typeface="Calibri" panose="020F0502020204030204" pitchFamily="34" charset="0"/>
                <a:cs typeface="Calibri" panose="020F0502020204030204" pitchFamily="34" charset="0"/>
              </a:rPr>
              <a:t> </a:t>
            </a:r>
          </a:p>
        </p:txBody>
      </p:sp>
      <p:sp>
        <p:nvSpPr>
          <p:cNvPr id="37893" name="Rectangle 5"/>
          <p:cNvSpPr>
            <a:spLocks noChangeArrowheads="1"/>
          </p:cNvSpPr>
          <p:nvPr/>
        </p:nvSpPr>
        <p:spPr bwMode="auto">
          <a:xfrm>
            <a:off x="2295971" y="2685628"/>
            <a:ext cx="1314450" cy="70485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d'exploitation</a:t>
            </a:r>
          </a:p>
        </p:txBody>
      </p:sp>
      <p:sp>
        <p:nvSpPr>
          <p:cNvPr id="37894" name="Rectangle 6"/>
          <p:cNvSpPr>
            <a:spLocks noChangeArrowheads="1"/>
          </p:cNvSpPr>
          <p:nvPr/>
        </p:nvSpPr>
        <p:spPr bwMode="auto">
          <a:xfrm>
            <a:off x="2295972" y="3752428"/>
            <a:ext cx="1312863" cy="60526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financières</a:t>
            </a:r>
          </a:p>
        </p:txBody>
      </p:sp>
      <p:sp>
        <p:nvSpPr>
          <p:cNvPr id="37895" name="Rectangle 7"/>
          <p:cNvSpPr>
            <a:spLocks noChangeArrowheads="1"/>
          </p:cNvSpPr>
          <p:nvPr/>
        </p:nvSpPr>
        <p:spPr bwMode="auto">
          <a:xfrm>
            <a:off x="2295972" y="4609678"/>
            <a:ext cx="1312863" cy="46239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exceptionnelles</a:t>
            </a:r>
          </a:p>
        </p:txBody>
      </p:sp>
      <p:sp>
        <p:nvSpPr>
          <p:cNvPr id="37896" name="Rectangle 8"/>
          <p:cNvSpPr>
            <a:spLocks noChangeArrowheads="1"/>
          </p:cNvSpPr>
          <p:nvPr/>
        </p:nvSpPr>
        <p:spPr bwMode="auto">
          <a:xfrm>
            <a:off x="2295972" y="5181178"/>
            <a:ext cx="1312863" cy="819150"/>
          </a:xfrm>
          <a:prstGeom prst="rect">
            <a:avLst/>
          </a:prstGeom>
          <a:solidFill>
            <a:srgbClr val="FF0000"/>
          </a:solidFill>
          <a:ln w="12700" cap="rnd">
            <a:solidFill>
              <a:srgbClr val="FF0000"/>
            </a:solidFill>
            <a:prstDash val="sysDot"/>
            <a:miter lim="800000"/>
          </a:ln>
        </p:spPr>
        <p:txBody>
          <a:bodyPr wrap="none" anchor="ctr"/>
          <a:lstStyle/>
          <a:p>
            <a:pPr algn="ctr" eaLnBrk="0" hangingPunct="0">
              <a:spcBef>
                <a:spcPct val="0"/>
              </a:spcBef>
            </a:pPr>
            <a:r>
              <a:rPr lang="fr-FR" b="1" dirty="0">
                <a:solidFill>
                  <a:srgbClr val="070313"/>
                </a:solidFill>
                <a:latin typeface="Calibri" panose="020F0502020204030204" pitchFamily="34" charset="0"/>
                <a:cs typeface="Calibri" panose="020F0502020204030204" pitchFamily="34" charset="0"/>
              </a:rPr>
              <a:t>Impôt</a:t>
            </a:r>
          </a:p>
          <a:p>
            <a:pPr algn="ctr" eaLnBrk="0" hangingPunct="0">
              <a:spcBef>
                <a:spcPct val="0"/>
              </a:spcBef>
            </a:pPr>
            <a:r>
              <a:rPr lang="fr-FR" b="1" dirty="0">
                <a:solidFill>
                  <a:srgbClr val="070313"/>
                </a:solidFill>
                <a:latin typeface="Calibri" panose="020F0502020204030204" pitchFamily="34" charset="0"/>
                <a:cs typeface="Calibri" panose="020F0502020204030204" pitchFamily="34" charset="0"/>
              </a:rPr>
              <a:t>bénéfice</a:t>
            </a:r>
          </a:p>
        </p:txBody>
      </p:sp>
      <p:sp>
        <p:nvSpPr>
          <p:cNvPr id="37897" name="Rectangle 9"/>
          <p:cNvSpPr>
            <a:spLocks noChangeArrowheads="1"/>
          </p:cNvSpPr>
          <p:nvPr/>
        </p:nvSpPr>
        <p:spPr bwMode="auto">
          <a:xfrm>
            <a:off x="3781872" y="2685628"/>
            <a:ext cx="1456873" cy="671934"/>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7898" name="Rectangle 10"/>
          <p:cNvSpPr>
            <a:spLocks noChangeArrowheads="1"/>
          </p:cNvSpPr>
          <p:nvPr/>
        </p:nvSpPr>
        <p:spPr bwMode="auto">
          <a:xfrm>
            <a:off x="2295972" y="2095078"/>
            <a:ext cx="1312863" cy="457200"/>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7899" name="Rectangle 11"/>
          <p:cNvSpPr>
            <a:spLocks noChangeArrowheads="1"/>
          </p:cNvSpPr>
          <p:nvPr/>
        </p:nvSpPr>
        <p:spPr bwMode="auto">
          <a:xfrm>
            <a:off x="3743772" y="2114128"/>
            <a:ext cx="1494973" cy="457200"/>
          </a:xfrm>
          <a:prstGeom prst="rect">
            <a:avLst/>
          </a:prstGeom>
          <a:noFill/>
          <a:ln w="57150">
            <a:solidFill>
              <a:srgbClr val="070313"/>
            </a:solidFill>
            <a:miter lim="800000"/>
          </a:ln>
        </p:spPr>
        <p:txBody>
          <a:bodyPr wrap="none" anchor="ctr"/>
          <a:lstStyle/>
          <a:p>
            <a:pPr algn="ct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7900" name="Rectangle 12"/>
          <p:cNvSpPr>
            <a:spLocks noChangeArrowheads="1"/>
          </p:cNvSpPr>
          <p:nvPr/>
        </p:nvSpPr>
        <p:spPr bwMode="auto">
          <a:xfrm>
            <a:off x="3781872" y="3752428"/>
            <a:ext cx="1456873" cy="605266"/>
          </a:xfrm>
          <a:prstGeom prst="rect">
            <a:avLst/>
          </a:prstGeom>
          <a:noFill/>
          <a:ln w="12700">
            <a:solidFill>
              <a:srgbClr val="070313"/>
            </a:solidFill>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financiers</a:t>
            </a:r>
          </a:p>
        </p:txBody>
      </p:sp>
      <p:sp>
        <p:nvSpPr>
          <p:cNvPr id="37901" name="Rectangle 13"/>
          <p:cNvSpPr>
            <a:spLocks noChangeArrowheads="1"/>
          </p:cNvSpPr>
          <p:nvPr/>
        </p:nvSpPr>
        <p:spPr bwMode="auto">
          <a:xfrm>
            <a:off x="3781872" y="4609678"/>
            <a:ext cx="1456873" cy="476250"/>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exceptionnels</a:t>
            </a:r>
          </a:p>
        </p:txBody>
      </p:sp>
      <p:sp>
        <p:nvSpPr>
          <p:cNvPr id="37902" name="Rectangle 14"/>
          <p:cNvSpPr>
            <a:spLocks noChangeArrowheads="1"/>
          </p:cNvSpPr>
          <p:nvPr/>
        </p:nvSpPr>
        <p:spPr bwMode="auto">
          <a:xfrm>
            <a:off x="3781872" y="5181178"/>
            <a:ext cx="1456873" cy="820738"/>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b="1" dirty="0">
                <a:solidFill>
                  <a:srgbClr val="070313"/>
                </a:solidFill>
                <a:latin typeface="Calibri" panose="020F0502020204030204" pitchFamily="34" charset="0"/>
                <a:cs typeface="Calibri" panose="020F0502020204030204" pitchFamily="34" charset="0"/>
              </a:rPr>
              <a:t>perte</a:t>
            </a:r>
          </a:p>
        </p:txBody>
      </p:sp>
      <p:sp>
        <p:nvSpPr>
          <p:cNvPr id="37903" name="Line 15"/>
          <p:cNvSpPr>
            <a:spLocks noChangeShapeType="1"/>
          </p:cNvSpPr>
          <p:nvPr/>
        </p:nvSpPr>
        <p:spPr bwMode="auto">
          <a:xfrm flipV="1">
            <a:off x="2372171" y="1847428"/>
            <a:ext cx="2990850" cy="188595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7904" name="Line 16"/>
          <p:cNvSpPr>
            <a:spLocks noChangeShapeType="1"/>
          </p:cNvSpPr>
          <p:nvPr/>
        </p:nvSpPr>
        <p:spPr bwMode="auto">
          <a:xfrm>
            <a:off x="1885950" y="4191000"/>
            <a:ext cx="3028950" cy="2305050"/>
          </a:xfrm>
          <a:prstGeom prst="line">
            <a:avLst/>
          </a:prstGeom>
          <a:noFill/>
          <a:ln w="19050">
            <a:noFill/>
            <a:prstDash val="lgDash"/>
            <a:round/>
          </a:ln>
        </p:spPr>
        <p:txBody>
          <a:bodyPr wrap="none" anchor="ctr"/>
          <a:lstStyle/>
          <a:p>
            <a:endParaRPr lang="fr-FR"/>
          </a:p>
        </p:txBody>
      </p:sp>
      <p:sp>
        <p:nvSpPr>
          <p:cNvPr id="37905" name="Line 17"/>
          <p:cNvSpPr>
            <a:spLocks noChangeShapeType="1"/>
          </p:cNvSpPr>
          <p:nvPr/>
        </p:nvSpPr>
        <p:spPr bwMode="auto">
          <a:xfrm flipV="1">
            <a:off x="4743450" y="1657350"/>
            <a:ext cx="247650" cy="1866900"/>
          </a:xfrm>
          <a:prstGeom prst="line">
            <a:avLst/>
          </a:prstGeom>
          <a:noFill/>
          <a:ln w="19050">
            <a:noFill/>
            <a:prstDash val="lgDash"/>
            <a:round/>
          </a:ln>
        </p:spPr>
        <p:txBody>
          <a:bodyPr wrap="none" anchor="ctr"/>
          <a:lstStyle/>
          <a:p>
            <a:endParaRPr lang="fr-FR">
              <a:latin typeface="Calibri" panose="020F0502020204030204" pitchFamily="34" charset="0"/>
              <a:cs typeface="Calibri" panose="020F0502020204030204" pitchFamily="34" charset="0"/>
            </a:endParaRPr>
          </a:p>
        </p:txBody>
      </p:sp>
      <p:sp>
        <p:nvSpPr>
          <p:cNvPr id="37906" name="Line 18"/>
          <p:cNvSpPr>
            <a:spLocks noChangeShapeType="1"/>
          </p:cNvSpPr>
          <p:nvPr/>
        </p:nvSpPr>
        <p:spPr bwMode="auto">
          <a:xfrm>
            <a:off x="4686300" y="4076700"/>
            <a:ext cx="304800" cy="2438400"/>
          </a:xfrm>
          <a:prstGeom prst="line">
            <a:avLst/>
          </a:prstGeom>
          <a:noFill/>
          <a:ln w="19050">
            <a:noFill/>
            <a:prstDash val="lgDash"/>
            <a:round/>
          </a:ln>
        </p:spPr>
        <p:txBody>
          <a:bodyPr wrap="none" anchor="ctr"/>
          <a:lstStyle/>
          <a:p>
            <a:endParaRPr lang="fr-FR"/>
          </a:p>
        </p:txBody>
      </p:sp>
      <p:sp>
        <p:nvSpPr>
          <p:cNvPr id="24" name="Espace réservé du numéro de diapositive 23"/>
          <p:cNvSpPr>
            <a:spLocks noGrp="1"/>
          </p:cNvSpPr>
          <p:nvPr>
            <p:ph type="sldNum" idx="12"/>
          </p:nvPr>
        </p:nvSpPr>
        <p:spPr/>
        <p:txBody>
          <a:bodyPr/>
          <a:lstStyle/>
          <a:p>
            <a:fld id="{155B8A87-E994-4E4D-99DD-D0B9390FAE93}" type="slidenum">
              <a:rPr lang="fr-FR" smtClean="0"/>
              <a:pPr/>
              <a:t>37</a:t>
            </a:fld>
            <a:endParaRPr lang="fr-FR"/>
          </a:p>
        </p:txBody>
      </p:sp>
      <p:sp>
        <p:nvSpPr>
          <p:cNvPr id="25"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28" name="Rectangle 3"/>
          <p:cNvSpPr txBox="1">
            <a:spLocks noChangeArrowheads="1"/>
          </p:cNvSpPr>
          <p:nvPr/>
        </p:nvSpPr>
        <p:spPr>
          <a:xfrm>
            <a:off x="6417818" y="4286256"/>
            <a:ext cx="3821586" cy="1714512"/>
          </a:xfrm>
          <a:prstGeom prst="rect">
            <a:avLst/>
          </a:prstGeom>
          <a:noFill/>
          <a:ln>
            <a:solidFill>
              <a:schemeClr val="tx1"/>
            </a:solidFill>
          </a:ln>
        </p:spPr>
        <p:txBody>
          <a:bodyPr spcFirstLastPara="1" wrap="square" lIns="45700" tIns="45700" rIns="45700" bIns="45700" anchor="t" anchorCtr="0">
            <a:normAutofit/>
          </a:bodyPr>
          <a:lstStyle/>
          <a:p>
            <a:pPr marL="457200" indent="-342900" algn="ctr">
              <a:lnSpc>
                <a:spcPct val="90000"/>
              </a:lnSpc>
              <a:spcBef>
                <a:spcPct val="50000"/>
              </a:spcBef>
              <a:buClr>
                <a:srgbClr val="000000"/>
              </a:buClr>
              <a:buSzPts val="1800"/>
              <a:defRPr/>
            </a:pPr>
            <a:r>
              <a:rPr lang="fr-FR" sz="2000" b="1"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rPr>
              <a:t>Résultat </a:t>
            </a:r>
            <a:r>
              <a:rPr lang="fr-FR" sz="2000"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rPr>
              <a:t>= Perte</a:t>
            </a:r>
          </a:p>
          <a:p>
            <a:pPr marL="457200" indent="-342900" algn="ctr">
              <a:lnSpc>
                <a:spcPct val="90000"/>
              </a:lnSpc>
              <a:spcBef>
                <a:spcPct val="50000"/>
              </a:spcBef>
              <a:buClr>
                <a:srgbClr val="000000"/>
              </a:buClr>
              <a:buSzPts val="1800"/>
              <a:defRPr/>
            </a:pPr>
            <a:endParaRPr lang="fr-FR" sz="2000"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endParaRPr>
          </a:p>
          <a:p>
            <a:pPr marL="457200" indent="-342900" algn="ctr">
              <a:lnSpc>
                <a:spcPct val="90000"/>
              </a:lnSpc>
              <a:spcBef>
                <a:spcPct val="50000"/>
              </a:spcBef>
              <a:buClr>
                <a:srgbClr val="000000"/>
              </a:buClr>
              <a:buSzPts val="1800"/>
            </a:pPr>
            <a:r>
              <a:rPr lang="fr-FR" sz="2000" b="1"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rPr>
              <a:t>Impôt sur les sociétés </a:t>
            </a:r>
          </a:p>
          <a:p>
            <a:pPr marL="457200" indent="-342900" algn="ctr">
              <a:lnSpc>
                <a:spcPct val="90000"/>
              </a:lnSpc>
              <a:spcBef>
                <a:spcPct val="50000"/>
              </a:spcBef>
              <a:buClr>
                <a:srgbClr val="000000"/>
              </a:buClr>
              <a:buSzPts val="1800"/>
              <a:defRPr/>
            </a:pPr>
            <a:endParaRPr lang="fr-FR" sz="2000" b="1" kern="0" dirty="0">
              <a:solidFill>
                <a:srgbClr val="070313"/>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29" name="Double flèche verticale 28"/>
          <p:cNvSpPr/>
          <p:nvPr/>
        </p:nvSpPr>
        <p:spPr>
          <a:xfrm>
            <a:off x="8239140" y="2285992"/>
            <a:ext cx="214314" cy="500066"/>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cxnSp>
        <p:nvCxnSpPr>
          <p:cNvPr id="31" name="Connecteur droit 30"/>
          <p:cNvCxnSpPr/>
          <p:nvPr/>
        </p:nvCxnSpPr>
        <p:spPr>
          <a:xfrm rot="5400000" flipH="1" flipV="1">
            <a:off x="3309918" y="2143116"/>
            <a:ext cx="3357586" cy="278608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5238744" y="6000768"/>
            <a:ext cx="1143008"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5238744" y="4286256"/>
            <a:ext cx="1214446" cy="9286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flipV="1">
            <a:off x="3595670" y="4000504"/>
            <a:ext cx="2786082" cy="200026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Différent de 38"/>
          <p:cNvSpPr/>
          <p:nvPr/>
        </p:nvSpPr>
        <p:spPr>
          <a:xfrm>
            <a:off x="8096264" y="4857760"/>
            <a:ext cx="500066" cy="357190"/>
          </a:xfrm>
          <a:prstGeom prst="mathNotEqua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Calibri" panose="020F0502020204030204" pitchFamily="34" charset="0"/>
              <a:cs typeface="Calibri" panose="020F0502020204030204" pitchFamily="34" charset="0"/>
            </a:endParaRP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2"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F0000"/>
                </a:solidFill>
                <a:latin typeface="Calibri" panose="020F0502020204030204" pitchFamily="34" charset="0"/>
                <a:ea typeface="+mj-ea"/>
                <a:cs typeface="Calibri" panose="020F0502020204030204" pitchFamily="34" charset="0"/>
              </a:rPr>
              <a:t>Détermination du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advTm="15074">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5738810" y="2285993"/>
            <a:ext cx="4648200" cy="2850011"/>
          </a:xfrm>
          <a:prstGeom prst="rect">
            <a:avLst/>
          </a:prstGeom>
          <a:noFill/>
          <a:ln w="12700">
            <a:noFill/>
            <a:miter lim="800000"/>
          </a:ln>
        </p:spPr>
        <p:txBody>
          <a:bodyPr wrap="square">
            <a:spAutoFit/>
          </a:bodyPr>
          <a:lstStyle/>
          <a:p>
            <a:pPr eaLnBrk="0" hangingPunct="0">
              <a:lnSpc>
                <a:spcPct val="80000"/>
              </a:lnSpc>
            </a:pPr>
            <a:r>
              <a:rPr lang="fr-FR" sz="2800" b="1" dirty="0">
                <a:solidFill>
                  <a:srgbClr val="9999FF"/>
                </a:solidFill>
                <a:latin typeface="Calibri" panose="020F0502020204030204" pitchFamily="34" charset="0"/>
                <a:cs typeface="Calibri" panose="020F0502020204030204" pitchFamily="34" charset="0"/>
              </a:rPr>
              <a:t>RÉSULTAT :</a:t>
            </a:r>
            <a:endParaRPr lang="fr-FR" sz="2800" dirty="0">
              <a:solidFill>
                <a:srgbClr val="070313"/>
              </a:solidFill>
              <a:latin typeface="Calibri" panose="020F0502020204030204" pitchFamily="34" charset="0"/>
              <a:cs typeface="Calibri" panose="020F0502020204030204" pitchFamily="34" charset="0"/>
            </a:endParaRPr>
          </a:p>
          <a:p>
            <a:pPr eaLnBrk="0" hangingPunct="0">
              <a:lnSpc>
                <a:spcPct val="80000"/>
              </a:lnSpc>
            </a:pPr>
            <a:endParaRPr lang="fr-FR" sz="2800" dirty="0">
              <a:solidFill>
                <a:srgbClr val="070313"/>
              </a:solidFill>
              <a:latin typeface="Calibri" panose="020F0502020204030204" pitchFamily="34" charset="0"/>
              <a:cs typeface="Calibri" panose="020F0502020204030204" pitchFamily="34" charset="0"/>
            </a:endParaRPr>
          </a:p>
          <a:p>
            <a:pPr algn="l" eaLnBrk="0" hangingPunct="0">
              <a:lnSpc>
                <a:spcPct val="80000"/>
              </a:lnSpc>
            </a:pPr>
            <a:r>
              <a:rPr lang="fr-FR" sz="2800" dirty="0">
                <a:solidFill>
                  <a:srgbClr val="070313"/>
                </a:solidFill>
                <a:latin typeface="Calibri" panose="020F0502020204030204" pitchFamily="34" charset="0"/>
                <a:cs typeface="Calibri" panose="020F0502020204030204" pitchFamily="34" charset="0"/>
              </a:rPr>
              <a:t>+ / - Résultat d'exploitation </a:t>
            </a:r>
          </a:p>
          <a:p>
            <a:pPr algn="l" eaLnBrk="0" hangingPunct="0">
              <a:lnSpc>
                <a:spcPct val="80000"/>
              </a:lnSpc>
            </a:pPr>
            <a:r>
              <a:rPr lang="fr-FR" sz="2800" dirty="0">
                <a:solidFill>
                  <a:srgbClr val="070313"/>
                </a:solidFill>
                <a:latin typeface="Calibri" panose="020F0502020204030204" pitchFamily="34" charset="0"/>
                <a:cs typeface="Calibri" panose="020F0502020204030204" pitchFamily="34" charset="0"/>
              </a:rPr>
              <a:t>+ / - Résultat financier</a:t>
            </a:r>
          </a:p>
          <a:p>
            <a:pPr algn="l" eaLnBrk="0" hangingPunct="0">
              <a:lnSpc>
                <a:spcPct val="80000"/>
              </a:lnSpc>
            </a:pPr>
            <a:r>
              <a:rPr lang="fr-FR" sz="2800" dirty="0">
                <a:solidFill>
                  <a:srgbClr val="070313"/>
                </a:solidFill>
                <a:latin typeface="Calibri" panose="020F0502020204030204" pitchFamily="34" charset="0"/>
                <a:cs typeface="Calibri" panose="020F0502020204030204" pitchFamily="34" charset="0"/>
              </a:rPr>
              <a:t>+ / - Résultat exceptionnel</a:t>
            </a:r>
          </a:p>
          <a:p>
            <a:pPr algn="l" eaLnBrk="0" hangingPunct="0">
              <a:lnSpc>
                <a:spcPct val="80000"/>
              </a:lnSpc>
            </a:pPr>
            <a:r>
              <a:rPr lang="fr-FR" sz="2800" dirty="0">
                <a:solidFill>
                  <a:srgbClr val="070313"/>
                </a:solidFill>
                <a:latin typeface="Calibri" panose="020F0502020204030204" pitchFamily="34" charset="0"/>
                <a:cs typeface="Calibri" panose="020F0502020204030204" pitchFamily="34" charset="0"/>
              </a:rPr>
              <a:t>___________________</a:t>
            </a:r>
          </a:p>
          <a:p>
            <a:pPr algn="l" eaLnBrk="0" hangingPunct="0">
              <a:lnSpc>
                <a:spcPct val="80000"/>
              </a:lnSpc>
            </a:pPr>
            <a:r>
              <a:rPr lang="fr-FR" sz="2800" b="1" dirty="0">
                <a:solidFill>
                  <a:srgbClr val="9999FF"/>
                </a:solidFill>
                <a:latin typeface="Calibri" panose="020F0502020204030204" pitchFamily="34" charset="0"/>
                <a:cs typeface="Calibri" panose="020F0502020204030204" pitchFamily="34" charset="0"/>
              </a:rPr>
              <a:t>  </a:t>
            </a:r>
          </a:p>
          <a:p>
            <a:pPr algn="l" eaLnBrk="0" hangingPunct="0">
              <a:lnSpc>
                <a:spcPct val="80000"/>
              </a:lnSpc>
            </a:pPr>
            <a:r>
              <a:rPr lang="fr-FR" sz="2800" b="1" dirty="0">
                <a:solidFill>
                  <a:srgbClr val="9999FF"/>
                </a:solidFill>
                <a:latin typeface="Calibri" panose="020F0502020204030204" pitchFamily="34" charset="0"/>
                <a:cs typeface="Calibri" panose="020F0502020204030204" pitchFamily="34" charset="0"/>
              </a:rPr>
              <a:t>= Résultat  de l’exercice</a:t>
            </a:r>
            <a:endParaRPr lang="fr-FR" sz="2800" dirty="0">
              <a:solidFill>
                <a:srgbClr val="070313"/>
              </a:solidFill>
              <a:latin typeface="Calibri" panose="020F0502020204030204" pitchFamily="34" charset="0"/>
              <a:cs typeface="Calibri" panose="020F0502020204030204" pitchFamily="34" charset="0"/>
            </a:endParaRPr>
          </a:p>
        </p:txBody>
      </p:sp>
      <p:grpSp>
        <p:nvGrpSpPr>
          <p:cNvPr id="2" name="Group 4"/>
          <p:cNvGrpSpPr/>
          <p:nvPr/>
        </p:nvGrpSpPr>
        <p:grpSpPr bwMode="auto">
          <a:xfrm>
            <a:off x="2309786" y="2071678"/>
            <a:ext cx="3000376" cy="3906838"/>
            <a:chOff x="240" y="1188"/>
            <a:chExt cx="1890" cy="2461"/>
          </a:xfrm>
        </p:grpSpPr>
        <p:sp>
          <p:nvSpPr>
            <p:cNvPr id="38918" name="Rectangle 6"/>
            <p:cNvSpPr>
              <a:spLocks noChangeArrowheads="1"/>
            </p:cNvSpPr>
            <p:nvPr/>
          </p:nvSpPr>
          <p:spPr bwMode="auto">
            <a:xfrm>
              <a:off x="240" y="1560"/>
              <a:ext cx="828" cy="573"/>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8919" name="Rectangle 7"/>
            <p:cNvSpPr>
              <a:spLocks noChangeArrowheads="1"/>
            </p:cNvSpPr>
            <p:nvPr/>
          </p:nvSpPr>
          <p:spPr bwMode="auto">
            <a:xfrm>
              <a:off x="240" y="2232"/>
              <a:ext cx="827" cy="432"/>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financières</a:t>
              </a:r>
            </a:p>
          </p:txBody>
        </p:sp>
        <p:sp>
          <p:nvSpPr>
            <p:cNvPr id="38920" name="Rectangle 8"/>
            <p:cNvSpPr>
              <a:spLocks noChangeArrowheads="1"/>
            </p:cNvSpPr>
            <p:nvPr/>
          </p:nvSpPr>
          <p:spPr bwMode="auto">
            <a:xfrm>
              <a:off x="240" y="2772"/>
              <a:ext cx="827" cy="30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exceptionnelles</a:t>
              </a:r>
            </a:p>
          </p:txBody>
        </p:sp>
        <p:sp>
          <p:nvSpPr>
            <p:cNvPr id="38921" name="Rectangle 9"/>
            <p:cNvSpPr>
              <a:spLocks noChangeArrowheads="1"/>
            </p:cNvSpPr>
            <p:nvPr/>
          </p:nvSpPr>
          <p:spPr bwMode="auto">
            <a:xfrm>
              <a:off x="240" y="3132"/>
              <a:ext cx="827" cy="516"/>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Impôt</a:t>
              </a:r>
            </a:p>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bénéfice</a:t>
              </a:r>
            </a:p>
          </p:txBody>
        </p:sp>
        <p:sp>
          <p:nvSpPr>
            <p:cNvPr id="38922" name="Rectangle 10"/>
            <p:cNvSpPr>
              <a:spLocks noChangeArrowheads="1"/>
            </p:cNvSpPr>
            <p:nvPr/>
          </p:nvSpPr>
          <p:spPr bwMode="auto">
            <a:xfrm>
              <a:off x="1176" y="1560"/>
              <a:ext cx="954" cy="576"/>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d'exploitation</a:t>
              </a:r>
            </a:p>
          </p:txBody>
        </p:sp>
        <p:sp>
          <p:nvSpPr>
            <p:cNvPr id="38923" name="Rectangle 11"/>
            <p:cNvSpPr>
              <a:spLocks noChangeArrowheads="1"/>
            </p:cNvSpPr>
            <p:nvPr/>
          </p:nvSpPr>
          <p:spPr bwMode="auto">
            <a:xfrm>
              <a:off x="240" y="1188"/>
              <a:ext cx="827" cy="288"/>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FF0000"/>
                  </a:solidFill>
                  <a:latin typeface="Calibri" panose="020F0502020204030204" pitchFamily="34" charset="0"/>
                  <a:cs typeface="Calibri" panose="020F0502020204030204" pitchFamily="34" charset="0"/>
                </a:rPr>
                <a:t>CHARGES</a:t>
              </a:r>
            </a:p>
          </p:txBody>
        </p:sp>
        <p:sp>
          <p:nvSpPr>
            <p:cNvPr id="38924" name="Rectangle 12"/>
            <p:cNvSpPr>
              <a:spLocks noChangeArrowheads="1"/>
            </p:cNvSpPr>
            <p:nvPr/>
          </p:nvSpPr>
          <p:spPr bwMode="auto">
            <a:xfrm>
              <a:off x="1152" y="1200"/>
              <a:ext cx="978" cy="288"/>
            </a:xfrm>
            <a:prstGeom prst="rect">
              <a:avLst/>
            </a:prstGeom>
            <a:noFill/>
            <a:ln w="57150">
              <a:solidFill>
                <a:srgbClr val="070313"/>
              </a:solidFill>
              <a:miter lim="800000"/>
            </a:ln>
          </p:spPr>
          <p:txBody>
            <a:bodyPr wrap="none" anchor="ctr"/>
            <a:lstStyle/>
            <a:p>
              <a:pPr eaLnBrk="0" hangingPunct="0">
                <a:spcBef>
                  <a:spcPct val="0"/>
                </a:spcBef>
              </a:pPr>
              <a:r>
                <a:rPr lang="fr-FR" b="1" dirty="0">
                  <a:solidFill>
                    <a:srgbClr val="00B050"/>
                  </a:solidFill>
                  <a:latin typeface="Calibri" panose="020F0502020204030204" pitchFamily="34" charset="0"/>
                  <a:cs typeface="Calibri" panose="020F0502020204030204" pitchFamily="34" charset="0"/>
                </a:rPr>
                <a:t>PRODUITS</a:t>
              </a:r>
            </a:p>
          </p:txBody>
        </p:sp>
        <p:sp>
          <p:nvSpPr>
            <p:cNvPr id="38925" name="Rectangle 13"/>
            <p:cNvSpPr>
              <a:spLocks noChangeArrowheads="1"/>
            </p:cNvSpPr>
            <p:nvPr/>
          </p:nvSpPr>
          <p:spPr bwMode="auto">
            <a:xfrm>
              <a:off x="1176" y="2232"/>
              <a:ext cx="954" cy="441"/>
            </a:xfrm>
            <a:prstGeom prst="rect">
              <a:avLst/>
            </a:prstGeom>
            <a:noFill/>
            <a:ln w="12700">
              <a:solidFill>
                <a:srgbClr val="070313"/>
              </a:solidFill>
              <a:miter lim="800000"/>
            </a:ln>
          </p:spPr>
          <p:txBody>
            <a:bodyPr wrap="none" anchor="ctr"/>
            <a:lstStyle/>
            <a:p>
              <a:pPr eaLnBrk="0" hangingPunct="0">
                <a:spcBef>
                  <a:spcPct val="0"/>
                </a:spcBef>
              </a:pPr>
              <a:r>
                <a:rPr lang="fr-FR" dirty="0">
                  <a:solidFill>
                    <a:srgbClr val="070313"/>
                  </a:solidFill>
                  <a:latin typeface="Calibri" panose="020F0502020204030204" pitchFamily="34" charset="0"/>
                  <a:cs typeface="Calibri" panose="020F0502020204030204" pitchFamily="34" charset="0"/>
                </a:rPr>
                <a:t>financiers</a:t>
              </a:r>
            </a:p>
          </p:txBody>
        </p:sp>
        <p:sp>
          <p:nvSpPr>
            <p:cNvPr id="38926" name="Rectangle 14"/>
            <p:cNvSpPr>
              <a:spLocks noChangeArrowheads="1"/>
            </p:cNvSpPr>
            <p:nvPr/>
          </p:nvSpPr>
          <p:spPr bwMode="auto">
            <a:xfrm>
              <a:off x="1176" y="2772"/>
              <a:ext cx="954" cy="300"/>
            </a:xfrm>
            <a:prstGeom prst="rect">
              <a:avLst/>
            </a:prstGeom>
            <a:noFill/>
            <a:ln w="12700">
              <a:solidFill>
                <a:srgbClr val="070313"/>
              </a:solidFill>
              <a:miter lim="800000"/>
            </a:ln>
          </p:spPr>
          <p:txBody>
            <a:bodyPr wrap="none" anchor="ctr"/>
            <a:lstStyle/>
            <a:p>
              <a:pPr eaLnBrk="0" hangingPunct="0">
                <a:spcBef>
                  <a:spcPct val="0"/>
                </a:spcBef>
              </a:pPr>
              <a:r>
                <a:rPr lang="fr-FR">
                  <a:solidFill>
                    <a:srgbClr val="070313"/>
                  </a:solidFill>
                  <a:latin typeface="Calibri" panose="020F0502020204030204" pitchFamily="34" charset="0"/>
                  <a:cs typeface="Calibri" panose="020F0502020204030204" pitchFamily="34" charset="0"/>
                </a:rPr>
                <a:t>exceptionnels</a:t>
              </a:r>
            </a:p>
          </p:txBody>
        </p:sp>
        <p:sp>
          <p:nvSpPr>
            <p:cNvPr id="38927" name="Rectangle 15"/>
            <p:cNvSpPr>
              <a:spLocks noChangeArrowheads="1"/>
            </p:cNvSpPr>
            <p:nvPr/>
          </p:nvSpPr>
          <p:spPr bwMode="auto">
            <a:xfrm>
              <a:off x="1176" y="3132"/>
              <a:ext cx="954" cy="517"/>
            </a:xfrm>
            <a:prstGeom prst="rect">
              <a:avLst/>
            </a:prstGeom>
            <a:noFill/>
            <a:ln w="12700" cap="rnd">
              <a:solidFill>
                <a:srgbClr val="070313"/>
              </a:solidFill>
              <a:prstDash val="sysDot"/>
              <a:miter lim="800000"/>
            </a:ln>
          </p:spPr>
          <p:txBody>
            <a:bodyPr wrap="none" anchor="ctr"/>
            <a:lstStyle/>
            <a:p>
              <a:pPr algn="ctr" eaLnBrk="0" hangingPunct="0">
                <a:spcBef>
                  <a:spcPct val="0"/>
                </a:spcBef>
              </a:pPr>
              <a:r>
                <a:rPr lang="fr-FR" dirty="0">
                  <a:solidFill>
                    <a:srgbClr val="070313"/>
                  </a:solidFill>
                  <a:latin typeface="Calibri" panose="020F0502020204030204" pitchFamily="34" charset="0"/>
                  <a:cs typeface="Calibri" panose="020F0502020204030204" pitchFamily="34" charset="0"/>
                </a:rPr>
                <a:t>Perte</a:t>
              </a:r>
            </a:p>
          </p:txBody>
        </p:sp>
      </p:grpSp>
      <p:sp>
        <p:nvSpPr>
          <p:cNvPr id="17" name="Espace réservé du numéro de diapositive 16"/>
          <p:cNvSpPr>
            <a:spLocks noGrp="1"/>
          </p:cNvSpPr>
          <p:nvPr>
            <p:ph type="sldNum" idx="12"/>
          </p:nvPr>
        </p:nvSpPr>
        <p:spPr/>
        <p:txBody>
          <a:bodyPr/>
          <a:lstStyle/>
          <a:p>
            <a:fld id="{155B8A87-E994-4E4D-99DD-D0B9390FAE93}" type="slidenum">
              <a:rPr lang="fr-FR" smtClean="0"/>
              <a:pPr/>
              <a:t>38</a:t>
            </a:fld>
            <a:endParaRPr lang="fr-FR"/>
          </a:p>
        </p:txBody>
      </p:sp>
      <p:sp>
        <p:nvSpPr>
          <p:cNvPr id="18" name="Rectangle 5"/>
          <p:cNvSpPr>
            <a:spLocks noChangeArrowheads="1"/>
          </p:cNvSpPr>
          <p:nvPr/>
        </p:nvSpPr>
        <p:spPr bwMode="auto">
          <a:xfrm>
            <a:off x="1952596" y="1633123"/>
            <a:ext cx="3656112" cy="330603"/>
          </a:xfrm>
          <a:prstGeom prst="rect">
            <a:avLst/>
          </a:prstGeom>
          <a:noFill/>
          <a:ln w="12700">
            <a:noFill/>
            <a:miter lim="800000"/>
          </a:ln>
        </p:spPr>
        <p:txBody>
          <a:bodyPr lIns="90488" tIns="44450" rIns="90488" bIns="44450" anchor="b">
            <a:spAutoFit/>
          </a:bodyPr>
          <a:lstStyle/>
          <a:p>
            <a:pPr algn="ctr">
              <a:lnSpc>
                <a:spcPct val="75000"/>
              </a:lnSpc>
              <a:spcBef>
                <a:spcPct val="0"/>
              </a:spcBef>
            </a:pPr>
            <a:r>
              <a:rPr lang="fr-FR" sz="2000" b="1" dirty="0">
                <a:solidFill>
                  <a:srgbClr val="0070C0"/>
                </a:solidFill>
                <a:latin typeface="Calibri" panose="020F0502020204030204" pitchFamily="34" charset="0"/>
                <a:cs typeface="Calibri" panose="020F0502020204030204" pitchFamily="34" charset="0"/>
              </a:rPr>
              <a:t>Etat de Résultat</a:t>
            </a:r>
          </a:p>
        </p:txBody>
      </p:sp>
      <p:sp>
        <p:nvSpPr>
          <p:cNvPr id="11" name="Espace réservé du pied de page 10"/>
          <p:cNvSpPr>
            <a:spLocks noGrp="1"/>
          </p:cNvSpPr>
          <p:nvPr>
            <p:ph type="ftr" idx="11"/>
          </p:nvPr>
        </p:nvSpPr>
        <p:spPr>
          <a:xfrm>
            <a:off x="4165600" y="6356350"/>
            <a:ext cx="3860800" cy="365125"/>
          </a:xfrm>
        </p:spPr>
        <p:txBody>
          <a:bodyPr/>
          <a:lstStyle/>
          <a:p>
            <a:pPr algn="ctr"/>
            <a:r>
              <a:rPr lang="fr-FR" dirty="0"/>
              <a:t>Cours ADF 23-24</a:t>
            </a:r>
          </a:p>
        </p:txBody>
      </p:sp>
      <p:sp>
        <p:nvSpPr>
          <p:cNvPr id="3"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F0000"/>
                </a:solidFill>
                <a:latin typeface="Calibri" panose="020F0502020204030204" pitchFamily="34" charset="0"/>
                <a:ea typeface="+mj-ea"/>
                <a:cs typeface="Calibri" panose="020F0502020204030204" pitchFamily="34" charset="0"/>
              </a:rPr>
              <a:t>Détermination du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Sld>
  <p:clrMapOvr>
    <a:masterClrMapping/>
  </p:clrMapOvr>
  <p:transition spd="med" advTm="33746">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nvGraphicFramePr>
        <p:xfrm>
          <a:off x="1559496" y="1361533"/>
          <a:ext cx="8856984" cy="4733099"/>
        </p:xfrm>
        <a:graphic>
          <a:graphicData uri="http://schemas.openxmlformats.org/drawingml/2006/table">
            <a:tbl>
              <a:tblPr firstRow="1" bandRow="1">
                <a:tableStyleId>{073A0DAA-6AF3-43AB-8588-CEC1D06C72B9}</a:tableStyleId>
              </a:tblPr>
              <a:tblGrid>
                <a:gridCol w="8856984">
                  <a:extLst>
                    <a:ext uri="{9D8B030D-6E8A-4147-A177-3AD203B41FA5}">
                      <a16:colId xmlns:a16="http://schemas.microsoft.com/office/drawing/2014/main" val="20000"/>
                    </a:ext>
                  </a:extLst>
                </a:gridCol>
              </a:tblGrid>
              <a:tr h="374899">
                <a:tc>
                  <a:txBody>
                    <a:bodyPr/>
                    <a:lstStyle/>
                    <a:p>
                      <a:endParaRPr lang="fr-FR"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0000"/>
                  </a:ext>
                </a:extLst>
              </a:tr>
              <a:tr h="770340">
                <a:tc>
                  <a:txBody>
                    <a:bodyPr/>
                    <a:lstStyle/>
                    <a:p>
                      <a:r>
                        <a:rPr lang="fr-FR" sz="1800" kern="1200" dirty="0">
                          <a:latin typeface="Calibri" panose="020F0502020204030204" pitchFamily="34" charset="0"/>
                          <a:cs typeface="Calibri" panose="020F0502020204030204" pitchFamily="34" charset="0"/>
                        </a:rPr>
                        <a:t>+ Produits d’exploitation</a:t>
                      </a:r>
                    </a:p>
                    <a:p>
                      <a:endParaRPr lang="fr-FR" dirty="0">
                        <a:latin typeface="Calibri" panose="020F0502020204030204" pitchFamily="34" charset="0"/>
                        <a:cs typeface="Calibri" panose="020F0502020204030204" pitchFamily="34" charset="0"/>
                      </a:endParaRPr>
                    </a:p>
                    <a:p>
                      <a:r>
                        <a:rPr lang="fr-FR" sz="1800" kern="1200" dirty="0">
                          <a:latin typeface="Calibri" panose="020F0502020204030204" pitchFamily="34" charset="0"/>
                          <a:cs typeface="Calibri" panose="020F0502020204030204" pitchFamily="34" charset="0"/>
                        </a:rPr>
                        <a:t>- Charges d’exploitation</a:t>
                      </a:r>
                      <a:endParaRPr lang="fr-FR" sz="1800" dirty="0">
                        <a:solidFill>
                          <a:schemeClr val="tx1"/>
                        </a:solidFill>
                        <a:latin typeface="Calibri" panose="020F0502020204030204" pitchFamily="34" charset="0"/>
                        <a:ea typeface="Calibri" panose="020F0502020204030204"/>
                        <a:cs typeface="Calibri" panose="020F0502020204030204" pitchFamily="34" charset="0"/>
                      </a:endParaRPr>
                    </a:p>
                  </a:txBody>
                  <a:tcPr marL="68580" marR="68580" marT="0" marB="0"/>
                </a:tc>
                <a:extLst>
                  <a:ext uri="{0D108BD9-81ED-4DB2-BD59-A6C34878D82A}">
                    <a16:rowId xmlns:a16="http://schemas.microsoft.com/office/drawing/2014/main" val="10001"/>
                  </a:ext>
                </a:extLst>
              </a:tr>
              <a:tr h="37489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800" dirty="0">
                          <a:latin typeface="Calibri" panose="020F0502020204030204" pitchFamily="34" charset="0"/>
                          <a:cs typeface="Calibri" panose="020F0502020204030204" pitchFamily="34" charset="0"/>
                        </a:rPr>
                        <a:t>= RESULTAT D’EXPLOITATION</a:t>
                      </a:r>
                      <a:endParaRPr lang="fr-FR" sz="1800" dirty="0">
                        <a:solidFill>
                          <a:schemeClr val="bg1"/>
                        </a:solidFill>
                        <a:latin typeface="Calibri" panose="020F0502020204030204" pitchFamily="34" charset="0"/>
                        <a:ea typeface="Calibri" panose="020F0502020204030204"/>
                        <a:cs typeface="Calibri" panose="020F0502020204030204" pitchFamily="34" charset="0"/>
                      </a:endParaRPr>
                    </a:p>
                  </a:txBody>
                  <a:tcPr marL="68580" marR="68580" marT="0" marB="0"/>
                </a:tc>
                <a:extLst>
                  <a:ext uri="{0D108BD9-81ED-4DB2-BD59-A6C34878D82A}">
                    <a16:rowId xmlns:a16="http://schemas.microsoft.com/office/drawing/2014/main" val="10002"/>
                  </a:ext>
                </a:extLst>
              </a:tr>
              <a:tr h="788957">
                <a:tc>
                  <a:txBody>
                    <a:bodyPr/>
                    <a:lstStyle/>
                    <a:p>
                      <a:pPr marL="342900" lvl="0" indent="-342900" algn="just">
                        <a:lnSpc>
                          <a:spcPct val="150000"/>
                        </a:lnSpc>
                        <a:buFont typeface="Times New Roman" panose="02020603050405020304"/>
                        <a:buNone/>
                      </a:pPr>
                      <a:r>
                        <a:rPr lang="fr-FR" sz="1800" dirty="0">
                          <a:latin typeface="Calibri" panose="020F0502020204030204" pitchFamily="34" charset="0"/>
                          <a:cs typeface="Calibri" panose="020F0502020204030204" pitchFamily="34" charset="0"/>
                        </a:rPr>
                        <a:t>+ Produits financiers</a:t>
                      </a:r>
                    </a:p>
                    <a:p>
                      <a:pPr marL="342900" lvl="0" indent="-342900" algn="just">
                        <a:lnSpc>
                          <a:spcPct val="150000"/>
                        </a:lnSpc>
                        <a:buFont typeface="Times New Roman" panose="02020603050405020304"/>
                        <a:buNone/>
                      </a:pPr>
                      <a:r>
                        <a:rPr lang="fr-FR" sz="1800" dirty="0">
                          <a:latin typeface="Calibri" panose="020F0502020204030204" pitchFamily="34" charset="0"/>
                          <a:cs typeface="Calibri" panose="020F0502020204030204" pitchFamily="34" charset="0"/>
                        </a:rPr>
                        <a:t>-</a:t>
                      </a:r>
                      <a:r>
                        <a:rPr lang="fr-FR" sz="1800" baseline="0" dirty="0">
                          <a:latin typeface="Calibri" panose="020F0502020204030204" pitchFamily="34" charset="0"/>
                          <a:cs typeface="Calibri" panose="020F0502020204030204" pitchFamily="34" charset="0"/>
                        </a:rPr>
                        <a:t>  </a:t>
                      </a:r>
                      <a:r>
                        <a:rPr lang="fr-FR" sz="1800" dirty="0">
                          <a:latin typeface="Calibri" panose="020F0502020204030204" pitchFamily="34" charset="0"/>
                          <a:cs typeface="Calibri" panose="020F0502020204030204" pitchFamily="34" charset="0"/>
                        </a:rPr>
                        <a:t>Charges financières</a:t>
                      </a:r>
                      <a:endParaRPr lang="fr-FR" sz="1800" dirty="0">
                        <a:solidFill>
                          <a:schemeClr val="tx2">
                            <a:lumMod val="75000"/>
                          </a:schemeClr>
                        </a:solidFill>
                        <a:latin typeface="Calibri" panose="020F0502020204030204" pitchFamily="34" charset="0"/>
                        <a:ea typeface="Calibri" panose="020F0502020204030204"/>
                        <a:cs typeface="Calibri" panose="020F0502020204030204" pitchFamily="34" charset="0"/>
                      </a:endParaRPr>
                    </a:p>
                  </a:txBody>
                  <a:tcPr marL="68580" marR="68580" marT="0" marB="0"/>
                </a:tc>
                <a:extLst>
                  <a:ext uri="{0D108BD9-81ED-4DB2-BD59-A6C34878D82A}">
                    <a16:rowId xmlns:a16="http://schemas.microsoft.com/office/drawing/2014/main" val="10003"/>
                  </a:ext>
                </a:extLst>
              </a:tr>
              <a:tr h="374899">
                <a:tc>
                  <a:txBody>
                    <a:bodyPr/>
                    <a:lstStyle/>
                    <a:p>
                      <a:pPr marL="342900" marR="0" lvl="0" indent="-342900" algn="just" defTabSz="914400" rtl="0" eaLnBrk="1" fontAlgn="auto" latinLnBrk="0" hangingPunct="1">
                        <a:lnSpc>
                          <a:spcPct val="150000"/>
                        </a:lnSpc>
                        <a:spcBef>
                          <a:spcPts val="0"/>
                        </a:spcBef>
                        <a:spcAft>
                          <a:spcPts val="0"/>
                        </a:spcAft>
                        <a:buClrTx/>
                        <a:buSzTx/>
                        <a:buFont typeface="Times New Roman" panose="02020603050405020304"/>
                        <a:buNone/>
                        <a:defRPr/>
                      </a:pPr>
                      <a:r>
                        <a:rPr lang="fr-FR" sz="1800" kern="1200" dirty="0">
                          <a:latin typeface="Calibri" panose="020F0502020204030204" pitchFamily="34" charset="0"/>
                          <a:cs typeface="Calibri" panose="020F0502020204030204" pitchFamily="34" charset="0"/>
                        </a:rPr>
                        <a:t>= RESULTAT COURANT</a:t>
                      </a:r>
                      <a:endParaRPr lang="fr-FR" sz="1800" dirty="0">
                        <a:solidFill>
                          <a:schemeClr val="bg1"/>
                        </a:solidFill>
                        <a:latin typeface="Calibri" panose="020F0502020204030204" pitchFamily="34" charset="0"/>
                        <a:ea typeface="Calibri" panose="020F0502020204030204"/>
                        <a:cs typeface="Calibri" panose="020F0502020204030204" pitchFamily="34" charset="0"/>
                      </a:endParaRPr>
                    </a:p>
                  </a:txBody>
                  <a:tcPr marL="68580" marR="68580" marT="0" marB="0"/>
                </a:tc>
                <a:extLst>
                  <a:ext uri="{0D108BD9-81ED-4DB2-BD59-A6C34878D82A}">
                    <a16:rowId xmlns:a16="http://schemas.microsoft.com/office/drawing/2014/main" val="10004"/>
                  </a:ext>
                </a:extLst>
              </a:tr>
              <a:tr h="924408">
                <a:tc>
                  <a:txBody>
                    <a:bodyPr/>
                    <a:lstStyle/>
                    <a:p>
                      <a:pPr lvl="0"/>
                      <a:r>
                        <a:rPr lang="fr-FR" sz="1800" kern="1200" dirty="0">
                          <a:latin typeface="Calibri" panose="020F0502020204030204" pitchFamily="34" charset="0"/>
                          <a:cs typeface="Calibri" panose="020F0502020204030204" pitchFamily="34" charset="0"/>
                        </a:rPr>
                        <a:t>+ Produits exceptionnels </a:t>
                      </a:r>
                    </a:p>
                    <a:p>
                      <a:pPr lvl="0"/>
                      <a:endParaRPr lang="fr-FR" sz="1800" kern="1200" dirty="0">
                        <a:latin typeface="Calibri" panose="020F0502020204030204" pitchFamily="34" charset="0"/>
                        <a:cs typeface="Calibri" panose="020F0502020204030204" pitchFamily="34" charset="0"/>
                      </a:endParaRPr>
                    </a:p>
                    <a:p>
                      <a:pPr lvl="0">
                        <a:buFontTx/>
                        <a:buChar char="-"/>
                      </a:pPr>
                      <a:r>
                        <a:rPr lang="fr-FR" sz="1800" kern="1200" dirty="0">
                          <a:latin typeface="Calibri" panose="020F0502020204030204" pitchFamily="34" charset="0"/>
                          <a:cs typeface="Calibri" panose="020F0502020204030204" pitchFamily="34" charset="0"/>
                        </a:rPr>
                        <a:t>Charges exceptionnelles </a:t>
                      </a:r>
                      <a:endParaRPr lang="fr-FR" sz="1800" b="1" kern="1200" dirty="0">
                        <a:solidFill>
                          <a:schemeClr val="tx2">
                            <a:lumMod val="75000"/>
                          </a:schemeClr>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0005"/>
                  </a:ext>
                </a:extLst>
              </a:tr>
              <a:tr h="374899">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fr-FR" sz="1800" kern="1200" dirty="0">
                          <a:latin typeface="Calibri" panose="020F0502020204030204" pitchFamily="34" charset="0"/>
                          <a:cs typeface="Calibri" panose="020F0502020204030204" pitchFamily="34" charset="0"/>
                        </a:rPr>
                        <a:t>= RESULTAT AVANT IMPOTS </a:t>
                      </a:r>
                      <a:endParaRPr lang="fr-FR" sz="1800" b="1" kern="1200" dirty="0">
                        <a:solidFill>
                          <a:schemeClr val="bg1"/>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0006"/>
                  </a:ext>
                </a:extLst>
              </a:tr>
              <a:tr h="374899">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fr-FR" sz="1800" kern="1200" dirty="0">
                          <a:latin typeface="Calibri" panose="020F0502020204030204" pitchFamily="34" charset="0"/>
                          <a:cs typeface="Calibri" panose="020F0502020204030204" pitchFamily="34" charset="0"/>
                        </a:rPr>
                        <a:t>- Impôt sur les bénéfices</a:t>
                      </a:r>
                      <a:endParaRPr lang="fr-FR" sz="1800" b="1" kern="1200" dirty="0">
                        <a:solidFill>
                          <a:schemeClr val="tx2">
                            <a:lumMod val="75000"/>
                          </a:schemeClr>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0007"/>
                  </a:ext>
                </a:extLst>
              </a:tr>
              <a:tr h="374899">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fr-FR" sz="1800" kern="1200" dirty="0">
                          <a:latin typeface="Calibri" panose="020F0502020204030204" pitchFamily="34" charset="0"/>
                          <a:cs typeface="Calibri" panose="020F0502020204030204" pitchFamily="34" charset="0"/>
                        </a:rPr>
                        <a:t>= RESULTAT NET DE L’EXERCICE</a:t>
                      </a:r>
                      <a:endParaRPr lang="fr-FR" sz="1800" b="1" kern="1200" dirty="0">
                        <a:solidFill>
                          <a:schemeClr val="bg1"/>
                        </a:solidFill>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0008"/>
                  </a:ext>
                </a:extLst>
              </a:tr>
            </a:tbl>
          </a:graphicData>
        </a:graphic>
      </p:graphicFrame>
      <p:sp>
        <p:nvSpPr>
          <p:cNvPr id="4" name="Espace réservé du numéro de diapositive 3"/>
          <p:cNvSpPr>
            <a:spLocks noGrp="1"/>
          </p:cNvSpPr>
          <p:nvPr>
            <p:ph type="sldNum" idx="12"/>
          </p:nvPr>
        </p:nvSpPr>
        <p:spPr/>
        <p:txBody>
          <a:bodyPr/>
          <a:lstStyle/>
          <a:p>
            <a:fld id="{155C8059-DC16-4B62-81EE-7C1BBFF46C4E}" type="slidenum">
              <a:rPr lang="fr-FR" altLang="en-US" smtClean="0"/>
              <a:pPr/>
              <a:t>39</a:t>
            </a:fld>
            <a:endParaRPr lang="fr-FR" altLang="en-US"/>
          </a:p>
        </p:txBody>
      </p:sp>
      <p:sp>
        <p:nvSpPr>
          <p:cNvPr id="6" name="Accolade fermante 5"/>
          <p:cNvSpPr/>
          <p:nvPr/>
        </p:nvSpPr>
        <p:spPr>
          <a:xfrm>
            <a:off x="4655840" y="2996952"/>
            <a:ext cx="71438"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Rectangle 6"/>
          <p:cNvSpPr/>
          <p:nvPr/>
        </p:nvSpPr>
        <p:spPr>
          <a:xfrm>
            <a:off x="6145314" y="3068390"/>
            <a:ext cx="3000396" cy="50006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solidFill>
                  <a:schemeClr val="bg1"/>
                </a:solidFill>
              </a:rPr>
              <a:t>RESULTAT FINANCIER</a:t>
            </a:r>
          </a:p>
        </p:txBody>
      </p:sp>
      <p:sp>
        <p:nvSpPr>
          <p:cNvPr id="10" name="Accolade fermante 9"/>
          <p:cNvSpPr/>
          <p:nvPr/>
        </p:nvSpPr>
        <p:spPr>
          <a:xfrm>
            <a:off x="5015880" y="4149080"/>
            <a:ext cx="71438"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Rectangle 10"/>
          <p:cNvSpPr/>
          <p:nvPr/>
        </p:nvSpPr>
        <p:spPr>
          <a:xfrm>
            <a:off x="6145314" y="4192712"/>
            <a:ext cx="3240360" cy="50006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solidFill>
                  <a:schemeClr val="bg1"/>
                </a:solidFill>
              </a:rPr>
              <a:t>RESULTAT EXCEPTIONNEL</a:t>
            </a:r>
          </a:p>
        </p:txBody>
      </p:sp>
      <p:sp>
        <p:nvSpPr>
          <p:cNvPr id="12" name="Rectangle 11"/>
          <p:cNvSpPr/>
          <p:nvPr/>
        </p:nvSpPr>
        <p:spPr>
          <a:xfrm>
            <a:off x="6145314" y="2516124"/>
            <a:ext cx="3240360" cy="38672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a:solidFill>
                  <a:schemeClr val="bg1"/>
                </a:solidFill>
              </a:rPr>
              <a:t>RESULTAT D’EXPLOITATION</a:t>
            </a:r>
          </a:p>
        </p:txBody>
      </p:sp>
      <p:sp>
        <p:nvSpPr>
          <p:cNvPr id="3" name="Espace réservé du pied de page 2"/>
          <p:cNvSpPr>
            <a:spLocks noGrp="1"/>
          </p:cNvSpPr>
          <p:nvPr>
            <p:ph type="ftr" idx="11"/>
          </p:nvPr>
        </p:nvSpPr>
        <p:spPr>
          <a:xfrm>
            <a:off x="4165600" y="6356350"/>
            <a:ext cx="3860800" cy="365125"/>
          </a:xfrm>
        </p:spPr>
        <p:txBody>
          <a:bodyPr/>
          <a:lstStyle/>
          <a:p>
            <a:pPr algn="ctr"/>
            <a:r>
              <a:rPr lang="fr-FR" dirty="0"/>
              <a:t>Cours ADF 23-24</a:t>
            </a:r>
          </a:p>
        </p:txBody>
      </p:sp>
      <p:sp>
        <p:nvSpPr>
          <p:cNvPr id="8"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endParaRPr lang="fr-FR" sz="2800" dirty="0">
              <a:solidFill>
                <a:srgbClr val="FF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p>
          <a:p>
            <a:pPr>
              <a:spcBef>
                <a:spcPct val="0"/>
              </a:spcBef>
              <a:defRPr/>
            </a:pPr>
            <a:r>
              <a:rPr lang="fr-FR" sz="2400" b="1" u="sng" dirty="0">
                <a:solidFill>
                  <a:srgbClr val="FF0000"/>
                </a:solidFill>
                <a:latin typeface="Calibri" panose="020F0502020204030204" pitchFamily="34" charset="0"/>
                <a:ea typeface="+mj-ea"/>
                <a:cs typeface="Calibri" panose="020F0502020204030204" pitchFamily="34" charset="0"/>
              </a:rPr>
              <a:t>Détermination du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ustDataLst>
      <p:tags r:id="rId1"/>
    </p:custDataLst>
  </p:cSld>
  <p:clrMapOvr>
    <a:masterClrMapping/>
  </p:clrMapOvr>
  <p:transition advTm="63719">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1371" y="1628800"/>
            <a:ext cx="11599520" cy="3286148"/>
          </a:xfrm>
        </p:spPr>
        <p:txBody>
          <a:bodyPr vert="horz" lIns="91440" tIns="45720" rIns="91440" bIns="45720" rtlCol="0" anchor="ctr">
            <a:normAutofit/>
          </a:bodyPr>
          <a:lstStyle/>
          <a:p>
            <a:pPr algn="l">
              <a:lnSpc>
                <a:spcPct val="150000"/>
              </a:lnSpc>
            </a:pPr>
            <a:r>
              <a:rPr lang="fr-FR" sz="4800" b="1" cap="small"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Chapitre 1:</a:t>
            </a:r>
            <a:br>
              <a:rPr lang="fr-FR" sz="4800" b="1" cap="small"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fr-FR" sz="4800" b="1" cap="small" dirty="0">
                <a:solidFill>
                  <a:srgbClr val="D2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fr-FR" sz="5300" b="1" cap="small" dirty="0">
                <a:solidFill>
                  <a:srgbClr val="C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Les Principaux Documents Comptables </a:t>
            </a:r>
            <a:r>
              <a:rPr lang="fr-FR" sz="4800" b="1" dirty="0">
                <a:latin typeface="Calibri" panose="020F0502020204030204" pitchFamily="34" charset="0"/>
                <a:ea typeface="Times New Roman" panose="02020603050405020304" pitchFamily="18" charset="0"/>
                <a:cs typeface="Calibri" panose="020F0502020204030204" pitchFamily="34" charset="0"/>
              </a:rPr>
              <a:t> </a:t>
            </a:r>
            <a:endParaRPr lang="fr-FR" sz="4800" b="1" cap="small"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spd="slow" advTm="838">
    <p:circl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67" y="877357"/>
            <a:ext cx="3714776" cy="618864"/>
          </a:xfrm>
        </p:spPr>
        <p:txBody>
          <a:bodyPr>
            <a:normAutofit/>
          </a:bodyPr>
          <a:lstStyle/>
          <a:p>
            <a:r>
              <a:rPr lang="fr-FR" sz="2800" b="1" u="sng" dirty="0">
                <a:solidFill>
                  <a:srgbClr val="FF0000"/>
                </a:solidFill>
                <a:latin typeface="Calibri" panose="020F0502020204030204" pitchFamily="34" charset="0"/>
                <a:cs typeface="Calibri" panose="020F0502020204030204" pitchFamily="34" charset="0"/>
              </a:rPr>
              <a:t>Application </a:t>
            </a:r>
          </a:p>
        </p:txBody>
      </p:sp>
      <p:sp>
        <p:nvSpPr>
          <p:cNvPr id="5" name="TextBox 4"/>
          <p:cNvSpPr txBox="1"/>
          <p:nvPr/>
        </p:nvSpPr>
        <p:spPr>
          <a:xfrm>
            <a:off x="520700" y="1837690"/>
            <a:ext cx="11671300" cy="8093710"/>
          </a:xfrm>
          <a:prstGeom prst="rect">
            <a:avLst/>
          </a:prstGeom>
          <a:noFill/>
        </p:spPr>
        <p:txBody>
          <a:bodyPr wrap="square">
            <a:spAutoFit/>
          </a:bodyPr>
          <a:lstStyle/>
          <a:p>
            <a:r>
              <a:rPr lang="fr-FR" sz="2000" dirty="0">
                <a:solidFill>
                  <a:srgbClr val="000000"/>
                </a:solidFill>
                <a:latin typeface="Calibri" panose="020F0502020204030204" pitchFamily="34" charset="0"/>
                <a:cs typeface="Calibri" panose="020F0502020204030204" pitchFamily="34" charset="0"/>
              </a:rPr>
              <a:t> On vous communique les informations suivantes relatives à la société « ABC » pour la période allant  du 1</a:t>
            </a:r>
            <a:r>
              <a:rPr lang="fr-FR" sz="2000" baseline="30000" dirty="0">
                <a:solidFill>
                  <a:srgbClr val="000000"/>
                </a:solidFill>
                <a:latin typeface="Calibri" panose="020F0502020204030204" pitchFamily="34" charset="0"/>
                <a:cs typeface="Calibri" panose="020F0502020204030204" pitchFamily="34" charset="0"/>
              </a:rPr>
              <a:t>er</a:t>
            </a:r>
            <a:r>
              <a:rPr lang="fr-FR" sz="2000" dirty="0">
                <a:solidFill>
                  <a:srgbClr val="000000"/>
                </a:solidFill>
                <a:latin typeface="Calibri" panose="020F0502020204030204" pitchFamily="34" charset="0"/>
                <a:cs typeface="Calibri" panose="020F0502020204030204" pitchFamily="34" charset="0"/>
              </a:rPr>
              <a:t> janvier N+1 au 31 décembre N+1 : </a:t>
            </a:r>
          </a:p>
          <a:p>
            <a:endParaRPr lang="fr-FR" sz="2000" dirty="0">
              <a:solidFill>
                <a:srgbClr val="000000"/>
              </a:solidFill>
              <a:latin typeface="Calibri" panose="020F0502020204030204" pitchFamily="34" charset="0"/>
              <a:cs typeface="Calibri" panose="020F0502020204030204" pitchFamily="34" charset="0"/>
            </a:endParaRPr>
          </a:p>
          <a:p>
            <a:r>
              <a:rPr lang="fr-FR" sz="2000" dirty="0">
                <a:solidFill>
                  <a:srgbClr val="000000"/>
                </a:solidFill>
                <a:latin typeface="Calibri" panose="020F0502020204030204" pitchFamily="34" charset="0"/>
                <a:cs typeface="Calibri" panose="020F0502020204030204" pitchFamily="34" charset="0"/>
              </a:rPr>
              <a:t>(1) Coût des marchandises vendues………………………………200 000 </a:t>
            </a:r>
          </a:p>
          <a:p>
            <a:r>
              <a:rPr lang="fr-FR" sz="2000" dirty="0">
                <a:solidFill>
                  <a:srgbClr val="000000"/>
                </a:solidFill>
                <a:latin typeface="Calibri" panose="020F0502020204030204" pitchFamily="34" charset="0"/>
                <a:cs typeface="Calibri" panose="020F0502020204030204" pitchFamily="34" charset="0"/>
              </a:rPr>
              <a:t>(2) Loyers des magasins……………………………………………………  8 000 </a:t>
            </a:r>
          </a:p>
          <a:p>
            <a:r>
              <a:rPr lang="fr-FR" sz="2000" dirty="0">
                <a:solidFill>
                  <a:srgbClr val="000000"/>
                </a:solidFill>
                <a:latin typeface="Calibri" panose="020F0502020204030204" pitchFamily="34" charset="0"/>
                <a:cs typeface="Calibri" panose="020F0502020204030204" pitchFamily="34" charset="0"/>
              </a:rPr>
              <a:t>(3) Coûts de transport et de déplacement………………………… 5 000 </a:t>
            </a:r>
          </a:p>
          <a:p>
            <a:r>
              <a:rPr lang="fr-FR" sz="2000" dirty="0">
                <a:solidFill>
                  <a:srgbClr val="000000"/>
                </a:solidFill>
                <a:latin typeface="Calibri" panose="020F0502020204030204" pitchFamily="34" charset="0"/>
                <a:cs typeface="Calibri" panose="020F0502020204030204" pitchFamily="34" charset="0"/>
              </a:rPr>
              <a:t>(4) Frais de poste et de téléphone………………………………………3 000 </a:t>
            </a:r>
          </a:p>
          <a:p>
            <a:r>
              <a:rPr lang="fr-FR" sz="2000" dirty="0">
                <a:solidFill>
                  <a:srgbClr val="000000"/>
                </a:solidFill>
                <a:latin typeface="Calibri" panose="020F0502020204030204" pitchFamily="34" charset="0"/>
                <a:cs typeface="Calibri" panose="020F0502020204030204" pitchFamily="34" charset="0"/>
              </a:rPr>
              <a:t>(5) Frais de publicité………………………………………………………… 15 000 </a:t>
            </a:r>
          </a:p>
          <a:p>
            <a:r>
              <a:rPr lang="fr-FR" sz="2000" dirty="0">
                <a:solidFill>
                  <a:srgbClr val="000000"/>
                </a:solidFill>
                <a:latin typeface="Calibri" panose="020F0502020204030204" pitchFamily="34" charset="0"/>
                <a:cs typeface="Calibri" panose="020F0502020204030204" pitchFamily="34" charset="0"/>
              </a:rPr>
              <a:t>(6) Salaires du personnel……………………………………………… .... 12 000 </a:t>
            </a:r>
          </a:p>
          <a:p>
            <a:r>
              <a:rPr lang="fr-FR" sz="2000" dirty="0">
                <a:solidFill>
                  <a:srgbClr val="000000"/>
                </a:solidFill>
                <a:latin typeface="Calibri" panose="020F0502020204030204" pitchFamily="34" charset="0"/>
                <a:cs typeface="Calibri" panose="020F0502020204030204" pitchFamily="34" charset="0"/>
              </a:rPr>
              <a:t>(7) Impôts et taxes…………………………………………………………….   1 000 </a:t>
            </a:r>
          </a:p>
          <a:p>
            <a:r>
              <a:rPr lang="fr-FR" sz="2000" dirty="0">
                <a:solidFill>
                  <a:srgbClr val="000000"/>
                </a:solidFill>
                <a:latin typeface="Calibri" panose="020F0502020204030204" pitchFamily="34" charset="0"/>
                <a:cs typeface="Calibri" panose="020F0502020204030204" pitchFamily="34" charset="0"/>
              </a:rPr>
              <a:t>(8) Les ventes……………………………………………………………………260 000 </a:t>
            </a:r>
          </a:p>
          <a:p>
            <a:endParaRPr lang="fr-FR" sz="2000" dirty="0">
              <a:solidFill>
                <a:srgbClr val="000000"/>
              </a:solidFill>
              <a:latin typeface="Calibri" panose="020F0502020204030204" pitchFamily="34" charset="0"/>
              <a:cs typeface="Calibri" panose="020F0502020204030204" pitchFamily="34" charset="0"/>
            </a:endParaRPr>
          </a:p>
          <a:p>
            <a:r>
              <a:rPr lang="fr-FR" sz="2000" b="1" dirty="0">
                <a:solidFill>
                  <a:srgbClr val="000000"/>
                </a:solidFill>
                <a:latin typeface="Calibri" panose="020F0502020204030204" pitchFamily="34" charset="0"/>
                <a:cs typeface="Calibri" panose="020F0502020204030204" pitchFamily="34" charset="0"/>
              </a:rPr>
              <a:t>T.A.F. </a:t>
            </a:r>
            <a:endParaRPr lang="fr-FR" sz="2000" dirty="0">
              <a:solidFill>
                <a:srgbClr val="000000"/>
              </a:solidFill>
              <a:latin typeface="Calibri" panose="020F0502020204030204" pitchFamily="34" charset="0"/>
              <a:cs typeface="Calibri" panose="020F0502020204030204" pitchFamily="34" charset="0"/>
            </a:endParaRPr>
          </a:p>
          <a:p>
            <a:r>
              <a:rPr lang="fr-FR" sz="2000" b="1" dirty="0">
                <a:solidFill>
                  <a:srgbClr val="000000"/>
                </a:solidFill>
                <a:latin typeface="Calibri" panose="020F0502020204030204" pitchFamily="34" charset="0"/>
                <a:cs typeface="Calibri" panose="020F0502020204030204" pitchFamily="34" charset="0"/>
              </a:rPr>
              <a:t>1-</a:t>
            </a:r>
            <a:r>
              <a:rPr lang="fr-FR" sz="2000" dirty="0">
                <a:solidFill>
                  <a:srgbClr val="000000"/>
                </a:solidFill>
                <a:latin typeface="Calibri" panose="020F0502020204030204" pitchFamily="34" charset="0"/>
                <a:cs typeface="Calibri" panose="020F0502020204030204" pitchFamily="34" charset="0"/>
              </a:rPr>
              <a:t> Classer les éléments suivants en richesses consommées (charges) et en richesses produites (produits).  </a:t>
            </a:r>
          </a:p>
          <a:p>
            <a:r>
              <a:rPr lang="fr-FR" sz="2000" b="1" dirty="0">
                <a:solidFill>
                  <a:srgbClr val="000000"/>
                </a:solidFill>
                <a:latin typeface="Calibri" panose="020F0502020204030204" pitchFamily="34" charset="0"/>
                <a:cs typeface="Calibri" panose="020F0502020204030204" pitchFamily="34" charset="0"/>
              </a:rPr>
              <a:t>2-</a:t>
            </a:r>
            <a:r>
              <a:rPr lang="fr-FR" sz="2000" dirty="0">
                <a:solidFill>
                  <a:srgbClr val="000000"/>
                </a:solidFill>
                <a:latin typeface="Calibri" panose="020F0502020204030204" pitchFamily="34" charset="0"/>
                <a:cs typeface="Calibri" panose="020F0502020204030204" pitchFamily="34" charset="0"/>
              </a:rPr>
              <a:t> Calculer le résultat de la période</a:t>
            </a: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a:p>
            <a:endParaRPr lang="fr-FR" sz="2000" dirty="0">
              <a:solidFill>
                <a:srgbClr val="000000"/>
              </a:solidFill>
              <a:latin typeface="Calibri" panose="020F0502020204030204" pitchFamily="34" charset="0"/>
              <a:cs typeface="Calibri" panose="020F0502020204030204" pitchFamily="34" charset="0"/>
            </a:endParaRPr>
          </a:p>
        </p:txBody>
      </p:sp>
      <p:sp>
        <p:nvSpPr>
          <p:cNvPr id="11" name="Espace réservé du pied de page 10"/>
          <p:cNvSpPr>
            <a:spLocks noGrp="1"/>
          </p:cNvSpPr>
          <p:nvPr/>
        </p:nvSpPr>
        <p:spPr>
          <a:xfrm>
            <a:off x="4165600" y="6356350"/>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algn="ctr"/>
            <a:r>
              <a:rPr lang="fr-FR" dirty="0"/>
              <a:t>Cours ADF 23-24</a:t>
            </a:r>
          </a:p>
        </p:txBody>
      </p:sp>
      <p:sp>
        <p:nvSpPr>
          <p:cNvPr id="3"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ransition>
    <p:wedg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332656"/>
            <a:ext cx="7111702" cy="1325563"/>
          </a:xfrm>
        </p:spPr>
        <p:txBody>
          <a:bodyPr>
            <a:normAutofit/>
          </a:bodyPr>
          <a:lstStyle/>
          <a:p>
            <a:r>
              <a:rPr lang="fr-FR" sz="3200" b="1" u="sng" dirty="0">
                <a:solidFill>
                  <a:srgbClr val="FF0000"/>
                </a:solidFill>
              </a:rPr>
              <a:t> </a:t>
            </a:r>
            <a:br>
              <a:rPr lang="fr-FR" sz="3200" b="1" u="sng" dirty="0">
                <a:solidFill>
                  <a:srgbClr val="FF0000"/>
                </a:solidFill>
              </a:rPr>
            </a:br>
            <a:r>
              <a:rPr lang="fr-FR" sz="2400" b="1" u="sng" dirty="0">
                <a:solidFill>
                  <a:srgbClr val="FF0000"/>
                </a:solidFill>
              </a:rPr>
              <a:t>Correction Application</a:t>
            </a:r>
          </a:p>
        </p:txBody>
      </p:sp>
      <p:sp>
        <p:nvSpPr>
          <p:cNvPr id="4" name="Slide Number Placeholder 3"/>
          <p:cNvSpPr>
            <a:spLocks noGrp="1"/>
          </p:cNvSpPr>
          <p:nvPr>
            <p:ph type="sldNum" idx="12"/>
          </p:nvPr>
        </p:nvSpPr>
        <p:spPr>
          <a:xfrm>
            <a:off x="11089822" y="6588959"/>
            <a:ext cx="263980" cy="276959"/>
          </a:xfrm>
        </p:spPr>
        <p:txBody>
          <a:bodyPr/>
          <a:lstStyle/>
          <a:p>
            <a:fld id="{B2A904B1-9AC2-40DA-8703-C0208FF49E57}" type="slidenum">
              <a:rPr lang="fr-FR" smtClean="0"/>
              <a:pPr/>
              <a:t>41</a:t>
            </a:fld>
            <a:endParaRPr lang="fr-FR"/>
          </a:p>
        </p:txBody>
      </p:sp>
      <p:graphicFrame>
        <p:nvGraphicFramePr>
          <p:cNvPr id="5" name="Tableau 5"/>
          <p:cNvGraphicFramePr>
            <a:graphicFrameLocks noGrp="1"/>
          </p:cNvGraphicFramePr>
          <p:nvPr/>
        </p:nvGraphicFramePr>
        <p:xfrm>
          <a:off x="1174870" y="1656862"/>
          <a:ext cx="9914953" cy="3572339"/>
        </p:xfrm>
        <a:graphic>
          <a:graphicData uri="http://schemas.openxmlformats.org/drawingml/2006/table">
            <a:tbl>
              <a:tblPr firstRow="1" bandRow="1">
                <a:tableStyleId>{616DA210-FB5B-4158-B5E0-FEB733F419BA}</a:tableStyleId>
              </a:tblPr>
              <a:tblGrid>
                <a:gridCol w="4198223">
                  <a:extLst>
                    <a:ext uri="{9D8B030D-6E8A-4147-A177-3AD203B41FA5}">
                      <a16:colId xmlns:a16="http://schemas.microsoft.com/office/drawing/2014/main" val="20000"/>
                    </a:ext>
                  </a:extLst>
                </a:gridCol>
                <a:gridCol w="1161211">
                  <a:extLst>
                    <a:ext uri="{9D8B030D-6E8A-4147-A177-3AD203B41FA5}">
                      <a16:colId xmlns:a16="http://schemas.microsoft.com/office/drawing/2014/main" val="20001"/>
                    </a:ext>
                  </a:extLst>
                </a:gridCol>
                <a:gridCol w="3240270">
                  <a:extLst>
                    <a:ext uri="{9D8B030D-6E8A-4147-A177-3AD203B41FA5}">
                      <a16:colId xmlns:a16="http://schemas.microsoft.com/office/drawing/2014/main" val="20002"/>
                    </a:ext>
                  </a:extLst>
                </a:gridCol>
                <a:gridCol w="1315249">
                  <a:extLst>
                    <a:ext uri="{9D8B030D-6E8A-4147-A177-3AD203B41FA5}">
                      <a16:colId xmlns:a16="http://schemas.microsoft.com/office/drawing/2014/main" val="20003"/>
                    </a:ext>
                  </a:extLst>
                </a:gridCol>
              </a:tblGrid>
              <a:tr h="484483">
                <a:tc gridSpan="2">
                  <a:txBody>
                    <a:bodyPr/>
                    <a:lstStyle/>
                    <a:p>
                      <a:pPr algn="ctr"/>
                      <a:r>
                        <a:rPr lang="fr-FR" sz="1600" dirty="0"/>
                        <a:t>Richesses</a:t>
                      </a:r>
                      <a:r>
                        <a:rPr lang="fr-FR" sz="1600" baseline="0" dirty="0"/>
                        <a:t> </a:t>
                      </a:r>
                      <a:r>
                        <a:rPr lang="fr-FR" sz="1600" dirty="0"/>
                        <a:t>consommées ou Charges</a:t>
                      </a:r>
                    </a:p>
                  </a:txBody>
                  <a:tcPr/>
                </a:tc>
                <a:tc hMerge="1">
                  <a:txBody>
                    <a:bodyPr/>
                    <a:lstStyle/>
                    <a:p>
                      <a:endParaRPr lang="fr-FR"/>
                    </a:p>
                  </a:txBody>
                  <a:tcPr/>
                </a:tc>
                <a:tc gridSpan="2">
                  <a:txBody>
                    <a:bodyPr/>
                    <a:lstStyle/>
                    <a:p>
                      <a:pPr algn="ctr"/>
                      <a:r>
                        <a:rPr lang="fr-FR" sz="1600" dirty="0"/>
                        <a:t>Richesses produites ou Produits</a:t>
                      </a:r>
                    </a:p>
                  </a:txBody>
                  <a:tcPr/>
                </a:tc>
                <a:tc hMerge="1">
                  <a:txBody>
                    <a:bodyPr/>
                    <a:lstStyle/>
                    <a:p>
                      <a:endParaRPr lang="fr-F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603373">
                <a:tc>
                  <a:txBody>
                    <a:bodyPr/>
                    <a:lstStyle/>
                    <a:p>
                      <a:r>
                        <a:rPr lang="fr-FR" sz="1600" dirty="0"/>
                        <a:t>Coût des marchandises vendues</a:t>
                      </a:r>
                    </a:p>
                    <a:p>
                      <a:r>
                        <a:rPr lang="fr-FR" sz="1600" dirty="0"/>
                        <a:t>Loyers des magasins</a:t>
                      </a:r>
                    </a:p>
                    <a:p>
                      <a:r>
                        <a:rPr lang="fr-FR" sz="1600" dirty="0"/>
                        <a:t>Coûts de transport et de déplacement</a:t>
                      </a:r>
                    </a:p>
                    <a:p>
                      <a:r>
                        <a:rPr lang="fr-FR" sz="1600" dirty="0"/>
                        <a:t>Frais de poste te de</a:t>
                      </a:r>
                      <a:r>
                        <a:rPr lang="fr-FR" sz="1600" baseline="0" dirty="0"/>
                        <a:t> </a:t>
                      </a:r>
                      <a:r>
                        <a:rPr lang="fr-FR" sz="1600" dirty="0"/>
                        <a:t>téléphone</a:t>
                      </a:r>
                    </a:p>
                    <a:p>
                      <a:r>
                        <a:rPr lang="fr-FR" sz="1600" dirty="0"/>
                        <a:t>Frais de publicité</a:t>
                      </a:r>
                    </a:p>
                    <a:p>
                      <a:r>
                        <a:rPr lang="fr-FR" sz="1600" dirty="0"/>
                        <a:t>Salaires du personnel</a:t>
                      </a:r>
                    </a:p>
                    <a:p>
                      <a:r>
                        <a:rPr lang="fr-FR" sz="1600" dirty="0"/>
                        <a:t>Impôt</a:t>
                      </a:r>
                      <a:r>
                        <a:rPr lang="fr-FR" sz="1600" baseline="0" dirty="0"/>
                        <a:t> et taxes</a:t>
                      </a:r>
                      <a:endParaRPr lang="fr-FR" sz="1600" dirty="0"/>
                    </a:p>
                  </a:txBody>
                  <a:tcPr/>
                </a:tc>
                <a:tc>
                  <a:txBody>
                    <a:bodyPr/>
                    <a:lstStyle/>
                    <a:p>
                      <a:r>
                        <a:rPr lang="fr-FR" sz="1600" dirty="0"/>
                        <a:t>200 000</a:t>
                      </a:r>
                    </a:p>
                    <a:p>
                      <a:r>
                        <a:rPr lang="fr-FR" sz="1600" dirty="0"/>
                        <a:t>    8 000</a:t>
                      </a:r>
                    </a:p>
                    <a:p>
                      <a:r>
                        <a:rPr lang="fr-FR" sz="1600" dirty="0"/>
                        <a:t>    5 000</a:t>
                      </a:r>
                    </a:p>
                    <a:p>
                      <a:r>
                        <a:rPr lang="fr-FR" sz="1600" dirty="0"/>
                        <a:t>    3 000</a:t>
                      </a:r>
                    </a:p>
                    <a:p>
                      <a:r>
                        <a:rPr lang="fr-FR" sz="1600" dirty="0"/>
                        <a:t>  15 000</a:t>
                      </a:r>
                    </a:p>
                    <a:p>
                      <a:r>
                        <a:rPr lang="fr-FR" sz="1600" dirty="0"/>
                        <a:t>  12 000</a:t>
                      </a:r>
                    </a:p>
                    <a:p>
                      <a:r>
                        <a:rPr lang="fr-FR" sz="1600" dirty="0"/>
                        <a:t>    1</a:t>
                      </a:r>
                      <a:r>
                        <a:rPr lang="fr-FR" sz="1600" baseline="0" dirty="0"/>
                        <a:t> 000</a:t>
                      </a:r>
                      <a:endParaRPr lang="fr-FR" sz="1600" dirty="0"/>
                    </a:p>
                  </a:txBody>
                  <a:tcPr/>
                </a:tc>
                <a:tc>
                  <a:txBody>
                    <a:bodyPr/>
                    <a:lstStyle/>
                    <a:p>
                      <a:r>
                        <a:rPr lang="fr-FR" sz="1600" dirty="0"/>
                        <a:t>Montant des ventes</a:t>
                      </a:r>
                    </a:p>
                  </a:txBody>
                  <a:tcPr/>
                </a:tc>
                <a:tc>
                  <a:txBody>
                    <a:bodyPr/>
                    <a:lstStyle/>
                    <a:p>
                      <a:r>
                        <a:rPr lang="fr-FR" sz="1600" dirty="0"/>
                        <a:t>260 000</a:t>
                      </a:r>
                    </a:p>
                  </a:txBody>
                  <a:tcPr/>
                </a:tc>
                <a:extLst>
                  <a:ext uri="{0D108BD9-81ED-4DB2-BD59-A6C34878D82A}">
                    <a16:rowId xmlns:a16="http://schemas.microsoft.com/office/drawing/2014/main" val="10001"/>
                  </a:ext>
                </a:extLst>
              </a:tr>
              <a:tr h="484483">
                <a:tc>
                  <a:txBody>
                    <a:bodyPr/>
                    <a:lstStyle/>
                    <a:p>
                      <a:r>
                        <a:rPr lang="fr-FR" sz="1600" dirty="0"/>
                        <a:t>Total des Charges</a:t>
                      </a:r>
                      <a:endParaRPr lang="fr-FR" sz="1600" b="1" dirty="0"/>
                    </a:p>
                  </a:txBody>
                  <a:tcPr/>
                </a:tc>
                <a:tc>
                  <a:txBody>
                    <a:bodyPr/>
                    <a:lstStyle/>
                    <a:p>
                      <a:r>
                        <a:rPr lang="fr-FR" sz="1600" dirty="0"/>
                        <a:t>244 000</a:t>
                      </a:r>
                      <a:endParaRPr lang="fr-FR" sz="1600" b="1" dirty="0"/>
                    </a:p>
                  </a:txBody>
                  <a:tcPr/>
                </a:tc>
                <a:tc>
                  <a:txBody>
                    <a:bodyPr/>
                    <a:lstStyle/>
                    <a:p>
                      <a:r>
                        <a:rPr lang="fr-FR" sz="1600" dirty="0"/>
                        <a:t>Total produits</a:t>
                      </a:r>
                      <a:endParaRPr lang="fr-FR" sz="1600" b="1" dirty="0"/>
                    </a:p>
                  </a:txBody>
                  <a:tcPr/>
                </a:tc>
                <a:tc>
                  <a:txBody>
                    <a:bodyPr/>
                    <a:lstStyle/>
                    <a:p>
                      <a:r>
                        <a:rPr lang="fr-FR" sz="1600" dirty="0"/>
                        <a:t>260 000</a:t>
                      </a:r>
                      <a:endParaRPr lang="fr-FR" sz="1600" b="1"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551384" y="5539748"/>
            <a:ext cx="11856640" cy="369332"/>
          </a:xfrm>
          <a:prstGeom prst="rect">
            <a:avLst/>
          </a:prstGeom>
          <a:noFill/>
        </p:spPr>
        <p:txBody>
          <a:bodyPr wrap="square">
            <a:spAutoFit/>
          </a:bodyPr>
          <a:lstStyle/>
          <a:p>
            <a:r>
              <a:rPr lang="fr-FR" dirty="0">
                <a:solidFill>
                  <a:srgbClr val="000000"/>
                </a:solidFill>
                <a:latin typeface="+mj-lt"/>
              </a:rPr>
              <a:t>Les produits sont supérieurs aux charges de 16 000D. Cet écart représente le </a:t>
            </a:r>
            <a:r>
              <a:rPr lang="fr-FR" dirty="0">
                <a:solidFill>
                  <a:srgbClr val="0070C0"/>
                </a:solidFill>
                <a:latin typeface="+mj-lt"/>
              </a:rPr>
              <a:t>résultat bénéficiaire </a:t>
            </a:r>
            <a:r>
              <a:rPr lang="fr-FR" dirty="0">
                <a:solidFill>
                  <a:srgbClr val="000000"/>
                </a:solidFill>
                <a:latin typeface="+mj-lt"/>
              </a:rPr>
              <a:t>de la période.</a:t>
            </a:r>
          </a:p>
        </p:txBody>
      </p:sp>
      <p:sp>
        <p:nvSpPr>
          <p:cNvPr id="11" name="Espace réservé du pied de page 10"/>
          <p:cNvSpPr>
            <a:spLocks noGrp="1"/>
          </p:cNvSpPr>
          <p:nvPr/>
        </p:nvSpPr>
        <p:spPr>
          <a:xfrm>
            <a:off x="4165600" y="6356350"/>
            <a:ext cx="386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eaLnBrk="1" hangingPunct="1">
              <a:lnSpc>
                <a:spcPct val="100000"/>
              </a:lnSpc>
              <a:spcBef>
                <a:spcPts val="0"/>
              </a:spcBef>
              <a:spcAft>
                <a:spcPts val="0"/>
              </a:spcAft>
              <a:buClr>
                <a:srgbClr val="000000"/>
              </a:buClr>
              <a:buSzPts val="1800"/>
              <a:buFont typeface="Calibri" panose="020F050202020403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algn="ctr"/>
            <a:r>
              <a:rPr lang="fr-FR" dirty="0"/>
              <a:t>Cours ADF 23-24</a:t>
            </a:r>
          </a:p>
        </p:txBody>
      </p:sp>
      <p:sp>
        <p:nvSpPr>
          <p:cNvPr id="6" name="ZoneTexte 6"/>
          <p:cNvSpPr txBox="1"/>
          <p:nvPr/>
        </p:nvSpPr>
        <p:spPr>
          <a:xfrm>
            <a:off x="1063686" y="-12202"/>
            <a:ext cx="8842513" cy="1492885"/>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2: L’état de résultat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C8059-DC16-4B62-81EE-7C1BBFF46C4E}" type="slidenum">
              <a:rPr lang="fr-FR" altLang="en-US" smtClean="0"/>
              <a:pPr/>
              <a:t>42</a:t>
            </a:fld>
            <a:endParaRPr lang="fr-FR" altLang="en-US"/>
          </a:p>
        </p:txBody>
      </p:sp>
      <p:sp>
        <p:nvSpPr>
          <p:cNvPr id="6" name="Accolade fermante 5"/>
          <p:cNvSpPr/>
          <p:nvPr/>
        </p:nvSpPr>
        <p:spPr>
          <a:xfrm>
            <a:off x="4655840" y="2996952"/>
            <a:ext cx="71438"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fermante 9"/>
          <p:cNvSpPr/>
          <p:nvPr/>
        </p:nvSpPr>
        <p:spPr>
          <a:xfrm>
            <a:off x="5015880" y="4149080"/>
            <a:ext cx="71438" cy="6429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1027" name="Picture 3"/>
          <p:cNvPicPr>
            <a:picLocks noChangeAspect="1" noChangeArrowheads="1"/>
          </p:cNvPicPr>
          <p:nvPr/>
        </p:nvPicPr>
        <p:blipFill>
          <a:blip r:embed="rId4"/>
          <a:srcRect/>
          <a:stretch>
            <a:fillRect/>
          </a:stretch>
        </p:blipFill>
        <p:spPr bwMode="auto">
          <a:xfrm>
            <a:off x="1750832" y="1595313"/>
            <a:ext cx="8953680" cy="5174394"/>
          </a:xfrm>
          <a:prstGeom prst="rect">
            <a:avLst/>
          </a:prstGeom>
          <a:noFill/>
          <a:ln w="9525">
            <a:noFill/>
            <a:miter lim="800000"/>
            <a:headEnd/>
            <a:tailEnd/>
          </a:ln>
          <a:effectLst/>
        </p:spPr>
      </p:pic>
      <p:sp>
        <p:nvSpPr>
          <p:cNvPr id="2" name="Rectangle 2"/>
          <p:cNvSpPr txBox="1">
            <a:spLocks noChangeArrowheads="1"/>
          </p:cNvSpPr>
          <p:nvPr/>
        </p:nvSpPr>
        <p:spPr>
          <a:xfrm>
            <a:off x="1134939" y="80593"/>
            <a:ext cx="9868672" cy="1417638"/>
          </a:xfrm>
          <a:prstGeom prst="rect">
            <a:avLst/>
          </a:prstGeom>
        </p:spPr>
        <p:txBody>
          <a:bodyPr vert="horz" lIns="91440" tIns="45720" rIns="91440" bIns="45720" rtlCol="0" anchor="ctr">
            <a:noAutofit/>
          </a:bodyPr>
          <a:lstStyle/>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Les principaux documents comptables </a:t>
            </a:r>
          </a:p>
          <a:p>
            <a:pPr>
              <a:spcBef>
                <a:spcPct val="0"/>
              </a:spcBef>
              <a:defRPr/>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2: </a:t>
            </a: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L’état de résultat</a:t>
            </a:r>
            <a:br>
              <a:rPr lang="fr-FR" sz="2800" u="sng" dirty="0">
                <a:solidFill>
                  <a:srgbClr val="C00000"/>
                </a:solidFill>
                <a:latin typeface="Calibri" panose="020F0502020204030204" pitchFamily="34" charset="0"/>
                <a:ea typeface="+mj-ea"/>
                <a:cs typeface="Calibri" panose="020F0502020204030204" pitchFamily="34" charset="0"/>
              </a:rPr>
            </a:br>
            <a:endParaRPr lang="fr-FR" sz="2800" u="sng" dirty="0">
              <a:solidFill>
                <a:srgbClr val="C00000"/>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p:txBody>
      </p:sp>
    </p:spTree>
    <p:custDataLst>
      <p:tags r:id="rId1"/>
    </p:custDataLst>
  </p:cSld>
  <p:clrMapOvr>
    <a:masterClrMapping/>
  </p:clrMapOvr>
  <p:transition advTm="63719">
    <p:push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95802" y="2500314"/>
            <a:ext cx="5572164" cy="1143000"/>
          </a:xfrm>
        </p:spPr>
        <p:txBody>
          <a:bodyPr spcFirstLastPara="1" vert="horz" wrap="square" lIns="91440" tIns="45720" rIns="91440" bIns="45720" rtlCol="0" anchor="ctr" anchorCtr="0">
            <a:noAutofit/>
          </a:bodyPr>
          <a:lstStyle/>
          <a:p>
            <a:r>
              <a:rPr lang="fr-FR" sz="5400" dirty="0"/>
              <a:t>Time for </a:t>
            </a:r>
            <a:r>
              <a:rPr lang="fr-FR" sz="5400" dirty="0">
                <a:solidFill>
                  <a:srgbClr val="D20000"/>
                </a:solidFill>
              </a:rPr>
              <a:t>questions</a:t>
            </a:r>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9842500" y="6032500"/>
            <a:ext cx="609600" cy="609600"/>
          </a:xfrm>
          <a:prstGeom prst="rect">
            <a:avLst/>
          </a:prstGeom>
        </p:spPr>
      </p:pic>
      <p:sp>
        <p:nvSpPr>
          <p:cNvPr id="4" name="Espace réservé du numéro de diapositive 3"/>
          <p:cNvSpPr>
            <a:spLocks noGrp="1"/>
          </p:cNvSpPr>
          <p:nvPr>
            <p:ph type="sldNum" sz="quarter" idx="12"/>
          </p:nvPr>
        </p:nvSpPr>
        <p:spPr>
          <a:xfrm>
            <a:off x="11089822" y="6588959"/>
            <a:ext cx="263980" cy="276959"/>
          </a:xfrm>
        </p:spPr>
        <p:txBody>
          <a:bodyPr/>
          <a:lstStyle/>
          <a:p>
            <a:fld id="{155B8A87-E994-4E4D-99DD-D0B9390FAE93}" type="slidenum">
              <a:rPr lang="fr-FR" smtClean="0"/>
              <a:pPr/>
              <a:t>43</a:t>
            </a:fld>
            <a:endParaRPr lang="fr-FR"/>
          </a:p>
        </p:txBody>
      </p:sp>
    </p:spTree>
  </p:cSld>
  <p:clrMapOvr>
    <a:masterClrMapping/>
  </p:clrMapOvr>
  <mc:AlternateContent xmlns:mc="http://schemas.openxmlformats.org/markup-compatibility/2006" xmlns:p14="http://schemas.microsoft.com/office/powerpoint/2010/main">
    <mc:Choice Requires="p14">
      <p:transition spd="slow" p14:dur="2000" advTm="2296"/>
    </mc:Choice>
    <mc:Fallback xmlns="">
      <p:transition spd="slow" advTm="2296"/>
    </mc:Fallback>
  </mc:AlternateContent>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idx="11"/>
          </p:nvPr>
        </p:nvSpPr>
        <p:spPr/>
        <p:txBody>
          <a:bodyPr/>
          <a:lstStyle/>
          <a:p>
            <a:r>
              <a:rPr lang="fr-FR"/>
              <a:t>Cours ADF 23-24</a:t>
            </a:r>
          </a:p>
        </p:txBody>
      </p:sp>
      <p:graphicFrame>
        <p:nvGraphicFramePr>
          <p:cNvPr id="6" name="Diagramme 5"/>
          <p:cNvGraphicFramePr/>
          <p:nvPr/>
        </p:nvGraphicFramePr>
        <p:xfrm>
          <a:off x="2606040" y="1287780"/>
          <a:ext cx="940689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9002" y="3382587"/>
            <a:ext cx="20638" cy="13113"/>
          </a:xfrm>
          <a:prstGeom prst="rect">
            <a:avLst/>
          </a:prstGeom>
        </p:spPr>
      </p:pic>
      <p:pic>
        <p:nvPicPr>
          <p:cNvPr id="11" name="Imag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9002" y="3382587"/>
            <a:ext cx="20638" cy="13113"/>
          </a:xfrm>
          <a:prstGeom prst="rect">
            <a:avLst/>
          </a:prstGeom>
        </p:spPr>
      </p:pic>
      <p:sp>
        <p:nvSpPr>
          <p:cNvPr id="3" name="Espace réservé du numéro de diapositive 2"/>
          <p:cNvSpPr>
            <a:spLocks noGrp="1"/>
          </p:cNvSpPr>
          <p:nvPr>
            <p:ph type="sldNum" idx="12"/>
          </p:nvPr>
        </p:nvSpPr>
        <p:spPr>
          <a:xfrm>
            <a:off x="11036709" y="6360559"/>
            <a:ext cx="350413" cy="276995"/>
          </a:xfrm>
        </p:spPr>
        <p:txBody>
          <a:bodyPr/>
          <a:lstStyle/>
          <a:p>
            <a:fld id="{41745520-2A1B-4BF1-B514-E6718D3D184C}" type="slidenum">
              <a:rPr lang="fr-FR" smtClean="0"/>
              <a:pPr/>
              <a:t>5</a:t>
            </a:fld>
            <a:endParaRPr lang="fr-FR"/>
          </a:p>
        </p:txBody>
      </p:sp>
      <p:pic>
        <p:nvPicPr>
          <p:cNvPr id="10" name="Image 9"/>
          <p:cNvPicPr>
            <a:picLocks noChangeAspect="1"/>
          </p:cNvPicPr>
          <p:nvPr/>
        </p:nvPicPr>
        <p:blipFill>
          <a:blip r:embed="rId8"/>
          <a:stretch>
            <a:fillRect/>
          </a:stretch>
        </p:blipFill>
        <p:spPr>
          <a:xfrm>
            <a:off x="121857" y="6068154"/>
            <a:ext cx="1432684" cy="664522"/>
          </a:xfrm>
          <a:prstGeom prst="rect">
            <a:avLst/>
          </a:prstGeom>
        </p:spPr>
      </p:pic>
      <p:pic>
        <p:nvPicPr>
          <p:cNvPr id="2" name="Image 1"/>
          <p:cNvPicPr>
            <a:picLocks noChangeAspect="1"/>
          </p:cNvPicPr>
          <p:nvPr/>
        </p:nvPicPr>
        <p:blipFill>
          <a:blip r:embed="rId9"/>
          <a:stretch>
            <a:fillRect/>
          </a:stretch>
        </p:blipFill>
        <p:spPr>
          <a:xfrm>
            <a:off x="6754495" y="1332865"/>
            <a:ext cx="1487805" cy="1667510"/>
          </a:xfrm>
          <a:prstGeom prst="rect">
            <a:avLst/>
          </a:prstGeom>
        </p:spPr>
      </p:pic>
      <p:pic>
        <p:nvPicPr>
          <p:cNvPr id="5" name="Image 4"/>
          <p:cNvPicPr>
            <a:picLocks noChangeAspect="1"/>
          </p:cNvPicPr>
          <p:nvPr/>
        </p:nvPicPr>
        <p:blipFill>
          <a:blip r:embed="rId10"/>
          <a:stretch>
            <a:fillRect/>
          </a:stretch>
        </p:blipFill>
        <p:spPr>
          <a:xfrm>
            <a:off x="3179445" y="1422400"/>
            <a:ext cx="1616075" cy="1488440"/>
          </a:xfrm>
          <a:prstGeom prst="rect">
            <a:avLst/>
          </a:prstGeom>
        </p:spPr>
      </p:pic>
      <p:sp>
        <p:nvSpPr>
          <p:cNvPr id="8" name="Title 1"/>
          <p:cNvSpPr>
            <a:spLocks noGrp="1"/>
          </p:cNvSpPr>
          <p:nvPr>
            <p:ph type="title"/>
          </p:nvPr>
        </p:nvSpPr>
        <p:spPr>
          <a:xfrm>
            <a:off x="1365516" y="96519"/>
            <a:ext cx="10515600" cy="1325563"/>
          </a:xfrm>
        </p:spPr>
        <p:txBody>
          <a:bodyPr>
            <a:normAutofit/>
          </a:bodyPr>
          <a:lstStyle/>
          <a:p>
            <a:r>
              <a:rPr lang="fr-FR" sz="3200" b="1"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Les principaux documents comptables </a:t>
            </a:r>
            <a:br>
              <a:rPr lang="fr-FR" sz="3200" b="1"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p:txBody>
      </p:sp>
      <p:sp>
        <p:nvSpPr>
          <p:cNvPr id="12" name="Zone de texte 11"/>
          <p:cNvSpPr txBox="1"/>
          <p:nvPr/>
        </p:nvSpPr>
        <p:spPr>
          <a:xfrm>
            <a:off x="0" y="1601470"/>
            <a:ext cx="2096135" cy="706755"/>
          </a:xfrm>
          <a:prstGeom prst="rect">
            <a:avLst/>
          </a:prstGeom>
          <a:noFill/>
        </p:spPr>
        <p:txBody>
          <a:bodyPr wrap="none" rtlCol="0" anchor="t">
            <a:spAutoFit/>
          </a:bodyPr>
          <a:lstStyle/>
          <a:p>
            <a:r>
              <a:rPr lang="fr-FR" sz="2000" b="1" u="sng" dirty="0">
                <a:solidFill>
                  <a:srgbClr val="FF0000"/>
                </a:solidFill>
                <a:effectLst/>
                <a:latin typeface="Calibri" panose="020F0502020204030204" pitchFamily="34" charset="0"/>
                <a:cs typeface="Calibri" panose="020F0502020204030204" pitchFamily="34" charset="0"/>
                <a:sym typeface="+mn-ea"/>
              </a:rPr>
              <a:t>Les opérations de </a:t>
            </a:r>
          </a:p>
          <a:p>
            <a:r>
              <a:rPr lang="fr-FR" sz="2000" b="1" u="sng" dirty="0">
                <a:solidFill>
                  <a:srgbClr val="FF0000"/>
                </a:solidFill>
                <a:effectLst/>
                <a:latin typeface="Calibri" panose="020F0502020204030204" pitchFamily="34" charset="0"/>
                <a:cs typeface="Calibri" panose="020F0502020204030204" pitchFamily="34" charset="0"/>
                <a:sym typeface="+mn-ea"/>
              </a:rPr>
              <a:t>l’entreprise</a:t>
            </a:r>
            <a:endParaRPr lang="fr-FR" altLang="en-US" sz="2000" b="1" u="sng" dirty="0">
              <a:solidFill>
                <a:srgbClr val="FF0000"/>
              </a:solidFill>
              <a:effectLst/>
              <a:latin typeface="Calibri" panose="020F0502020204030204" pitchFamily="34" charset="0"/>
              <a:cs typeface="Calibri" panose="020F050202020403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graphicEl>
                                              <a:dgm id="{A01FDF9D-F52A-4B46-9B04-20FB2DF03889}"/>
                                            </p:graphicEl>
                                          </p:spTgt>
                                        </p:tgtEl>
                                        <p:attrNameLst>
                                          <p:attrName>style.visibility</p:attrName>
                                        </p:attrNameLst>
                                      </p:cBhvr>
                                      <p:to>
                                        <p:strVal val="visible"/>
                                      </p:to>
                                    </p:set>
                                    <p:animEffect transition="in" filter="circle(in)">
                                      <p:cBhvr>
                                        <p:cTn id="7" dur="2000"/>
                                        <p:tgtEl>
                                          <p:spTgt spid="6">
                                            <p:graphicEl>
                                              <a:dgm id="{A01FDF9D-F52A-4B46-9B04-20FB2DF03889}"/>
                                            </p:graphic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graphicEl>
                                              <a:dgm id="{9D81BF2A-B945-472C-ADBD-3DA40760E542}"/>
                                            </p:graphicEl>
                                          </p:spTgt>
                                        </p:tgtEl>
                                        <p:attrNameLst>
                                          <p:attrName>style.visibility</p:attrName>
                                        </p:attrNameLst>
                                      </p:cBhvr>
                                      <p:to>
                                        <p:strVal val="visible"/>
                                      </p:to>
                                    </p:set>
                                    <p:animEffect transition="in" filter="circle(in)">
                                      <p:cBhvr>
                                        <p:cTn id="10" dur="2000"/>
                                        <p:tgtEl>
                                          <p:spTgt spid="6">
                                            <p:graphicEl>
                                              <a:dgm id="{9D81BF2A-B945-472C-ADBD-3DA40760E542}"/>
                                            </p:graphic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
                                            <p:graphicEl>
                                              <a:dgm id="{7DC32171-F819-4161-A103-81C75631DA3C}"/>
                                            </p:graphicEl>
                                          </p:spTgt>
                                        </p:tgtEl>
                                        <p:attrNameLst>
                                          <p:attrName>style.visibility</p:attrName>
                                        </p:attrNameLst>
                                      </p:cBhvr>
                                      <p:to>
                                        <p:strVal val="visible"/>
                                      </p:to>
                                    </p:set>
                                    <p:animEffect transition="in" filter="circle(in)">
                                      <p:cBhvr>
                                        <p:cTn id="13" dur="2000"/>
                                        <p:tgtEl>
                                          <p:spTgt spid="6">
                                            <p:graphicEl>
                                              <a:dgm id="{7DC32171-F819-4161-A103-81C75631DA3C}"/>
                                            </p:graphic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graphicEl>
                                              <a:dgm id="{F1F5B016-5E96-4D5A-AE2B-CDEE73E96373}"/>
                                            </p:graphicEl>
                                          </p:spTgt>
                                        </p:tgtEl>
                                        <p:attrNameLst>
                                          <p:attrName>style.visibility</p:attrName>
                                        </p:attrNameLst>
                                      </p:cBhvr>
                                      <p:to>
                                        <p:strVal val="visible"/>
                                      </p:to>
                                    </p:set>
                                    <p:animEffect transition="in" filter="circle(in)">
                                      <p:cBhvr>
                                        <p:cTn id="16" dur="2000"/>
                                        <p:tgtEl>
                                          <p:spTgt spid="6">
                                            <p:graphicEl>
                                              <a:dgm id="{F1F5B016-5E96-4D5A-AE2B-CDEE73E96373}"/>
                                            </p:graphic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6">
                                            <p:graphicEl>
                                              <a:dgm id="{73784695-2126-4D92-833B-14E1C22EFEE9}"/>
                                            </p:graphicEl>
                                          </p:spTgt>
                                        </p:tgtEl>
                                        <p:attrNameLst>
                                          <p:attrName>style.visibility</p:attrName>
                                        </p:attrNameLst>
                                      </p:cBhvr>
                                      <p:to>
                                        <p:strVal val="visible"/>
                                      </p:to>
                                    </p:set>
                                    <p:animEffect transition="in" filter="circle(in)">
                                      <p:cBhvr>
                                        <p:cTn id="19" dur="2000"/>
                                        <p:tgtEl>
                                          <p:spTgt spid="6">
                                            <p:graphicEl>
                                              <a:dgm id="{73784695-2126-4D92-833B-14E1C22EFEE9}"/>
                                            </p:graphic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6">
                                            <p:graphicEl>
                                              <a:dgm id="{FF701C83-5011-4A7C-A89A-A8FEB35D3762}"/>
                                            </p:graphicEl>
                                          </p:spTgt>
                                        </p:tgtEl>
                                        <p:attrNameLst>
                                          <p:attrName>style.visibility</p:attrName>
                                        </p:attrNameLst>
                                      </p:cBhvr>
                                      <p:to>
                                        <p:strVal val="visible"/>
                                      </p:to>
                                    </p:set>
                                    <p:animEffect transition="in" filter="circle(in)">
                                      <p:cBhvr>
                                        <p:cTn id="22" dur="2000"/>
                                        <p:tgtEl>
                                          <p:spTgt spid="6">
                                            <p:graphicEl>
                                              <a:dgm id="{FF701C83-5011-4A7C-A89A-A8FEB35D3762}"/>
                                            </p:graphic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6">
                                            <p:graphicEl>
                                              <a:dgm id="{CF62DFEE-ECF4-4871-8C3C-5935F18A6413}"/>
                                            </p:graphicEl>
                                          </p:spTgt>
                                        </p:tgtEl>
                                        <p:attrNameLst>
                                          <p:attrName>style.visibility</p:attrName>
                                        </p:attrNameLst>
                                      </p:cBhvr>
                                      <p:to>
                                        <p:strVal val="visible"/>
                                      </p:to>
                                    </p:set>
                                    <p:animEffect transition="in" filter="circle(in)">
                                      <p:cBhvr>
                                        <p:cTn id="25" dur="2000"/>
                                        <p:tgtEl>
                                          <p:spTgt spid="6">
                                            <p:graphicEl>
                                              <a:dgm id="{CF62DFEE-ECF4-4871-8C3C-5935F18A641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212090" y="414655"/>
            <a:ext cx="8578850" cy="1334770"/>
          </a:xfrm>
        </p:spPr>
        <p:txBody>
          <a:bodyPr>
            <a:normAutofit fontScale="25000" lnSpcReduction="20000"/>
          </a:bodyPr>
          <a:lstStyle/>
          <a:p>
            <a:pPr>
              <a:lnSpc>
                <a:spcPct val="80000"/>
              </a:lnSpc>
            </a:pPr>
            <a:endParaRPr lang="fr-FR" b="1" dirty="0">
              <a:solidFill>
                <a:srgbClr val="C00000"/>
              </a:solidFill>
            </a:endParaRPr>
          </a:p>
          <a:p>
            <a:pPr>
              <a:lnSpc>
                <a:spcPct val="80000"/>
              </a:lnSpc>
              <a:buNone/>
            </a:pPr>
            <a:endParaRPr lang="fr-FR" dirty="0">
              <a:solidFill>
                <a:srgbClr val="C00000"/>
              </a:solidFill>
              <a:effectLst>
                <a:outerShdw blurRad="38100" dist="38100" dir="2700000" algn="tl">
                  <a:srgbClr val="000000">
                    <a:alpha val="43137"/>
                  </a:srgbClr>
                </a:outerShdw>
              </a:effectLst>
              <a:latin typeface="+mj-lt"/>
              <a:ea typeface="+mj-ea"/>
              <a:cs typeface="+mj-cs"/>
            </a:endParaRPr>
          </a:p>
          <a:p>
            <a:pPr>
              <a:lnSpc>
                <a:spcPct val="80000"/>
              </a:lnSpc>
              <a:buNone/>
            </a:pPr>
            <a:endParaRPr lang="fr-FR" dirty="0">
              <a:solidFill>
                <a:srgbClr val="C00000"/>
              </a:solidFill>
              <a:effectLst>
                <a:outerShdw blurRad="38100" dist="38100" dir="2700000" algn="tl">
                  <a:srgbClr val="000000">
                    <a:alpha val="43137"/>
                  </a:srgbClr>
                </a:outerShdw>
              </a:effectLst>
              <a:latin typeface="+mj-lt"/>
              <a:ea typeface="+mj-ea"/>
              <a:cs typeface="+mj-cs"/>
            </a:endParaRPr>
          </a:p>
          <a:p>
            <a:pPr marL="342900" algn="l">
              <a:lnSpc>
                <a:spcPct val="100000"/>
              </a:lnSpc>
              <a:spcBef>
                <a:spcPct val="20000"/>
              </a:spcBef>
              <a:buSzTx/>
              <a:buNone/>
              <a:defRPr/>
            </a:pPr>
            <a:endParaRPr lang="fr-FR" sz="9600" u="sng" dirty="0">
              <a:solidFill>
                <a:srgbClr val="FF0000"/>
              </a:soli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sym typeface="Arial" panose="020B0604020202020204"/>
            </a:endParaRPr>
          </a:p>
          <a:p>
            <a:pPr marL="342900" algn="l">
              <a:lnSpc>
                <a:spcPct val="100000"/>
              </a:lnSpc>
              <a:spcBef>
                <a:spcPct val="20000"/>
              </a:spcBef>
              <a:buSzTx/>
              <a:buNone/>
              <a:defRPr/>
            </a:pPr>
            <a:endParaRPr lang="fr-FR" sz="9600" u="sng" dirty="0">
              <a:solidFill>
                <a:srgbClr val="FF0000"/>
              </a:soli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sym typeface="Arial" panose="020B0604020202020204"/>
            </a:endParaRPr>
          </a:p>
          <a:p>
            <a:pPr marL="342900" algn="l">
              <a:lnSpc>
                <a:spcPct val="100000"/>
              </a:lnSpc>
              <a:spcBef>
                <a:spcPct val="20000"/>
              </a:spcBef>
              <a:buSzTx/>
              <a:buNone/>
              <a:defRPr/>
            </a:pPr>
            <a:r>
              <a:rPr lang="fr-FR" sz="9600" b="1" u="sng" dirty="0">
                <a:solidFill>
                  <a:srgbClr val="FF0000"/>
                </a:solidFill>
                <a:effectLst/>
                <a:latin typeface="Calibri" panose="020F0502020204030204" pitchFamily="34" charset="0"/>
                <a:ea typeface="Arial" panose="020B0604020202020204"/>
                <a:cs typeface="Calibri" panose="020F0502020204030204" pitchFamily="34" charset="0"/>
                <a:sym typeface="Arial" panose="020B0604020202020204"/>
              </a:rPr>
              <a:t>Des opérations de l’entreprise à L’information comptable et </a:t>
            </a:r>
          </a:p>
          <a:p>
            <a:pPr marL="342900" algn="l">
              <a:lnSpc>
                <a:spcPct val="100000"/>
              </a:lnSpc>
              <a:spcBef>
                <a:spcPct val="20000"/>
              </a:spcBef>
              <a:buSzTx/>
              <a:buNone/>
              <a:defRPr/>
            </a:pPr>
            <a:r>
              <a:rPr lang="fr-FR" sz="9600" b="1" u="sng" dirty="0">
                <a:solidFill>
                  <a:srgbClr val="FF0000"/>
                </a:solidFill>
                <a:effectLst/>
                <a:latin typeface="Calibri" panose="020F0502020204030204" pitchFamily="34" charset="0"/>
                <a:ea typeface="Arial" panose="020B0604020202020204"/>
                <a:cs typeface="Calibri" panose="020F0502020204030204" pitchFamily="34" charset="0"/>
                <a:sym typeface="Arial" panose="020B0604020202020204"/>
              </a:rPr>
              <a:t>financière</a:t>
            </a:r>
            <a:endParaRPr lang="fr-FR" sz="9600" b="1" u="sng" dirty="0">
              <a:solidFill>
                <a:srgbClr val="FF0000"/>
              </a:solidFill>
              <a:effectLst/>
              <a:latin typeface="Calibri" panose="020F0502020204030204" pitchFamily="34" charset="0"/>
              <a:ea typeface="Arial" panose="020B0604020202020204"/>
              <a:cs typeface="Calibri" panose="020F0502020204030204" pitchFamily="34" charset="0"/>
            </a:endParaRPr>
          </a:p>
          <a:p>
            <a:pPr marL="342900" algn="l">
              <a:lnSpc>
                <a:spcPct val="100000"/>
              </a:lnSpc>
              <a:spcBef>
                <a:spcPct val="20000"/>
              </a:spcBef>
              <a:buSzTx/>
              <a:buNone/>
              <a:defRPr/>
            </a:pPr>
            <a:endParaRPr lang="fr-FR" sz="9600" u="sng" dirty="0">
              <a:solidFill>
                <a:srgbClr val="FF0000"/>
              </a:soli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endParaRPr>
          </a:p>
          <a:p>
            <a:pPr>
              <a:lnSpc>
                <a:spcPct val="80000"/>
              </a:lnSpc>
            </a:pPr>
            <a:endParaRPr lang="fr-FR" sz="9600" dirty="0">
              <a:solidFill>
                <a:srgbClr val="C00000"/>
              </a:solidFill>
            </a:endParaRPr>
          </a:p>
        </p:txBody>
      </p:sp>
      <p:sp>
        <p:nvSpPr>
          <p:cNvPr id="2" name="Espace réservé du pied de page 1"/>
          <p:cNvSpPr>
            <a:spLocks noGrp="1"/>
          </p:cNvSpPr>
          <p:nvPr>
            <p:ph type="ftr" idx="11"/>
          </p:nvPr>
        </p:nvSpPr>
        <p:spPr/>
        <p:txBody>
          <a:bodyPr/>
          <a:lstStyle/>
          <a:p>
            <a:r>
              <a:rPr lang="fr-FR"/>
              <a:t>Cours ADF 23-24</a:t>
            </a:r>
          </a:p>
        </p:txBody>
      </p:sp>
      <p:graphicFrame>
        <p:nvGraphicFramePr>
          <p:cNvPr id="6" name="Diagramme 5"/>
          <p:cNvGraphicFramePr/>
          <p:nvPr/>
        </p:nvGraphicFramePr>
        <p:xfrm>
          <a:off x="331304" y="1960434"/>
          <a:ext cx="6294347" cy="4395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me 6"/>
          <p:cNvGraphicFramePr/>
          <p:nvPr/>
        </p:nvGraphicFramePr>
        <p:xfrm>
          <a:off x="6733540" y="2110740"/>
          <a:ext cx="5247005" cy="46107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lèche droite 7"/>
          <p:cNvSpPr/>
          <p:nvPr/>
        </p:nvSpPr>
        <p:spPr>
          <a:xfrm>
            <a:off x="6096000" y="3764891"/>
            <a:ext cx="360040" cy="576064"/>
          </a:xfrm>
          <a:prstGeom prst="rightArrow">
            <a:avLst/>
          </a:prstGeom>
          <a:solidFill>
            <a:schemeClr val="tx1">
              <a:lumMod val="75000"/>
              <a:lumOff val="2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12" cstate="print"/>
          <a:stretch>
            <a:fillRect/>
          </a:stretch>
        </p:blipFill>
        <p:spPr>
          <a:xfrm>
            <a:off x="212035" y="6059504"/>
            <a:ext cx="1432716" cy="661971"/>
          </a:xfrm>
          <a:prstGeom prst="rect">
            <a:avLst/>
          </a:prstGeom>
        </p:spPr>
      </p:pic>
      <p:sp>
        <p:nvSpPr>
          <p:cNvPr id="3" name="Espace réservé du numéro de diapositive 2"/>
          <p:cNvSpPr>
            <a:spLocks noGrp="1"/>
          </p:cNvSpPr>
          <p:nvPr>
            <p:ph type="sldNum" idx="12"/>
          </p:nvPr>
        </p:nvSpPr>
        <p:spPr/>
        <p:txBody>
          <a:bodyPr/>
          <a:lstStyle/>
          <a:p>
            <a:fld id="{41745520-2A1B-4BF1-B514-E6718D3D184C}" type="slidenum">
              <a:rPr lang="fr-FR" smtClean="0"/>
              <a:pPr/>
              <a:t>6</a:t>
            </a:fld>
            <a:endParaRPr lang="fr-FR"/>
          </a:p>
        </p:txBody>
      </p:sp>
      <p:sp>
        <p:nvSpPr>
          <p:cNvPr id="4" name="Title 1"/>
          <p:cNvSpPr>
            <a:spLocks noGrp="1"/>
          </p:cNvSpPr>
          <p:nvPr>
            <p:ph type="title"/>
          </p:nvPr>
        </p:nvSpPr>
        <p:spPr>
          <a:xfrm>
            <a:off x="1204226" y="-100331"/>
            <a:ext cx="10515600" cy="1325563"/>
          </a:xfrm>
        </p:spPr>
        <p:txBody>
          <a:bodyPr>
            <a:normAutofit/>
          </a:bodyPr>
          <a:lstStyle/>
          <a:p>
            <a:r>
              <a:rPr lang="fr-FR" sz="3200" b="1" dirty="0">
                <a:solidFill>
                  <a:srgbClr val="C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Les principaux documents comptables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5" end="5"/>
                                            </p:txEl>
                                          </p:spTgt>
                                        </p:tgtEl>
                                        <p:attrNameLst>
                                          <p:attrName>style.visibility</p:attrName>
                                        </p:attrNameLst>
                                      </p:cBhvr>
                                      <p:to>
                                        <p:strVal val="visible"/>
                                      </p:to>
                                    </p:set>
                                    <p:anim calcmode="lin" valueType="num">
                                      <p:cBhvr additive="base">
                                        <p:cTn id="7" dur="500" fill="hold"/>
                                        <p:tgtEl>
                                          <p:spTgt spid="15363">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anim calcmode="lin" valueType="num">
                                      <p:cBhvr additive="base">
                                        <p:cTn id="13" dur="500" fill="hold"/>
                                        <p:tgtEl>
                                          <p:spTgt spid="15363">
                                            <p:txEl>
                                              <p:pRg st="6"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heel(1)">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Graphic spid="6" grpId="0">
        <p:bldAsOne/>
      </p:bldGraphic>
      <p:bldGraphic spid="7" grpId="0">
        <p:bldAsOne/>
      </p:bldGraphic>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body" idx="1"/>
          </p:nvPr>
        </p:nvSpPr>
        <p:spPr>
          <a:xfrm>
            <a:off x="643890" y="1212215"/>
            <a:ext cx="5794375" cy="3865245"/>
          </a:xfrm>
        </p:spPr>
        <p:txBody>
          <a:bodyPr anchor="t">
            <a:noAutofit/>
          </a:bodyPr>
          <a:lstStyle/>
          <a:p>
            <a:pPr marL="342900" algn="l">
              <a:lnSpc>
                <a:spcPct val="100000"/>
              </a:lnSpc>
              <a:spcBef>
                <a:spcPct val="20000"/>
              </a:spcBef>
              <a:buSzTx/>
              <a:buNone/>
              <a:defRPr/>
            </a:pPr>
            <a:r>
              <a:rPr lang="fr-FR" sz="2400" b="1" dirty="0">
                <a:solidFill>
                  <a:srgbClr val="C00000"/>
                </a:solidFill>
              </a:rPr>
              <a:t>	</a:t>
            </a:r>
            <a:r>
              <a:rPr lang="fr-FR" sz="2400" b="1" u="sng" dirty="0">
                <a:solidFill>
                  <a:srgbClr val="FF0000"/>
                </a:solidFill>
                <a:effectLst/>
                <a:latin typeface="Calibri" panose="020F0502020204030204" pitchFamily="34" charset="0"/>
                <a:ea typeface="Arial" panose="020B0604020202020204"/>
                <a:cs typeface="Calibri" panose="020F0502020204030204" pitchFamily="34" charset="0"/>
              </a:rPr>
              <a:t>Définition du Bilan comptable </a:t>
            </a:r>
          </a:p>
          <a:p>
            <a:pPr marL="342900" algn="just">
              <a:lnSpc>
                <a:spcPct val="100000"/>
              </a:lnSpc>
              <a:spcBef>
                <a:spcPct val="20000"/>
              </a:spcBef>
              <a:buSzTx/>
              <a:buNone/>
              <a:defRPr/>
            </a:pPr>
            <a:r>
              <a:rPr lang="fr-FR" sz="2400" dirty="0">
                <a:solidFill>
                  <a:schemeClr val="tx1"/>
                </a:soli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rPr>
              <a:t>	</a:t>
            </a:r>
            <a:r>
              <a:rPr lang="fr-FR" sz="2400" dirty="0">
                <a:gradFill>
                  <a:gsLst>
                    <a:gs pos="0">
                      <a:srgbClr val="012D86"/>
                    </a:gs>
                    <a:gs pos="100000">
                      <a:srgbClr val="0E2557"/>
                    </a:gs>
                  </a:gsLst>
                  <a:lin scaled="0"/>
                </a:gradFill>
                <a:effectLst>
                  <a:outerShdw blurRad="38100" dist="38100" dir="2700000" algn="tl">
                    <a:srgbClr val="000000">
                      <a:alpha val="43137"/>
                    </a:srgbClr>
                  </a:outerShdw>
                </a:effectLst>
                <a:latin typeface="Calibri" panose="020F0502020204030204" pitchFamily="34" charset="0"/>
                <a:ea typeface="Arial" panose="020B0604020202020204"/>
                <a:cs typeface="Calibri" panose="020F0502020204030204" pitchFamily="34" charset="0"/>
              </a:rPr>
              <a:t>https://www.youtube.com/watch?v=tggb4u9lb1c</a:t>
            </a:r>
          </a:p>
          <a:p>
            <a:pPr marL="342900" algn="just">
              <a:lnSpc>
                <a:spcPct val="100000"/>
              </a:lnSpc>
              <a:spcBef>
                <a:spcPct val="20000"/>
              </a:spcBef>
              <a:buSzTx/>
              <a:buNone/>
              <a:defRPr/>
            </a:pPr>
            <a:r>
              <a:rPr lang="fr-FR" sz="2400" dirty="0">
                <a:solidFill>
                  <a:schemeClr val="tx1"/>
                </a:solidFill>
                <a:effectLst/>
                <a:latin typeface="Calibri" panose="020F0502020204030204" pitchFamily="34" charset="0"/>
                <a:ea typeface="Arial" panose="020B0604020202020204"/>
                <a:cs typeface="Calibri" panose="020F0502020204030204" pitchFamily="34" charset="0"/>
              </a:rPr>
              <a:t>Le bilan comptable est une pho</a:t>
            </a:r>
            <a:r>
              <a:rPr lang="fr-FR" sz="2400" dirty="0"/>
              <a:t>tographie à une date donnée de tout ce que l’entreprise possède (Emplois/Actifs) et de tout ce qu’elle doit (Ressources/Capitaux Propres et Passifs).</a:t>
            </a:r>
          </a:p>
          <a:p>
            <a:pPr algn="just">
              <a:buFont typeface="Wingdings" panose="05000000000000000000" pitchFamily="2" charset="2"/>
              <a:buChar char="§"/>
            </a:pPr>
            <a:r>
              <a:rPr lang="fr-FR" sz="2400" dirty="0"/>
              <a:t>La période s’écoulant entre deux bilans de clôture s’appelle un exercice comptable.</a:t>
            </a:r>
          </a:p>
          <a:p>
            <a:pPr algn="just">
              <a:buFont typeface="Wingdings" panose="05000000000000000000" pitchFamily="2" charset="2"/>
              <a:buChar char="§"/>
            </a:pPr>
            <a:r>
              <a:rPr lang="fr-FR" sz="2400" dirty="0"/>
              <a:t>Le Bilan comptable est présenté en comparaison avec celui de la période précédente.</a:t>
            </a:r>
          </a:p>
          <a:p>
            <a:pPr algn="just">
              <a:buFont typeface="Wingdings" panose="05000000000000000000" pitchFamily="2" charset="2"/>
              <a:buChar char="§"/>
            </a:pPr>
            <a:endParaRPr lang="fr-FR" sz="2400" dirty="0"/>
          </a:p>
          <a:p>
            <a:pPr algn="just">
              <a:buFont typeface="Wingdings" panose="05000000000000000000" pitchFamily="2" charset="2"/>
              <a:buChar char="§"/>
            </a:pPr>
            <a:endParaRPr lang="fr-FR" sz="2400" dirty="0"/>
          </a:p>
          <a:p>
            <a:pPr algn="just">
              <a:buNone/>
            </a:pPr>
            <a:endParaRPr lang="fr-FR" sz="2400" b="1" dirty="0"/>
          </a:p>
          <a:p>
            <a:pPr algn="just">
              <a:buNone/>
            </a:pPr>
            <a:endParaRPr lang="fr-FR" sz="2400" dirty="0"/>
          </a:p>
          <a:p>
            <a:pPr algn="just">
              <a:defRPr/>
            </a:pPr>
            <a:endParaRPr lang="fr-FR" sz="2400" b="1" dirty="0"/>
          </a:p>
          <a:p>
            <a:pPr algn="just"/>
            <a:endParaRPr lang="fr-FR" sz="2400" dirty="0"/>
          </a:p>
        </p:txBody>
      </p:sp>
      <p:sp>
        <p:nvSpPr>
          <p:cNvPr id="4" name="Espace réservé du numéro de diapositive 3"/>
          <p:cNvSpPr>
            <a:spLocks noGrp="1"/>
          </p:cNvSpPr>
          <p:nvPr>
            <p:ph type="sldNum" idx="12"/>
          </p:nvPr>
        </p:nvSpPr>
        <p:spPr/>
        <p:txBody>
          <a:bodyPr/>
          <a:lstStyle/>
          <a:p>
            <a:fld id="{B2A904B1-9AC2-40DA-8703-C0208FF49E57}" type="slidenum">
              <a:rPr lang="fr-FR" smtClean="0"/>
              <a:pPr/>
              <a:t>7</a:t>
            </a:fld>
            <a:endParaRPr lang="fr-FR"/>
          </a:p>
        </p:txBody>
      </p:sp>
      <p:graphicFrame>
        <p:nvGraphicFramePr>
          <p:cNvPr id="7" name="Diagramme 6"/>
          <p:cNvGraphicFramePr/>
          <p:nvPr/>
        </p:nvGraphicFramePr>
        <p:xfrm>
          <a:off x="6767830" y="959485"/>
          <a:ext cx="5258435" cy="510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 7"/>
          <p:cNvPicPr>
            <a:picLocks noChangeAspect="1"/>
          </p:cNvPicPr>
          <p:nvPr/>
        </p:nvPicPr>
        <p:blipFill>
          <a:blip r:embed="rId7" cstate="print"/>
          <a:stretch>
            <a:fillRect/>
          </a:stretch>
        </p:blipFill>
        <p:spPr>
          <a:xfrm>
            <a:off x="212090" y="6200775"/>
            <a:ext cx="1127760" cy="520700"/>
          </a:xfrm>
          <a:prstGeom prst="rect">
            <a:avLst/>
          </a:prstGeom>
        </p:spPr>
      </p:pic>
      <p:sp>
        <p:nvSpPr>
          <p:cNvPr id="9" name="Espace réservé du pied de page 1"/>
          <p:cNvSpPr txBox="1"/>
          <p:nvPr/>
        </p:nvSpPr>
        <p:spPr>
          <a:xfrm>
            <a:off x="4165600" y="6356351"/>
            <a:ext cx="3860800"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fr-FR"/>
              <a:t>Cours ADF 23-24</a:t>
            </a:r>
            <a:endParaRPr lang="fr-FR" dirty="0"/>
          </a:p>
        </p:txBody>
      </p:sp>
      <p:sp>
        <p:nvSpPr>
          <p:cNvPr id="3" name="ZoneTexte 6"/>
          <p:cNvSpPr txBox="1"/>
          <p:nvPr/>
        </p:nvSpPr>
        <p:spPr>
          <a:xfrm>
            <a:off x="1339911" y="157978"/>
            <a:ext cx="8842513" cy="1985010"/>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nSpc>
                <a:spcPct val="80000"/>
              </a:lnSpc>
              <a:buNone/>
            </a:pPr>
            <a:endParaRPr lang="fr-FR" sz="4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ircle(in)">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ircle(in)">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grpId="0" nodeType="clickEffect">
                                  <p:stCondLst>
                                    <p:cond delay="0"/>
                                  </p:stCondLst>
                                  <p:childTnLst>
                                    <p:animRot by="120000">
                                      <p:cBhvr>
                                        <p:cTn id="31" dur="100" fill="hold">
                                          <p:stCondLst>
                                            <p:cond delay="0"/>
                                          </p:stCondLst>
                                        </p:cTn>
                                        <p:tgtEl>
                                          <p:spTgt spid="7"/>
                                        </p:tgtEl>
                                        <p:attrNameLst>
                                          <p:attrName>r</p:attrName>
                                        </p:attrNameLst>
                                      </p:cBhvr>
                                    </p:animRot>
                                    <p:animRot by="-240000">
                                      <p:cBhvr>
                                        <p:cTn id="32" dur="200" fill="hold">
                                          <p:stCondLst>
                                            <p:cond delay="200"/>
                                          </p:stCondLst>
                                        </p:cTn>
                                        <p:tgtEl>
                                          <p:spTgt spid="7"/>
                                        </p:tgtEl>
                                        <p:attrNameLst>
                                          <p:attrName>r</p:attrName>
                                        </p:attrNameLst>
                                      </p:cBhvr>
                                    </p:animRot>
                                    <p:animRot by="240000">
                                      <p:cBhvr>
                                        <p:cTn id="33" dur="200" fill="hold">
                                          <p:stCondLst>
                                            <p:cond delay="400"/>
                                          </p:stCondLst>
                                        </p:cTn>
                                        <p:tgtEl>
                                          <p:spTgt spid="7"/>
                                        </p:tgtEl>
                                        <p:attrNameLst>
                                          <p:attrName>r</p:attrName>
                                        </p:attrNameLst>
                                      </p:cBhvr>
                                    </p:animRot>
                                    <p:animRot by="-240000">
                                      <p:cBhvr>
                                        <p:cTn id="34" dur="200" fill="hold">
                                          <p:stCondLst>
                                            <p:cond delay="600"/>
                                          </p:stCondLst>
                                        </p:cTn>
                                        <p:tgtEl>
                                          <p:spTgt spid="7"/>
                                        </p:tgtEl>
                                        <p:attrNameLst>
                                          <p:attrName>r</p:attrName>
                                        </p:attrNameLst>
                                      </p:cBhvr>
                                    </p:animRot>
                                    <p:animRot by="120000">
                                      <p:cBhvr>
                                        <p:cTn id="35"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55C8059-DC16-4B62-81EE-7C1BBFF46C4E}" type="slidenum">
              <a:rPr lang="fr-FR" altLang="en-US" smtClean="0"/>
              <a:pPr/>
              <a:t>8</a:t>
            </a:fld>
            <a:endParaRPr lang="fr-FR" altLang="en-US"/>
          </a:p>
        </p:txBody>
      </p:sp>
      <p:graphicFrame>
        <p:nvGraphicFramePr>
          <p:cNvPr id="10" name="Tableau 9"/>
          <p:cNvGraphicFramePr>
            <a:graphicFrameLocks noGrp="1"/>
          </p:cNvGraphicFramePr>
          <p:nvPr/>
        </p:nvGraphicFramePr>
        <p:xfrm>
          <a:off x="5729480" y="2299002"/>
          <a:ext cx="5624410" cy="4057870"/>
        </p:xfrm>
        <a:graphic>
          <a:graphicData uri="http://schemas.openxmlformats.org/drawingml/2006/table">
            <a:tbl>
              <a:tblPr firstRow="1" bandRow="1">
                <a:tableStyleId>{9D7B26C5-4107-4FEC-AEDC-1716B250A1EF}</a:tableStyleId>
              </a:tblPr>
              <a:tblGrid>
                <a:gridCol w="2812205">
                  <a:extLst>
                    <a:ext uri="{9D8B030D-6E8A-4147-A177-3AD203B41FA5}">
                      <a16:colId xmlns:a16="http://schemas.microsoft.com/office/drawing/2014/main" val="20000"/>
                    </a:ext>
                  </a:extLst>
                </a:gridCol>
                <a:gridCol w="2812205">
                  <a:extLst>
                    <a:ext uri="{9D8B030D-6E8A-4147-A177-3AD203B41FA5}">
                      <a16:colId xmlns:a16="http://schemas.microsoft.com/office/drawing/2014/main" val="20001"/>
                    </a:ext>
                  </a:extLst>
                </a:gridCol>
              </a:tblGrid>
              <a:tr h="2028935">
                <a:tc>
                  <a:txBody>
                    <a:bodyPr/>
                    <a:lstStyle/>
                    <a:p>
                      <a:r>
                        <a:rPr lang="fr-FR" sz="1800" b="0" kern="1200" dirty="0">
                          <a:latin typeface="Calibri" panose="020F0502020204030204" pitchFamily="34" charset="0"/>
                          <a:cs typeface="Calibri" panose="020F0502020204030204" pitchFamily="34" charset="0"/>
                        </a:rPr>
                        <a:t>- Immobilisations  </a:t>
                      </a:r>
                    </a:p>
                    <a:p>
                      <a:pPr marL="0" marR="0" lvl="0" indent="0" algn="l" defTabSz="914400" rtl="0" eaLnBrk="1" fontAlgn="auto" latinLnBrk="0" hangingPunct="1">
                        <a:lnSpc>
                          <a:spcPct val="100000"/>
                        </a:lnSpc>
                        <a:spcBef>
                          <a:spcPts val="0"/>
                        </a:spcBef>
                        <a:spcAft>
                          <a:spcPts val="0"/>
                        </a:spcAft>
                        <a:buClrTx/>
                        <a:buSzTx/>
                        <a:buFontTx/>
                        <a:buNone/>
                        <a:defRPr/>
                      </a:pPr>
                      <a:r>
                        <a:rPr lang="fr-FR" sz="1800" b="0" kern="1200" dirty="0">
                          <a:latin typeface="Calibri" panose="020F0502020204030204" pitchFamily="34" charset="0"/>
                          <a:cs typeface="Calibri" panose="020F0502020204030204" pitchFamily="34" charset="0"/>
                        </a:rPr>
                        <a:t>(fonds commercial, logiciels, terrains, matériels, outillage, locaux, titres de participation…)</a:t>
                      </a:r>
                    </a:p>
                    <a:p>
                      <a:r>
                        <a:rPr lang="fr-FR" sz="1800" b="0" kern="1200" dirty="0">
                          <a:latin typeface="Calibri" panose="020F0502020204030204" pitchFamily="34" charset="0"/>
                          <a:cs typeface="Calibri" panose="020F0502020204030204" pitchFamily="34" charset="0"/>
                        </a:rPr>
                        <a:t>   </a:t>
                      </a:r>
                      <a:endParaRPr lang="fr-FR" b="0" dirty="0">
                        <a:solidFill>
                          <a:schemeClr val="tx1"/>
                        </a:solidFill>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fr-FR" sz="1800" b="0" kern="1200" dirty="0">
                          <a:latin typeface="Calibri" panose="020F0502020204030204" pitchFamily="34" charset="0"/>
                          <a:cs typeface="Calibri" panose="020F0502020204030204" pitchFamily="34" charset="0"/>
                        </a:rPr>
                        <a:t>- Capitaux propres </a:t>
                      </a:r>
                    </a:p>
                    <a:p>
                      <a:pPr marL="0" marR="0" indent="0" algn="l" defTabSz="914400" rtl="0" eaLnBrk="1" fontAlgn="auto" latinLnBrk="0" hangingPunct="1">
                        <a:lnSpc>
                          <a:spcPct val="100000"/>
                        </a:lnSpc>
                        <a:spcBef>
                          <a:spcPts val="0"/>
                        </a:spcBef>
                        <a:spcAft>
                          <a:spcPts val="0"/>
                        </a:spcAft>
                        <a:buClrTx/>
                        <a:buSzTx/>
                        <a:buFontTx/>
                        <a:buNone/>
                        <a:defRPr/>
                      </a:pPr>
                      <a:r>
                        <a:rPr lang="fr-FR" sz="1800" b="0" kern="1200" dirty="0">
                          <a:latin typeface="Calibri" panose="020F0502020204030204" pitchFamily="34" charset="0"/>
                          <a:cs typeface="Calibri" panose="020F0502020204030204" pitchFamily="34" charset="0"/>
                        </a:rPr>
                        <a:t>- Dettes de financement</a:t>
                      </a:r>
                    </a:p>
                    <a:p>
                      <a:endParaRPr lang="fr-FR" sz="18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2028935">
                <a:tc>
                  <a:txBody>
                    <a:bodyPr/>
                    <a:lstStyle/>
                    <a:p>
                      <a:r>
                        <a:rPr lang="fr-FR" sz="1800" kern="1200" dirty="0">
                          <a:latin typeface="Calibri" panose="020F0502020204030204" pitchFamily="34" charset="0"/>
                          <a:cs typeface="Calibri" panose="020F0502020204030204" pitchFamily="34" charset="0"/>
                        </a:rPr>
                        <a:t>- Stocks</a:t>
                      </a:r>
                    </a:p>
                    <a:p>
                      <a:r>
                        <a:rPr lang="fr-FR" sz="1800" kern="1200" dirty="0">
                          <a:latin typeface="Calibri" panose="020F0502020204030204" pitchFamily="34" charset="0"/>
                          <a:cs typeface="Calibri" panose="020F0502020204030204" pitchFamily="34" charset="0"/>
                        </a:rPr>
                        <a:t>- Créances clients </a:t>
                      </a:r>
                    </a:p>
                    <a:p>
                      <a:r>
                        <a:rPr lang="fr-FR" sz="1800" kern="1200" dirty="0">
                          <a:latin typeface="Calibri" panose="020F0502020204030204" pitchFamily="34" charset="0"/>
                          <a:cs typeface="Calibri" panose="020F0502020204030204" pitchFamily="34" charset="0"/>
                        </a:rPr>
                        <a:t>- Créances fiscales et sociales</a:t>
                      </a:r>
                    </a:p>
                    <a:p>
                      <a:r>
                        <a:rPr lang="fr-FR" sz="1800" kern="1200" dirty="0">
                          <a:latin typeface="Calibri" panose="020F0502020204030204" pitchFamily="34" charset="0"/>
                          <a:cs typeface="Calibri" panose="020F0502020204030204" pitchFamily="34" charset="0"/>
                        </a:rPr>
                        <a:t>- LEL (</a:t>
                      </a:r>
                      <a:r>
                        <a:rPr lang="fr-FR" sz="1800" dirty="0">
                          <a:latin typeface="Calibri" panose="020F0502020204030204" pitchFamily="34" charset="0"/>
                          <a:cs typeface="Calibri" panose="020F0502020204030204" pitchFamily="34" charset="0"/>
                        </a:rPr>
                        <a:t>Banque, Caisse)</a:t>
                      </a:r>
                    </a:p>
                  </a:txBody>
                  <a:tcPr/>
                </a:tc>
                <a:tc>
                  <a:txBody>
                    <a:bodyPr/>
                    <a:lstStyle/>
                    <a:p>
                      <a:pPr lvl="1"/>
                      <a:r>
                        <a:rPr lang="fr-FR" sz="1800" b="0" dirty="0">
                          <a:latin typeface="Calibri" panose="020F0502020204030204" pitchFamily="34" charset="0"/>
                          <a:cs typeface="Calibri" panose="020F0502020204030204" pitchFamily="34" charset="0"/>
                        </a:rPr>
                        <a:t>- Dettes</a:t>
                      </a:r>
                      <a:r>
                        <a:rPr lang="fr-FR" sz="1800" b="0" baseline="0" dirty="0">
                          <a:latin typeface="Calibri" panose="020F0502020204030204" pitchFamily="34" charset="0"/>
                          <a:cs typeface="Calibri" panose="020F0502020204030204" pitchFamily="34" charset="0"/>
                        </a:rPr>
                        <a:t> Fournisseurs</a:t>
                      </a:r>
                      <a:endParaRPr lang="fr-FR" sz="1800" b="0" dirty="0">
                        <a:latin typeface="Calibri" panose="020F0502020204030204" pitchFamily="34" charset="0"/>
                        <a:cs typeface="Calibri" panose="020F0502020204030204" pitchFamily="34" charset="0"/>
                      </a:endParaRPr>
                    </a:p>
                    <a:p>
                      <a:pPr lvl="1">
                        <a:buFontTx/>
                        <a:buChar char="-"/>
                      </a:pPr>
                      <a:r>
                        <a:rPr lang="fr-FR" sz="1800" b="0" dirty="0">
                          <a:latin typeface="Calibri" panose="020F0502020204030204" pitchFamily="34" charset="0"/>
                          <a:cs typeface="Calibri" panose="020F0502020204030204" pitchFamily="34" charset="0"/>
                        </a:rPr>
                        <a:t> Dettes fiscales et sociales</a:t>
                      </a:r>
                    </a:p>
                    <a:p>
                      <a:pPr lvl="1">
                        <a:buFontTx/>
                        <a:buChar char="-"/>
                      </a:pPr>
                      <a:r>
                        <a:rPr lang="fr-FR" sz="1800" b="0" dirty="0">
                          <a:latin typeface="Calibri" panose="020F0502020204030204" pitchFamily="34" charset="0"/>
                          <a:cs typeface="Calibri" panose="020F0502020204030204" pitchFamily="34" charset="0"/>
                        </a:rPr>
                        <a:t> Dettes bancaires CT</a:t>
                      </a:r>
                    </a:p>
                  </a:txBody>
                  <a:tcPr/>
                </a:tc>
                <a:extLst>
                  <a:ext uri="{0D108BD9-81ED-4DB2-BD59-A6C34878D82A}">
                    <a16:rowId xmlns:a16="http://schemas.microsoft.com/office/drawing/2014/main" val="10001"/>
                  </a:ext>
                </a:extLst>
              </a:tr>
            </a:tbl>
          </a:graphicData>
        </a:graphic>
      </p:graphicFrame>
      <p:sp>
        <p:nvSpPr>
          <p:cNvPr id="17" name="Rectangle à coins arrondis 16"/>
          <p:cNvSpPr/>
          <p:nvPr/>
        </p:nvSpPr>
        <p:spPr>
          <a:xfrm>
            <a:off x="5839460" y="1235075"/>
            <a:ext cx="2620010" cy="1063625"/>
          </a:xfrm>
          <a:prstGeom prst="roundRect">
            <a:avLst/>
          </a:prstGeom>
          <a:solidFill>
            <a:srgbClr val="FF0000"/>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2400" b="1" dirty="0">
                <a:solidFill>
                  <a:schemeClr val="bg1"/>
                </a:solidFill>
                <a:latin typeface="Calibri" panose="020F0502020204030204" pitchFamily="34" charset="0"/>
                <a:cs typeface="Calibri" panose="020F0502020204030204" pitchFamily="34" charset="0"/>
              </a:rPr>
              <a:t>Emplois/ Actifs</a:t>
            </a:r>
          </a:p>
        </p:txBody>
      </p:sp>
      <p:sp>
        <p:nvSpPr>
          <p:cNvPr id="18" name="Rectangle à coins arrondis 17"/>
          <p:cNvSpPr/>
          <p:nvPr/>
        </p:nvSpPr>
        <p:spPr>
          <a:xfrm>
            <a:off x="8789670" y="1291590"/>
            <a:ext cx="2564130" cy="963930"/>
          </a:xfrm>
          <a:prstGeom prst="roundRect">
            <a:avLst/>
          </a:prstGeom>
          <a:solidFill>
            <a:srgbClr val="FF0000"/>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2400" b="1" dirty="0">
                <a:solidFill>
                  <a:schemeClr val="bg1"/>
                </a:solidFill>
                <a:latin typeface="Calibri" panose="020F0502020204030204" pitchFamily="34" charset="0"/>
                <a:cs typeface="Calibri" panose="020F0502020204030204" pitchFamily="34" charset="0"/>
              </a:rPr>
              <a:t>Ressources/ Capitaux propres et passifs</a:t>
            </a:r>
          </a:p>
        </p:txBody>
      </p:sp>
      <p:pic>
        <p:nvPicPr>
          <p:cNvPr id="9" name="Image 8"/>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p:txBody>
          <a:bodyPr/>
          <a:lstStyle/>
          <a:p>
            <a:pPr algn="ctr"/>
            <a:r>
              <a:rPr lang="fr-FR" dirty="0"/>
              <a:t>Cours ADF 23-24</a:t>
            </a:r>
          </a:p>
        </p:txBody>
      </p:sp>
      <p:sp>
        <p:nvSpPr>
          <p:cNvPr id="2" name="ZoneTexte 6"/>
          <p:cNvSpPr txBox="1"/>
          <p:nvPr/>
        </p:nvSpPr>
        <p:spPr>
          <a:xfrm>
            <a:off x="1339911" y="157978"/>
            <a:ext cx="8842513" cy="1985010"/>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nSpc>
                <a:spcPct val="80000"/>
              </a:lnSpc>
              <a:buNone/>
            </a:pPr>
            <a:endParaRPr lang="fr-FR" sz="4000" dirty="0">
              <a:solidFill>
                <a:srgbClr val="C00000"/>
              </a:solidFill>
            </a:endParaRPr>
          </a:p>
        </p:txBody>
      </p:sp>
      <p:sp>
        <p:nvSpPr>
          <p:cNvPr id="6" name="Zone de texte 5"/>
          <p:cNvSpPr txBox="1"/>
          <p:nvPr/>
        </p:nvSpPr>
        <p:spPr>
          <a:xfrm>
            <a:off x="783590" y="1691640"/>
            <a:ext cx="3900170" cy="460375"/>
          </a:xfrm>
          <a:prstGeom prst="rect">
            <a:avLst/>
          </a:prstGeom>
          <a:noFill/>
        </p:spPr>
        <p:txBody>
          <a:bodyPr wrap="square" rtlCol="0">
            <a:spAutoFit/>
          </a:bodyPr>
          <a:lstStyle/>
          <a:p>
            <a:r>
              <a:rPr lang="fr-FR" sz="2400" b="1" u="sng" dirty="0">
                <a:solidFill>
                  <a:srgbClr val="FF0000"/>
                </a:solidFill>
                <a:effectLst/>
                <a:latin typeface="Calibri" panose="020F0502020204030204" pitchFamily="34" charset="0"/>
                <a:cs typeface="Calibri" panose="020F0502020204030204" pitchFamily="34" charset="0"/>
              </a:rPr>
              <a:t>Structure du bilan comptable</a:t>
            </a:r>
            <a:r>
              <a:rPr lang="fr-FR" sz="2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fld id="{155C8059-DC16-4B62-81EE-7C1BBFF46C4E}" type="slidenum">
              <a:rPr lang="fr-FR" altLang="en-US" smtClean="0"/>
              <a:pPr/>
              <a:t>9</a:t>
            </a:fld>
            <a:endParaRPr lang="fr-FR" altLang="en-US"/>
          </a:p>
        </p:txBody>
      </p:sp>
      <p:sp>
        <p:nvSpPr>
          <p:cNvPr id="5" name="Rectangle à coins arrondis 4"/>
          <p:cNvSpPr/>
          <p:nvPr/>
        </p:nvSpPr>
        <p:spPr>
          <a:xfrm>
            <a:off x="2567608" y="2708920"/>
            <a:ext cx="7200800" cy="64807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eaLnBrk="1" hangingPunct="1">
              <a:buNone/>
            </a:pPr>
            <a:r>
              <a:rPr lang="fr-FR" sz="4000" b="1" dirty="0">
                <a:solidFill>
                  <a:srgbClr val="FF0000"/>
                </a:solidFill>
                <a:latin typeface="Calibri" panose="020F0502020204030204" pitchFamily="34" charset="0"/>
                <a:cs typeface="Calibri" panose="020F0502020204030204" pitchFamily="34" charset="0"/>
              </a:rPr>
              <a:t>Total emplois = Total ressources</a:t>
            </a:r>
          </a:p>
        </p:txBody>
      </p:sp>
      <p:sp>
        <p:nvSpPr>
          <p:cNvPr id="6" name="Rectangle à coins arrondis 5"/>
          <p:cNvSpPr/>
          <p:nvPr/>
        </p:nvSpPr>
        <p:spPr>
          <a:xfrm>
            <a:off x="1934817" y="4234340"/>
            <a:ext cx="8625679" cy="8232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buNone/>
            </a:pPr>
            <a:r>
              <a:rPr lang="fr-FR" sz="4000" b="1" dirty="0">
                <a:solidFill>
                  <a:srgbClr val="FF0000"/>
                </a:solidFill>
                <a:latin typeface="Calibri" panose="020F0502020204030204" pitchFamily="34" charset="0"/>
                <a:cs typeface="Calibri" panose="020F0502020204030204" pitchFamily="34" charset="0"/>
              </a:rPr>
              <a:t>ACTIFS = CAPITAUX PROPRES + PASSIFS</a:t>
            </a:r>
          </a:p>
        </p:txBody>
      </p:sp>
      <p:sp>
        <p:nvSpPr>
          <p:cNvPr id="7" name="Flèche vers le bas 6"/>
          <p:cNvSpPr/>
          <p:nvPr/>
        </p:nvSpPr>
        <p:spPr>
          <a:xfrm>
            <a:off x="5591944" y="3505733"/>
            <a:ext cx="504056" cy="432048"/>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8" name="Rectangle 7"/>
          <p:cNvSpPr/>
          <p:nvPr/>
        </p:nvSpPr>
        <p:spPr>
          <a:xfrm>
            <a:off x="3993515" y="5354320"/>
            <a:ext cx="3583940" cy="832485"/>
          </a:xfrm>
          <a:prstGeom prst="rect">
            <a:avLst/>
          </a:prstGeom>
          <a:solidFill>
            <a:srgbClr val="C00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2400" dirty="0">
                <a:solidFill>
                  <a:schemeClr val="bg1"/>
                </a:solidFill>
                <a:latin typeface="Calibri" panose="020F0502020204030204" pitchFamily="34" charset="0"/>
                <a:cs typeface="Calibri" panose="020F0502020204030204" pitchFamily="34" charset="0"/>
              </a:rPr>
              <a:t>Le principe de  l’équilibre du bilan </a:t>
            </a:r>
          </a:p>
        </p:txBody>
      </p:sp>
      <p:pic>
        <p:nvPicPr>
          <p:cNvPr id="11" name="Image 10"/>
          <p:cNvPicPr>
            <a:picLocks noChangeAspect="1"/>
          </p:cNvPicPr>
          <p:nvPr/>
        </p:nvPicPr>
        <p:blipFill>
          <a:blip r:embed="rId2" cstate="print"/>
          <a:stretch>
            <a:fillRect/>
          </a:stretch>
        </p:blipFill>
        <p:spPr>
          <a:xfrm>
            <a:off x="212035" y="6059504"/>
            <a:ext cx="1432716" cy="661971"/>
          </a:xfrm>
          <a:prstGeom prst="rect">
            <a:avLst/>
          </a:prstGeom>
        </p:spPr>
      </p:pic>
      <p:sp>
        <p:nvSpPr>
          <p:cNvPr id="3" name="Espace réservé du pied de page 2"/>
          <p:cNvSpPr>
            <a:spLocks noGrp="1"/>
          </p:cNvSpPr>
          <p:nvPr>
            <p:ph type="ftr" idx="11"/>
          </p:nvPr>
        </p:nvSpPr>
        <p:spPr/>
        <p:txBody>
          <a:bodyPr/>
          <a:lstStyle/>
          <a:p>
            <a:pPr algn="ctr"/>
            <a:r>
              <a:rPr lang="fr-FR" dirty="0"/>
              <a:t>Cours ADF 23-24</a:t>
            </a:r>
          </a:p>
        </p:txBody>
      </p:sp>
      <p:sp>
        <p:nvSpPr>
          <p:cNvPr id="2" name="Espace réservé du texte 1"/>
          <p:cNvSpPr>
            <a:spLocks noGrp="1"/>
          </p:cNvSpPr>
          <p:nvPr>
            <p:ph type="body" idx="1"/>
          </p:nvPr>
        </p:nvSpPr>
        <p:spPr/>
        <p:txBody>
          <a:bodyPr/>
          <a:lstStyle/>
          <a:p>
            <a:pPr marL="114300" indent="0">
              <a:buNone/>
            </a:pPr>
            <a:r>
              <a:rPr lang="fr-FR" altLang="en-US"/>
              <a:t>le bilan comptable doit toujours être équilibré </a:t>
            </a:r>
          </a:p>
        </p:txBody>
      </p:sp>
      <p:sp>
        <p:nvSpPr>
          <p:cNvPr id="9" name="Zone de texte 8"/>
          <p:cNvSpPr txBox="1"/>
          <p:nvPr/>
        </p:nvSpPr>
        <p:spPr>
          <a:xfrm>
            <a:off x="454660" y="1339850"/>
            <a:ext cx="5240020" cy="460375"/>
          </a:xfrm>
          <a:prstGeom prst="rect">
            <a:avLst/>
          </a:prstGeom>
          <a:noFill/>
        </p:spPr>
        <p:txBody>
          <a:bodyPr wrap="none" rtlCol="0">
            <a:spAutoFit/>
          </a:bodyPr>
          <a:lstStyle/>
          <a:p>
            <a:pPr algn="l"/>
            <a:r>
              <a:rPr lang="fr-FR" sz="2400" b="1" u="sng" dirty="0">
                <a:solidFill>
                  <a:srgbClr val="FF0000"/>
                </a:solidFill>
                <a:effectLst/>
                <a:latin typeface="Calibri" panose="020F0502020204030204" pitchFamily="34" charset="0"/>
                <a:cs typeface="Calibri" panose="020F0502020204030204" pitchFamily="34" charset="0"/>
                <a:sym typeface="+mn-ea"/>
              </a:rPr>
              <a:t>Principe d’équilibre du bilan comptable</a:t>
            </a:r>
            <a:r>
              <a:rPr lang="fr-FR" sz="2400" dirty="0">
                <a:solidFill>
                  <a:srgbClr val="C00000"/>
                </a:solidFill>
                <a:effectLst/>
                <a:latin typeface="Calibri" panose="020F0502020204030204" pitchFamily="34" charset="0"/>
                <a:cs typeface="Calibri" panose="020F0502020204030204" pitchFamily="34" charset="0"/>
                <a:sym typeface="+mn-ea"/>
              </a:rPr>
              <a:t> </a:t>
            </a:r>
            <a:endParaRPr lang="fr-FR" altLang="en-US" sz="2400">
              <a:effectLst/>
              <a:latin typeface="Calibri" panose="020F0502020204030204" pitchFamily="34" charset="0"/>
              <a:cs typeface="Calibri" panose="020F0502020204030204" pitchFamily="34" charset="0"/>
            </a:endParaRPr>
          </a:p>
        </p:txBody>
      </p:sp>
      <p:sp>
        <p:nvSpPr>
          <p:cNvPr id="10" name="ZoneTexte 6"/>
          <p:cNvSpPr txBox="1"/>
          <p:nvPr/>
        </p:nvSpPr>
        <p:spPr>
          <a:xfrm>
            <a:off x="1339911" y="157978"/>
            <a:ext cx="8842513" cy="1985010"/>
          </a:xfrm>
          <a:prstGeom prst="rect">
            <a:avLst/>
          </a:prstGeom>
          <a:noFill/>
        </p:spPr>
        <p:txBody>
          <a:bodyPr wrap="square">
            <a:spAutoFit/>
          </a:bodyPr>
          <a:lstStyle/>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Les principaux documents comptables</a:t>
            </a:r>
          </a:p>
          <a:p>
            <a:pPr algn="l">
              <a:lnSpc>
                <a:spcPct val="90000"/>
              </a:lnSpc>
              <a:buSzPts val="1800"/>
              <a:buFont typeface="Calibri" panose="020F0502020204030204"/>
              <a:buNone/>
            </a:pPr>
            <a:r>
              <a:rPr lang="fr-FR" sz="32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a:cs typeface="Calibri" panose="020F0502020204030204" pitchFamily="34" charset="0"/>
                <a:sym typeface="Calibri" panose="020F0502020204030204"/>
              </a:rPr>
              <a:t> Section 1: Le Bilan </a:t>
            </a:r>
            <a:r>
              <a:rPr lang="fr-FR" sz="3600" b="1" dirty="0">
                <a:solidFill>
                  <a:srgbClr val="C00000"/>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sym typeface="Calibri" panose="020F0502020204030204"/>
              </a:rPr>
              <a:t> </a:t>
            </a:r>
          </a:p>
          <a:p>
            <a:pPr marL="457200" indent="-342900" algn="just">
              <a:lnSpc>
                <a:spcPct val="90000"/>
              </a:lnSpc>
              <a:spcBef>
                <a:spcPts val="1000"/>
              </a:spcBef>
              <a:buSzPts val="1800"/>
            </a:pPr>
            <a:endParaRPr lang="fr-FR" sz="2400" b="1" dirty="0">
              <a:solidFill>
                <a:srgbClr val="C00000"/>
              </a:solidFill>
              <a:latin typeface="Calibri" panose="020F0502020204030204"/>
              <a:cs typeface="Calibri" panose="020F0502020204030204"/>
              <a:sym typeface="Calibri" panose="020F0502020204030204"/>
            </a:endParaRPr>
          </a:p>
          <a:p>
            <a:pPr>
              <a:lnSpc>
                <a:spcPct val="80000"/>
              </a:lnSpc>
              <a:buNone/>
            </a:pPr>
            <a:endParaRPr lang="fr-FR" sz="4000"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26" presetClass="emph" presetSubtype="0" fill="hold" grpId="0" nodeType="with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ldLvl="0" animBg="1"/>
      <p:bldP spid="8"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7.7"/>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6|24.1|11.5"/>
</p:tagLst>
</file>

<file path=ppt/tags/tag4.xml><?xml version="1.0" encoding="utf-8"?>
<p:tagLst xmlns:a="http://schemas.openxmlformats.org/drawingml/2006/main" xmlns:r="http://schemas.openxmlformats.org/officeDocument/2006/relationships" xmlns:p="http://schemas.openxmlformats.org/presentationml/2006/main">
  <p:tag name="TIMING" val="|0.6|24.1|11.5"/>
</p:tagLst>
</file>

<file path=ppt/theme/theme1.xml><?xml version="1.0" encoding="utf-8"?>
<a:theme xmlns:a="http://schemas.openxmlformats.org/drawingml/2006/main" name="Thème Esprit">
  <a:themeElements>
    <a:clrScheme name="Thèm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 Esprit</Template>
  <TotalTime>4125</TotalTime>
  <Words>4805</Words>
  <Application>Microsoft Office PowerPoint</Application>
  <PresentationFormat>Grand écran</PresentationFormat>
  <Paragraphs>854</Paragraphs>
  <Slides>43</Slides>
  <Notes>16</Notes>
  <HiddenSlides>0</HiddenSlides>
  <MMClips>1</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43</vt:i4>
      </vt:variant>
    </vt:vector>
  </HeadingPairs>
  <TitlesOfParts>
    <vt:vector size="50" baseType="lpstr">
      <vt:lpstr>Arial</vt:lpstr>
      <vt:lpstr>Calibri</vt:lpstr>
      <vt:lpstr>Calibri Light</vt:lpstr>
      <vt:lpstr>Times New Roman</vt:lpstr>
      <vt:lpstr>Verdana</vt:lpstr>
      <vt:lpstr>Wingdings</vt:lpstr>
      <vt:lpstr>Thème Esprit</vt:lpstr>
      <vt:lpstr>Présentation PowerPoint</vt:lpstr>
      <vt:lpstr>Plan du cours </vt:lpstr>
      <vt:lpstr>Plan du cours </vt:lpstr>
      <vt:lpstr>Chapitre 1:       Les Principaux Documents Comptables  </vt:lpstr>
      <vt:lpstr>Les principaux documents comptables    </vt:lpstr>
      <vt:lpstr>Les principaux documents comptables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Application </vt:lpstr>
      <vt:lpstr>  Correction Application</vt:lpstr>
      <vt:lpstr>Présentation PowerPoint</vt:lpstr>
      <vt:lpstr>Time for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YOUSSEF BOUMAIZA</dc:creator>
  <cp:lastModifiedBy>wafa boumaiza</cp:lastModifiedBy>
  <cp:revision>712</cp:revision>
  <dcterms:created xsi:type="dcterms:W3CDTF">2021-08-23T09:23:00Z</dcterms:created>
  <dcterms:modified xsi:type="dcterms:W3CDTF">2024-11-11T10:15:15Z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068F740FAE75401EB5E5B92EE7D55B1E</vt:lpwstr>
  </property>
  <property fmtid="{D5CDD505-2E9C-101B-9397-08002B2CF9AE}" pid="3" name="KSOProductBuildVer">
    <vt:lpwstr>1036-11.2.0.11537</vt:lpwstr>
  </property>
</Properties>
</file>