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  <p:sldMasterId id="2147483773" r:id="rId2"/>
  </p:sldMasterIdLst>
  <p:notesMasterIdLst>
    <p:notesMasterId r:id="rId43"/>
  </p:notesMasterIdLst>
  <p:handoutMasterIdLst>
    <p:handoutMasterId r:id="rId44"/>
  </p:handoutMasterIdLst>
  <p:sldIdLst>
    <p:sldId id="3385" r:id="rId3"/>
    <p:sldId id="3721" r:id="rId4"/>
    <p:sldId id="3744" r:id="rId5"/>
    <p:sldId id="3745" r:id="rId6"/>
    <p:sldId id="3723" r:id="rId7"/>
    <p:sldId id="259" r:id="rId8"/>
    <p:sldId id="3725" r:id="rId9"/>
    <p:sldId id="3724" r:id="rId10"/>
    <p:sldId id="3726" r:id="rId11"/>
    <p:sldId id="3727" r:id="rId12"/>
    <p:sldId id="3728" r:id="rId13"/>
    <p:sldId id="282" r:id="rId14"/>
    <p:sldId id="283" r:id="rId15"/>
    <p:sldId id="286" r:id="rId16"/>
    <p:sldId id="289" r:id="rId17"/>
    <p:sldId id="290" r:id="rId18"/>
    <p:sldId id="3719" r:id="rId19"/>
    <p:sldId id="3722" r:id="rId20"/>
    <p:sldId id="3717" r:id="rId21"/>
    <p:sldId id="3731" r:id="rId22"/>
    <p:sldId id="3729" r:id="rId23"/>
    <p:sldId id="3730" r:id="rId24"/>
    <p:sldId id="3732" r:id="rId25"/>
    <p:sldId id="3733" r:id="rId26"/>
    <p:sldId id="3734" r:id="rId27"/>
    <p:sldId id="3735" r:id="rId28"/>
    <p:sldId id="3736" r:id="rId29"/>
    <p:sldId id="3737" r:id="rId30"/>
    <p:sldId id="3738" r:id="rId31"/>
    <p:sldId id="3739" r:id="rId32"/>
    <p:sldId id="3740" r:id="rId33"/>
    <p:sldId id="3741" r:id="rId34"/>
    <p:sldId id="3718" r:id="rId35"/>
    <p:sldId id="3742" r:id="rId36"/>
    <p:sldId id="3743" r:id="rId37"/>
    <p:sldId id="3716" r:id="rId38"/>
    <p:sldId id="3715" r:id="rId39"/>
    <p:sldId id="3547" r:id="rId40"/>
    <p:sldId id="3609" r:id="rId41"/>
    <p:sldId id="3720" r:id="rId42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adme" id="{51943A24-8740-4850-BF0F-33DE4C8A1AF3}">
          <p14:sldIdLst/>
        </p14:section>
        <p14:section name="title" id="{9C3FD938-C826-774F-A9C2-425E3353CBBC}">
          <p14:sldIdLst>
            <p14:sldId id="3385"/>
          </p14:sldIdLst>
        </p14:section>
        <p14:section name="overview" id="{4801A3A4-48A4-F247-AFC4-0D536DE22689}">
          <p14:sldIdLst>
            <p14:sldId id="3721"/>
            <p14:sldId id="3744"/>
            <p14:sldId id="3745"/>
            <p14:sldId id="3723"/>
            <p14:sldId id="259"/>
            <p14:sldId id="3725"/>
            <p14:sldId id="3724"/>
            <p14:sldId id="3726"/>
            <p14:sldId id="3727"/>
          </p14:sldIdLst>
        </p14:section>
        <p14:section name="Installation" id="{0A7D2E1B-6B48-4D72-952A-DAA886F3B8D9}">
          <p14:sldIdLst>
            <p14:sldId id="3728"/>
            <p14:sldId id="282"/>
            <p14:sldId id="283"/>
            <p14:sldId id="286"/>
            <p14:sldId id="289"/>
            <p14:sldId id="290"/>
            <p14:sldId id="3719"/>
            <p14:sldId id="3722"/>
          </p14:sldIdLst>
        </p14:section>
        <p14:section name="Examples" id="{39AD4C29-DF43-4B20-B5A3-663AB78068D3}">
          <p14:sldIdLst>
            <p14:sldId id="3717"/>
            <p14:sldId id="3731"/>
            <p14:sldId id="3729"/>
            <p14:sldId id="3730"/>
            <p14:sldId id="3732"/>
            <p14:sldId id="3733"/>
            <p14:sldId id="3734"/>
            <p14:sldId id="3735"/>
            <p14:sldId id="3736"/>
            <p14:sldId id="3737"/>
            <p14:sldId id="3738"/>
            <p14:sldId id="3739"/>
            <p14:sldId id="3740"/>
            <p14:sldId id="3741"/>
            <p14:sldId id="3718"/>
            <p14:sldId id="3742"/>
            <p14:sldId id="3743"/>
            <p14:sldId id="3716"/>
            <p14:sldId id="3715"/>
            <p14:sldId id="3547"/>
            <p14:sldId id="3609"/>
            <p14:sldId id="37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E10000"/>
    <a:srgbClr val="FF00FF"/>
    <a:srgbClr val="0000FF"/>
    <a:srgbClr val="21B200"/>
    <a:srgbClr val="FFEB74"/>
    <a:srgbClr val="FF7F00"/>
    <a:srgbClr val="CCCC00"/>
    <a:srgbClr val="EA9999"/>
    <a:srgbClr val="76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5" autoAdjust="0"/>
    <p:restoredTop sz="88583" autoAdjust="0"/>
  </p:normalViewPr>
  <p:slideViewPr>
    <p:cSldViewPr>
      <p:cViewPr>
        <p:scale>
          <a:sx n="200" d="100"/>
          <a:sy n="200" d="100"/>
        </p:scale>
        <p:origin x="84" y="3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-14816"/>
    </p:cViewPr>
  </p:sorterViewPr>
  <p:notesViewPr>
    <p:cSldViewPr>
      <p:cViewPr varScale="1">
        <p:scale>
          <a:sx n="117" d="100"/>
          <a:sy n="117" d="100"/>
        </p:scale>
        <p:origin x="502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40D796-7843-534A-8FE3-8742BBEFA5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80B68-954E-8044-9ABD-A21090004A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FFFB9-B803-A243-AC64-797280F04D3D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9329F5-ACFF-9F49-94B0-696BAC3CE1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E3BAB-4E54-C34B-A053-89AB5B48E2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B6F78-33BD-FD44-8AAF-8D6F2DA85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99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0BE71-F44D-4614-966E-E5DC21633116}" type="datetimeFigureOut">
              <a:rPr lang="en-GB" smtClean="0"/>
              <a:t>29/09/2020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13216-67A7-4EF4-9083-6CF2DBD36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45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ee325f0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ee325f0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7507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61f97ff200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61f97ff200_0_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1f97ff200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1f97ff200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61f97ff200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61f97ff200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61f97ff200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61f97ff200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669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ee325f0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ee325f0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ee325f0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ee325f0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798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ee325f0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ee325f0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128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ee325f0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ee325f0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046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ee325f0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ee325f0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471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ee325f0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ee325f0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85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61f97ff200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61f97ff200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61f97ff200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61f97ff200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21123-139B-1147-B46A-487D4D1BD6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439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_credits_whit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787900" y="5020021"/>
            <a:ext cx="3960813" cy="123479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ctr">
              <a:buNone/>
              <a:defRPr sz="6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Credits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9" y="5020021"/>
            <a:ext cx="3960812" cy="123477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ctr">
              <a:buNone/>
              <a:defRPr sz="6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Credits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5126845-E11F-2C47-BD4B-2C440473CB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307" y="195263"/>
            <a:ext cx="4176712" cy="110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8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1A3E4E5-1C21-9B49-A951-A00B43AAF6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5417" y="339502"/>
            <a:ext cx="4176712" cy="115125"/>
          </a:xfrm>
          <a:prstGeom prst="rect">
            <a:avLst/>
          </a:prstGeom>
        </p:spPr>
        <p:txBody>
          <a:bodyPr lIns="0" tIns="18000" rIns="0" bIns="0">
            <a:spAutoFit/>
          </a:bodyPr>
          <a:lstStyle>
            <a:lvl1pPr marL="0" indent="0">
              <a:buNone/>
              <a:defRPr sz="7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522F1-40BC-1A4E-876F-6848631B58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0393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_credits_white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38259" y="5020022"/>
            <a:ext cx="2605741" cy="123477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r">
              <a:buNone/>
              <a:defRPr sz="6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Credits</a:t>
            </a:r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269129" y="5020021"/>
            <a:ext cx="2605741" cy="123477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ctr">
              <a:buNone/>
              <a:defRPr sz="6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Credits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020021"/>
            <a:ext cx="2605741" cy="123477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l">
              <a:buNone/>
              <a:defRPr sz="6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Credits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9E226E1-9FCB-0C4E-B280-D64EA75BA8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307" y="195263"/>
            <a:ext cx="4176712" cy="110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8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82BBA85-84FB-5949-A4FD-43BE65C0CB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5417" y="337587"/>
            <a:ext cx="4176712" cy="115125"/>
          </a:xfrm>
          <a:prstGeom prst="rect">
            <a:avLst/>
          </a:prstGeom>
        </p:spPr>
        <p:txBody>
          <a:bodyPr lIns="0" tIns="18000" rIns="0" bIns="0">
            <a:spAutoFit/>
          </a:bodyPr>
          <a:lstStyle>
            <a:lvl1pPr marL="0" indent="0">
              <a:buNone/>
              <a:defRPr sz="7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5A744-A404-B34F-9DB4-07E36A068C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4427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_credits_white_stri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9657C0-1C63-6440-91A8-D2741351BDA1}"/>
              </a:ext>
            </a:extLst>
          </p:cNvPr>
          <p:cNvSpPr/>
          <p:nvPr userDrawn="1"/>
        </p:nvSpPr>
        <p:spPr>
          <a:xfrm>
            <a:off x="0" y="5020020"/>
            <a:ext cx="9144000" cy="1234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38259" y="5020022"/>
            <a:ext cx="2605741" cy="123477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r">
              <a:buNone/>
              <a:defRPr sz="600" b="0" i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Credits</a:t>
            </a:r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269129" y="5020021"/>
            <a:ext cx="2605741" cy="123477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ctr">
              <a:buNone/>
              <a:defRPr sz="600" b="0" i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Credits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020021"/>
            <a:ext cx="2605741" cy="123477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l">
              <a:buNone/>
              <a:defRPr sz="600" b="0" i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Credits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734DB80-39AE-BD40-B156-ADB386B8CC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307" y="195263"/>
            <a:ext cx="4176712" cy="11080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8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7A90C93-E803-8449-A903-5A5757DFDB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5417" y="337587"/>
            <a:ext cx="4176712" cy="115125"/>
          </a:xfrm>
          <a:prstGeom prst="rect">
            <a:avLst/>
          </a:prstGeom>
        </p:spPr>
        <p:txBody>
          <a:bodyPr lIns="0" tIns="18000" rIns="0" bIns="0">
            <a:spAutoFit/>
          </a:bodyPr>
          <a:lstStyle>
            <a:lvl1pPr marL="0" indent="0">
              <a:buNone/>
              <a:defRPr sz="7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20660-D84B-E149-9096-3DBF7DDD646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2662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_credits_black_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38259" y="5019675"/>
            <a:ext cx="2605741" cy="123825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r">
              <a:buNone/>
              <a:defRPr sz="600" b="0" i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Credits</a:t>
            </a:r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269129" y="5019674"/>
            <a:ext cx="2605741" cy="123825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ctr">
              <a:buNone/>
              <a:defRPr sz="600" b="0" i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Credits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019674"/>
            <a:ext cx="2605741" cy="123825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l">
              <a:buNone/>
              <a:defRPr sz="600" b="0" i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Credits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111167F-63A7-4246-9F97-DADAA8B5C6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307" y="195263"/>
            <a:ext cx="4176712" cy="1384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000" b="1" i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AAB50E7-AA58-864F-B939-4728975BBB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5417" y="337587"/>
            <a:ext cx="4176712" cy="115125"/>
          </a:xfrm>
          <a:prstGeom prst="rect">
            <a:avLst/>
          </a:prstGeom>
        </p:spPr>
        <p:txBody>
          <a:bodyPr lIns="0" tIns="18000" rIns="0" bIns="0">
            <a:spAutoFit/>
          </a:bodyPr>
          <a:lstStyle>
            <a:lvl1pPr marL="0" indent="0">
              <a:buNone/>
              <a:defRPr sz="700" b="0" i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461E6-19DF-6F4B-8108-A52F02D3010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5BD99D-F739-4C48-A769-D8C856C3330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72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blank">
    <p:bg>
      <p:bgPr>
        <a:solidFill>
          <a:srgbClr val="282C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993110-C79D-A94F-8C92-752CA67132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5BD99D-F739-4C48-A769-D8C856C3330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6713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single">
    <p:bg>
      <p:bgPr>
        <a:solidFill>
          <a:srgbClr val="282C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58D2A-0442-384B-A741-2003C7B0EB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360000" tIns="360000" rIns="360000" bIns="360000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b="0" i="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b="0" i="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 b="0" i="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 b="0" i="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Code…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993110-C79D-A94F-8C92-752CA67132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5BD99D-F739-4C48-A769-D8C856C3330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5133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_double">
    <p:bg>
      <p:bgPr>
        <a:solidFill>
          <a:srgbClr val="282C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58D2A-0442-384B-A741-2003C7B0EB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4572000" cy="5143500"/>
          </a:xfrm>
          <a:prstGeom prst="rect">
            <a:avLst/>
          </a:prstGeom>
        </p:spPr>
        <p:txBody>
          <a:bodyPr lIns="360000" tIns="360000" rIns="360000" bIns="360000" anchor="ctr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b="0" i="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b="0" i="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 b="0" i="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 b="0" i="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Code…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145F170-5B33-3E4A-A59E-C3BD131B619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0"/>
            <a:ext cx="4569610" cy="5143500"/>
          </a:xfrm>
          <a:prstGeom prst="rect">
            <a:avLst/>
          </a:prstGeom>
        </p:spPr>
        <p:txBody>
          <a:bodyPr lIns="360000" tIns="360000" rIns="360000" bIns="360000" anchor="ctr"/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200" b="0" i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 b="0" i="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 b="0" i="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 b="0" i="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 b="0" i="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Code…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578139-7108-654A-9B7F-DBE8976B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5BD99D-F739-4C48-A769-D8C856C3330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059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162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2B3547-9D16-4DA3-997F-290421015A27}"/>
              </a:ext>
            </a:extLst>
          </p:cNvPr>
          <p:cNvSpPr txBox="1"/>
          <p:nvPr userDrawn="1"/>
        </p:nvSpPr>
        <p:spPr>
          <a:xfrm>
            <a:off x="8424863" y="109537"/>
            <a:ext cx="4619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7B4E7DA-0653-4F32-8602-05980CD277B7}" type="slidenum">
              <a:rPr lang="en-US" sz="1000" smtClean="0">
                <a:solidFill>
                  <a:schemeClr val="tx1"/>
                </a:solidFill>
                <a:latin typeface="+mj-lt"/>
              </a:rPr>
              <a:t>‹#›</a:t>
            </a:fld>
            <a:endParaRPr lang="en-US" sz="1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902002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CF07-46DD-46BC-ABE3-B3AB51D2E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29CBC8-89EE-4A36-A40C-E410E84887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504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 1">
  <p:cSld name="Blank 1 1">
    <p:bg>
      <p:bgPr>
        <a:solidFill>
          <a:srgbClr val="282C34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21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 Regular"/>
              <a:buNone/>
              <a:defRPr sz="1800">
                <a:solidFill>
                  <a:schemeClr val="lt1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 Regular"/>
              <a:buNone/>
              <a:defRPr sz="1800">
                <a:solidFill>
                  <a:schemeClr val="lt1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 Regular"/>
              <a:buNone/>
              <a:defRPr sz="1800">
                <a:solidFill>
                  <a:schemeClr val="lt1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 Regular"/>
              <a:buNone/>
              <a:defRPr sz="1800">
                <a:solidFill>
                  <a:schemeClr val="lt1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 Regular"/>
              <a:buNone/>
              <a:defRPr sz="1800">
                <a:solidFill>
                  <a:schemeClr val="lt1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 Regular"/>
              <a:buNone/>
              <a:defRPr sz="1800">
                <a:solidFill>
                  <a:schemeClr val="lt1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 Regular"/>
              <a:buNone/>
              <a:defRPr sz="1800">
                <a:solidFill>
                  <a:schemeClr val="lt1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 Regular"/>
              <a:buNone/>
              <a:defRPr sz="1800">
                <a:solidFill>
                  <a:schemeClr val="lt1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 Regular"/>
              <a:buNone/>
              <a:defRPr sz="1800">
                <a:solidFill>
                  <a:schemeClr val="lt1"/>
                </a:solidFill>
                <a:latin typeface="Roboto Mono Regular"/>
                <a:ea typeface="Roboto Mono Regular"/>
                <a:cs typeface="Roboto Mono Regular"/>
                <a:sym typeface="Roboto Mono Regula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865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384A68-AD38-8C4F-9E5D-AB03676B65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5BD99D-F739-4C48-A769-D8C856C3330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6714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 1">
    <p:bg>
      <p:bgPr>
        <a:solidFill>
          <a:srgbClr val="282C3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100" y="0"/>
            <a:ext cx="9144000" cy="5143500"/>
          </a:xfrm>
          <a:prstGeom prst="rect">
            <a:avLst/>
          </a:prstGeom>
        </p:spPr>
        <p:txBody>
          <a:bodyPr spcFirstLastPara="1" wrap="square" lIns="365750" tIns="182875" rIns="365750" bIns="18287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14770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 2">
  <p:cSld name="Blank 1 2">
    <p:bg>
      <p:bgPr>
        <a:solidFill>
          <a:srgbClr val="282C3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100" y="0"/>
            <a:ext cx="4588500" cy="5143500"/>
          </a:xfrm>
          <a:prstGeom prst="rect">
            <a:avLst/>
          </a:prstGeom>
        </p:spPr>
        <p:txBody>
          <a:bodyPr spcFirstLastPara="1" wrap="square" lIns="365750" tIns="182875" rIns="365750" bIns="18287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4588500" y="0"/>
            <a:ext cx="4555500" cy="5143500"/>
          </a:xfrm>
          <a:prstGeom prst="rect">
            <a:avLst/>
          </a:prstGeom>
        </p:spPr>
        <p:txBody>
          <a:bodyPr spcFirstLastPara="1" wrap="square" lIns="365750" tIns="182875" rIns="365750" bIns="18287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670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AFB3-CC1E-4158-8FF6-A7391953B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7B7D4-CC83-40A4-A229-F8DF3D661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FD846-107B-48D5-BFE9-168B5661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6B93-D04F-49C8-9836-89DA46339F9B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247E-1551-4A49-9654-F9FBF0D23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247FE-057B-4927-83BD-60A5DBBB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4452-C67A-46AE-ADFF-7CEF8D4DA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904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4267-B1E3-4E50-A1C0-6C24CDA8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FFDD8-9383-430E-A7A0-A474B1DAE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F6F95-A5AB-4AF6-9BE1-F555DC54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6B93-D04F-49C8-9836-89DA46339F9B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72B1F-4ED0-404E-97B8-908FABE27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7D165-6083-4605-9957-F00BB93E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4452-C67A-46AE-ADFF-7CEF8D4DA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12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70FDD-FBD1-4583-8A9A-EF42A99FB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56FDE-6DB2-425B-BF5E-EB7A7CBCC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6FD9D-E6A6-46DD-868C-70C3D37F9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6B93-D04F-49C8-9836-89DA46339F9B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6022D-6974-470D-BC70-FAF8267D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E03BB-D8FC-4429-9FC1-0284499B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4452-C67A-46AE-ADFF-7CEF8D4DA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771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BE92C-C056-4BCB-B653-5ADC5518A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5293D-378F-4149-876E-4C335CB0B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B3423-F939-4435-8E8B-1683729C7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DA28F-C429-41EF-8380-5628D79B5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6B93-D04F-49C8-9836-89DA46339F9B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0CF90-D3D3-4F6A-A558-403E83D3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EBB8D-CD43-495F-9C28-C56784DD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4452-C67A-46AE-ADFF-7CEF8D4DA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120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A617B-9631-4AAB-818C-DA32431D4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C84B2-33AC-44CD-BB2D-338C3DCB9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AF663-A521-4601-A0D0-D8348CA44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0A9AF2-3EBC-404D-8E99-51C284631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4641F-B3C2-4E8D-9841-84E677A92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20F1B9-EA33-4D4A-8312-6FDEBE51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6B93-D04F-49C8-9836-89DA46339F9B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CC277-366F-42C3-9C39-819EFEFDF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165376-A4D8-4B2D-B0F9-2138A874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4452-C67A-46AE-ADFF-7CEF8D4DA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38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7C8E1-DCC6-406A-B0FD-71FB2EB3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4CA91-66B0-4A74-998C-AEF47275A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6B93-D04F-49C8-9836-89DA46339F9B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097E1-9676-4F32-BB0D-4C452130F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7AD28-B1B9-4BA2-ABDB-5AB99EED0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4452-C67A-46AE-ADFF-7CEF8D4DA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034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4E4AD1-7FBF-4F12-A2C5-79DBE07E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6B93-D04F-49C8-9836-89DA46339F9B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B185DC-F2AB-494A-A77B-26BED64D0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45FED-48AB-4045-8179-381399EB9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4452-C67A-46AE-ADFF-7CEF8D4DA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627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2FA5-5193-4CA8-AC53-A68E2DA6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567C7-CD6A-4887-9C0D-81D9A2588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D3F7D-5F57-4638-855E-E80F72330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F16FC-8230-4931-9711-D85A4617D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6B93-D04F-49C8-9836-89DA46339F9B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D0DC3-4740-417D-B1F5-4A648EA28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99128-DDE5-4EDE-AFE6-B21EB21F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4452-C67A-46AE-ADFF-7CEF8D4DA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3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Introdu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5289" y="2119673"/>
            <a:ext cx="8353424" cy="90415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0" baseline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noProof="0" dirty="0"/>
              <a:t>Chapter Introduction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8524875" y="0"/>
            <a:ext cx="619125" cy="504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202549-3176-DB41-87FF-470D36A5D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58966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C6A70-B9C8-4C9A-8C1A-2B5D51C81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966696-25F2-4534-8C0B-68E8ACA7D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ACA6A-5675-46FE-B594-30E5052F2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00BB9-3287-415D-860F-18C51657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6B93-D04F-49C8-9836-89DA46339F9B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D4CC5-3F0E-4852-8CF3-7F1E755F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A2006-A4D4-406A-ABE0-4D2075DC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4452-C67A-46AE-ADFF-7CEF8D4DA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844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D59A-8048-4A4D-B373-52004AC6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BF969-E450-45A1-BA53-FDD823AE7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772A7-CBD5-441E-8EEA-7D04FF13C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6B93-D04F-49C8-9836-89DA46339F9B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C9138-CE94-4A33-B932-26ED2380A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CE6A9-8887-460D-BE33-62505402C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4452-C67A-46AE-ADFF-7CEF8D4DA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714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7724AC-A7FC-43D6-BE66-E092A6728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83F85-4F55-4CAC-BAEB-135477F51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85279-ACD8-4120-9273-4EFF4147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6B93-D04F-49C8-9836-89DA46339F9B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C19F0-6A0A-4B32-B24C-BDC43CFA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6A841-B3FC-4911-A1A2-83DF1776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4452-C67A-46AE-ADFF-7CEF8D4DA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6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BB4319-D4B0-EE40-939D-16B56D68D9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1188" y="627063"/>
            <a:ext cx="7921625" cy="388937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Contents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1C7343-A795-CF4D-AA5F-CC0878899F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665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611188" y="627063"/>
            <a:ext cx="7921625" cy="388937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lang="en-US" b="1" i="0" noProof="0" dirty="0" smtClean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eaLnBrk="0" hangingPunct="0">
              <a:defRPr/>
            </a:pPr>
            <a:r>
              <a:rPr kumimoji="1" lang="en-US" sz="1400" b="1" noProof="0" dirty="0">
                <a:latin typeface="+mj-lt"/>
              </a:rPr>
              <a:t>Bold</a:t>
            </a:r>
            <a:endParaRPr kumimoji="1" lang="en-US" sz="1400" noProof="0" dirty="0">
              <a:solidFill>
                <a:srgbClr val="111111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B4D77B-361A-1445-A57D-5289AC89A5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205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_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295FFF-8B3B-C940-B3DC-5A56E8A82E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2989" y="627063"/>
            <a:ext cx="6985000" cy="43252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sz="2800" b="1" i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Project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0F846B-3953-EE4E-8FEF-1E397B96C6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8253" y="1020559"/>
            <a:ext cx="6980232" cy="31630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Venue, Location  |  2019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656C73-07B8-4F48-85ED-988034779E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2989" y="2067694"/>
            <a:ext cx="6985000" cy="2448744"/>
          </a:xfrm>
          <a:prstGeom prst="rect">
            <a:avLst/>
          </a:prstGeom>
        </p:spPr>
        <p:txBody>
          <a:bodyPr lIns="0" tIns="0" rIns="0" bIns="0" numCol="2" spcCol="360000"/>
          <a:lstStyle>
            <a:lvl1pPr marL="0" indent="0">
              <a:lnSpc>
                <a:spcPct val="100000"/>
              </a:lnSpc>
              <a:buNone/>
              <a:defRPr sz="1000" b="0" i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Details…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24FDF1-1B81-1B42-9337-7D98A47E0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5BD99D-F739-4C48-A769-D8C856C3330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42889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D49B-F042-9E4F-AA3F-653D14F07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627063"/>
            <a:ext cx="7921626" cy="78047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479BA8C3-30F7-8D41-9FE5-7871CD156D3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38259" y="5020022"/>
            <a:ext cx="2605741" cy="123477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r">
              <a:buNone/>
              <a:defRPr sz="6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Credits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662AD432-86CC-2C41-A1F6-A394D9A697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69129" y="5020021"/>
            <a:ext cx="2605741" cy="123477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ctr">
              <a:buNone/>
              <a:defRPr sz="6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Credits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855CD14B-6892-824F-8193-D0EB41F767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020021"/>
            <a:ext cx="2605741" cy="123477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l">
              <a:buNone/>
              <a:defRPr sz="6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Credits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D49E9A-2E0F-CC48-88EC-773EEBFCD7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7900" y="3870031"/>
            <a:ext cx="3960813" cy="862307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lIns="180000" tIns="180000" rIns="180000" bIns="180000" anchor="b">
            <a:spAutoFit/>
          </a:bodyPr>
          <a:lstStyle>
            <a:lvl1pPr marL="0" indent="0" algn="just">
              <a:lnSpc>
                <a:spcPct val="12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Facts facts facts facts facts facts facts facts facts facts facts…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62D15-34FD-684C-A95D-8383456B96C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968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D49B-F042-9E4F-AA3F-653D14F076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3609" y="1818276"/>
            <a:ext cx="6984379" cy="897490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l">
              <a:lnSpc>
                <a:spcPct val="110000"/>
              </a:lnSpc>
              <a:defRPr sz="1800" b="0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“Quote: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diam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dolore magna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.”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479BA8C3-30F7-8D41-9FE5-7871CD156D3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38259" y="5020022"/>
            <a:ext cx="2605741" cy="123477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r">
              <a:buNone/>
              <a:defRPr sz="6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Credits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662AD432-86CC-2C41-A1F6-A394D9A697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69129" y="5020021"/>
            <a:ext cx="2605741" cy="123477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ctr">
              <a:buNone/>
              <a:defRPr sz="6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Credits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855CD14B-6892-824F-8193-D0EB41F767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020021"/>
            <a:ext cx="2605741" cy="123477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l">
              <a:buNone/>
              <a:defRPr sz="6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Credits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3C5A68-9911-5046-AA31-8C9020C6E1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2988" y="2787650"/>
            <a:ext cx="6985000" cy="360164"/>
          </a:xfrm>
          <a:prstGeom prst="rect">
            <a:avLst/>
          </a:prstGeom>
        </p:spPr>
        <p:txBody>
          <a:bodyPr lIns="0" tIns="14400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0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en-US" dirty="0"/>
              <a:t>- Someone (2019)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24F1-C1BB-5244-ACF6-86A46119B13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142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AF2666A-FC10-EE48-B5F9-C5CA7CB4B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188" y="411163"/>
            <a:ext cx="7921624" cy="385929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Big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624012-7B22-FE44-BFD5-B12655E6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F99DC1D-F0CC-214C-92C5-F2FDF743CF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38259" y="5020022"/>
            <a:ext cx="2605741" cy="123477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r">
              <a:buNone/>
              <a:defRPr sz="6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Credits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71313C7A-A87D-CA43-8136-F5041944D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69129" y="5020021"/>
            <a:ext cx="2605741" cy="123477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ctr">
              <a:buNone/>
              <a:defRPr sz="6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Credits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A6DBBCC1-564B-1B48-BD45-7EE124B46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020021"/>
            <a:ext cx="2605741" cy="123477"/>
          </a:xfrm>
          <a:prstGeom prst="rect">
            <a:avLst/>
          </a:prstGeom>
        </p:spPr>
        <p:txBody>
          <a:bodyPr lIns="36000" tIns="0" rIns="36000" bIns="0" anchor="ctr" anchorCtr="0"/>
          <a:lstStyle>
            <a:lvl1pPr marL="0" indent="0" algn="l">
              <a:buNone/>
              <a:defRPr sz="6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/>
              <a:t>Credits</a:t>
            </a:r>
          </a:p>
        </p:txBody>
      </p:sp>
    </p:spTree>
    <p:extLst>
      <p:ext uri="{BB962C8B-B14F-4D97-AF65-F5344CB8AC3E}">
        <p14:creationId xmlns:p14="http://schemas.microsoft.com/office/powerpoint/2010/main" val="443509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681B4-1188-F842-B191-7C84E3D58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2813" y="195264"/>
            <a:ext cx="431800" cy="2159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600" b="0" i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135BD99D-F739-4C48-A769-D8C856C3330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508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1" r:id="rId2"/>
    <p:sldLayoutId id="2147483743" r:id="rId3"/>
    <p:sldLayoutId id="2147483750" r:id="rId4"/>
    <p:sldLayoutId id="2147483745" r:id="rId5"/>
    <p:sldLayoutId id="2147483757" r:id="rId6"/>
    <p:sldLayoutId id="2147483763" r:id="rId7"/>
    <p:sldLayoutId id="2147483764" r:id="rId8"/>
    <p:sldLayoutId id="2147483756" r:id="rId9"/>
    <p:sldLayoutId id="2147483762" r:id="rId10"/>
    <p:sldLayoutId id="2147483744" r:id="rId11"/>
    <p:sldLayoutId id="2147483761" r:id="rId12"/>
    <p:sldLayoutId id="2147483746" r:id="rId13"/>
    <p:sldLayoutId id="2147483770" r:id="rId14"/>
    <p:sldLayoutId id="2147483759" r:id="rId15"/>
    <p:sldLayoutId id="2147483758" r:id="rId16"/>
    <p:sldLayoutId id="2147483771" r:id="rId17"/>
    <p:sldLayoutId id="2147483772" r:id="rId18"/>
    <p:sldLayoutId id="2147483785" r:id="rId19"/>
    <p:sldLayoutId id="2147483786" r:id="rId20"/>
    <p:sldLayoutId id="2147483787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1620" userDrawn="1">
          <p15:clr>
            <a:srgbClr val="F26B43"/>
          </p15:clr>
        </p15:guide>
        <p15:guide id="3" orient="horz" pos="123" userDrawn="1">
          <p15:clr>
            <a:srgbClr val="F26B43"/>
          </p15:clr>
        </p15:guide>
        <p15:guide id="4" orient="horz" pos="3117" userDrawn="1">
          <p15:clr>
            <a:srgbClr val="F26B43"/>
          </p15:clr>
        </p15:guide>
        <p15:guide id="5" pos="113" userDrawn="1">
          <p15:clr>
            <a:srgbClr val="F26B43"/>
          </p15:clr>
        </p15:guide>
        <p15:guide id="6" pos="5647" userDrawn="1">
          <p15:clr>
            <a:srgbClr val="F26B43"/>
          </p15:clr>
        </p15:guide>
        <p15:guide id="7" orient="horz" pos="259" userDrawn="1">
          <p15:clr>
            <a:srgbClr val="F26B43"/>
          </p15:clr>
        </p15:guide>
        <p15:guide id="8" orient="horz" pos="2981" userDrawn="1">
          <p15:clr>
            <a:srgbClr val="F26B43"/>
          </p15:clr>
        </p15:guide>
        <p15:guide id="9" pos="249" userDrawn="1">
          <p15:clr>
            <a:srgbClr val="F26B43"/>
          </p15:clr>
        </p15:guide>
        <p15:guide id="10" pos="5511" userDrawn="1">
          <p15:clr>
            <a:srgbClr val="F26B43"/>
          </p15:clr>
        </p15:guide>
        <p15:guide id="11" pos="2744" userDrawn="1">
          <p15:clr>
            <a:srgbClr val="F26B43"/>
          </p15:clr>
        </p15:guide>
        <p15:guide id="12" pos="3016" userDrawn="1">
          <p15:clr>
            <a:srgbClr val="F26B43"/>
          </p15:clr>
        </p15:guide>
        <p15:guide id="13" orient="horz" pos="395" userDrawn="1">
          <p15:clr>
            <a:srgbClr val="F26B43"/>
          </p15:clr>
        </p15:guide>
        <p15:guide id="14" orient="horz" pos="2845" userDrawn="1">
          <p15:clr>
            <a:srgbClr val="F26B43"/>
          </p15:clr>
        </p15:guide>
        <p15:guide id="15" pos="385" userDrawn="1">
          <p15:clr>
            <a:srgbClr val="F26B43"/>
          </p15:clr>
        </p15:guide>
        <p15:guide id="16" pos="5375" userDrawn="1">
          <p15:clr>
            <a:srgbClr val="F26B43"/>
          </p15:clr>
        </p15:guide>
        <p15:guide id="17" orient="horz" pos="1484" userDrawn="1">
          <p15:clr>
            <a:srgbClr val="F26B43"/>
          </p15:clr>
        </p15:guide>
        <p15:guide id="18" orient="horz" pos="1756" userDrawn="1">
          <p15:clr>
            <a:srgbClr val="F26B43"/>
          </p15:clr>
        </p15:guide>
        <p15:guide id="19" pos="657" userDrawn="1">
          <p15:clr>
            <a:srgbClr val="F26B43"/>
          </p15:clr>
        </p15:guide>
        <p15:guide id="20" pos="5057" userDrawn="1">
          <p15:clr>
            <a:srgbClr val="F26B43"/>
          </p15:clr>
        </p15:guide>
        <p15:guide id="21" orient="horz" pos="31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7C5E0-F085-4A6E-B2CA-77CD16240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41FA7-C021-4F28-A0AC-A7D078EBD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BAA52-C19A-400F-BD7D-E299F09053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F6B93-D04F-49C8-9836-89DA46339F9B}" type="datetimeFigureOut">
              <a:rPr lang="en-US" smtClean="0"/>
              <a:t>29-Sep-20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C9DD1-1A94-4AC3-95B8-D05493F177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DE125-674D-447C-A276-849159BD2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34452-C67A-46AE-ADFF-7CEF8D4DA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1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BlockResearchGroup/compas_fea2" TargetMode="Externa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7.png"/><Relationship Id="rId4" Type="http://schemas.microsoft.com/office/2007/relationships/hdphoto" Target="../media/hdphoto2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franaudo/72362784ded685e4cb381e57020c9ec7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71FD5A-1A16-524F-B45D-A9863CCA4C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0" y="0"/>
            <a:ext cx="9143980" cy="51434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BF0F9E-3681-264E-B394-0EC30F3085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273931"/>
            <a:ext cx="2880090" cy="595639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8030D3B-FBF4-9A40-A1E0-ECA3D8F86536}"/>
              </a:ext>
            </a:extLst>
          </p:cNvPr>
          <p:cNvSpPr txBox="1">
            <a:spLocks/>
          </p:cNvSpPr>
          <p:nvPr/>
        </p:nvSpPr>
        <p:spPr>
          <a:xfrm>
            <a:off x="1691680" y="2319722"/>
            <a:ext cx="7921604" cy="504056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rgbClr val="FFFF00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_  F  E  A  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9E5D2E-8E6D-4C41-9FAC-630F26E0DA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3404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41;p36">
            <a:extLst>
              <a:ext uri="{FF2B5EF4-FFF2-40B4-BE49-F238E27FC236}">
                <a16:creationId xmlns:a16="http://schemas.microsoft.com/office/drawing/2014/main" id="{1E9F30CF-AD7F-487F-AC4F-C9F2F2819FD8}"/>
              </a:ext>
            </a:extLst>
          </p:cNvPr>
          <p:cNvSpPr/>
          <p:nvPr/>
        </p:nvSpPr>
        <p:spPr>
          <a:xfrm>
            <a:off x="311700" y="659477"/>
            <a:ext cx="1859100" cy="3982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C</a:t>
            </a:r>
            <a:r>
              <a:rPr lang="en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ompas_</a:t>
            </a:r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fea2</a:t>
            </a: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  <p:grpSp>
        <p:nvGrpSpPr>
          <p:cNvPr id="132" name="Google Shape;132;p31"/>
          <p:cNvGrpSpPr/>
          <p:nvPr/>
        </p:nvGrpSpPr>
        <p:grpSpPr>
          <a:xfrm>
            <a:off x="406950" y="1089577"/>
            <a:ext cx="3554075" cy="2119700"/>
            <a:chOff x="406950" y="1353850"/>
            <a:chExt cx="3554075" cy="2119700"/>
          </a:xfrm>
        </p:grpSpPr>
        <p:sp>
          <p:nvSpPr>
            <p:cNvPr id="134" name="Google Shape;134;p31"/>
            <p:cNvSpPr/>
            <p:nvPr/>
          </p:nvSpPr>
          <p:spPr>
            <a:xfrm>
              <a:off x="406950" y="1353850"/>
              <a:ext cx="1668600" cy="3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backends</a:t>
              </a:r>
              <a:endParaRPr sz="7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5" name="Google Shape;135;p31"/>
            <p:cNvSpPr/>
            <p:nvPr/>
          </p:nvSpPr>
          <p:spPr>
            <a:xfrm>
              <a:off x="406950" y="179520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interfaces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6" name="Google Shape;136;p31"/>
            <p:cNvSpPr/>
            <p:nvPr/>
          </p:nvSpPr>
          <p:spPr>
            <a:xfrm>
              <a:off x="406950" y="223655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postprocess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7" name="Google Shape;137;p31"/>
            <p:cNvSpPr/>
            <p:nvPr/>
          </p:nvSpPr>
          <p:spPr>
            <a:xfrm>
              <a:off x="406950" y="267790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preprocess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8" name="Google Shape;138;p31"/>
            <p:cNvSpPr/>
            <p:nvPr/>
          </p:nvSpPr>
          <p:spPr>
            <a:xfrm>
              <a:off x="2292425" y="1353850"/>
              <a:ext cx="1668600" cy="3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abaqus</a:t>
              </a:r>
              <a:endParaRPr sz="7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9" name="Google Shape;139;p31"/>
            <p:cNvSpPr/>
            <p:nvPr/>
          </p:nvSpPr>
          <p:spPr>
            <a:xfrm>
              <a:off x="2292425" y="179520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ansys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0" name="Google Shape;140;p31"/>
            <p:cNvSpPr/>
            <p:nvPr/>
          </p:nvSpPr>
          <p:spPr>
            <a:xfrm>
              <a:off x="2292425" y="22365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opensees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1" name="Google Shape;141;p31"/>
            <p:cNvSpPr/>
            <p:nvPr/>
          </p:nvSpPr>
          <p:spPr>
            <a:xfrm>
              <a:off x="2292425" y="267790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...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2" name="Google Shape;142;p31"/>
            <p:cNvSpPr/>
            <p:nvPr/>
          </p:nvSpPr>
          <p:spPr>
            <a:xfrm>
              <a:off x="406950" y="311925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utilities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</p:grpSp>
      <p:grpSp>
        <p:nvGrpSpPr>
          <p:cNvPr id="143" name="Google Shape;143;p31"/>
          <p:cNvGrpSpPr/>
          <p:nvPr/>
        </p:nvGrpSpPr>
        <p:grpSpPr>
          <a:xfrm>
            <a:off x="4101625" y="1089252"/>
            <a:ext cx="1668600" cy="1237000"/>
            <a:chOff x="2292425" y="923750"/>
            <a:chExt cx="1668600" cy="1237000"/>
          </a:xfrm>
        </p:grpSpPr>
        <p:sp>
          <p:nvSpPr>
            <p:cNvPr id="144" name="Google Shape;144;p31"/>
            <p:cNvSpPr/>
            <p:nvPr/>
          </p:nvSpPr>
          <p:spPr>
            <a:xfrm>
              <a:off x="2292425" y="9237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model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5" name="Google Shape;145;p31"/>
            <p:cNvSpPr/>
            <p:nvPr/>
          </p:nvSpPr>
          <p:spPr>
            <a:xfrm>
              <a:off x="2292425" y="136510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problem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6" name="Google Shape;146;p31"/>
            <p:cNvSpPr/>
            <p:nvPr/>
          </p:nvSpPr>
          <p:spPr>
            <a:xfrm>
              <a:off x="2292425" y="1806450"/>
              <a:ext cx="1668600" cy="3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7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job</a:t>
              </a:r>
              <a:endParaRPr sz="7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</p:grpSp>
      <p:grpSp>
        <p:nvGrpSpPr>
          <p:cNvPr id="147" name="Google Shape;147;p31"/>
          <p:cNvGrpSpPr/>
          <p:nvPr/>
        </p:nvGrpSpPr>
        <p:grpSpPr>
          <a:xfrm>
            <a:off x="5942825" y="1089252"/>
            <a:ext cx="1668600" cy="1237000"/>
            <a:chOff x="2292425" y="923750"/>
            <a:chExt cx="1668600" cy="1237000"/>
          </a:xfrm>
        </p:grpSpPr>
        <p:sp>
          <p:nvSpPr>
            <p:cNvPr id="148" name="Google Shape;148;p31"/>
            <p:cNvSpPr/>
            <p:nvPr/>
          </p:nvSpPr>
          <p:spPr>
            <a:xfrm>
              <a:off x="2292425" y="9237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Input_file</a:t>
              </a:r>
              <a:endParaRPr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9" name="Google Shape;149;p31"/>
            <p:cNvSpPr/>
            <p:nvPr/>
          </p:nvSpPr>
          <p:spPr>
            <a:xfrm>
              <a:off x="2292425" y="136510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send_job</a:t>
              </a:r>
              <a:endParaRPr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50" name="Google Shape;150;p31"/>
            <p:cNvSpPr/>
            <p:nvPr/>
          </p:nvSpPr>
          <p:spPr>
            <a:xfrm>
              <a:off x="2292425" y="18064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r</a:t>
              </a:r>
              <a:r>
                <a:rPr lang="en-GB" sz="7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ead_results</a:t>
              </a:r>
              <a:endParaRPr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77A299-BD36-4E24-A5E3-489F152FF2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Updates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8C3785-CE50-4A22-B1BF-2AD07B0D74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5417" y="339502"/>
            <a:ext cx="4176712" cy="340315"/>
          </a:xfrm>
        </p:spPr>
        <p:txBody>
          <a:bodyPr/>
          <a:lstStyle/>
          <a:p>
            <a:r>
              <a:rPr lang="en-US" dirty="0"/>
              <a:t>Base Structure and API</a:t>
            </a:r>
            <a:endParaRPr lang="en-GB" dirty="0"/>
          </a:p>
          <a:p>
            <a:endParaRPr lang="en-GB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F598D5F-CFDE-43C6-ABE0-41CF3057CD45}"/>
              </a:ext>
            </a:extLst>
          </p:cNvPr>
          <p:cNvCxnSpPr>
            <a:cxnSpLocks/>
          </p:cNvCxnSpPr>
          <p:nvPr/>
        </p:nvCxnSpPr>
        <p:spPr>
          <a:xfrm>
            <a:off x="7668344" y="1985265"/>
            <a:ext cx="0" cy="3409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FBFBFC-CB55-4967-8A23-A977951D7DD0}"/>
              </a:ext>
            </a:extLst>
          </p:cNvPr>
          <p:cNvSpPr txBox="1"/>
          <p:nvPr/>
        </p:nvSpPr>
        <p:spPr>
          <a:xfrm>
            <a:off x="7668344" y="203264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0" i="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WIP</a:t>
            </a:r>
            <a:endParaRPr lang="en-GB" sz="1000" b="0" i="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701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41;p36">
            <a:extLst>
              <a:ext uri="{FF2B5EF4-FFF2-40B4-BE49-F238E27FC236}">
                <a16:creationId xmlns:a16="http://schemas.microsoft.com/office/drawing/2014/main" id="{1E9F30CF-AD7F-487F-AC4F-C9F2F2819FD8}"/>
              </a:ext>
            </a:extLst>
          </p:cNvPr>
          <p:cNvSpPr/>
          <p:nvPr/>
        </p:nvSpPr>
        <p:spPr>
          <a:xfrm>
            <a:off x="311700" y="659477"/>
            <a:ext cx="1859100" cy="3982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C</a:t>
            </a:r>
            <a:r>
              <a:rPr lang="en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ompas_</a:t>
            </a:r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fea2</a:t>
            </a: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  <p:grpSp>
        <p:nvGrpSpPr>
          <p:cNvPr id="132" name="Google Shape;132;p31"/>
          <p:cNvGrpSpPr/>
          <p:nvPr/>
        </p:nvGrpSpPr>
        <p:grpSpPr>
          <a:xfrm>
            <a:off x="406950" y="1089577"/>
            <a:ext cx="3554075" cy="2119700"/>
            <a:chOff x="406950" y="1353850"/>
            <a:chExt cx="3554075" cy="2119700"/>
          </a:xfrm>
        </p:grpSpPr>
        <p:sp>
          <p:nvSpPr>
            <p:cNvPr id="134" name="Google Shape;134;p31"/>
            <p:cNvSpPr/>
            <p:nvPr/>
          </p:nvSpPr>
          <p:spPr>
            <a:xfrm>
              <a:off x="406950" y="1353850"/>
              <a:ext cx="1668600" cy="3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backends</a:t>
              </a:r>
              <a:endParaRPr sz="7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5" name="Google Shape;135;p31"/>
            <p:cNvSpPr/>
            <p:nvPr/>
          </p:nvSpPr>
          <p:spPr>
            <a:xfrm>
              <a:off x="406950" y="179520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interfaces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6" name="Google Shape;136;p31"/>
            <p:cNvSpPr/>
            <p:nvPr/>
          </p:nvSpPr>
          <p:spPr>
            <a:xfrm>
              <a:off x="406950" y="223655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postprocess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7" name="Google Shape;137;p31"/>
            <p:cNvSpPr/>
            <p:nvPr/>
          </p:nvSpPr>
          <p:spPr>
            <a:xfrm>
              <a:off x="406950" y="267790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preprocess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8" name="Google Shape;138;p31"/>
            <p:cNvSpPr/>
            <p:nvPr/>
          </p:nvSpPr>
          <p:spPr>
            <a:xfrm>
              <a:off x="2292425" y="1353850"/>
              <a:ext cx="1668600" cy="3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abaqus</a:t>
              </a:r>
              <a:endParaRPr sz="7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9" name="Google Shape;139;p31"/>
            <p:cNvSpPr/>
            <p:nvPr/>
          </p:nvSpPr>
          <p:spPr>
            <a:xfrm>
              <a:off x="2292425" y="179520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ansys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0" name="Google Shape;140;p31"/>
            <p:cNvSpPr/>
            <p:nvPr/>
          </p:nvSpPr>
          <p:spPr>
            <a:xfrm>
              <a:off x="2292425" y="22365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opensees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1" name="Google Shape;141;p31"/>
            <p:cNvSpPr/>
            <p:nvPr/>
          </p:nvSpPr>
          <p:spPr>
            <a:xfrm>
              <a:off x="2292425" y="267790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...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2" name="Google Shape;142;p31"/>
            <p:cNvSpPr/>
            <p:nvPr/>
          </p:nvSpPr>
          <p:spPr>
            <a:xfrm>
              <a:off x="406950" y="311925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utilities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</p:grpSp>
      <p:grpSp>
        <p:nvGrpSpPr>
          <p:cNvPr id="143" name="Google Shape;143;p31"/>
          <p:cNvGrpSpPr/>
          <p:nvPr/>
        </p:nvGrpSpPr>
        <p:grpSpPr>
          <a:xfrm>
            <a:off x="4101625" y="1089252"/>
            <a:ext cx="1668600" cy="1237000"/>
            <a:chOff x="2292425" y="923750"/>
            <a:chExt cx="1668600" cy="1237000"/>
          </a:xfrm>
        </p:grpSpPr>
        <p:sp>
          <p:nvSpPr>
            <p:cNvPr id="144" name="Google Shape;144;p31"/>
            <p:cNvSpPr/>
            <p:nvPr/>
          </p:nvSpPr>
          <p:spPr>
            <a:xfrm>
              <a:off x="2292425" y="9237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7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model</a:t>
              </a:r>
              <a:endParaRPr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5" name="Google Shape;145;p31"/>
            <p:cNvSpPr/>
            <p:nvPr/>
          </p:nvSpPr>
          <p:spPr>
            <a:xfrm>
              <a:off x="2292425" y="1365100"/>
              <a:ext cx="1668600" cy="3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7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problem</a:t>
              </a:r>
              <a:endParaRPr sz="7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6" name="Google Shape;146;p31"/>
            <p:cNvSpPr/>
            <p:nvPr/>
          </p:nvSpPr>
          <p:spPr>
            <a:xfrm>
              <a:off x="2292425" y="18064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job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</p:grpSp>
      <p:sp>
        <p:nvSpPr>
          <p:cNvPr id="30" name="Google Shape;148;p31">
            <a:extLst>
              <a:ext uri="{FF2B5EF4-FFF2-40B4-BE49-F238E27FC236}">
                <a16:creationId xmlns:a16="http://schemas.microsoft.com/office/drawing/2014/main" id="{CF339474-DE33-4756-80E8-650BF1320E87}"/>
              </a:ext>
            </a:extLst>
          </p:cNvPr>
          <p:cNvSpPr/>
          <p:nvPr/>
        </p:nvSpPr>
        <p:spPr>
          <a:xfrm>
            <a:off x="5942825" y="1089252"/>
            <a:ext cx="1668600" cy="35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7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bcs</a:t>
            </a: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  <p:sp>
        <p:nvSpPr>
          <p:cNvPr id="31" name="Google Shape;149;p31">
            <a:extLst>
              <a:ext uri="{FF2B5EF4-FFF2-40B4-BE49-F238E27FC236}">
                <a16:creationId xmlns:a16="http://schemas.microsoft.com/office/drawing/2014/main" id="{FF8E0890-EE48-46BF-890F-7E72D9B607E0}"/>
              </a:ext>
            </a:extLst>
          </p:cNvPr>
          <p:cNvSpPr/>
          <p:nvPr/>
        </p:nvSpPr>
        <p:spPr>
          <a:xfrm>
            <a:off x="5942825" y="1530602"/>
            <a:ext cx="1668600" cy="35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loads</a:t>
            </a: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  <p:sp>
        <p:nvSpPr>
          <p:cNvPr id="32" name="Google Shape;150;p31">
            <a:extLst>
              <a:ext uri="{FF2B5EF4-FFF2-40B4-BE49-F238E27FC236}">
                <a16:creationId xmlns:a16="http://schemas.microsoft.com/office/drawing/2014/main" id="{450137FD-A0DB-48B5-BADC-0322EC200878}"/>
              </a:ext>
            </a:extLst>
          </p:cNvPr>
          <p:cNvSpPr/>
          <p:nvPr/>
        </p:nvSpPr>
        <p:spPr>
          <a:xfrm>
            <a:off x="5942825" y="1971952"/>
            <a:ext cx="1668600" cy="35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outputs</a:t>
            </a: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  <p:sp>
        <p:nvSpPr>
          <p:cNvPr id="33" name="Google Shape;151;p31">
            <a:extLst>
              <a:ext uri="{FF2B5EF4-FFF2-40B4-BE49-F238E27FC236}">
                <a16:creationId xmlns:a16="http://schemas.microsoft.com/office/drawing/2014/main" id="{C4FB33FF-81A2-411E-BD59-623D836ED641}"/>
              </a:ext>
            </a:extLst>
          </p:cNvPr>
          <p:cNvSpPr/>
          <p:nvPr/>
        </p:nvSpPr>
        <p:spPr>
          <a:xfrm>
            <a:off x="5942825" y="2390735"/>
            <a:ext cx="1668600" cy="35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problem</a:t>
            </a: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  <p:sp>
        <p:nvSpPr>
          <p:cNvPr id="34" name="Google Shape;152;p31">
            <a:extLst>
              <a:ext uri="{FF2B5EF4-FFF2-40B4-BE49-F238E27FC236}">
                <a16:creationId xmlns:a16="http://schemas.microsoft.com/office/drawing/2014/main" id="{4B94F895-2C48-487C-ABAC-69C7671018D2}"/>
              </a:ext>
            </a:extLst>
          </p:cNvPr>
          <p:cNvSpPr/>
          <p:nvPr/>
        </p:nvSpPr>
        <p:spPr>
          <a:xfrm>
            <a:off x="5942825" y="2809519"/>
            <a:ext cx="1668600" cy="354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step</a:t>
            </a: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54538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21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Installation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5"/>
          <p:cNvSpPr txBox="1">
            <a:spLocks noGrp="1"/>
          </p:cNvSpPr>
          <p:nvPr>
            <p:ph type="body" idx="1"/>
          </p:nvPr>
        </p:nvSpPr>
        <p:spPr>
          <a:xfrm>
            <a:off x="100" y="0"/>
            <a:ext cx="9144000" cy="5143500"/>
          </a:xfrm>
          <a:prstGeom prst="rect">
            <a:avLst/>
          </a:prstGeom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conda config --add channels conda-forge</a:t>
            </a:r>
            <a:br>
              <a:rPr lang="en" sz="1200" dirty="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conda create -n </a:t>
            </a:r>
            <a:r>
              <a:rPr lang="en-GB" sz="1200" dirty="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fea2</a:t>
            </a:r>
            <a:r>
              <a:rPr lang="en" sz="1200" dirty="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python=3.7 </a:t>
            </a:r>
            <a:r>
              <a:rPr lang="en-GB" sz="1200" dirty="0" err="1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compas</a:t>
            </a:r>
            <a:r>
              <a:rPr lang="en-GB" sz="1200" dirty="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 dirty="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--yes</a:t>
            </a:r>
            <a:br>
              <a:rPr lang="en" sz="1200" dirty="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 dirty="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conda activate </a:t>
            </a:r>
            <a:r>
              <a:rPr lang="en-GB" sz="1200" dirty="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fea2</a:t>
            </a:r>
            <a:endParaRPr sz="1200" dirty="0">
              <a:solidFill>
                <a:srgbClr val="ABB2B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python</a:t>
            </a:r>
            <a:endParaRPr sz="1200" dirty="0">
              <a:solidFill>
                <a:srgbClr val="ABB2B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ABB2B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8" name="Google Shape;438;p55"/>
          <p:cNvSpPr/>
          <p:nvPr/>
        </p:nvSpPr>
        <p:spPr>
          <a:xfrm>
            <a:off x="0" y="3075805"/>
            <a:ext cx="9144000" cy="2067469"/>
          </a:xfrm>
          <a:prstGeom prst="rect">
            <a:avLst/>
          </a:prstGeom>
          <a:solidFill>
            <a:srgbClr val="000000">
              <a:alpha val="70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39" name="Google Shape;439;p55"/>
          <p:cNvSpPr/>
          <p:nvPr/>
        </p:nvSpPr>
        <p:spPr>
          <a:xfrm>
            <a:off x="100" y="0"/>
            <a:ext cx="9144000" cy="1779662"/>
          </a:xfrm>
          <a:prstGeom prst="rect">
            <a:avLst/>
          </a:prstGeom>
          <a:solidFill>
            <a:srgbClr val="000000">
              <a:alpha val="70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8"/>
          <p:cNvSpPr txBox="1">
            <a:spLocks noGrp="1"/>
          </p:cNvSpPr>
          <p:nvPr>
            <p:ph type="body" idx="2"/>
          </p:nvPr>
        </p:nvSpPr>
        <p:spPr>
          <a:xfrm>
            <a:off x="100" y="0"/>
            <a:ext cx="9144000" cy="51435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365750" tIns="182875" rIns="365750" bIns="1828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Python 3.7.6 | packaged by conda-forge | (default, Jul  2 2019, 02:07:37)</a:t>
            </a:r>
            <a:endParaRPr sz="1100" dirty="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[GCC 4.2.1 Compatible Clang 4.0.1 (tags/RELEASE_401/final)] on darwin</a:t>
            </a:r>
            <a:endParaRPr sz="1100" dirty="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Type "help", "copyright", "credits" or "license" for more information.</a:t>
            </a:r>
            <a:endParaRPr sz="1100" dirty="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endParaRPr sz="1100" dirty="0">
              <a:solidFill>
                <a:srgbClr val="ABB2B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1"/>
          <p:cNvSpPr txBox="1">
            <a:spLocks noGrp="1"/>
          </p:cNvSpPr>
          <p:nvPr>
            <p:ph type="body" idx="2"/>
          </p:nvPr>
        </p:nvSpPr>
        <p:spPr>
          <a:xfrm>
            <a:off x="100" y="0"/>
            <a:ext cx="9144000" cy="51435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365750" tIns="182875" rIns="365750" bIns="1828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&gt;&gt;&gt; import compas</a:t>
            </a:r>
            <a:endParaRPr sz="1200" dirty="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&gt;&gt;&gt; compas.__version__</a:t>
            </a:r>
            <a:endParaRPr sz="1200" dirty="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‘</a:t>
            </a:r>
            <a:r>
              <a:rPr lang="en" sz="12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0.16.1</a:t>
            </a:r>
            <a:r>
              <a:rPr lang="en" sz="1200" dirty="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sz="1200" dirty="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endParaRPr sz="1200" dirty="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ABB2B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2"/>
          <p:cNvSpPr txBox="1">
            <a:spLocks noGrp="1"/>
          </p:cNvSpPr>
          <p:nvPr>
            <p:ph type="body" idx="2"/>
          </p:nvPr>
        </p:nvSpPr>
        <p:spPr>
          <a:xfrm>
            <a:off x="100" y="0"/>
            <a:ext cx="9144000" cy="5143500"/>
          </a:xfrm>
          <a:prstGeom prst="rect">
            <a:avLst/>
          </a:prstGeom>
          <a:solidFill>
            <a:srgbClr val="000000"/>
          </a:solidFill>
        </p:spPr>
        <p:txBody>
          <a:bodyPr spcFirstLastPara="1" wrap="square" lIns="365750" tIns="182875" rIns="365750" bIns="1828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&gt;&gt;&gt; import compas</a:t>
            </a:r>
            <a:endParaRPr sz="1200" dirty="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&gt;&gt;&gt; compas.__version__</a:t>
            </a:r>
            <a:endParaRPr sz="1200" dirty="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‘0.16.2'</a:t>
            </a:r>
            <a:endParaRPr sz="1200" dirty="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&gt;&gt;&gt; exit()</a:t>
            </a:r>
            <a:endParaRPr sz="1200" dirty="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ABB2B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72463A-5C88-4401-A49B-69BA0A214D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22928-BBB9-4F2E-B7D5-7CBE6D6F59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094D2-A758-47B0-8B66-8780C4BE00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1F4D1-71FF-4FD4-8F48-80908DF927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620785-AA50-4278-B424-883E1E5D37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compas_fea2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850BF-2A90-4192-B4A5-3959D6CF282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45264B-BD4B-4A60-BCF0-288BDECA98E7}"/>
              </a:ext>
            </a:extLst>
          </p:cNvPr>
          <p:cNvSpPr/>
          <p:nvPr/>
        </p:nvSpPr>
        <p:spPr>
          <a:xfrm>
            <a:off x="2547664" y="627063"/>
            <a:ext cx="404867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https://github.com/BlockResearchGroup/compas_fea2</a:t>
            </a:r>
            <a:endParaRPr lang="en-GB" dirty="0"/>
          </a:p>
          <a:p>
            <a:endParaRPr lang="en-GB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EF17B2A-CEF8-4520-8C76-877F12D91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257164"/>
            <a:ext cx="5812893" cy="388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69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5"/>
          <p:cNvSpPr txBox="1">
            <a:spLocks noGrp="1"/>
          </p:cNvSpPr>
          <p:nvPr>
            <p:ph type="body" idx="1"/>
          </p:nvPr>
        </p:nvSpPr>
        <p:spPr>
          <a:xfrm>
            <a:off x="100" y="0"/>
            <a:ext cx="9144000" cy="5143500"/>
          </a:xfrm>
          <a:prstGeom prst="rect">
            <a:avLst/>
          </a:prstGeom>
          <a:ln>
            <a:noFill/>
          </a:ln>
        </p:spPr>
        <p:txBody>
          <a:bodyPr spcFirstLastPara="1" wrap="square" lIns="365750" tIns="182875" rIns="365750" bIns="182875" anchor="ctr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GB" sz="1200" dirty="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git clone </a:t>
            </a:r>
            <a:r>
              <a:rPr lang="en-GB" sz="1200" dirty="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https://github.com/BlockResearchGroup/compas_fea2.git</a:t>
            </a:r>
            <a:br>
              <a:rPr lang="en" sz="1200" dirty="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dirty="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cd compass_fea2</a:t>
            </a:r>
            <a:br>
              <a:rPr lang="en" sz="1200" dirty="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200" dirty="0">
                <a:solidFill>
                  <a:srgbClr val="ABB2BF"/>
                </a:solidFill>
                <a:highlight>
                  <a:srgbClr val="282C34"/>
                </a:highlight>
                <a:latin typeface="Consolas"/>
                <a:ea typeface="Consolas"/>
                <a:cs typeface="Consolas"/>
                <a:sym typeface="Consolas"/>
              </a:rPr>
              <a:t>pip install –e .</a:t>
            </a:r>
            <a:endParaRPr sz="1200" dirty="0">
              <a:solidFill>
                <a:srgbClr val="ABB2BF"/>
              </a:solidFill>
              <a:highlight>
                <a:srgbClr val="282C34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8" name="Google Shape;438;p55"/>
          <p:cNvSpPr/>
          <p:nvPr/>
        </p:nvSpPr>
        <p:spPr>
          <a:xfrm>
            <a:off x="0" y="3075805"/>
            <a:ext cx="9144000" cy="2067469"/>
          </a:xfrm>
          <a:prstGeom prst="rect">
            <a:avLst/>
          </a:prstGeom>
          <a:solidFill>
            <a:srgbClr val="000000">
              <a:alpha val="70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439" name="Google Shape;439;p55"/>
          <p:cNvSpPr/>
          <p:nvPr/>
        </p:nvSpPr>
        <p:spPr>
          <a:xfrm>
            <a:off x="100" y="0"/>
            <a:ext cx="9144000" cy="1995686"/>
          </a:xfrm>
          <a:prstGeom prst="rect">
            <a:avLst/>
          </a:prstGeom>
          <a:solidFill>
            <a:srgbClr val="000000">
              <a:alpha val="707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  <p:extLst>
      <p:ext uri="{BB962C8B-B14F-4D97-AF65-F5344CB8AC3E}">
        <p14:creationId xmlns:p14="http://schemas.microsoft.com/office/powerpoint/2010/main" val="3987290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19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99447-6D3D-4639-85E7-D1796A866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AC050E-4F65-4B93-95BF-8992DF1D4053}"/>
              </a:ext>
            </a:extLst>
          </p:cNvPr>
          <p:cNvCxnSpPr/>
          <p:nvPr/>
        </p:nvCxnSpPr>
        <p:spPr>
          <a:xfrm>
            <a:off x="3851920" y="34008"/>
            <a:ext cx="0" cy="503585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6AE2BE-638B-4F02-837A-2FA99480E8B0}"/>
              </a:ext>
            </a:extLst>
          </p:cNvPr>
          <p:cNvSpPr txBox="1"/>
          <p:nvPr/>
        </p:nvSpPr>
        <p:spPr>
          <a:xfrm>
            <a:off x="3923928" y="123255"/>
            <a:ext cx="8915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b="0" i="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imports</a:t>
            </a:r>
            <a:endParaRPr lang="en-GB" sz="800" b="0" i="0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47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72463A-5C88-4401-A49B-69BA0A214D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22928-BBB9-4F2E-B7D5-7CBE6D6F59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094D2-A758-47B0-8B66-8780C4BE00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1F4D1-71FF-4FD4-8F48-80908DF927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Updates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620785-AA50-4278-B424-883E1E5D37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Timeline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850BF-2A90-4192-B4A5-3959D6CF282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2</a:t>
            </a:fld>
            <a:endParaRPr lang="de-DE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FDCBA42-F23C-4D6A-ACAF-1B1CB3F2C982}"/>
              </a:ext>
            </a:extLst>
          </p:cNvPr>
          <p:cNvGrpSpPr/>
          <p:nvPr/>
        </p:nvGrpSpPr>
        <p:grpSpPr>
          <a:xfrm>
            <a:off x="2195736" y="625596"/>
            <a:ext cx="5031769" cy="4180318"/>
            <a:chOff x="1587309" y="625596"/>
            <a:chExt cx="5031769" cy="4180318"/>
          </a:xfrm>
        </p:grpSpPr>
        <p:sp>
          <p:nvSpPr>
            <p:cNvPr id="11" name="Google Shape;595;p53">
              <a:extLst>
                <a:ext uri="{FF2B5EF4-FFF2-40B4-BE49-F238E27FC236}">
                  <a16:creationId xmlns:a16="http://schemas.microsoft.com/office/drawing/2014/main" id="{100AF9C8-23AA-4403-8E6C-1B0FD3A89760}"/>
                </a:ext>
              </a:extLst>
            </p:cNvPr>
            <p:cNvSpPr/>
            <p:nvPr/>
          </p:nvSpPr>
          <p:spPr>
            <a:xfrm>
              <a:off x="2845262" y="625596"/>
              <a:ext cx="1257092" cy="3988778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endParaRPr>
            </a:p>
          </p:txBody>
        </p:sp>
        <p:sp>
          <p:nvSpPr>
            <p:cNvPr id="12" name="Google Shape;596;p53">
              <a:extLst>
                <a:ext uri="{FF2B5EF4-FFF2-40B4-BE49-F238E27FC236}">
                  <a16:creationId xmlns:a16="http://schemas.microsoft.com/office/drawing/2014/main" id="{A26DAF46-9A0F-4BD0-8ED4-2D5559795EED}"/>
                </a:ext>
              </a:extLst>
            </p:cNvPr>
            <p:cNvSpPr/>
            <p:nvPr/>
          </p:nvSpPr>
          <p:spPr>
            <a:xfrm>
              <a:off x="5361986" y="625596"/>
              <a:ext cx="1257092" cy="3988778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endParaRPr>
            </a:p>
          </p:txBody>
        </p:sp>
        <p:sp>
          <p:nvSpPr>
            <p:cNvPr id="13" name="Google Shape;632;p53">
              <a:extLst>
                <a:ext uri="{FF2B5EF4-FFF2-40B4-BE49-F238E27FC236}">
                  <a16:creationId xmlns:a16="http://schemas.microsoft.com/office/drawing/2014/main" id="{FF88F274-35A2-4DAA-A43A-F4068EA6AAD9}"/>
                </a:ext>
              </a:extLst>
            </p:cNvPr>
            <p:cNvSpPr/>
            <p:nvPr/>
          </p:nvSpPr>
          <p:spPr>
            <a:xfrm>
              <a:off x="1587309" y="4603191"/>
              <a:ext cx="1257092" cy="202723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  <a:sym typeface="Calibri"/>
                </a:rPr>
                <a:t>Summer 2020</a:t>
              </a:r>
              <a:endParaRPr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endParaRPr>
            </a:p>
          </p:txBody>
        </p:sp>
        <p:sp>
          <p:nvSpPr>
            <p:cNvPr id="14" name="Google Shape;633;p53">
              <a:extLst>
                <a:ext uri="{FF2B5EF4-FFF2-40B4-BE49-F238E27FC236}">
                  <a16:creationId xmlns:a16="http://schemas.microsoft.com/office/drawing/2014/main" id="{63B28DF0-66CD-4E6F-AB86-9BB741333B18}"/>
                </a:ext>
              </a:extLst>
            </p:cNvPr>
            <p:cNvSpPr/>
            <p:nvPr/>
          </p:nvSpPr>
          <p:spPr>
            <a:xfrm>
              <a:off x="2844401" y="4603191"/>
              <a:ext cx="1257092" cy="202723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  <a:sym typeface="Calibri"/>
                </a:rPr>
                <a:t>Autumn 2020</a:t>
              </a:r>
              <a:endParaRPr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endParaRPr>
            </a:p>
          </p:txBody>
        </p:sp>
        <p:sp>
          <p:nvSpPr>
            <p:cNvPr id="15" name="Google Shape;634;p53">
              <a:extLst>
                <a:ext uri="{FF2B5EF4-FFF2-40B4-BE49-F238E27FC236}">
                  <a16:creationId xmlns:a16="http://schemas.microsoft.com/office/drawing/2014/main" id="{B53E9253-5A69-476C-9241-2A2410B9300D}"/>
                </a:ext>
              </a:extLst>
            </p:cNvPr>
            <p:cNvSpPr/>
            <p:nvPr/>
          </p:nvSpPr>
          <p:spPr>
            <a:xfrm>
              <a:off x="4101494" y="4603191"/>
              <a:ext cx="1257092" cy="202723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  <a:sym typeface="Calibri"/>
                </a:rPr>
                <a:t>Winter 2020/21</a:t>
              </a:r>
              <a:endParaRPr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endParaRPr>
            </a:p>
          </p:txBody>
        </p:sp>
        <p:sp>
          <p:nvSpPr>
            <p:cNvPr id="16" name="Google Shape;635;p53">
              <a:extLst>
                <a:ext uri="{FF2B5EF4-FFF2-40B4-BE49-F238E27FC236}">
                  <a16:creationId xmlns:a16="http://schemas.microsoft.com/office/drawing/2014/main" id="{076D3317-EC38-4809-86A9-B3CC13375364}"/>
                </a:ext>
              </a:extLst>
            </p:cNvPr>
            <p:cNvSpPr/>
            <p:nvPr/>
          </p:nvSpPr>
          <p:spPr>
            <a:xfrm>
              <a:off x="5359009" y="4603191"/>
              <a:ext cx="1257092" cy="202723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  <a:sym typeface="Calibri"/>
                </a:rPr>
                <a:t>Spring 2021</a:t>
              </a:r>
              <a:endParaRPr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C08D91B-F696-4D36-B2DF-B0B6AA46BFB3}"/>
              </a:ext>
            </a:extLst>
          </p:cNvPr>
          <p:cNvGrpSpPr/>
          <p:nvPr/>
        </p:nvGrpSpPr>
        <p:grpSpPr>
          <a:xfrm>
            <a:off x="3632944" y="730109"/>
            <a:ext cx="2775287" cy="3682726"/>
            <a:chOff x="3024517" y="730109"/>
            <a:chExt cx="2775287" cy="3682726"/>
          </a:xfrm>
        </p:grpSpPr>
        <p:cxnSp>
          <p:nvCxnSpPr>
            <p:cNvPr id="18" name="Google Shape;602;p53">
              <a:extLst>
                <a:ext uri="{FF2B5EF4-FFF2-40B4-BE49-F238E27FC236}">
                  <a16:creationId xmlns:a16="http://schemas.microsoft.com/office/drawing/2014/main" id="{A86ADEC2-3398-4B10-980F-44D0A65DBF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2947" y="987574"/>
              <a:ext cx="18933" cy="3424077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9" name="Google Shape;604;p53">
              <a:extLst>
                <a:ext uri="{FF2B5EF4-FFF2-40B4-BE49-F238E27FC236}">
                  <a16:creationId xmlns:a16="http://schemas.microsoft.com/office/drawing/2014/main" id="{D258F90A-0BDF-4230-B2A6-1CCA4DB3D364}"/>
                </a:ext>
              </a:extLst>
            </p:cNvPr>
            <p:cNvSpPr txBox="1"/>
            <p:nvPr/>
          </p:nvSpPr>
          <p:spPr>
            <a:xfrm>
              <a:off x="3024517" y="730222"/>
              <a:ext cx="881100" cy="257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  <a:sym typeface="Calibri"/>
                </a:rPr>
                <a:t>Alpha Release</a:t>
              </a:r>
              <a:endParaRPr sz="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endParaRPr>
            </a:p>
          </p:txBody>
        </p:sp>
        <p:cxnSp>
          <p:nvCxnSpPr>
            <p:cNvPr id="20" name="Google Shape;602;p53">
              <a:extLst>
                <a:ext uri="{FF2B5EF4-FFF2-40B4-BE49-F238E27FC236}">
                  <a16:creationId xmlns:a16="http://schemas.microsoft.com/office/drawing/2014/main" id="{CEBFBA04-7C38-4F8A-8A62-6E8CCCA0ECE5}"/>
                </a:ext>
              </a:extLst>
            </p:cNvPr>
            <p:cNvCxnSpPr>
              <a:cxnSpLocks/>
            </p:cNvCxnSpPr>
            <p:nvPr/>
          </p:nvCxnSpPr>
          <p:spPr>
            <a:xfrm>
              <a:off x="4691047" y="987574"/>
              <a:ext cx="0" cy="3424077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1" name="Google Shape;604;p53">
              <a:extLst>
                <a:ext uri="{FF2B5EF4-FFF2-40B4-BE49-F238E27FC236}">
                  <a16:creationId xmlns:a16="http://schemas.microsoft.com/office/drawing/2014/main" id="{5648EF8B-BFE8-4E8B-83EB-FD18C1586B2C}"/>
                </a:ext>
              </a:extLst>
            </p:cNvPr>
            <p:cNvSpPr txBox="1"/>
            <p:nvPr/>
          </p:nvSpPr>
          <p:spPr>
            <a:xfrm>
              <a:off x="4238557" y="730109"/>
              <a:ext cx="881100" cy="2176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  <a:sym typeface="Calibri"/>
                </a:rPr>
                <a:t>Beta Release</a:t>
              </a:r>
              <a:endParaRPr sz="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endParaRPr>
            </a:p>
          </p:txBody>
        </p:sp>
        <p:cxnSp>
          <p:nvCxnSpPr>
            <p:cNvPr id="22" name="Google Shape;602;p53">
              <a:extLst>
                <a:ext uri="{FF2B5EF4-FFF2-40B4-BE49-F238E27FC236}">
                  <a16:creationId xmlns:a16="http://schemas.microsoft.com/office/drawing/2014/main" id="{5F8377A4-9CF6-4F72-97C5-A8E08B869D3E}"/>
                </a:ext>
              </a:extLst>
            </p:cNvPr>
            <p:cNvCxnSpPr>
              <a:cxnSpLocks/>
            </p:cNvCxnSpPr>
            <p:nvPr/>
          </p:nvCxnSpPr>
          <p:spPr>
            <a:xfrm>
              <a:off x="5371194" y="987574"/>
              <a:ext cx="0" cy="3425261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3" name="Google Shape;604;p53">
              <a:extLst>
                <a:ext uri="{FF2B5EF4-FFF2-40B4-BE49-F238E27FC236}">
                  <a16:creationId xmlns:a16="http://schemas.microsoft.com/office/drawing/2014/main" id="{0EB3B0F6-4DF8-45B3-84E2-7C9946471E53}"/>
                </a:ext>
              </a:extLst>
            </p:cNvPr>
            <p:cNvSpPr txBox="1"/>
            <p:nvPr/>
          </p:nvSpPr>
          <p:spPr>
            <a:xfrm>
              <a:off x="4918704" y="730109"/>
              <a:ext cx="881100" cy="2176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  <a:sym typeface="Calibri"/>
                </a:rPr>
                <a:t>v1 Release</a:t>
              </a:r>
              <a:endParaRPr sz="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endParaRPr>
            </a:p>
          </p:txBody>
        </p:sp>
      </p:grpSp>
      <p:sp>
        <p:nvSpPr>
          <p:cNvPr id="24" name="Google Shape;615;p53">
            <a:extLst>
              <a:ext uri="{FF2B5EF4-FFF2-40B4-BE49-F238E27FC236}">
                <a16:creationId xmlns:a16="http://schemas.microsoft.com/office/drawing/2014/main" id="{FC8175C4-D49F-41D8-80C2-AC90730B71ED}"/>
              </a:ext>
            </a:extLst>
          </p:cNvPr>
          <p:cNvSpPr/>
          <p:nvPr/>
        </p:nvSpPr>
        <p:spPr>
          <a:xfrm>
            <a:off x="878781" y="3217328"/>
            <a:ext cx="845742" cy="486000"/>
          </a:xfrm>
          <a:prstGeom prst="rect">
            <a:avLst/>
          </a:prstGeom>
          <a:solidFill>
            <a:srgbClr val="FFE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8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Preprocess</a:t>
            </a:r>
            <a:endParaRPr lang="en-GB" sz="8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25" name="Google Shape;623;p53">
            <a:extLst>
              <a:ext uri="{FF2B5EF4-FFF2-40B4-BE49-F238E27FC236}">
                <a16:creationId xmlns:a16="http://schemas.microsoft.com/office/drawing/2014/main" id="{2BF41B26-E820-4409-871E-0AF9FCE62E86}"/>
              </a:ext>
            </a:extLst>
          </p:cNvPr>
          <p:cNvSpPr/>
          <p:nvPr/>
        </p:nvSpPr>
        <p:spPr>
          <a:xfrm>
            <a:off x="3199093" y="2439822"/>
            <a:ext cx="1177160" cy="216000"/>
          </a:xfrm>
          <a:prstGeom prst="rect">
            <a:avLst/>
          </a:prstGeom>
          <a:solidFill>
            <a:srgbClr val="FF6699">
              <a:alpha val="5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Rhino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26" name="Google Shape;628;p53">
            <a:extLst>
              <a:ext uri="{FF2B5EF4-FFF2-40B4-BE49-F238E27FC236}">
                <a16:creationId xmlns:a16="http://schemas.microsoft.com/office/drawing/2014/main" id="{031264D6-1450-4128-A99A-48BAA9B91710}"/>
              </a:ext>
            </a:extLst>
          </p:cNvPr>
          <p:cNvSpPr/>
          <p:nvPr/>
        </p:nvSpPr>
        <p:spPr>
          <a:xfrm>
            <a:off x="878781" y="3779734"/>
            <a:ext cx="845739" cy="486000"/>
          </a:xfrm>
          <a:prstGeom prst="rect">
            <a:avLst/>
          </a:prstGeom>
          <a:solidFill>
            <a:srgbClr val="7030A0">
              <a:alpha val="3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Post-process</a:t>
            </a:r>
            <a:endParaRPr sz="8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27" name="Google Shape;615;p53">
            <a:extLst>
              <a:ext uri="{FF2B5EF4-FFF2-40B4-BE49-F238E27FC236}">
                <a16:creationId xmlns:a16="http://schemas.microsoft.com/office/drawing/2014/main" id="{B6921497-096F-440E-9484-0C4FC027A430}"/>
              </a:ext>
            </a:extLst>
          </p:cNvPr>
          <p:cNvSpPr/>
          <p:nvPr/>
        </p:nvSpPr>
        <p:spPr>
          <a:xfrm>
            <a:off x="878781" y="2437746"/>
            <a:ext cx="845743" cy="723886"/>
          </a:xfrm>
          <a:prstGeom prst="rect">
            <a:avLst/>
          </a:prstGeom>
          <a:solidFill>
            <a:srgbClr val="FF6699">
              <a:alpha val="5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Interfaces</a:t>
            </a:r>
            <a:endParaRPr sz="8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28" name="Google Shape;622;p53">
            <a:extLst>
              <a:ext uri="{FF2B5EF4-FFF2-40B4-BE49-F238E27FC236}">
                <a16:creationId xmlns:a16="http://schemas.microsoft.com/office/drawing/2014/main" id="{B89C32C7-6478-4532-88D5-3A1A87FB0484}"/>
              </a:ext>
            </a:extLst>
          </p:cNvPr>
          <p:cNvSpPr/>
          <p:nvPr/>
        </p:nvSpPr>
        <p:spPr>
          <a:xfrm>
            <a:off x="3996559" y="2692589"/>
            <a:ext cx="1172259" cy="216000"/>
          </a:xfrm>
          <a:prstGeom prst="rect">
            <a:avLst/>
          </a:prstGeom>
          <a:solidFill>
            <a:srgbClr val="FF6699">
              <a:alpha val="5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Blender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29" name="Google Shape;622;p53">
            <a:extLst>
              <a:ext uri="{FF2B5EF4-FFF2-40B4-BE49-F238E27FC236}">
                <a16:creationId xmlns:a16="http://schemas.microsoft.com/office/drawing/2014/main" id="{501FC3C5-D3AD-4B4B-A1DA-54748D5E4353}"/>
              </a:ext>
            </a:extLst>
          </p:cNvPr>
          <p:cNvSpPr/>
          <p:nvPr/>
        </p:nvSpPr>
        <p:spPr>
          <a:xfrm>
            <a:off x="3475911" y="3245074"/>
            <a:ext cx="1172259" cy="216000"/>
          </a:xfrm>
          <a:prstGeom prst="rect">
            <a:avLst/>
          </a:prstGeom>
          <a:solidFill>
            <a:srgbClr val="FFF5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Integration with COMPAS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30" name="Google Shape;612;p53">
            <a:extLst>
              <a:ext uri="{FF2B5EF4-FFF2-40B4-BE49-F238E27FC236}">
                <a16:creationId xmlns:a16="http://schemas.microsoft.com/office/drawing/2014/main" id="{D25771A9-E282-4C76-8500-3993E7A1E5E6}"/>
              </a:ext>
            </a:extLst>
          </p:cNvPr>
          <p:cNvSpPr/>
          <p:nvPr/>
        </p:nvSpPr>
        <p:spPr>
          <a:xfrm>
            <a:off x="6024614" y="3973729"/>
            <a:ext cx="1142735" cy="216000"/>
          </a:xfrm>
          <a:prstGeom prst="rect">
            <a:avLst/>
          </a:prstGeom>
          <a:solidFill>
            <a:srgbClr val="7030A0">
              <a:alpha val="3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‘Recipes’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31" name="Google Shape;622;p53">
            <a:extLst>
              <a:ext uri="{FF2B5EF4-FFF2-40B4-BE49-F238E27FC236}">
                <a16:creationId xmlns:a16="http://schemas.microsoft.com/office/drawing/2014/main" id="{96490B79-D92D-46F3-A78E-4B84A57A716E}"/>
              </a:ext>
            </a:extLst>
          </p:cNvPr>
          <p:cNvSpPr/>
          <p:nvPr/>
        </p:nvSpPr>
        <p:spPr>
          <a:xfrm>
            <a:off x="3476528" y="3514036"/>
            <a:ext cx="3729225" cy="216000"/>
          </a:xfrm>
          <a:prstGeom prst="rect">
            <a:avLst/>
          </a:prstGeom>
          <a:solidFill>
            <a:srgbClr val="FFF5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User Materials integration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32" name="Google Shape;615;p53">
            <a:extLst>
              <a:ext uri="{FF2B5EF4-FFF2-40B4-BE49-F238E27FC236}">
                <a16:creationId xmlns:a16="http://schemas.microsoft.com/office/drawing/2014/main" id="{2E29D48C-E6CA-4D27-A99C-E55512846A57}"/>
              </a:ext>
            </a:extLst>
          </p:cNvPr>
          <p:cNvSpPr/>
          <p:nvPr/>
        </p:nvSpPr>
        <p:spPr>
          <a:xfrm>
            <a:off x="878781" y="1135122"/>
            <a:ext cx="845745" cy="1226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Base Structure and API</a:t>
            </a:r>
          </a:p>
        </p:txBody>
      </p:sp>
      <p:sp>
        <p:nvSpPr>
          <p:cNvPr id="33" name="Google Shape;623;p53">
            <a:extLst>
              <a:ext uri="{FF2B5EF4-FFF2-40B4-BE49-F238E27FC236}">
                <a16:creationId xmlns:a16="http://schemas.microsoft.com/office/drawing/2014/main" id="{48A25F01-782B-4895-978C-9AA3216ED4AC}"/>
              </a:ext>
            </a:extLst>
          </p:cNvPr>
          <p:cNvSpPr/>
          <p:nvPr/>
        </p:nvSpPr>
        <p:spPr>
          <a:xfrm>
            <a:off x="1992721" y="1135122"/>
            <a:ext cx="1390011" cy="202723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Base Structure + Abaqus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34" name="Google Shape;623;p53">
            <a:extLst>
              <a:ext uri="{FF2B5EF4-FFF2-40B4-BE49-F238E27FC236}">
                <a16:creationId xmlns:a16="http://schemas.microsoft.com/office/drawing/2014/main" id="{CEAF19B0-2603-4831-8FC2-749E89473019}"/>
              </a:ext>
            </a:extLst>
          </p:cNvPr>
          <p:cNvSpPr/>
          <p:nvPr/>
        </p:nvSpPr>
        <p:spPr>
          <a:xfrm>
            <a:off x="1992721" y="1384159"/>
            <a:ext cx="1390010" cy="202723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API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35" name="Google Shape;622;p53">
            <a:extLst>
              <a:ext uri="{FF2B5EF4-FFF2-40B4-BE49-F238E27FC236}">
                <a16:creationId xmlns:a16="http://schemas.microsoft.com/office/drawing/2014/main" id="{932E4D02-079F-46AA-AEAC-286BD3AD60D0}"/>
              </a:ext>
            </a:extLst>
          </p:cNvPr>
          <p:cNvSpPr/>
          <p:nvPr/>
        </p:nvSpPr>
        <p:spPr>
          <a:xfrm>
            <a:off x="4744012" y="2950627"/>
            <a:ext cx="1172259" cy="216000"/>
          </a:xfrm>
          <a:prstGeom prst="rect">
            <a:avLst/>
          </a:prstGeom>
          <a:solidFill>
            <a:srgbClr val="FF6699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Browser-based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36" name="Google Shape;623;p53">
            <a:extLst>
              <a:ext uri="{FF2B5EF4-FFF2-40B4-BE49-F238E27FC236}">
                <a16:creationId xmlns:a16="http://schemas.microsoft.com/office/drawing/2014/main" id="{07C9EB40-29B2-4458-80C1-8FC8639D9768}"/>
              </a:ext>
            </a:extLst>
          </p:cNvPr>
          <p:cNvSpPr/>
          <p:nvPr/>
        </p:nvSpPr>
        <p:spPr>
          <a:xfrm>
            <a:off x="3463779" y="1621982"/>
            <a:ext cx="1246141" cy="202723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Ansys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37" name="Google Shape;623;p53">
            <a:extLst>
              <a:ext uri="{FF2B5EF4-FFF2-40B4-BE49-F238E27FC236}">
                <a16:creationId xmlns:a16="http://schemas.microsoft.com/office/drawing/2014/main" id="{D9538EB5-D7EB-432B-B92C-45E9D52ADE0A}"/>
              </a:ext>
            </a:extLst>
          </p:cNvPr>
          <p:cNvSpPr/>
          <p:nvPr/>
        </p:nvSpPr>
        <p:spPr>
          <a:xfrm>
            <a:off x="3463779" y="1874749"/>
            <a:ext cx="1246141" cy="202723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Opensees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38" name="Google Shape;623;p53">
            <a:extLst>
              <a:ext uri="{FF2B5EF4-FFF2-40B4-BE49-F238E27FC236}">
                <a16:creationId xmlns:a16="http://schemas.microsoft.com/office/drawing/2014/main" id="{73985991-2746-47A2-B91D-2E813331F2DD}"/>
              </a:ext>
            </a:extLst>
          </p:cNvPr>
          <p:cNvSpPr/>
          <p:nvPr/>
        </p:nvSpPr>
        <p:spPr>
          <a:xfrm>
            <a:off x="4722572" y="2131963"/>
            <a:ext cx="2483181" cy="202723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other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854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20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99447-6D3D-4639-85E7-D1796A866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26F92F-843E-45D9-8482-0926DA904C3A}"/>
              </a:ext>
            </a:extLst>
          </p:cNvPr>
          <p:cNvCxnSpPr>
            <a:cxnSpLocks/>
          </p:cNvCxnSpPr>
          <p:nvPr/>
        </p:nvCxnSpPr>
        <p:spPr>
          <a:xfrm>
            <a:off x="3851920" y="564739"/>
            <a:ext cx="0" cy="422835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36D7DE6-2938-446B-9CF8-7B48E8E0C9A8}"/>
              </a:ext>
            </a:extLst>
          </p:cNvPr>
          <p:cNvSpPr txBox="1"/>
          <p:nvPr/>
        </p:nvSpPr>
        <p:spPr>
          <a:xfrm>
            <a:off x="3923928" y="653986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0" i="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 imports</a:t>
            </a:r>
            <a:endParaRPr lang="en-GB" sz="800" b="0" i="0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026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21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99447-6D3D-4639-85E7-D1796A866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8F9F86-39ED-45D0-85E5-0CB0CE3F66AA}"/>
              </a:ext>
            </a:extLst>
          </p:cNvPr>
          <p:cNvCxnSpPr>
            <a:cxnSpLocks/>
          </p:cNvCxnSpPr>
          <p:nvPr/>
        </p:nvCxnSpPr>
        <p:spPr>
          <a:xfrm>
            <a:off x="3851920" y="1131590"/>
            <a:ext cx="0" cy="3600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A63D5F-DEBF-4AEB-8FBA-984C4EB82AE3}"/>
              </a:ext>
            </a:extLst>
          </p:cNvPr>
          <p:cNvSpPr txBox="1"/>
          <p:nvPr/>
        </p:nvSpPr>
        <p:spPr>
          <a:xfrm>
            <a:off x="3923928" y="1203888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0" i="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Initialize a model</a:t>
            </a:r>
            <a:endParaRPr lang="en-GB" sz="800" b="0" i="0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410AB0-BAFB-48D9-AC44-3E847B88C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247" y="375506"/>
            <a:ext cx="3824366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34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99447-6D3D-4639-85E7-D1796A866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8F9F86-39ED-45D0-85E5-0CB0CE3F66AA}"/>
              </a:ext>
            </a:extLst>
          </p:cNvPr>
          <p:cNvCxnSpPr>
            <a:cxnSpLocks/>
          </p:cNvCxnSpPr>
          <p:nvPr/>
        </p:nvCxnSpPr>
        <p:spPr>
          <a:xfrm>
            <a:off x="3851920" y="1635646"/>
            <a:ext cx="0" cy="576064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A63D5F-DEBF-4AEB-8FBA-984C4EB82AE3}"/>
              </a:ext>
            </a:extLst>
          </p:cNvPr>
          <p:cNvSpPr txBox="1"/>
          <p:nvPr/>
        </p:nvSpPr>
        <p:spPr>
          <a:xfrm>
            <a:off x="3923928" y="1815956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0" i="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the geometry</a:t>
            </a:r>
            <a:endParaRPr lang="en-GB" sz="800" b="0" i="0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927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23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99447-6D3D-4639-85E7-D1796A866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8F9F86-39ED-45D0-85E5-0CB0CE3F66AA}"/>
              </a:ext>
            </a:extLst>
          </p:cNvPr>
          <p:cNvCxnSpPr>
            <a:cxnSpLocks/>
          </p:cNvCxnSpPr>
          <p:nvPr/>
        </p:nvCxnSpPr>
        <p:spPr>
          <a:xfrm>
            <a:off x="3851920" y="2283718"/>
            <a:ext cx="0" cy="2159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A63D5F-DEBF-4AEB-8FBA-984C4EB82AE3}"/>
              </a:ext>
            </a:extLst>
          </p:cNvPr>
          <p:cNvSpPr txBox="1"/>
          <p:nvPr/>
        </p:nvSpPr>
        <p:spPr>
          <a:xfrm>
            <a:off x="3923928" y="2283718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0" i="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 materials</a:t>
            </a:r>
            <a:endParaRPr lang="en-GB" sz="800" b="0" i="0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3D923D-F057-44E7-BA09-C06A008B3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387" y="141825"/>
            <a:ext cx="3848941" cy="22140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C09D17-5083-45F2-A320-20BB289E4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2" y="2859782"/>
            <a:ext cx="1824571" cy="152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38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24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99447-6D3D-4639-85E7-D1796A866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8F9F86-39ED-45D0-85E5-0CB0CE3F66AA}"/>
              </a:ext>
            </a:extLst>
          </p:cNvPr>
          <p:cNvCxnSpPr>
            <a:cxnSpLocks/>
          </p:cNvCxnSpPr>
          <p:nvPr/>
        </p:nvCxnSpPr>
        <p:spPr>
          <a:xfrm>
            <a:off x="3851920" y="2574934"/>
            <a:ext cx="0" cy="21590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A63D5F-DEBF-4AEB-8FBA-984C4EB82AE3}"/>
              </a:ext>
            </a:extLst>
          </p:cNvPr>
          <p:cNvSpPr txBox="1"/>
          <p:nvPr/>
        </p:nvSpPr>
        <p:spPr>
          <a:xfrm>
            <a:off x="3923928" y="2574934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0" i="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 sections</a:t>
            </a:r>
            <a:endParaRPr lang="en-GB" sz="800" b="0" i="0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90732C-BA0D-4E97-953E-A7BB55A6B8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7" r="-1"/>
          <a:stretch/>
        </p:blipFill>
        <p:spPr>
          <a:xfrm>
            <a:off x="5101176" y="131349"/>
            <a:ext cx="3827292" cy="22140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934713-C13B-4CBC-8ACB-A7C008543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208" y="2859782"/>
            <a:ext cx="1301536" cy="204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81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25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99447-6D3D-4639-85E7-D1796A866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8F9F86-39ED-45D0-85E5-0CB0CE3F66AA}"/>
              </a:ext>
            </a:extLst>
          </p:cNvPr>
          <p:cNvCxnSpPr>
            <a:cxnSpLocks/>
          </p:cNvCxnSpPr>
          <p:nvPr/>
        </p:nvCxnSpPr>
        <p:spPr>
          <a:xfrm>
            <a:off x="3851920" y="2931790"/>
            <a:ext cx="0" cy="3600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A63D5F-DEBF-4AEB-8FBA-984C4EB82AE3}"/>
              </a:ext>
            </a:extLst>
          </p:cNvPr>
          <p:cNvSpPr txBox="1"/>
          <p:nvPr/>
        </p:nvSpPr>
        <p:spPr>
          <a:xfrm>
            <a:off x="3923928" y="3004088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0" i="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 elements</a:t>
            </a:r>
            <a:endParaRPr lang="en-GB" sz="800" b="0" i="0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4C9A4-D5E3-438A-A0B9-AE4D14704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49108"/>
            <a:ext cx="3852412" cy="2233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9CE1FF-05D4-46E4-B75C-4D7D034FC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271" y="2760704"/>
            <a:ext cx="1298570" cy="170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63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26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99447-6D3D-4639-85E7-D1796A866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8F9F86-39ED-45D0-85E5-0CB0CE3F66AA}"/>
              </a:ext>
            </a:extLst>
          </p:cNvPr>
          <p:cNvCxnSpPr>
            <a:cxnSpLocks/>
          </p:cNvCxnSpPr>
          <p:nvPr/>
        </p:nvCxnSpPr>
        <p:spPr>
          <a:xfrm>
            <a:off x="3851920" y="3350267"/>
            <a:ext cx="0" cy="287742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A63D5F-DEBF-4AEB-8FBA-984C4EB82AE3}"/>
              </a:ext>
            </a:extLst>
          </p:cNvPr>
          <p:cNvSpPr txBox="1"/>
          <p:nvPr/>
        </p:nvSpPr>
        <p:spPr>
          <a:xfrm>
            <a:off x="3923928" y="3380918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0" i="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 sets</a:t>
            </a:r>
            <a:endParaRPr lang="en-GB" sz="800" b="0" i="0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135100-A355-40A3-9117-BE0F0DEE6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246" y="151791"/>
            <a:ext cx="3863222" cy="223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813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27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99447-6D3D-4639-85E7-D1796A866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8F9F86-39ED-45D0-85E5-0CB0CE3F66AA}"/>
              </a:ext>
            </a:extLst>
          </p:cNvPr>
          <p:cNvCxnSpPr>
            <a:cxnSpLocks/>
          </p:cNvCxnSpPr>
          <p:nvPr/>
        </p:nvCxnSpPr>
        <p:spPr>
          <a:xfrm>
            <a:off x="3851920" y="3795886"/>
            <a:ext cx="0" cy="14401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A63D5F-DEBF-4AEB-8FBA-984C4EB82AE3}"/>
              </a:ext>
            </a:extLst>
          </p:cNvPr>
          <p:cNvSpPr txBox="1"/>
          <p:nvPr/>
        </p:nvSpPr>
        <p:spPr>
          <a:xfrm>
            <a:off x="3923928" y="3760172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0" i="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initialize Problem</a:t>
            </a:r>
            <a:endParaRPr lang="en-GB" sz="800" b="0" i="0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CF34D8-4AE8-422B-B803-2B42D558A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576" y="151791"/>
            <a:ext cx="3884892" cy="214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60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28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99447-6D3D-4639-85E7-D1796A866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8F9F86-39ED-45D0-85E5-0CB0CE3F66AA}"/>
              </a:ext>
            </a:extLst>
          </p:cNvPr>
          <p:cNvCxnSpPr>
            <a:cxnSpLocks/>
          </p:cNvCxnSpPr>
          <p:nvPr/>
        </p:nvCxnSpPr>
        <p:spPr>
          <a:xfrm>
            <a:off x="3851920" y="4047624"/>
            <a:ext cx="0" cy="14401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A63D5F-DEBF-4AEB-8FBA-984C4EB82AE3}"/>
              </a:ext>
            </a:extLst>
          </p:cNvPr>
          <p:cNvSpPr txBox="1"/>
          <p:nvPr/>
        </p:nvSpPr>
        <p:spPr>
          <a:xfrm>
            <a:off x="3923928" y="4011910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0" i="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 </a:t>
            </a:r>
            <a:r>
              <a:rPr lang="en-US" sz="800" b="0" i="0" dirty="0" err="1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bcs</a:t>
            </a:r>
            <a:endParaRPr lang="en-GB" sz="800" b="0" i="0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7A2380-FED6-4E7F-A31D-66542FDB9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576" y="166863"/>
            <a:ext cx="3830022" cy="20954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D7ED12-2E56-41AA-8DCC-464EB60D0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122" y="2859782"/>
            <a:ext cx="1298719" cy="162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93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29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99447-6D3D-4639-85E7-D1796A866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8F9F86-39ED-45D0-85E5-0CB0CE3F66AA}"/>
              </a:ext>
            </a:extLst>
          </p:cNvPr>
          <p:cNvCxnSpPr>
            <a:cxnSpLocks/>
          </p:cNvCxnSpPr>
          <p:nvPr/>
        </p:nvCxnSpPr>
        <p:spPr>
          <a:xfrm>
            <a:off x="3851920" y="4263648"/>
            <a:ext cx="0" cy="14401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A63D5F-DEBF-4AEB-8FBA-984C4EB82AE3}"/>
              </a:ext>
            </a:extLst>
          </p:cNvPr>
          <p:cNvSpPr txBox="1"/>
          <p:nvPr/>
        </p:nvSpPr>
        <p:spPr>
          <a:xfrm>
            <a:off x="3923928" y="4227934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0" i="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 loads</a:t>
            </a:r>
            <a:endParaRPr lang="en-GB" sz="800" b="0" i="0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5AFB85-D46F-44AD-872F-B83ED90FE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42596"/>
            <a:ext cx="3888172" cy="21411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6F73B8-A9D5-40B0-B3BF-BA1C20BDE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208" y="2818453"/>
            <a:ext cx="1769428" cy="160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0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72463A-5C88-4401-A49B-69BA0A214D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22928-BBB9-4F2E-B7D5-7CBE6D6F59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094D2-A758-47B0-8B66-8780C4BE00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1F4D1-71FF-4FD4-8F48-80908DF927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Updates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620785-AA50-4278-B424-883E1E5D37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Timeline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850BF-2A90-4192-B4A5-3959D6CF282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3</a:t>
            </a:fld>
            <a:endParaRPr lang="de-DE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FDCBA42-F23C-4D6A-ACAF-1B1CB3F2C982}"/>
              </a:ext>
            </a:extLst>
          </p:cNvPr>
          <p:cNvGrpSpPr/>
          <p:nvPr/>
        </p:nvGrpSpPr>
        <p:grpSpPr>
          <a:xfrm>
            <a:off x="2195736" y="625596"/>
            <a:ext cx="5031769" cy="4180318"/>
            <a:chOff x="1587309" y="625596"/>
            <a:chExt cx="5031769" cy="4180318"/>
          </a:xfrm>
        </p:grpSpPr>
        <p:sp>
          <p:nvSpPr>
            <p:cNvPr id="11" name="Google Shape;595;p53">
              <a:extLst>
                <a:ext uri="{FF2B5EF4-FFF2-40B4-BE49-F238E27FC236}">
                  <a16:creationId xmlns:a16="http://schemas.microsoft.com/office/drawing/2014/main" id="{100AF9C8-23AA-4403-8E6C-1B0FD3A89760}"/>
                </a:ext>
              </a:extLst>
            </p:cNvPr>
            <p:cNvSpPr/>
            <p:nvPr/>
          </p:nvSpPr>
          <p:spPr>
            <a:xfrm>
              <a:off x="2845262" y="625596"/>
              <a:ext cx="1257092" cy="3988778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endParaRPr>
            </a:p>
          </p:txBody>
        </p:sp>
        <p:sp>
          <p:nvSpPr>
            <p:cNvPr id="12" name="Google Shape;596;p53">
              <a:extLst>
                <a:ext uri="{FF2B5EF4-FFF2-40B4-BE49-F238E27FC236}">
                  <a16:creationId xmlns:a16="http://schemas.microsoft.com/office/drawing/2014/main" id="{A26DAF46-9A0F-4BD0-8ED4-2D5559795EED}"/>
                </a:ext>
              </a:extLst>
            </p:cNvPr>
            <p:cNvSpPr/>
            <p:nvPr/>
          </p:nvSpPr>
          <p:spPr>
            <a:xfrm>
              <a:off x="5361986" y="625596"/>
              <a:ext cx="1257092" cy="3988778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endParaRPr>
            </a:p>
          </p:txBody>
        </p:sp>
        <p:sp>
          <p:nvSpPr>
            <p:cNvPr id="13" name="Google Shape;632;p53">
              <a:extLst>
                <a:ext uri="{FF2B5EF4-FFF2-40B4-BE49-F238E27FC236}">
                  <a16:creationId xmlns:a16="http://schemas.microsoft.com/office/drawing/2014/main" id="{FF88F274-35A2-4DAA-A43A-F4068EA6AAD9}"/>
                </a:ext>
              </a:extLst>
            </p:cNvPr>
            <p:cNvSpPr/>
            <p:nvPr/>
          </p:nvSpPr>
          <p:spPr>
            <a:xfrm>
              <a:off x="1587309" y="4603191"/>
              <a:ext cx="1257092" cy="202723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  <a:sym typeface="Calibri"/>
                </a:rPr>
                <a:t>Summer 2020</a:t>
              </a:r>
              <a:endParaRPr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endParaRPr>
            </a:p>
          </p:txBody>
        </p:sp>
        <p:sp>
          <p:nvSpPr>
            <p:cNvPr id="14" name="Google Shape;633;p53">
              <a:extLst>
                <a:ext uri="{FF2B5EF4-FFF2-40B4-BE49-F238E27FC236}">
                  <a16:creationId xmlns:a16="http://schemas.microsoft.com/office/drawing/2014/main" id="{63B28DF0-66CD-4E6F-AB86-9BB741333B18}"/>
                </a:ext>
              </a:extLst>
            </p:cNvPr>
            <p:cNvSpPr/>
            <p:nvPr/>
          </p:nvSpPr>
          <p:spPr>
            <a:xfrm>
              <a:off x="2844401" y="4603191"/>
              <a:ext cx="1257092" cy="202723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  <a:sym typeface="Calibri"/>
                </a:rPr>
                <a:t>Autumn 2020</a:t>
              </a:r>
              <a:endParaRPr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endParaRPr>
            </a:p>
          </p:txBody>
        </p:sp>
        <p:sp>
          <p:nvSpPr>
            <p:cNvPr id="15" name="Google Shape;634;p53">
              <a:extLst>
                <a:ext uri="{FF2B5EF4-FFF2-40B4-BE49-F238E27FC236}">
                  <a16:creationId xmlns:a16="http://schemas.microsoft.com/office/drawing/2014/main" id="{B53E9253-5A69-476C-9241-2A2410B9300D}"/>
                </a:ext>
              </a:extLst>
            </p:cNvPr>
            <p:cNvSpPr/>
            <p:nvPr/>
          </p:nvSpPr>
          <p:spPr>
            <a:xfrm>
              <a:off x="4101494" y="4603191"/>
              <a:ext cx="1257092" cy="202723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  <a:sym typeface="Calibri"/>
                </a:rPr>
                <a:t>Winter 2020/21</a:t>
              </a:r>
              <a:endParaRPr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endParaRPr>
            </a:p>
          </p:txBody>
        </p:sp>
        <p:sp>
          <p:nvSpPr>
            <p:cNvPr id="16" name="Google Shape;635;p53">
              <a:extLst>
                <a:ext uri="{FF2B5EF4-FFF2-40B4-BE49-F238E27FC236}">
                  <a16:creationId xmlns:a16="http://schemas.microsoft.com/office/drawing/2014/main" id="{076D3317-EC38-4809-86A9-B3CC13375364}"/>
                </a:ext>
              </a:extLst>
            </p:cNvPr>
            <p:cNvSpPr/>
            <p:nvPr/>
          </p:nvSpPr>
          <p:spPr>
            <a:xfrm>
              <a:off x="5359009" y="4603191"/>
              <a:ext cx="1257092" cy="202723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  <a:sym typeface="Calibri"/>
                </a:rPr>
                <a:t>Spring 2021</a:t>
              </a:r>
              <a:endParaRPr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C08D91B-F696-4D36-B2DF-B0B6AA46BFB3}"/>
              </a:ext>
            </a:extLst>
          </p:cNvPr>
          <p:cNvGrpSpPr/>
          <p:nvPr/>
        </p:nvGrpSpPr>
        <p:grpSpPr>
          <a:xfrm>
            <a:off x="3632944" y="730109"/>
            <a:ext cx="2775287" cy="3682726"/>
            <a:chOff x="3024517" y="730109"/>
            <a:chExt cx="2775287" cy="3682726"/>
          </a:xfrm>
        </p:grpSpPr>
        <p:cxnSp>
          <p:nvCxnSpPr>
            <p:cNvPr id="18" name="Google Shape;602;p53">
              <a:extLst>
                <a:ext uri="{FF2B5EF4-FFF2-40B4-BE49-F238E27FC236}">
                  <a16:creationId xmlns:a16="http://schemas.microsoft.com/office/drawing/2014/main" id="{A86ADEC2-3398-4B10-980F-44D0A65DBF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2947" y="987574"/>
              <a:ext cx="18933" cy="3424077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9" name="Google Shape;604;p53">
              <a:extLst>
                <a:ext uri="{FF2B5EF4-FFF2-40B4-BE49-F238E27FC236}">
                  <a16:creationId xmlns:a16="http://schemas.microsoft.com/office/drawing/2014/main" id="{D258F90A-0BDF-4230-B2A6-1CCA4DB3D364}"/>
                </a:ext>
              </a:extLst>
            </p:cNvPr>
            <p:cNvSpPr txBox="1"/>
            <p:nvPr/>
          </p:nvSpPr>
          <p:spPr>
            <a:xfrm>
              <a:off x="3024517" y="730222"/>
              <a:ext cx="881100" cy="257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  <a:sym typeface="Calibri"/>
                </a:rPr>
                <a:t>Alpha Release</a:t>
              </a:r>
              <a:endParaRPr sz="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endParaRPr>
            </a:p>
          </p:txBody>
        </p:sp>
        <p:cxnSp>
          <p:nvCxnSpPr>
            <p:cNvPr id="20" name="Google Shape;602;p53">
              <a:extLst>
                <a:ext uri="{FF2B5EF4-FFF2-40B4-BE49-F238E27FC236}">
                  <a16:creationId xmlns:a16="http://schemas.microsoft.com/office/drawing/2014/main" id="{CEBFBA04-7C38-4F8A-8A62-6E8CCCA0ECE5}"/>
                </a:ext>
              </a:extLst>
            </p:cNvPr>
            <p:cNvCxnSpPr>
              <a:cxnSpLocks/>
            </p:cNvCxnSpPr>
            <p:nvPr/>
          </p:nvCxnSpPr>
          <p:spPr>
            <a:xfrm>
              <a:off x="4691047" y="987574"/>
              <a:ext cx="0" cy="3424077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1" name="Google Shape;604;p53">
              <a:extLst>
                <a:ext uri="{FF2B5EF4-FFF2-40B4-BE49-F238E27FC236}">
                  <a16:creationId xmlns:a16="http://schemas.microsoft.com/office/drawing/2014/main" id="{5648EF8B-BFE8-4E8B-83EB-FD18C1586B2C}"/>
                </a:ext>
              </a:extLst>
            </p:cNvPr>
            <p:cNvSpPr txBox="1"/>
            <p:nvPr/>
          </p:nvSpPr>
          <p:spPr>
            <a:xfrm>
              <a:off x="4238557" y="730109"/>
              <a:ext cx="881100" cy="2176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  <a:sym typeface="Calibri"/>
                </a:rPr>
                <a:t>Beta Release</a:t>
              </a:r>
              <a:endParaRPr sz="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endParaRPr>
            </a:p>
          </p:txBody>
        </p:sp>
        <p:cxnSp>
          <p:nvCxnSpPr>
            <p:cNvPr id="22" name="Google Shape;602;p53">
              <a:extLst>
                <a:ext uri="{FF2B5EF4-FFF2-40B4-BE49-F238E27FC236}">
                  <a16:creationId xmlns:a16="http://schemas.microsoft.com/office/drawing/2014/main" id="{5F8377A4-9CF6-4F72-97C5-A8E08B869D3E}"/>
                </a:ext>
              </a:extLst>
            </p:cNvPr>
            <p:cNvCxnSpPr>
              <a:cxnSpLocks/>
            </p:cNvCxnSpPr>
            <p:nvPr/>
          </p:nvCxnSpPr>
          <p:spPr>
            <a:xfrm>
              <a:off x="5371194" y="987574"/>
              <a:ext cx="0" cy="3425261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3" name="Google Shape;604;p53">
              <a:extLst>
                <a:ext uri="{FF2B5EF4-FFF2-40B4-BE49-F238E27FC236}">
                  <a16:creationId xmlns:a16="http://schemas.microsoft.com/office/drawing/2014/main" id="{0EB3B0F6-4DF8-45B3-84E2-7C9946471E53}"/>
                </a:ext>
              </a:extLst>
            </p:cNvPr>
            <p:cNvSpPr txBox="1"/>
            <p:nvPr/>
          </p:nvSpPr>
          <p:spPr>
            <a:xfrm>
              <a:off x="4918704" y="730109"/>
              <a:ext cx="881100" cy="2176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  <a:sym typeface="Calibri"/>
                </a:rPr>
                <a:t>v1 Release</a:t>
              </a:r>
              <a:endParaRPr sz="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endParaRPr>
            </a:p>
          </p:txBody>
        </p:sp>
      </p:grpSp>
      <p:sp>
        <p:nvSpPr>
          <p:cNvPr id="24" name="Google Shape;615;p53">
            <a:extLst>
              <a:ext uri="{FF2B5EF4-FFF2-40B4-BE49-F238E27FC236}">
                <a16:creationId xmlns:a16="http://schemas.microsoft.com/office/drawing/2014/main" id="{FC8175C4-D49F-41D8-80C2-AC90730B71ED}"/>
              </a:ext>
            </a:extLst>
          </p:cNvPr>
          <p:cNvSpPr/>
          <p:nvPr/>
        </p:nvSpPr>
        <p:spPr>
          <a:xfrm>
            <a:off x="878781" y="3217328"/>
            <a:ext cx="845742" cy="486000"/>
          </a:xfrm>
          <a:prstGeom prst="rect">
            <a:avLst/>
          </a:prstGeom>
          <a:solidFill>
            <a:srgbClr val="FFE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8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Preprocess</a:t>
            </a:r>
            <a:endParaRPr lang="en-GB" sz="8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25" name="Google Shape;623;p53">
            <a:extLst>
              <a:ext uri="{FF2B5EF4-FFF2-40B4-BE49-F238E27FC236}">
                <a16:creationId xmlns:a16="http://schemas.microsoft.com/office/drawing/2014/main" id="{2BF41B26-E820-4409-871E-0AF9FCE62E86}"/>
              </a:ext>
            </a:extLst>
          </p:cNvPr>
          <p:cNvSpPr/>
          <p:nvPr/>
        </p:nvSpPr>
        <p:spPr>
          <a:xfrm>
            <a:off x="3199093" y="2439822"/>
            <a:ext cx="1177160" cy="216000"/>
          </a:xfrm>
          <a:prstGeom prst="rect">
            <a:avLst/>
          </a:prstGeom>
          <a:solidFill>
            <a:srgbClr val="FF6699">
              <a:alpha val="5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Rhino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26" name="Google Shape;628;p53">
            <a:extLst>
              <a:ext uri="{FF2B5EF4-FFF2-40B4-BE49-F238E27FC236}">
                <a16:creationId xmlns:a16="http://schemas.microsoft.com/office/drawing/2014/main" id="{031264D6-1450-4128-A99A-48BAA9B91710}"/>
              </a:ext>
            </a:extLst>
          </p:cNvPr>
          <p:cNvSpPr/>
          <p:nvPr/>
        </p:nvSpPr>
        <p:spPr>
          <a:xfrm>
            <a:off x="878781" y="3779734"/>
            <a:ext cx="845739" cy="486000"/>
          </a:xfrm>
          <a:prstGeom prst="rect">
            <a:avLst/>
          </a:prstGeom>
          <a:solidFill>
            <a:srgbClr val="7030A0">
              <a:alpha val="3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Post-process</a:t>
            </a:r>
            <a:endParaRPr sz="8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27" name="Google Shape;615;p53">
            <a:extLst>
              <a:ext uri="{FF2B5EF4-FFF2-40B4-BE49-F238E27FC236}">
                <a16:creationId xmlns:a16="http://schemas.microsoft.com/office/drawing/2014/main" id="{B6921497-096F-440E-9484-0C4FC027A430}"/>
              </a:ext>
            </a:extLst>
          </p:cNvPr>
          <p:cNvSpPr/>
          <p:nvPr/>
        </p:nvSpPr>
        <p:spPr>
          <a:xfrm>
            <a:off x="878781" y="2437746"/>
            <a:ext cx="845743" cy="723886"/>
          </a:xfrm>
          <a:prstGeom prst="rect">
            <a:avLst/>
          </a:prstGeom>
          <a:solidFill>
            <a:srgbClr val="FF6699">
              <a:alpha val="5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Interfaces</a:t>
            </a:r>
            <a:endParaRPr sz="8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28" name="Google Shape;622;p53">
            <a:extLst>
              <a:ext uri="{FF2B5EF4-FFF2-40B4-BE49-F238E27FC236}">
                <a16:creationId xmlns:a16="http://schemas.microsoft.com/office/drawing/2014/main" id="{B89C32C7-6478-4532-88D5-3A1A87FB0484}"/>
              </a:ext>
            </a:extLst>
          </p:cNvPr>
          <p:cNvSpPr/>
          <p:nvPr/>
        </p:nvSpPr>
        <p:spPr>
          <a:xfrm>
            <a:off x="3996559" y="2692589"/>
            <a:ext cx="1172259" cy="216000"/>
          </a:xfrm>
          <a:prstGeom prst="rect">
            <a:avLst/>
          </a:prstGeom>
          <a:solidFill>
            <a:srgbClr val="FF6699">
              <a:alpha val="5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Blender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29" name="Google Shape;622;p53">
            <a:extLst>
              <a:ext uri="{FF2B5EF4-FFF2-40B4-BE49-F238E27FC236}">
                <a16:creationId xmlns:a16="http://schemas.microsoft.com/office/drawing/2014/main" id="{501FC3C5-D3AD-4B4B-A1DA-54748D5E4353}"/>
              </a:ext>
            </a:extLst>
          </p:cNvPr>
          <p:cNvSpPr/>
          <p:nvPr/>
        </p:nvSpPr>
        <p:spPr>
          <a:xfrm>
            <a:off x="3475911" y="3245074"/>
            <a:ext cx="1172259" cy="216000"/>
          </a:xfrm>
          <a:prstGeom prst="rect">
            <a:avLst/>
          </a:prstGeom>
          <a:solidFill>
            <a:srgbClr val="FFF5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Integration with COMPAS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30" name="Google Shape;612;p53">
            <a:extLst>
              <a:ext uri="{FF2B5EF4-FFF2-40B4-BE49-F238E27FC236}">
                <a16:creationId xmlns:a16="http://schemas.microsoft.com/office/drawing/2014/main" id="{D25771A9-E282-4C76-8500-3993E7A1E5E6}"/>
              </a:ext>
            </a:extLst>
          </p:cNvPr>
          <p:cNvSpPr/>
          <p:nvPr/>
        </p:nvSpPr>
        <p:spPr>
          <a:xfrm>
            <a:off x="6024614" y="3973729"/>
            <a:ext cx="1142735" cy="216000"/>
          </a:xfrm>
          <a:prstGeom prst="rect">
            <a:avLst/>
          </a:prstGeom>
          <a:solidFill>
            <a:srgbClr val="7030A0">
              <a:alpha val="3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‘Recipes’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31" name="Google Shape;622;p53">
            <a:extLst>
              <a:ext uri="{FF2B5EF4-FFF2-40B4-BE49-F238E27FC236}">
                <a16:creationId xmlns:a16="http://schemas.microsoft.com/office/drawing/2014/main" id="{96490B79-D92D-46F3-A78E-4B84A57A716E}"/>
              </a:ext>
            </a:extLst>
          </p:cNvPr>
          <p:cNvSpPr/>
          <p:nvPr/>
        </p:nvSpPr>
        <p:spPr>
          <a:xfrm>
            <a:off x="3476528" y="3514036"/>
            <a:ext cx="3729225" cy="216000"/>
          </a:xfrm>
          <a:prstGeom prst="rect">
            <a:avLst/>
          </a:prstGeom>
          <a:solidFill>
            <a:srgbClr val="FFF5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User Materials integration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32" name="Google Shape;615;p53">
            <a:extLst>
              <a:ext uri="{FF2B5EF4-FFF2-40B4-BE49-F238E27FC236}">
                <a16:creationId xmlns:a16="http://schemas.microsoft.com/office/drawing/2014/main" id="{2E29D48C-E6CA-4D27-A99C-E55512846A57}"/>
              </a:ext>
            </a:extLst>
          </p:cNvPr>
          <p:cNvSpPr/>
          <p:nvPr/>
        </p:nvSpPr>
        <p:spPr>
          <a:xfrm>
            <a:off x="878781" y="1135122"/>
            <a:ext cx="845745" cy="1226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Base Structure and API</a:t>
            </a:r>
          </a:p>
        </p:txBody>
      </p:sp>
      <p:sp>
        <p:nvSpPr>
          <p:cNvPr id="33" name="Google Shape;623;p53">
            <a:extLst>
              <a:ext uri="{FF2B5EF4-FFF2-40B4-BE49-F238E27FC236}">
                <a16:creationId xmlns:a16="http://schemas.microsoft.com/office/drawing/2014/main" id="{48A25F01-782B-4895-978C-9AA3216ED4AC}"/>
              </a:ext>
            </a:extLst>
          </p:cNvPr>
          <p:cNvSpPr/>
          <p:nvPr/>
        </p:nvSpPr>
        <p:spPr>
          <a:xfrm>
            <a:off x="1992721" y="1135122"/>
            <a:ext cx="1390011" cy="202723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Base Structure + Abaqus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34" name="Google Shape;623;p53">
            <a:extLst>
              <a:ext uri="{FF2B5EF4-FFF2-40B4-BE49-F238E27FC236}">
                <a16:creationId xmlns:a16="http://schemas.microsoft.com/office/drawing/2014/main" id="{CEAF19B0-2603-4831-8FC2-749E89473019}"/>
              </a:ext>
            </a:extLst>
          </p:cNvPr>
          <p:cNvSpPr/>
          <p:nvPr/>
        </p:nvSpPr>
        <p:spPr>
          <a:xfrm>
            <a:off x="1992721" y="1384159"/>
            <a:ext cx="1390010" cy="202723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API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35" name="Google Shape;622;p53">
            <a:extLst>
              <a:ext uri="{FF2B5EF4-FFF2-40B4-BE49-F238E27FC236}">
                <a16:creationId xmlns:a16="http://schemas.microsoft.com/office/drawing/2014/main" id="{932E4D02-079F-46AA-AEAC-286BD3AD60D0}"/>
              </a:ext>
            </a:extLst>
          </p:cNvPr>
          <p:cNvSpPr/>
          <p:nvPr/>
        </p:nvSpPr>
        <p:spPr>
          <a:xfrm>
            <a:off x="4744012" y="2950627"/>
            <a:ext cx="1172259" cy="216000"/>
          </a:xfrm>
          <a:prstGeom prst="rect">
            <a:avLst/>
          </a:prstGeom>
          <a:solidFill>
            <a:srgbClr val="FF6699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Browser-based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36" name="Google Shape;623;p53">
            <a:extLst>
              <a:ext uri="{FF2B5EF4-FFF2-40B4-BE49-F238E27FC236}">
                <a16:creationId xmlns:a16="http://schemas.microsoft.com/office/drawing/2014/main" id="{07C9EB40-29B2-4458-80C1-8FC8639D9768}"/>
              </a:ext>
            </a:extLst>
          </p:cNvPr>
          <p:cNvSpPr/>
          <p:nvPr/>
        </p:nvSpPr>
        <p:spPr>
          <a:xfrm>
            <a:off x="3463779" y="1621982"/>
            <a:ext cx="1246141" cy="202723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Ansys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37" name="Google Shape;623;p53">
            <a:extLst>
              <a:ext uri="{FF2B5EF4-FFF2-40B4-BE49-F238E27FC236}">
                <a16:creationId xmlns:a16="http://schemas.microsoft.com/office/drawing/2014/main" id="{D9538EB5-D7EB-432B-B92C-45E9D52ADE0A}"/>
              </a:ext>
            </a:extLst>
          </p:cNvPr>
          <p:cNvSpPr/>
          <p:nvPr/>
        </p:nvSpPr>
        <p:spPr>
          <a:xfrm>
            <a:off x="3463779" y="1874749"/>
            <a:ext cx="1246141" cy="202723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Opensees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38" name="Google Shape;623;p53">
            <a:extLst>
              <a:ext uri="{FF2B5EF4-FFF2-40B4-BE49-F238E27FC236}">
                <a16:creationId xmlns:a16="http://schemas.microsoft.com/office/drawing/2014/main" id="{73985991-2746-47A2-B91D-2E813331F2DD}"/>
              </a:ext>
            </a:extLst>
          </p:cNvPr>
          <p:cNvSpPr/>
          <p:nvPr/>
        </p:nvSpPr>
        <p:spPr>
          <a:xfrm>
            <a:off x="4722572" y="2131963"/>
            <a:ext cx="2483181" cy="202723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other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A9E85FCA-9447-457C-9980-641296F7D9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6674" y="2428080"/>
            <a:ext cx="245935" cy="245935"/>
          </a:xfrm>
          <a:prstGeom prst="rect">
            <a:avLst/>
          </a:prstGeom>
        </p:spPr>
      </p:pic>
      <p:pic>
        <p:nvPicPr>
          <p:cNvPr id="39" name="Graphic 38" descr="User">
            <a:extLst>
              <a:ext uri="{FF2B5EF4-FFF2-40B4-BE49-F238E27FC236}">
                <a16:creationId xmlns:a16="http://schemas.microsoft.com/office/drawing/2014/main" id="{E9256FC7-141C-4FCC-BBF4-6266AA5C76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4162" y="2917942"/>
            <a:ext cx="245935" cy="245935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6A11AA31-459F-4FA8-9034-F7C4FB9E5F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9000" y="3241620"/>
            <a:ext cx="245935" cy="245935"/>
          </a:xfrm>
          <a:prstGeom prst="rect">
            <a:avLst/>
          </a:prstGeom>
        </p:spPr>
      </p:pic>
      <p:pic>
        <p:nvPicPr>
          <p:cNvPr id="42" name="Graphic 41" descr="User">
            <a:extLst>
              <a:ext uri="{FF2B5EF4-FFF2-40B4-BE49-F238E27FC236}">
                <a16:creationId xmlns:a16="http://schemas.microsoft.com/office/drawing/2014/main" id="{57489EA7-4654-4301-8A44-F35E533FE3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3635" y="1607795"/>
            <a:ext cx="245935" cy="245935"/>
          </a:xfrm>
          <a:prstGeom prst="rect">
            <a:avLst/>
          </a:prstGeom>
        </p:spPr>
      </p:pic>
      <p:pic>
        <p:nvPicPr>
          <p:cNvPr id="43" name="Graphic 42" descr="User">
            <a:extLst>
              <a:ext uri="{FF2B5EF4-FFF2-40B4-BE49-F238E27FC236}">
                <a16:creationId xmlns:a16="http://schemas.microsoft.com/office/drawing/2014/main" id="{78D0F47F-4F8B-4AD0-A4F8-23E1C5F504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1653" y="1849229"/>
            <a:ext cx="245935" cy="245935"/>
          </a:xfrm>
          <a:prstGeom prst="rect">
            <a:avLst/>
          </a:prstGeom>
        </p:spPr>
      </p:pic>
      <p:sp>
        <p:nvSpPr>
          <p:cNvPr id="44" name="Google Shape;604;p53">
            <a:extLst>
              <a:ext uri="{FF2B5EF4-FFF2-40B4-BE49-F238E27FC236}">
                <a16:creationId xmlns:a16="http://schemas.microsoft.com/office/drawing/2014/main" id="{A1775ED8-A068-4787-8F14-5AC0D19568F5}"/>
              </a:ext>
            </a:extLst>
          </p:cNvPr>
          <p:cNvSpPr txBox="1"/>
          <p:nvPr/>
        </p:nvSpPr>
        <p:spPr>
          <a:xfrm>
            <a:off x="4659838" y="1847251"/>
            <a:ext cx="881100" cy="257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Aryan</a:t>
            </a:r>
            <a:endParaRPr sz="6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45" name="Google Shape;604;p53">
            <a:extLst>
              <a:ext uri="{FF2B5EF4-FFF2-40B4-BE49-F238E27FC236}">
                <a16:creationId xmlns:a16="http://schemas.microsoft.com/office/drawing/2014/main" id="{8E8AD1E6-E1E1-4749-B26F-AB0945237660}"/>
              </a:ext>
            </a:extLst>
          </p:cNvPr>
          <p:cNvSpPr txBox="1"/>
          <p:nvPr/>
        </p:nvSpPr>
        <p:spPr>
          <a:xfrm>
            <a:off x="4653367" y="1590915"/>
            <a:ext cx="881100" cy="257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Robin</a:t>
            </a:r>
            <a:endParaRPr sz="6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46" name="Google Shape;604;p53">
            <a:extLst>
              <a:ext uri="{FF2B5EF4-FFF2-40B4-BE49-F238E27FC236}">
                <a16:creationId xmlns:a16="http://schemas.microsoft.com/office/drawing/2014/main" id="{0D515277-AB48-4631-A479-C75D53BB9657}"/>
              </a:ext>
            </a:extLst>
          </p:cNvPr>
          <p:cNvSpPr txBox="1"/>
          <p:nvPr/>
        </p:nvSpPr>
        <p:spPr>
          <a:xfrm>
            <a:off x="4408762" y="2418096"/>
            <a:ext cx="881100" cy="257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Juney</a:t>
            </a:r>
            <a:endParaRPr sz="6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47" name="Google Shape;604;p53">
            <a:extLst>
              <a:ext uri="{FF2B5EF4-FFF2-40B4-BE49-F238E27FC236}">
                <a16:creationId xmlns:a16="http://schemas.microsoft.com/office/drawing/2014/main" id="{6C57EACD-F91E-4158-A4DD-D2A0E5E13DF8}"/>
              </a:ext>
            </a:extLst>
          </p:cNvPr>
          <p:cNvSpPr txBox="1"/>
          <p:nvPr/>
        </p:nvSpPr>
        <p:spPr>
          <a:xfrm>
            <a:off x="5891428" y="2912233"/>
            <a:ext cx="881100" cy="257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Li</a:t>
            </a:r>
            <a:endParaRPr sz="6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48" name="Google Shape;604;p53">
            <a:extLst>
              <a:ext uri="{FF2B5EF4-FFF2-40B4-BE49-F238E27FC236}">
                <a16:creationId xmlns:a16="http://schemas.microsoft.com/office/drawing/2014/main" id="{EA1A33D4-5125-405D-B0F3-869098030197}"/>
              </a:ext>
            </a:extLst>
          </p:cNvPr>
          <p:cNvSpPr txBox="1"/>
          <p:nvPr/>
        </p:nvSpPr>
        <p:spPr>
          <a:xfrm>
            <a:off x="4574669" y="3228859"/>
            <a:ext cx="881100" cy="257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Tom</a:t>
            </a:r>
            <a:endParaRPr sz="6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8434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30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99447-6D3D-4639-85E7-D1796A866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8F9F86-39ED-45D0-85E5-0CB0CE3F66AA}"/>
              </a:ext>
            </a:extLst>
          </p:cNvPr>
          <p:cNvCxnSpPr>
            <a:cxnSpLocks/>
          </p:cNvCxnSpPr>
          <p:nvPr/>
        </p:nvCxnSpPr>
        <p:spPr>
          <a:xfrm>
            <a:off x="3851920" y="4483487"/>
            <a:ext cx="0" cy="14401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A63D5F-DEBF-4AEB-8FBA-984C4EB82AE3}"/>
              </a:ext>
            </a:extLst>
          </p:cNvPr>
          <p:cNvSpPr txBox="1"/>
          <p:nvPr/>
        </p:nvSpPr>
        <p:spPr>
          <a:xfrm>
            <a:off x="3923928" y="4447773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0" i="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 </a:t>
            </a:r>
            <a:r>
              <a:rPr lang="en-US" sz="80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</a:t>
            </a:r>
            <a:r>
              <a:rPr lang="en-US" sz="800" b="0" i="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utputs</a:t>
            </a:r>
            <a:endParaRPr lang="en-GB" sz="800" b="0" i="0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E82A19-3678-435D-8621-3155A36A2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58529"/>
            <a:ext cx="3888172" cy="217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733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31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99447-6D3D-4639-85E7-D1796A866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8F9F86-39ED-45D0-85E5-0CB0CE3F66AA}"/>
              </a:ext>
            </a:extLst>
          </p:cNvPr>
          <p:cNvCxnSpPr>
            <a:cxnSpLocks/>
          </p:cNvCxnSpPr>
          <p:nvPr/>
        </p:nvCxnSpPr>
        <p:spPr>
          <a:xfrm>
            <a:off x="3851920" y="4709881"/>
            <a:ext cx="0" cy="14401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A63D5F-DEBF-4AEB-8FBA-984C4EB82AE3}"/>
              </a:ext>
            </a:extLst>
          </p:cNvPr>
          <p:cNvSpPr txBox="1"/>
          <p:nvPr/>
        </p:nvSpPr>
        <p:spPr>
          <a:xfrm>
            <a:off x="3923928" y="4674167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0" i="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 steps</a:t>
            </a:r>
            <a:endParaRPr lang="en-GB" sz="800" b="0" i="0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23DDB5-BB80-4CB3-8F15-52BA0BF3E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23478"/>
            <a:ext cx="3884436" cy="21405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6B85D0-0F2A-41C7-8B0D-F6F45F27F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00" y="2879467"/>
            <a:ext cx="2018341" cy="119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023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32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99447-6D3D-4639-85E7-D1796A866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8F9F86-39ED-45D0-85E5-0CB0CE3F66AA}"/>
              </a:ext>
            </a:extLst>
          </p:cNvPr>
          <p:cNvCxnSpPr>
            <a:cxnSpLocks/>
          </p:cNvCxnSpPr>
          <p:nvPr/>
        </p:nvCxnSpPr>
        <p:spPr>
          <a:xfrm>
            <a:off x="3851920" y="4877087"/>
            <a:ext cx="0" cy="144016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3A63D5F-DEBF-4AEB-8FBA-984C4EB82AE3}"/>
              </a:ext>
            </a:extLst>
          </p:cNvPr>
          <p:cNvSpPr txBox="1"/>
          <p:nvPr/>
        </p:nvSpPr>
        <p:spPr>
          <a:xfrm>
            <a:off x="3923928" y="4841373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b="0" i="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RUN!</a:t>
            </a:r>
            <a:endParaRPr lang="en-GB" sz="800" b="0" i="0" dirty="0">
              <a:solidFill>
                <a:srgbClr val="FFFF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5A2BD3-C1E6-42DB-9C5F-3AED27A7C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29" b="94343" l="9878" r="89878">
                        <a14:foregroundMark x1="13796" y1="8616" x2="13796" y2="8616"/>
                        <a14:foregroundMark x1="78776" y1="94343" x2="78776" y2="943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5997" y="1212696"/>
            <a:ext cx="3586337" cy="336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382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52AB2-B172-734D-B944-A1947E471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547A4E0-4711-6D4C-A277-24C2461D48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C7E68FC-3742-C145-A1DE-143E9097DD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C848A43-B334-A14D-900A-438C312A79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307" y="195263"/>
            <a:ext cx="4176712" cy="110800"/>
          </a:xfrm>
        </p:spPr>
        <p:txBody>
          <a:bodyPr/>
          <a:lstStyle/>
          <a:p>
            <a:r>
              <a:rPr lang="en-US" b="0" dirty="0"/>
              <a:t>Examples</a:t>
            </a:r>
            <a:endParaRPr lang="en-US" b="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79502A5-4FFE-134D-8A3C-F393C5B37E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geometry</a:t>
            </a:r>
            <a:endParaRPr lang="de-DE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33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836CA3-E75B-46E7-94F6-E93A3A028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628" y="367522"/>
            <a:ext cx="3215745" cy="23480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D23105-0430-4531-858E-EAD11ECAC181}"/>
              </a:ext>
            </a:extLst>
          </p:cNvPr>
          <p:cNvSpPr/>
          <p:nvPr/>
        </p:nvSpPr>
        <p:spPr>
          <a:xfrm>
            <a:off x="5261936" y="1707654"/>
            <a:ext cx="216024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42F409-6A60-408B-94BD-0A3F83C0FA6F}"/>
              </a:ext>
            </a:extLst>
          </p:cNvPr>
          <p:cNvSpPr/>
          <p:nvPr/>
        </p:nvSpPr>
        <p:spPr>
          <a:xfrm>
            <a:off x="6876256" y="2319846"/>
            <a:ext cx="216024" cy="72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DD2AE1-FAC6-44D3-936B-869694D60867}"/>
              </a:ext>
            </a:extLst>
          </p:cNvPr>
          <p:cNvCxnSpPr/>
          <p:nvPr/>
        </p:nvCxnSpPr>
        <p:spPr>
          <a:xfrm>
            <a:off x="7164288" y="293293"/>
            <a:ext cx="0" cy="31883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53EA30D7-83CA-43F2-B272-A724DA47B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78" b="96300" l="9977" r="94310">
                        <a14:foregroundMark x1="90413" y1="21076" x2="90413" y2="21076"/>
                        <a14:foregroundMark x1="93765" y1="72534" x2="93765" y2="72534"/>
                        <a14:foregroundMark x1="94154" y1="86771" x2="94154" y2="87108"/>
                        <a14:foregroundMark x1="94310" y1="96300" x2="94310" y2="96300"/>
                        <a14:backgroundMark x1="24240" y1="44731" x2="24240" y2="44731"/>
                        <a14:backgroundMark x1="23227" y1="40022" x2="23227" y2="40022"/>
                        <a14:backgroundMark x1="22837" y1="33520" x2="22837" y2="33520"/>
                        <a14:backgroundMark x1="29930" y1="37444" x2="29930" y2="37444"/>
                        <a14:backgroundMark x1="30398" y1="41368" x2="30398" y2="41368"/>
                        <a14:backgroundMark x1="30943" y1="45291" x2="30943" y2="45291"/>
                        <a14:backgroundMark x1="28917" y1="32623" x2="28917" y2="32623"/>
                        <a14:backgroundMark x1="28371" y1="28363" x2="28371" y2="28363"/>
                        <a14:backgroundMark x1="78488" y1="46861" x2="78488" y2="46861"/>
                        <a14:backgroundMark x1="73422" y1="46413" x2="73422" y2="46413"/>
                        <a14:backgroundMark x1="72175" y1="52018" x2="72175" y2="52018"/>
                        <a14:backgroundMark x1="77085" y1="53700" x2="77085" y2="53700"/>
                        <a14:backgroundMark x1="72097" y1="56839" x2="72097" y2="56839"/>
                        <a14:backgroundMark x1="85814" y1="47646" x2="85814" y2="47646"/>
                        <a14:backgroundMark x1="70304" y1="41816" x2="70304" y2="41816"/>
                        <a14:backgroundMark x1="63445" y1="43386" x2="63445" y2="43386"/>
                        <a14:backgroundMark x1="63289" y1="40583" x2="63289" y2="40583"/>
                        <a14:backgroundMark x1="63445" y1="37556" x2="63445" y2="37556"/>
                        <a14:backgroundMark x1="63211" y1="49664" x2="63211" y2="49664"/>
                        <a14:backgroundMark x1="63757" y1="53475" x2="63757" y2="53475"/>
                        <a14:backgroundMark x1="63523" y1="57511" x2="63523" y2="57511"/>
                        <a14:backgroundMark x1="63055" y1="60987" x2="63055" y2="609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1960" y="2571750"/>
            <a:ext cx="3181193" cy="221171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9199B2B-6A76-455D-B566-61786D169368}"/>
              </a:ext>
            </a:extLst>
          </p:cNvPr>
          <p:cNvSpPr/>
          <p:nvPr/>
        </p:nvSpPr>
        <p:spPr>
          <a:xfrm>
            <a:off x="5261936" y="1779662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FFFE34B-084F-4050-A3C7-C5B346359468}"/>
              </a:ext>
            </a:extLst>
          </p:cNvPr>
          <p:cNvSpPr/>
          <p:nvPr/>
        </p:nvSpPr>
        <p:spPr>
          <a:xfrm>
            <a:off x="5401701" y="1780735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5679BF1-720E-4F8B-BEA5-E95E882A5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307" y="627063"/>
            <a:ext cx="2804517" cy="432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32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52AB2-B172-734D-B944-A1947E471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547A4E0-4711-6D4C-A277-24C2461D48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C7E68FC-3742-C145-A1DE-143E9097DD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C848A43-B334-A14D-900A-438C312A79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307" y="195263"/>
            <a:ext cx="4176712" cy="110800"/>
          </a:xfrm>
        </p:spPr>
        <p:txBody>
          <a:bodyPr/>
          <a:lstStyle/>
          <a:p>
            <a:r>
              <a:rPr lang="en-US" b="0" dirty="0"/>
              <a:t>Examples</a:t>
            </a:r>
            <a:endParaRPr lang="en-US" b="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79502A5-4FFE-134D-8A3C-F393C5B37E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geometry</a:t>
            </a:r>
            <a:r>
              <a:rPr lang="de-DE" dirty="0"/>
              <a:t> - </a:t>
            </a:r>
            <a:r>
              <a:rPr lang="de-DE" dirty="0" err="1"/>
              <a:t>parametric</a:t>
            </a:r>
            <a:endParaRPr lang="de-DE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34</a:t>
            </a:fld>
            <a:endParaRPr lang="de-D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BC6386-3BC8-4E3D-AFAF-DC67B10B1A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607" b="39573"/>
          <a:stretch/>
        </p:blipFill>
        <p:spPr>
          <a:xfrm>
            <a:off x="3958505" y="1276441"/>
            <a:ext cx="3669396" cy="1646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239777-F05F-43A5-B1C7-3AAD73C66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07" y="627063"/>
            <a:ext cx="2804517" cy="432418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527C3C-7D8A-42BA-8950-AC0E0976511F}"/>
              </a:ext>
            </a:extLst>
          </p:cNvPr>
          <p:cNvCxnSpPr>
            <a:cxnSpLocks/>
          </p:cNvCxnSpPr>
          <p:nvPr/>
        </p:nvCxnSpPr>
        <p:spPr>
          <a:xfrm flipV="1">
            <a:off x="2605741" y="1358749"/>
            <a:ext cx="1246179" cy="129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EBE60A7-A034-42E1-AFF6-199983B38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1604156"/>
            <a:ext cx="3528392" cy="281567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D68339-444F-48F4-AAFB-E7EF6DA1EB9D}"/>
              </a:ext>
            </a:extLst>
          </p:cNvPr>
          <p:cNvCxnSpPr/>
          <p:nvPr/>
        </p:nvCxnSpPr>
        <p:spPr>
          <a:xfrm>
            <a:off x="6319051" y="1473522"/>
            <a:ext cx="1826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C3810C5-61C4-474C-B6EC-A2919BD1DD59}"/>
              </a:ext>
            </a:extLst>
          </p:cNvPr>
          <p:cNvCxnSpPr/>
          <p:nvPr/>
        </p:nvCxnSpPr>
        <p:spPr>
          <a:xfrm>
            <a:off x="6588224" y="1473522"/>
            <a:ext cx="1826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5A0E67-7A62-4CF1-B107-035C0E151405}"/>
              </a:ext>
            </a:extLst>
          </p:cNvPr>
          <p:cNvCxnSpPr>
            <a:cxnSpLocks/>
          </p:cNvCxnSpPr>
          <p:nvPr/>
        </p:nvCxnSpPr>
        <p:spPr>
          <a:xfrm>
            <a:off x="323528" y="2667639"/>
            <a:ext cx="216024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288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52AB2-B172-734D-B944-A1947E471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547A4E0-4711-6D4C-A277-24C2461D48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C7E68FC-3742-C145-A1DE-143E9097DD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C848A43-B334-A14D-900A-438C312A79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307" y="195263"/>
            <a:ext cx="4176712" cy="110800"/>
          </a:xfrm>
        </p:spPr>
        <p:txBody>
          <a:bodyPr/>
          <a:lstStyle/>
          <a:p>
            <a:r>
              <a:rPr lang="en-US" b="0" dirty="0"/>
              <a:t>Examples</a:t>
            </a:r>
            <a:endParaRPr lang="en-US" b="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79502A5-4FFE-134D-8A3C-F393C5B37E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geometry</a:t>
            </a:r>
            <a:r>
              <a:rPr lang="de-DE" dirty="0"/>
              <a:t> + </a:t>
            </a:r>
            <a:r>
              <a:rPr lang="de-DE" dirty="0" err="1"/>
              <a:t>user</a:t>
            </a:r>
            <a:r>
              <a:rPr lang="de-DE" dirty="0"/>
              <a:t> material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35</a:t>
            </a:fld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39777-F05F-43A5-B1C7-3AAD73C66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07" y="627063"/>
            <a:ext cx="2804517" cy="432418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527C3C-7D8A-42BA-8950-AC0E0976511F}"/>
              </a:ext>
            </a:extLst>
          </p:cNvPr>
          <p:cNvCxnSpPr>
            <a:cxnSpLocks/>
          </p:cNvCxnSpPr>
          <p:nvPr/>
        </p:nvCxnSpPr>
        <p:spPr>
          <a:xfrm flipV="1">
            <a:off x="2605741" y="1358750"/>
            <a:ext cx="1246179" cy="1140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D68339-444F-48F4-AAFB-E7EF6DA1EB9D}"/>
              </a:ext>
            </a:extLst>
          </p:cNvPr>
          <p:cNvCxnSpPr/>
          <p:nvPr/>
        </p:nvCxnSpPr>
        <p:spPr>
          <a:xfrm>
            <a:off x="6319051" y="1473522"/>
            <a:ext cx="1826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C3810C5-61C4-474C-B6EC-A2919BD1DD59}"/>
              </a:ext>
            </a:extLst>
          </p:cNvPr>
          <p:cNvCxnSpPr/>
          <p:nvPr/>
        </p:nvCxnSpPr>
        <p:spPr>
          <a:xfrm>
            <a:off x="6588224" y="1473522"/>
            <a:ext cx="18266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5A0E67-7A62-4CF1-B107-035C0E151405}"/>
              </a:ext>
            </a:extLst>
          </p:cNvPr>
          <p:cNvCxnSpPr>
            <a:cxnSpLocks/>
          </p:cNvCxnSpPr>
          <p:nvPr/>
        </p:nvCxnSpPr>
        <p:spPr>
          <a:xfrm>
            <a:off x="323528" y="2499742"/>
            <a:ext cx="216024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417FB25-30EC-489C-A227-6D6D1A5DD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505" y="1218336"/>
            <a:ext cx="3669396" cy="2551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B97451-C496-49CC-9642-BECD4BD2C0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5571"/>
          <a:stretch/>
        </p:blipFill>
        <p:spPr>
          <a:xfrm>
            <a:off x="4388619" y="2042946"/>
            <a:ext cx="1843105" cy="245585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394EA4-BE92-4242-9433-F18B7289ADF0}"/>
              </a:ext>
            </a:extLst>
          </p:cNvPr>
          <p:cNvCxnSpPr>
            <a:cxnSpLocks/>
          </p:cNvCxnSpPr>
          <p:nvPr/>
        </p:nvCxnSpPr>
        <p:spPr>
          <a:xfrm>
            <a:off x="5297785" y="1491630"/>
            <a:ext cx="0" cy="503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948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52AB2-B172-734D-B944-A1947E471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547A4E0-4711-6D4C-A277-24C2461D48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C7E68FC-3742-C145-A1DE-143E9097DD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C848A43-B334-A14D-900A-438C312A79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307" y="195263"/>
            <a:ext cx="4176712" cy="110800"/>
          </a:xfrm>
        </p:spPr>
        <p:txBody>
          <a:bodyPr/>
          <a:lstStyle/>
          <a:p>
            <a:r>
              <a:rPr lang="en-US" b="0" dirty="0"/>
              <a:t>Examples</a:t>
            </a:r>
            <a:endParaRPr lang="en-US" b="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79502A5-4FFE-134D-8A3C-F393C5B37E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User Material in Abaqus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36</a:t>
            </a:fld>
            <a:endParaRPr lang="de-DE" dirty="0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0CFDEEBE-BF62-4610-8FF8-1690C6DDC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064" y="1179128"/>
            <a:ext cx="2353444" cy="23534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2FE68D-AD6A-4DAD-89DA-24285B109AD3}"/>
              </a:ext>
            </a:extLst>
          </p:cNvPr>
          <p:cNvSpPr/>
          <p:nvPr/>
        </p:nvSpPr>
        <p:spPr>
          <a:xfrm>
            <a:off x="5173995" y="3627400"/>
            <a:ext cx="28575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https://gist.github.com/franaudo/72362784ded685e4cb381e57020c9ec7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CE656F-3285-4097-9009-F059287D7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320" y="693091"/>
            <a:ext cx="4380841" cy="393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756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52AB2-B172-734D-B944-A1947E471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547A4E0-4711-6D4C-A277-24C2461D48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C7E68FC-3742-C145-A1DE-143E9097DD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C848A43-B334-A14D-900A-438C312A79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307" y="195263"/>
            <a:ext cx="4176712" cy="110800"/>
          </a:xfrm>
        </p:spPr>
        <p:txBody>
          <a:bodyPr/>
          <a:lstStyle/>
          <a:p>
            <a:r>
              <a:rPr lang="en-US" b="0" dirty="0"/>
              <a:t>Next Steps</a:t>
            </a:r>
            <a:endParaRPr lang="en-US" b="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79502A5-4FFE-134D-8A3C-F393C5B37E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API </a:t>
            </a:r>
            <a:r>
              <a:rPr lang="de-DE" dirty="0" err="1"/>
              <a:t>Documentation</a:t>
            </a:r>
            <a:endParaRPr lang="de-DE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37</a:t>
            </a:fld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F94364-ED90-4E9C-A3AB-E06934E28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670479"/>
            <a:ext cx="5172221" cy="447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022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52AB2-B172-734D-B944-A1947E471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547A4E0-4711-6D4C-A277-24C2461D48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C7E68FC-3742-C145-A1DE-143E9097DD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8D18E14-4BA4-5444-9B93-B2DC7B9A453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38</a:t>
            </a:fld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4EAF31-B64D-4CCC-B3EA-C88BD8E7C9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69"/>
          <a:stretch/>
        </p:blipFill>
        <p:spPr>
          <a:xfrm>
            <a:off x="20" y="1"/>
            <a:ext cx="9143980" cy="514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5384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3;p8">
            <a:extLst>
              <a:ext uri="{FF2B5EF4-FFF2-40B4-BE49-F238E27FC236}">
                <a16:creationId xmlns:a16="http://schemas.microsoft.com/office/drawing/2014/main" id="{B962DB31-8AF0-43A5-852F-D7BA383A9A03}"/>
              </a:ext>
            </a:extLst>
          </p:cNvPr>
          <p:cNvSpPr txBox="1"/>
          <p:nvPr/>
        </p:nvSpPr>
        <p:spPr>
          <a:xfrm>
            <a:off x="0" y="2928851"/>
            <a:ext cx="9144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FFFFFF"/>
              </a:solidFill>
              <a:latin typeface="+mj-lt"/>
              <a:ea typeface="Open Sans"/>
              <a:cs typeface="Open Sans"/>
              <a:sym typeface="Open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4F7915-C4DF-4729-ABDD-9E1895956961}"/>
              </a:ext>
            </a:extLst>
          </p:cNvPr>
          <p:cNvSpPr txBox="1"/>
          <p:nvPr/>
        </p:nvSpPr>
        <p:spPr>
          <a:xfrm>
            <a:off x="3434378" y="2094552"/>
            <a:ext cx="2275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Thanks</a:t>
            </a:r>
          </a:p>
        </p:txBody>
      </p:sp>
      <p:grpSp>
        <p:nvGrpSpPr>
          <p:cNvPr id="11" name="Gruppieren 1">
            <a:extLst>
              <a:ext uri="{FF2B5EF4-FFF2-40B4-BE49-F238E27FC236}">
                <a16:creationId xmlns:a16="http://schemas.microsoft.com/office/drawing/2014/main" id="{3F738247-7051-444C-BE63-1F899F9C912D}"/>
              </a:ext>
            </a:extLst>
          </p:cNvPr>
          <p:cNvGrpSpPr/>
          <p:nvPr/>
        </p:nvGrpSpPr>
        <p:grpSpPr>
          <a:xfrm>
            <a:off x="8332141" y="4549441"/>
            <a:ext cx="325770" cy="332895"/>
            <a:chOff x="11160126" y="6203950"/>
            <a:chExt cx="508000" cy="519112"/>
          </a:xfrm>
          <a:solidFill>
            <a:schemeClr val="bg1"/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DD543AA-84A8-4777-9328-9301DA19AA0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60126" y="6203950"/>
              <a:ext cx="239713" cy="519112"/>
            </a:xfrm>
            <a:custGeom>
              <a:avLst/>
              <a:gdLst>
                <a:gd name="T0" fmla="*/ 83 w 167"/>
                <a:gd name="T1" fmla="*/ 169 h 356"/>
                <a:gd name="T2" fmla="*/ 83 w 167"/>
                <a:gd name="T3" fmla="*/ 169 h 356"/>
                <a:gd name="T4" fmla="*/ 40 w 167"/>
                <a:gd name="T5" fmla="*/ 126 h 356"/>
                <a:gd name="T6" fmla="*/ 83 w 167"/>
                <a:gd name="T7" fmla="*/ 83 h 356"/>
                <a:gd name="T8" fmla="*/ 126 w 167"/>
                <a:gd name="T9" fmla="*/ 126 h 356"/>
                <a:gd name="T10" fmla="*/ 83 w 167"/>
                <a:gd name="T11" fmla="*/ 169 h 356"/>
                <a:gd name="T12" fmla="*/ 83 w 167"/>
                <a:gd name="T13" fmla="*/ 315 h 356"/>
                <a:gd name="T14" fmla="*/ 83 w 167"/>
                <a:gd name="T15" fmla="*/ 315 h 356"/>
                <a:gd name="T16" fmla="*/ 40 w 167"/>
                <a:gd name="T17" fmla="*/ 272 h 356"/>
                <a:gd name="T18" fmla="*/ 83 w 167"/>
                <a:gd name="T19" fmla="*/ 229 h 356"/>
                <a:gd name="T20" fmla="*/ 126 w 167"/>
                <a:gd name="T21" fmla="*/ 272 h 356"/>
                <a:gd name="T22" fmla="*/ 83 w 167"/>
                <a:gd name="T23" fmla="*/ 315 h 356"/>
                <a:gd name="T24" fmla="*/ 167 w 167"/>
                <a:gd name="T25" fmla="*/ 125 h 356"/>
                <a:gd name="T26" fmla="*/ 167 w 167"/>
                <a:gd name="T27" fmla="*/ 125 h 356"/>
                <a:gd name="T28" fmla="*/ 167 w 167"/>
                <a:gd name="T29" fmla="*/ 0 h 356"/>
                <a:gd name="T30" fmla="*/ 127 w 167"/>
                <a:gd name="T31" fmla="*/ 0 h 356"/>
                <a:gd name="T32" fmla="*/ 127 w 167"/>
                <a:gd name="T33" fmla="*/ 54 h 356"/>
                <a:gd name="T34" fmla="*/ 83 w 167"/>
                <a:gd name="T35" fmla="*/ 42 h 356"/>
                <a:gd name="T36" fmla="*/ 0 w 167"/>
                <a:gd name="T37" fmla="*/ 125 h 356"/>
                <a:gd name="T38" fmla="*/ 43 w 167"/>
                <a:gd name="T39" fmla="*/ 199 h 356"/>
                <a:gd name="T40" fmla="*/ 0 w 167"/>
                <a:gd name="T41" fmla="*/ 272 h 356"/>
                <a:gd name="T42" fmla="*/ 83 w 167"/>
                <a:gd name="T43" fmla="*/ 356 h 356"/>
                <a:gd name="T44" fmla="*/ 127 w 167"/>
                <a:gd name="T45" fmla="*/ 344 h 356"/>
                <a:gd name="T46" fmla="*/ 127 w 167"/>
                <a:gd name="T47" fmla="*/ 356 h 356"/>
                <a:gd name="T48" fmla="*/ 167 w 167"/>
                <a:gd name="T49" fmla="*/ 356 h 356"/>
                <a:gd name="T50" fmla="*/ 167 w 167"/>
                <a:gd name="T51" fmla="*/ 272 h 356"/>
                <a:gd name="T52" fmla="*/ 123 w 167"/>
                <a:gd name="T53" fmla="*/ 199 h 356"/>
                <a:gd name="T54" fmla="*/ 167 w 167"/>
                <a:gd name="T55" fmla="*/ 12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7" h="356">
                  <a:moveTo>
                    <a:pt x="83" y="169"/>
                  </a:moveTo>
                  <a:lnTo>
                    <a:pt x="83" y="169"/>
                  </a:lnTo>
                  <a:cubicBezTo>
                    <a:pt x="60" y="169"/>
                    <a:pt x="40" y="149"/>
                    <a:pt x="40" y="126"/>
                  </a:cubicBezTo>
                  <a:cubicBezTo>
                    <a:pt x="40" y="102"/>
                    <a:pt x="60" y="83"/>
                    <a:pt x="83" y="83"/>
                  </a:cubicBezTo>
                  <a:cubicBezTo>
                    <a:pt x="107" y="83"/>
                    <a:pt x="126" y="102"/>
                    <a:pt x="126" y="126"/>
                  </a:cubicBezTo>
                  <a:cubicBezTo>
                    <a:pt x="126" y="149"/>
                    <a:pt x="107" y="169"/>
                    <a:pt x="83" y="169"/>
                  </a:cubicBezTo>
                  <a:close/>
                  <a:moveTo>
                    <a:pt x="83" y="315"/>
                  </a:moveTo>
                  <a:lnTo>
                    <a:pt x="83" y="315"/>
                  </a:lnTo>
                  <a:cubicBezTo>
                    <a:pt x="59" y="315"/>
                    <a:pt x="40" y="296"/>
                    <a:pt x="40" y="272"/>
                  </a:cubicBezTo>
                  <a:cubicBezTo>
                    <a:pt x="40" y="248"/>
                    <a:pt x="59" y="229"/>
                    <a:pt x="83" y="229"/>
                  </a:cubicBezTo>
                  <a:cubicBezTo>
                    <a:pt x="107" y="229"/>
                    <a:pt x="126" y="248"/>
                    <a:pt x="126" y="272"/>
                  </a:cubicBezTo>
                  <a:cubicBezTo>
                    <a:pt x="126" y="296"/>
                    <a:pt x="107" y="315"/>
                    <a:pt x="83" y="315"/>
                  </a:cubicBezTo>
                  <a:close/>
                  <a:moveTo>
                    <a:pt x="167" y="125"/>
                  </a:moveTo>
                  <a:lnTo>
                    <a:pt x="167" y="125"/>
                  </a:lnTo>
                  <a:lnTo>
                    <a:pt x="167" y="0"/>
                  </a:lnTo>
                  <a:lnTo>
                    <a:pt x="127" y="0"/>
                  </a:lnTo>
                  <a:lnTo>
                    <a:pt x="127" y="54"/>
                  </a:lnTo>
                  <a:cubicBezTo>
                    <a:pt x="114" y="46"/>
                    <a:pt x="99" y="42"/>
                    <a:pt x="83" y="42"/>
                  </a:cubicBezTo>
                  <a:cubicBezTo>
                    <a:pt x="37" y="42"/>
                    <a:pt x="0" y="79"/>
                    <a:pt x="0" y="125"/>
                  </a:cubicBezTo>
                  <a:cubicBezTo>
                    <a:pt x="0" y="157"/>
                    <a:pt x="17" y="185"/>
                    <a:pt x="43" y="199"/>
                  </a:cubicBezTo>
                  <a:cubicBezTo>
                    <a:pt x="17" y="213"/>
                    <a:pt x="0" y="241"/>
                    <a:pt x="0" y="272"/>
                  </a:cubicBezTo>
                  <a:cubicBezTo>
                    <a:pt x="0" y="319"/>
                    <a:pt x="37" y="356"/>
                    <a:pt x="83" y="356"/>
                  </a:cubicBezTo>
                  <a:cubicBezTo>
                    <a:pt x="99" y="356"/>
                    <a:pt x="114" y="352"/>
                    <a:pt x="127" y="344"/>
                  </a:cubicBezTo>
                  <a:lnTo>
                    <a:pt x="127" y="356"/>
                  </a:lnTo>
                  <a:lnTo>
                    <a:pt x="167" y="356"/>
                  </a:lnTo>
                  <a:lnTo>
                    <a:pt x="167" y="272"/>
                  </a:lnTo>
                  <a:cubicBezTo>
                    <a:pt x="167" y="241"/>
                    <a:pt x="149" y="213"/>
                    <a:pt x="123" y="199"/>
                  </a:cubicBezTo>
                  <a:cubicBezTo>
                    <a:pt x="149" y="185"/>
                    <a:pt x="167" y="157"/>
                    <a:pt x="167" y="12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51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2807E22-DB84-4DE7-962B-533BA233CE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28413" y="6203950"/>
              <a:ext cx="239713" cy="519112"/>
            </a:xfrm>
            <a:custGeom>
              <a:avLst/>
              <a:gdLst>
                <a:gd name="T0" fmla="*/ 84 w 167"/>
                <a:gd name="T1" fmla="*/ 229 h 356"/>
                <a:gd name="T2" fmla="*/ 84 w 167"/>
                <a:gd name="T3" fmla="*/ 229 h 356"/>
                <a:gd name="T4" fmla="*/ 127 w 167"/>
                <a:gd name="T5" fmla="*/ 272 h 356"/>
                <a:gd name="T6" fmla="*/ 84 w 167"/>
                <a:gd name="T7" fmla="*/ 315 h 356"/>
                <a:gd name="T8" fmla="*/ 41 w 167"/>
                <a:gd name="T9" fmla="*/ 272 h 356"/>
                <a:gd name="T10" fmla="*/ 84 w 167"/>
                <a:gd name="T11" fmla="*/ 229 h 356"/>
                <a:gd name="T12" fmla="*/ 167 w 167"/>
                <a:gd name="T13" fmla="*/ 83 h 356"/>
                <a:gd name="T14" fmla="*/ 167 w 167"/>
                <a:gd name="T15" fmla="*/ 83 h 356"/>
                <a:gd name="T16" fmla="*/ 167 w 167"/>
                <a:gd name="T17" fmla="*/ 83 h 356"/>
                <a:gd name="T18" fmla="*/ 84 w 167"/>
                <a:gd name="T19" fmla="*/ 0 h 356"/>
                <a:gd name="T20" fmla="*/ 0 w 167"/>
                <a:gd name="T21" fmla="*/ 83 h 356"/>
                <a:gd name="T22" fmla="*/ 0 w 167"/>
                <a:gd name="T23" fmla="*/ 272 h 356"/>
                <a:gd name="T24" fmla="*/ 84 w 167"/>
                <a:gd name="T25" fmla="*/ 356 h 356"/>
                <a:gd name="T26" fmla="*/ 167 w 167"/>
                <a:gd name="T27" fmla="*/ 272 h 356"/>
                <a:gd name="T28" fmla="*/ 84 w 167"/>
                <a:gd name="T29" fmla="*/ 189 h 356"/>
                <a:gd name="T30" fmla="*/ 41 w 167"/>
                <a:gd name="T31" fmla="*/ 201 h 356"/>
                <a:gd name="T32" fmla="*/ 41 w 167"/>
                <a:gd name="T33" fmla="*/ 146 h 356"/>
                <a:gd name="T34" fmla="*/ 104 w 167"/>
                <a:gd name="T35" fmla="*/ 146 h 356"/>
                <a:gd name="T36" fmla="*/ 104 w 167"/>
                <a:gd name="T37" fmla="*/ 106 h 356"/>
                <a:gd name="T38" fmla="*/ 41 w 167"/>
                <a:gd name="T39" fmla="*/ 106 h 356"/>
                <a:gd name="T40" fmla="*/ 41 w 167"/>
                <a:gd name="T41" fmla="*/ 83 h 356"/>
                <a:gd name="T42" fmla="*/ 84 w 167"/>
                <a:gd name="T43" fmla="*/ 40 h 356"/>
                <a:gd name="T44" fmla="*/ 127 w 167"/>
                <a:gd name="T45" fmla="*/ 83 h 356"/>
                <a:gd name="T46" fmla="*/ 127 w 167"/>
                <a:gd name="T47" fmla="*/ 83 h 356"/>
                <a:gd name="T48" fmla="*/ 167 w 167"/>
                <a:gd name="T49" fmla="*/ 83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7" h="356">
                  <a:moveTo>
                    <a:pt x="84" y="229"/>
                  </a:moveTo>
                  <a:lnTo>
                    <a:pt x="84" y="229"/>
                  </a:lnTo>
                  <a:cubicBezTo>
                    <a:pt x="107" y="229"/>
                    <a:pt x="127" y="248"/>
                    <a:pt x="127" y="272"/>
                  </a:cubicBezTo>
                  <a:cubicBezTo>
                    <a:pt x="127" y="296"/>
                    <a:pt x="107" y="315"/>
                    <a:pt x="84" y="315"/>
                  </a:cubicBezTo>
                  <a:cubicBezTo>
                    <a:pt x="60" y="315"/>
                    <a:pt x="41" y="296"/>
                    <a:pt x="41" y="272"/>
                  </a:cubicBezTo>
                  <a:cubicBezTo>
                    <a:pt x="41" y="248"/>
                    <a:pt x="60" y="229"/>
                    <a:pt x="84" y="229"/>
                  </a:cubicBezTo>
                  <a:close/>
                  <a:moveTo>
                    <a:pt x="167" y="83"/>
                  </a:moveTo>
                  <a:lnTo>
                    <a:pt x="167" y="83"/>
                  </a:lnTo>
                  <a:lnTo>
                    <a:pt x="167" y="83"/>
                  </a:lnTo>
                  <a:cubicBezTo>
                    <a:pt x="167" y="37"/>
                    <a:pt x="130" y="0"/>
                    <a:pt x="84" y="0"/>
                  </a:cubicBezTo>
                  <a:cubicBezTo>
                    <a:pt x="38" y="0"/>
                    <a:pt x="0" y="37"/>
                    <a:pt x="0" y="83"/>
                  </a:cubicBezTo>
                  <a:lnTo>
                    <a:pt x="0" y="272"/>
                  </a:lnTo>
                  <a:cubicBezTo>
                    <a:pt x="0" y="319"/>
                    <a:pt x="37" y="356"/>
                    <a:pt x="84" y="356"/>
                  </a:cubicBezTo>
                  <a:cubicBezTo>
                    <a:pt x="130" y="356"/>
                    <a:pt x="167" y="319"/>
                    <a:pt x="167" y="272"/>
                  </a:cubicBezTo>
                  <a:cubicBezTo>
                    <a:pt x="167" y="226"/>
                    <a:pt x="130" y="189"/>
                    <a:pt x="84" y="189"/>
                  </a:cubicBezTo>
                  <a:cubicBezTo>
                    <a:pt x="68" y="189"/>
                    <a:pt x="53" y="193"/>
                    <a:pt x="41" y="201"/>
                  </a:cubicBezTo>
                  <a:lnTo>
                    <a:pt x="41" y="146"/>
                  </a:lnTo>
                  <a:lnTo>
                    <a:pt x="104" y="146"/>
                  </a:lnTo>
                  <a:lnTo>
                    <a:pt x="104" y="106"/>
                  </a:lnTo>
                  <a:lnTo>
                    <a:pt x="41" y="106"/>
                  </a:lnTo>
                  <a:cubicBezTo>
                    <a:pt x="41" y="106"/>
                    <a:pt x="41" y="83"/>
                    <a:pt x="41" y="83"/>
                  </a:cubicBezTo>
                  <a:cubicBezTo>
                    <a:pt x="41" y="60"/>
                    <a:pt x="60" y="40"/>
                    <a:pt x="84" y="40"/>
                  </a:cubicBezTo>
                  <a:cubicBezTo>
                    <a:pt x="108" y="40"/>
                    <a:pt x="127" y="60"/>
                    <a:pt x="127" y="83"/>
                  </a:cubicBezTo>
                  <a:lnTo>
                    <a:pt x="127" y="83"/>
                  </a:lnTo>
                  <a:lnTo>
                    <a:pt x="167" y="8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51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485F741-1573-4687-9E76-CD906CE9C0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846" y="4700532"/>
            <a:ext cx="654652" cy="1659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937A68-7105-4C80-839C-BE5F8D53A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8" y="4640865"/>
            <a:ext cx="951807" cy="1955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076B9F-F0C1-4DDD-989B-EAF059EB91C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6202"/>
          <a:stretch/>
        </p:blipFill>
        <p:spPr>
          <a:xfrm>
            <a:off x="2809920" y="4640865"/>
            <a:ext cx="768780" cy="218666"/>
          </a:xfrm>
          <a:prstGeom prst="rect">
            <a:avLst/>
          </a:prstGeom>
        </p:spPr>
      </p:pic>
      <p:pic>
        <p:nvPicPr>
          <p:cNvPr id="17" name="Picture 16" descr="W:\XX_new-folder-structure_WIP\05_templates\xx_logos\BRG_Logo\150423_BRG_logo_white_small.png">
            <a:extLst>
              <a:ext uri="{FF2B5EF4-FFF2-40B4-BE49-F238E27FC236}">
                <a16:creationId xmlns:a16="http://schemas.microsoft.com/office/drawing/2014/main" id="{7B1192C6-5F5B-455D-A6F3-4C9E7513C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642" y="4613301"/>
            <a:ext cx="834431" cy="25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57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72463A-5C88-4401-A49B-69BA0A214D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22928-BBB9-4F2E-B7D5-7CBE6D6F59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094D2-A758-47B0-8B66-8780C4BE00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1F4D1-71FF-4FD4-8F48-80908DF927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Updates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7620785-AA50-4278-B424-883E1E5D37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Timeline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850BF-2A90-4192-B4A5-3959D6CF282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4</a:t>
            </a:fld>
            <a:endParaRPr lang="de-DE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FDCBA42-F23C-4D6A-ACAF-1B1CB3F2C982}"/>
              </a:ext>
            </a:extLst>
          </p:cNvPr>
          <p:cNvGrpSpPr/>
          <p:nvPr/>
        </p:nvGrpSpPr>
        <p:grpSpPr>
          <a:xfrm>
            <a:off x="2195736" y="625596"/>
            <a:ext cx="5031769" cy="4180318"/>
            <a:chOff x="1587309" y="625596"/>
            <a:chExt cx="5031769" cy="4180318"/>
          </a:xfrm>
        </p:grpSpPr>
        <p:sp>
          <p:nvSpPr>
            <p:cNvPr id="11" name="Google Shape;595;p53">
              <a:extLst>
                <a:ext uri="{FF2B5EF4-FFF2-40B4-BE49-F238E27FC236}">
                  <a16:creationId xmlns:a16="http://schemas.microsoft.com/office/drawing/2014/main" id="{100AF9C8-23AA-4403-8E6C-1B0FD3A89760}"/>
                </a:ext>
              </a:extLst>
            </p:cNvPr>
            <p:cNvSpPr/>
            <p:nvPr/>
          </p:nvSpPr>
          <p:spPr>
            <a:xfrm>
              <a:off x="2845262" y="625596"/>
              <a:ext cx="1257092" cy="3988778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endParaRPr>
            </a:p>
          </p:txBody>
        </p:sp>
        <p:sp>
          <p:nvSpPr>
            <p:cNvPr id="12" name="Google Shape;596;p53">
              <a:extLst>
                <a:ext uri="{FF2B5EF4-FFF2-40B4-BE49-F238E27FC236}">
                  <a16:creationId xmlns:a16="http://schemas.microsoft.com/office/drawing/2014/main" id="{A26DAF46-9A0F-4BD0-8ED4-2D5559795EED}"/>
                </a:ext>
              </a:extLst>
            </p:cNvPr>
            <p:cNvSpPr/>
            <p:nvPr/>
          </p:nvSpPr>
          <p:spPr>
            <a:xfrm>
              <a:off x="5361986" y="625596"/>
              <a:ext cx="1257092" cy="3988778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endParaRPr>
            </a:p>
          </p:txBody>
        </p:sp>
        <p:sp>
          <p:nvSpPr>
            <p:cNvPr id="13" name="Google Shape;632;p53">
              <a:extLst>
                <a:ext uri="{FF2B5EF4-FFF2-40B4-BE49-F238E27FC236}">
                  <a16:creationId xmlns:a16="http://schemas.microsoft.com/office/drawing/2014/main" id="{FF88F274-35A2-4DAA-A43A-F4068EA6AAD9}"/>
                </a:ext>
              </a:extLst>
            </p:cNvPr>
            <p:cNvSpPr/>
            <p:nvPr/>
          </p:nvSpPr>
          <p:spPr>
            <a:xfrm>
              <a:off x="1587309" y="4603191"/>
              <a:ext cx="1257092" cy="202723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  <a:sym typeface="Calibri"/>
                </a:rPr>
                <a:t>Summer 2020</a:t>
              </a:r>
              <a:endParaRPr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endParaRPr>
            </a:p>
          </p:txBody>
        </p:sp>
        <p:sp>
          <p:nvSpPr>
            <p:cNvPr id="14" name="Google Shape;633;p53">
              <a:extLst>
                <a:ext uri="{FF2B5EF4-FFF2-40B4-BE49-F238E27FC236}">
                  <a16:creationId xmlns:a16="http://schemas.microsoft.com/office/drawing/2014/main" id="{63B28DF0-66CD-4E6F-AB86-9BB741333B18}"/>
                </a:ext>
              </a:extLst>
            </p:cNvPr>
            <p:cNvSpPr/>
            <p:nvPr/>
          </p:nvSpPr>
          <p:spPr>
            <a:xfrm>
              <a:off x="2844401" y="4603191"/>
              <a:ext cx="1257092" cy="202723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  <a:sym typeface="Calibri"/>
                </a:rPr>
                <a:t>Autumn 2020</a:t>
              </a:r>
              <a:endParaRPr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endParaRPr>
            </a:p>
          </p:txBody>
        </p:sp>
        <p:sp>
          <p:nvSpPr>
            <p:cNvPr id="15" name="Google Shape;634;p53">
              <a:extLst>
                <a:ext uri="{FF2B5EF4-FFF2-40B4-BE49-F238E27FC236}">
                  <a16:creationId xmlns:a16="http://schemas.microsoft.com/office/drawing/2014/main" id="{B53E9253-5A69-476C-9241-2A2410B9300D}"/>
                </a:ext>
              </a:extLst>
            </p:cNvPr>
            <p:cNvSpPr/>
            <p:nvPr/>
          </p:nvSpPr>
          <p:spPr>
            <a:xfrm>
              <a:off x="4101494" y="4603191"/>
              <a:ext cx="1257092" cy="202723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  <a:sym typeface="Calibri"/>
                </a:rPr>
                <a:t>Winter 2020/21</a:t>
              </a:r>
              <a:endParaRPr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endParaRPr>
            </a:p>
          </p:txBody>
        </p:sp>
        <p:sp>
          <p:nvSpPr>
            <p:cNvPr id="16" name="Google Shape;635;p53">
              <a:extLst>
                <a:ext uri="{FF2B5EF4-FFF2-40B4-BE49-F238E27FC236}">
                  <a16:creationId xmlns:a16="http://schemas.microsoft.com/office/drawing/2014/main" id="{076D3317-EC38-4809-86A9-B3CC13375364}"/>
                </a:ext>
              </a:extLst>
            </p:cNvPr>
            <p:cNvSpPr/>
            <p:nvPr/>
          </p:nvSpPr>
          <p:spPr>
            <a:xfrm>
              <a:off x="5359009" y="4603191"/>
              <a:ext cx="1257092" cy="202723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  <a:sym typeface="Calibri"/>
                </a:rPr>
                <a:t>Spring 2021</a:t>
              </a:r>
              <a:endParaRPr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C08D91B-F696-4D36-B2DF-B0B6AA46BFB3}"/>
              </a:ext>
            </a:extLst>
          </p:cNvPr>
          <p:cNvGrpSpPr/>
          <p:nvPr/>
        </p:nvGrpSpPr>
        <p:grpSpPr>
          <a:xfrm>
            <a:off x="3632944" y="730109"/>
            <a:ext cx="2775287" cy="3682726"/>
            <a:chOff x="3024517" y="730109"/>
            <a:chExt cx="2775287" cy="3682726"/>
          </a:xfrm>
        </p:grpSpPr>
        <p:cxnSp>
          <p:nvCxnSpPr>
            <p:cNvPr id="18" name="Google Shape;602;p53">
              <a:extLst>
                <a:ext uri="{FF2B5EF4-FFF2-40B4-BE49-F238E27FC236}">
                  <a16:creationId xmlns:a16="http://schemas.microsoft.com/office/drawing/2014/main" id="{A86ADEC2-3398-4B10-980F-44D0A65DBF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2947" y="987574"/>
              <a:ext cx="18933" cy="3424077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9" name="Google Shape;604;p53">
              <a:extLst>
                <a:ext uri="{FF2B5EF4-FFF2-40B4-BE49-F238E27FC236}">
                  <a16:creationId xmlns:a16="http://schemas.microsoft.com/office/drawing/2014/main" id="{D258F90A-0BDF-4230-B2A6-1CCA4DB3D364}"/>
                </a:ext>
              </a:extLst>
            </p:cNvPr>
            <p:cNvSpPr txBox="1"/>
            <p:nvPr/>
          </p:nvSpPr>
          <p:spPr>
            <a:xfrm>
              <a:off x="3024517" y="730222"/>
              <a:ext cx="881100" cy="2573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  <a:sym typeface="Calibri"/>
                </a:rPr>
                <a:t>Alpha Release</a:t>
              </a:r>
              <a:endParaRPr sz="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endParaRPr>
            </a:p>
          </p:txBody>
        </p:sp>
        <p:cxnSp>
          <p:nvCxnSpPr>
            <p:cNvPr id="20" name="Google Shape;602;p53">
              <a:extLst>
                <a:ext uri="{FF2B5EF4-FFF2-40B4-BE49-F238E27FC236}">
                  <a16:creationId xmlns:a16="http://schemas.microsoft.com/office/drawing/2014/main" id="{CEBFBA04-7C38-4F8A-8A62-6E8CCCA0ECE5}"/>
                </a:ext>
              </a:extLst>
            </p:cNvPr>
            <p:cNvCxnSpPr>
              <a:cxnSpLocks/>
            </p:cNvCxnSpPr>
            <p:nvPr/>
          </p:nvCxnSpPr>
          <p:spPr>
            <a:xfrm>
              <a:off x="4691047" y="987574"/>
              <a:ext cx="0" cy="3424077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1" name="Google Shape;604;p53">
              <a:extLst>
                <a:ext uri="{FF2B5EF4-FFF2-40B4-BE49-F238E27FC236}">
                  <a16:creationId xmlns:a16="http://schemas.microsoft.com/office/drawing/2014/main" id="{5648EF8B-BFE8-4E8B-83EB-FD18C1586B2C}"/>
                </a:ext>
              </a:extLst>
            </p:cNvPr>
            <p:cNvSpPr txBox="1"/>
            <p:nvPr/>
          </p:nvSpPr>
          <p:spPr>
            <a:xfrm>
              <a:off x="4238557" y="730109"/>
              <a:ext cx="881100" cy="2176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  <a:sym typeface="Calibri"/>
                </a:rPr>
                <a:t>Beta Release</a:t>
              </a:r>
              <a:endParaRPr sz="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endParaRPr>
            </a:p>
          </p:txBody>
        </p:sp>
        <p:cxnSp>
          <p:nvCxnSpPr>
            <p:cNvPr id="22" name="Google Shape;602;p53">
              <a:extLst>
                <a:ext uri="{FF2B5EF4-FFF2-40B4-BE49-F238E27FC236}">
                  <a16:creationId xmlns:a16="http://schemas.microsoft.com/office/drawing/2014/main" id="{5F8377A4-9CF6-4F72-97C5-A8E08B869D3E}"/>
                </a:ext>
              </a:extLst>
            </p:cNvPr>
            <p:cNvCxnSpPr>
              <a:cxnSpLocks/>
            </p:cNvCxnSpPr>
            <p:nvPr/>
          </p:nvCxnSpPr>
          <p:spPr>
            <a:xfrm>
              <a:off x="5371194" y="987574"/>
              <a:ext cx="0" cy="3425261"/>
            </a:xfrm>
            <a:prstGeom prst="straightConnector1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3" name="Google Shape;604;p53">
              <a:extLst>
                <a:ext uri="{FF2B5EF4-FFF2-40B4-BE49-F238E27FC236}">
                  <a16:creationId xmlns:a16="http://schemas.microsoft.com/office/drawing/2014/main" id="{0EB3B0F6-4DF8-45B3-84E2-7C9946471E53}"/>
                </a:ext>
              </a:extLst>
            </p:cNvPr>
            <p:cNvSpPr txBox="1"/>
            <p:nvPr/>
          </p:nvSpPr>
          <p:spPr>
            <a:xfrm>
              <a:off x="4918704" y="730109"/>
              <a:ext cx="881100" cy="2176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 b="1" dirty="0"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  <a:sym typeface="Calibri"/>
                </a:rPr>
                <a:t>v1 Release</a:t>
              </a:r>
              <a:endParaRPr sz="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endParaRPr>
            </a:p>
          </p:txBody>
        </p:sp>
      </p:grpSp>
      <p:sp>
        <p:nvSpPr>
          <p:cNvPr id="24" name="Google Shape;615;p53">
            <a:extLst>
              <a:ext uri="{FF2B5EF4-FFF2-40B4-BE49-F238E27FC236}">
                <a16:creationId xmlns:a16="http://schemas.microsoft.com/office/drawing/2014/main" id="{FC8175C4-D49F-41D8-80C2-AC90730B71ED}"/>
              </a:ext>
            </a:extLst>
          </p:cNvPr>
          <p:cNvSpPr/>
          <p:nvPr/>
        </p:nvSpPr>
        <p:spPr>
          <a:xfrm>
            <a:off x="878781" y="3217328"/>
            <a:ext cx="845742" cy="486000"/>
          </a:xfrm>
          <a:prstGeom prst="rect">
            <a:avLst/>
          </a:prstGeom>
          <a:solidFill>
            <a:srgbClr val="FFEB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800" b="1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Preprocess</a:t>
            </a:r>
            <a:endParaRPr lang="en-GB" sz="8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25" name="Google Shape;623;p53">
            <a:extLst>
              <a:ext uri="{FF2B5EF4-FFF2-40B4-BE49-F238E27FC236}">
                <a16:creationId xmlns:a16="http://schemas.microsoft.com/office/drawing/2014/main" id="{2BF41B26-E820-4409-871E-0AF9FCE62E86}"/>
              </a:ext>
            </a:extLst>
          </p:cNvPr>
          <p:cNvSpPr/>
          <p:nvPr/>
        </p:nvSpPr>
        <p:spPr>
          <a:xfrm>
            <a:off x="3199093" y="2439822"/>
            <a:ext cx="1177160" cy="216000"/>
          </a:xfrm>
          <a:prstGeom prst="rect">
            <a:avLst/>
          </a:prstGeom>
          <a:solidFill>
            <a:srgbClr val="FF6699">
              <a:alpha val="5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Rhino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26" name="Google Shape;628;p53">
            <a:extLst>
              <a:ext uri="{FF2B5EF4-FFF2-40B4-BE49-F238E27FC236}">
                <a16:creationId xmlns:a16="http://schemas.microsoft.com/office/drawing/2014/main" id="{031264D6-1450-4128-A99A-48BAA9B91710}"/>
              </a:ext>
            </a:extLst>
          </p:cNvPr>
          <p:cNvSpPr/>
          <p:nvPr/>
        </p:nvSpPr>
        <p:spPr>
          <a:xfrm>
            <a:off x="878781" y="3779734"/>
            <a:ext cx="845739" cy="486000"/>
          </a:xfrm>
          <a:prstGeom prst="rect">
            <a:avLst/>
          </a:prstGeom>
          <a:solidFill>
            <a:srgbClr val="7030A0">
              <a:alpha val="3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Post-process</a:t>
            </a:r>
            <a:endParaRPr sz="8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27" name="Google Shape;615;p53">
            <a:extLst>
              <a:ext uri="{FF2B5EF4-FFF2-40B4-BE49-F238E27FC236}">
                <a16:creationId xmlns:a16="http://schemas.microsoft.com/office/drawing/2014/main" id="{B6921497-096F-440E-9484-0C4FC027A430}"/>
              </a:ext>
            </a:extLst>
          </p:cNvPr>
          <p:cNvSpPr/>
          <p:nvPr/>
        </p:nvSpPr>
        <p:spPr>
          <a:xfrm>
            <a:off x="878781" y="2437746"/>
            <a:ext cx="845743" cy="723886"/>
          </a:xfrm>
          <a:prstGeom prst="rect">
            <a:avLst/>
          </a:prstGeom>
          <a:solidFill>
            <a:srgbClr val="FF6699">
              <a:alpha val="5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Interfaces</a:t>
            </a:r>
            <a:endParaRPr sz="8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28" name="Google Shape;622;p53">
            <a:extLst>
              <a:ext uri="{FF2B5EF4-FFF2-40B4-BE49-F238E27FC236}">
                <a16:creationId xmlns:a16="http://schemas.microsoft.com/office/drawing/2014/main" id="{B89C32C7-6478-4532-88D5-3A1A87FB0484}"/>
              </a:ext>
            </a:extLst>
          </p:cNvPr>
          <p:cNvSpPr/>
          <p:nvPr/>
        </p:nvSpPr>
        <p:spPr>
          <a:xfrm>
            <a:off x="3996559" y="2692589"/>
            <a:ext cx="1172259" cy="216000"/>
          </a:xfrm>
          <a:prstGeom prst="rect">
            <a:avLst/>
          </a:prstGeom>
          <a:solidFill>
            <a:srgbClr val="FF6699">
              <a:alpha val="5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Blender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29" name="Google Shape;622;p53">
            <a:extLst>
              <a:ext uri="{FF2B5EF4-FFF2-40B4-BE49-F238E27FC236}">
                <a16:creationId xmlns:a16="http://schemas.microsoft.com/office/drawing/2014/main" id="{501FC3C5-D3AD-4B4B-A1DA-54748D5E4353}"/>
              </a:ext>
            </a:extLst>
          </p:cNvPr>
          <p:cNvSpPr/>
          <p:nvPr/>
        </p:nvSpPr>
        <p:spPr>
          <a:xfrm>
            <a:off x="3475911" y="3245074"/>
            <a:ext cx="1172259" cy="216000"/>
          </a:xfrm>
          <a:prstGeom prst="rect">
            <a:avLst/>
          </a:prstGeom>
          <a:solidFill>
            <a:srgbClr val="FFF5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Integration with COMPAS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30" name="Google Shape;612;p53">
            <a:extLst>
              <a:ext uri="{FF2B5EF4-FFF2-40B4-BE49-F238E27FC236}">
                <a16:creationId xmlns:a16="http://schemas.microsoft.com/office/drawing/2014/main" id="{D25771A9-E282-4C76-8500-3993E7A1E5E6}"/>
              </a:ext>
            </a:extLst>
          </p:cNvPr>
          <p:cNvSpPr/>
          <p:nvPr/>
        </p:nvSpPr>
        <p:spPr>
          <a:xfrm>
            <a:off x="6024614" y="3973729"/>
            <a:ext cx="1142735" cy="216000"/>
          </a:xfrm>
          <a:prstGeom prst="rect">
            <a:avLst/>
          </a:prstGeom>
          <a:solidFill>
            <a:srgbClr val="7030A0">
              <a:alpha val="36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‘Recipes’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31" name="Google Shape;622;p53">
            <a:extLst>
              <a:ext uri="{FF2B5EF4-FFF2-40B4-BE49-F238E27FC236}">
                <a16:creationId xmlns:a16="http://schemas.microsoft.com/office/drawing/2014/main" id="{96490B79-D92D-46F3-A78E-4B84A57A716E}"/>
              </a:ext>
            </a:extLst>
          </p:cNvPr>
          <p:cNvSpPr/>
          <p:nvPr/>
        </p:nvSpPr>
        <p:spPr>
          <a:xfrm>
            <a:off x="3476528" y="3514036"/>
            <a:ext cx="3729225" cy="216000"/>
          </a:xfrm>
          <a:prstGeom prst="rect">
            <a:avLst/>
          </a:prstGeom>
          <a:solidFill>
            <a:srgbClr val="FFF5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User Materials integration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32" name="Google Shape;615;p53">
            <a:extLst>
              <a:ext uri="{FF2B5EF4-FFF2-40B4-BE49-F238E27FC236}">
                <a16:creationId xmlns:a16="http://schemas.microsoft.com/office/drawing/2014/main" id="{2E29D48C-E6CA-4D27-A99C-E55512846A57}"/>
              </a:ext>
            </a:extLst>
          </p:cNvPr>
          <p:cNvSpPr/>
          <p:nvPr/>
        </p:nvSpPr>
        <p:spPr>
          <a:xfrm>
            <a:off x="878781" y="1135122"/>
            <a:ext cx="845745" cy="1226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8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Base Structure and API</a:t>
            </a:r>
          </a:p>
        </p:txBody>
      </p:sp>
      <p:sp>
        <p:nvSpPr>
          <p:cNvPr id="33" name="Google Shape;623;p53">
            <a:extLst>
              <a:ext uri="{FF2B5EF4-FFF2-40B4-BE49-F238E27FC236}">
                <a16:creationId xmlns:a16="http://schemas.microsoft.com/office/drawing/2014/main" id="{48A25F01-782B-4895-978C-9AA3216ED4AC}"/>
              </a:ext>
            </a:extLst>
          </p:cNvPr>
          <p:cNvSpPr/>
          <p:nvPr/>
        </p:nvSpPr>
        <p:spPr>
          <a:xfrm>
            <a:off x="1992721" y="1135122"/>
            <a:ext cx="1390011" cy="202723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Base Structure + Abaqus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34" name="Google Shape;623;p53">
            <a:extLst>
              <a:ext uri="{FF2B5EF4-FFF2-40B4-BE49-F238E27FC236}">
                <a16:creationId xmlns:a16="http://schemas.microsoft.com/office/drawing/2014/main" id="{CEAF19B0-2603-4831-8FC2-749E89473019}"/>
              </a:ext>
            </a:extLst>
          </p:cNvPr>
          <p:cNvSpPr/>
          <p:nvPr/>
        </p:nvSpPr>
        <p:spPr>
          <a:xfrm>
            <a:off x="1992721" y="1384159"/>
            <a:ext cx="1390010" cy="202723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API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35" name="Google Shape;622;p53">
            <a:extLst>
              <a:ext uri="{FF2B5EF4-FFF2-40B4-BE49-F238E27FC236}">
                <a16:creationId xmlns:a16="http://schemas.microsoft.com/office/drawing/2014/main" id="{932E4D02-079F-46AA-AEAC-286BD3AD60D0}"/>
              </a:ext>
            </a:extLst>
          </p:cNvPr>
          <p:cNvSpPr/>
          <p:nvPr/>
        </p:nvSpPr>
        <p:spPr>
          <a:xfrm>
            <a:off x="4744012" y="2950627"/>
            <a:ext cx="1172259" cy="216000"/>
          </a:xfrm>
          <a:prstGeom prst="rect">
            <a:avLst/>
          </a:prstGeom>
          <a:solidFill>
            <a:srgbClr val="FF6699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Browser-based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36" name="Google Shape;623;p53">
            <a:extLst>
              <a:ext uri="{FF2B5EF4-FFF2-40B4-BE49-F238E27FC236}">
                <a16:creationId xmlns:a16="http://schemas.microsoft.com/office/drawing/2014/main" id="{07C9EB40-29B2-4458-80C1-8FC8639D9768}"/>
              </a:ext>
            </a:extLst>
          </p:cNvPr>
          <p:cNvSpPr/>
          <p:nvPr/>
        </p:nvSpPr>
        <p:spPr>
          <a:xfrm>
            <a:off x="3463779" y="1621982"/>
            <a:ext cx="1246141" cy="202723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Ansys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37" name="Google Shape;623;p53">
            <a:extLst>
              <a:ext uri="{FF2B5EF4-FFF2-40B4-BE49-F238E27FC236}">
                <a16:creationId xmlns:a16="http://schemas.microsoft.com/office/drawing/2014/main" id="{D9538EB5-D7EB-432B-B92C-45E9D52ADE0A}"/>
              </a:ext>
            </a:extLst>
          </p:cNvPr>
          <p:cNvSpPr/>
          <p:nvPr/>
        </p:nvSpPr>
        <p:spPr>
          <a:xfrm>
            <a:off x="3463779" y="1874749"/>
            <a:ext cx="1246141" cy="202723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Opensees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38" name="Google Shape;623;p53">
            <a:extLst>
              <a:ext uri="{FF2B5EF4-FFF2-40B4-BE49-F238E27FC236}">
                <a16:creationId xmlns:a16="http://schemas.microsoft.com/office/drawing/2014/main" id="{73985991-2746-47A2-B91D-2E813331F2DD}"/>
              </a:ext>
            </a:extLst>
          </p:cNvPr>
          <p:cNvSpPr/>
          <p:nvPr/>
        </p:nvSpPr>
        <p:spPr>
          <a:xfrm>
            <a:off x="4722572" y="2131963"/>
            <a:ext cx="2483181" cy="202723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sz="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other</a:t>
            </a:r>
            <a:endParaRPr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A9E85FCA-9447-457C-9980-641296F7D9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6674" y="2428080"/>
            <a:ext cx="245935" cy="245935"/>
          </a:xfrm>
          <a:prstGeom prst="rect">
            <a:avLst/>
          </a:prstGeom>
        </p:spPr>
      </p:pic>
      <p:pic>
        <p:nvPicPr>
          <p:cNvPr id="39" name="Graphic 38" descr="User">
            <a:extLst>
              <a:ext uri="{FF2B5EF4-FFF2-40B4-BE49-F238E27FC236}">
                <a16:creationId xmlns:a16="http://schemas.microsoft.com/office/drawing/2014/main" id="{E9256FC7-141C-4FCC-BBF4-6266AA5C76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4162" y="2917942"/>
            <a:ext cx="245935" cy="245935"/>
          </a:xfrm>
          <a:prstGeom prst="rect">
            <a:avLst/>
          </a:prstGeom>
        </p:spPr>
      </p:pic>
      <p:pic>
        <p:nvPicPr>
          <p:cNvPr id="41" name="Graphic 40" descr="User">
            <a:extLst>
              <a:ext uri="{FF2B5EF4-FFF2-40B4-BE49-F238E27FC236}">
                <a16:creationId xmlns:a16="http://schemas.microsoft.com/office/drawing/2014/main" id="{6A11AA31-459F-4FA8-9034-F7C4FB9E5F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9000" y="3241620"/>
            <a:ext cx="245935" cy="245935"/>
          </a:xfrm>
          <a:prstGeom prst="rect">
            <a:avLst/>
          </a:prstGeom>
        </p:spPr>
      </p:pic>
      <p:pic>
        <p:nvPicPr>
          <p:cNvPr id="42" name="Graphic 41" descr="User">
            <a:extLst>
              <a:ext uri="{FF2B5EF4-FFF2-40B4-BE49-F238E27FC236}">
                <a16:creationId xmlns:a16="http://schemas.microsoft.com/office/drawing/2014/main" id="{57489EA7-4654-4301-8A44-F35E533FE3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3635" y="1607795"/>
            <a:ext cx="245935" cy="245935"/>
          </a:xfrm>
          <a:prstGeom prst="rect">
            <a:avLst/>
          </a:prstGeom>
        </p:spPr>
      </p:pic>
      <p:pic>
        <p:nvPicPr>
          <p:cNvPr id="43" name="Graphic 42" descr="User">
            <a:extLst>
              <a:ext uri="{FF2B5EF4-FFF2-40B4-BE49-F238E27FC236}">
                <a16:creationId xmlns:a16="http://schemas.microsoft.com/office/drawing/2014/main" id="{78D0F47F-4F8B-4AD0-A4F8-23E1C5F504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1653" y="1849229"/>
            <a:ext cx="245935" cy="245935"/>
          </a:xfrm>
          <a:prstGeom prst="rect">
            <a:avLst/>
          </a:prstGeom>
        </p:spPr>
      </p:pic>
      <p:sp>
        <p:nvSpPr>
          <p:cNvPr id="44" name="Google Shape;604;p53">
            <a:extLst>
              <a:ext uri="{FF2B5EF4-FFF2-40B4-BE49-F238E27FC236}">
                <a16:creationId xmlns:a16="http://schemas.microsoft.com/office/drawing/2014/main" id="{A1775ED8-A068-4787-8F14-5AC0D19568F5}"/>
              </a:ext>
            </a:extLst>
          </p:cNvPr>
          <p:cNvSpPr txBox="1"/>
          <p:nvPr/>
        </p:nvSpPr>
        <p:spPr>
          <a:xfrm>
            <a:off x="4659838" y="1847251"/>
            <a:ext cx="881100" cy="257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Aryan</a:t>
            </a:r>
            <a:endParaRPr sz="6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45" name="Google Shape;604;p53">
            <a:extLst>
              <a:ext uri="{FF2B5EF4-FFF2-40B4-BE49-F238E27FC236}">
                <a16:creationId xmlns:a16="http://schemas.microsoft.com/office/drawing/2014/main" id="{8E8AD1E6-E1E1-4749-B26F-AB0945237660}"/>
              </a:ext>
            </a:extLst>
          </p:cNvPr>
          <p:cNvSpPr txBox="1"/>
          <p:nvPr/>
        </p:nvSpPr>
        <p:spPr>
          <a:xfrm>
            <a:off x="4653367" y="1590915"/>
            <a:ext cx="881100" cy="257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Robin</a:t>
            </a:r>
            <a:endParaRPr sz="6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46" name="Google Shape;604;p53">
            <a:extLst>
              <a:ext uri="{FF2B5EF4-FFF2-40B4-BE49-F238E27FC236}">
                <a16:creationId xmlns:a16="http://schemas.microsoft.com/office/drawing/2014/main" id="{0D515277-AB48-4631-A479-C75D53BB9657}"/>
              </a:ext>
            </a:extLst>
          </p:cNvPr>
          <p:cNvSpPr txBox="1"/>
          <p:nvPr/>
        </p:nvSpPr>
        <p:spPr>
          <a:xfrm>
            <a:off x="4408762" y="2418096"/>
            <a:ext cx="881100" cy="257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Juney</a:t>
            </a:r>
            <a:endParaRPr sz="6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47" name="Google Shape;604;p53">
            <a:extLst>
              <a:ext uri="{FF2B5EF4-FFF2-40B4-BE49-F238E27FC236}">
                <a16:creationId xmlns:a16="http://schemas.microsoft.com/office/drawing/2014/main" id="{6C57EACD-F91E-4158-A4DD-D2A0E5E13DF8}"/>
              </a:ext>
            </a:extLst>
          </p:cNvPr>
          <p:cNvSpPr txBox="1"/>
          <p:nvPr/>
        </p:nvSpPr>
        <p:spPr>
          <a:xfrm>
            <a:off x="5891428" y="2912233"/>
            <a:ext cx="881100" cy="257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Li</a:t>
            </a:r>
            <a:endParaRPr sz="6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sp>
        <p:nvSpPr>
          <p:cNvPr id="48" name="Google Shape;604;p53">
            <a:extLst>
              <a:ext uri="{FF2B5EF4-FFF2-40B4-BE49-F238E27FC236}">
                <a16:creationId xmlns:a16="http://schemas.microsoft.com/office/drawing/2014/main" id="{EA1A33D4-5125-405D-B0F3-869098030197}"/>
              </a:ext>
            </a:extLst>
          </p:cNvPr>
          <p:cNvSpPr txBox="1"/>
          <p:nvPr/>
        </p:nvSpPr>
        <p:spPr>
          <a:xfrm>
            <a:off x="4574669" y="3228859"/>
            <a:ext cx="881100" cy="257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sym typeface="Calibri"/>
              </a:rPr>
              <a:t>Tom</a:t>
            </a:r>
            <a:endParaRPr sz="600" b="1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  <a:sym typeface="Calibri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D395527-714B-4D44-934A-01D7089E43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116" y="1905426"/>
            <a:ext cx="1077260" cy="144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96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71FD5A-1A16-524F-B45D-A9863CCA4C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0" y="0"/>
            <a:ext cx="9143980" cy="5143490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8030D3B-FBF4-9A40-A1E0-ECA3D8F86536}"/>
              </a:ext>
            </a:extLst>
          </p:cNvPr>
          <p:cNvSpPr txBox="1">
            <a:spLocks/>
          </p:cNvSpPr>
          <p:nvPr/>
        </p:nvSpPr>
        <p:spPr>
          <a:xfrm>
            <a:off x="0" y="2319722"/>
            <a:ext cx="9144000" cy="504056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rgbClr val="FFFF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That’s all folks!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9E5D2E-8E6D-4C41-9FAC-630F26E0DA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BD99D-F739-4C48-A769-D8C856C33304}" type="slidenum">
              <a:rPr lang="de-DE" smtClean="0"/>
              <a:pPr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2067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41;p36">
            <a:extLst>
              <a:ext uri="{FF2B5EF4-FFF2-40B4-BE49-F238E27FC236}">
                <a16:creationId xmlns:a16="http://schemas.microsoft.com/office/drawing/2014/main" id="{1E9F30CF-AD7F-487F-AC4F-C9F2F2819FD8}"/>
              </a:ext>
            </a:extLst>
          </p:cNvPr>
          <p:cNvSpPr/>
          <p:nvPr/>
        </p:nvSpPr>
        <p:spPr>
          <a:xfrm>
            <a:off x="311700" y="659477"/>
            <a:ext cx="1859100" cy="3982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C</a:t>
            </a:r>
            <a:r>
              <a:rPr lang="en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ompas_</a:t>
            </a:r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fea2</a:t>
            </a: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  <p:grpSp>
        <p:nvGrpSpPr>
          <p:cNvPr id="132" name="Google Shape;132;p31"/>
          <p:cNvGrpSpPr/>
          <p:nvPr/>
        </p:nvGrpSpPr>
        <p:grpSpPr>
          <a:xfrm>
            <a:off x="406950" y="1089577"/>
            <a:ext cx="1668600" cy="2119700"/>
            <a:chOff x="406950" y="1353850"/>
            <a:chExt cx="1668600" cy="2119700"/>
          </a:xfrm>
        </p:grpSpPr>
        <p:sp>
          <p:nvSpPr>
            <p:cNvPr id="134" name="Google Shape;134;p31"/>
            <p:cNvSpPr/>
            <p:nvPr/>
          </p:nvSpPr>
          <p:spPr>
            <a:xfrm>
              <a:off x="406950" y="1353850"/>
              <a:ext cx="1668600" cy="3543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backends</a:t>
              </a:r>
              <a:endParaRPr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5" name="Google Shape;135;p31"/>
            <p:cNvSpPr/>
            <p:nvPr/>
          </p:nvSpPr>
          <p:spPr>
            <a:xfrm>
              <a:off x="406950" y="179520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interfaces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6" name="Google Shape;136;p31"/>
            <p:cNvSpPr/>
            <p:nvPr/>
          </p:nvSpPr>
          <p:spPr>
            <a:xfrm>
              <a:off x="406950" y="223655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postprocess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7" name="Google Shape;137;p31"/>
            <p:cNvSpPr/>
            <p:nvPr/>
          </p:nvSpPr>
          <p:spPr>
            <a:xfrm>
              <a:off x="406950" y="267790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preprocess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2" name="Google Shape;142;p31"/>
            <p:cNvSpPr/>
            <p:nvPr/>
          </p:nvSpPr>
          <p:spPr>
            <a:xfrm>
              <a:off x="406950" y="311925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utilities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77A299-BD36-4E24-A5E3-489F152FF2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Updates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8C3785-CE50-4A22-B1BF-2AD07B0D74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5417" y="339502"/>
            <a:ext cx="4176712" cy="340315"/>
          </a:xfrm>
        </p:spPr>
        <p:txBody>
          <a:bodyPr/>
          <a:lstStyle/>
          <a:p>
            <a:r>
              <a:rPr lang="en-US" dirty="0"/>
              <a:t>Base Structure and API</a:t>
            </a:r>
            <a:endParaRPr lang="en-GB" dirty="0"/>
          </a:p>
          <a:p>
            <a:endParaRPr lang="en-GB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EB3375-5749-4DC5-BCE2-BFC64C202CE6}"/>
              </a:ext>
            </a:extLst>
          </p:cNvPr>
          <p:cNvCxnSpPr/>
          <p:nvPr/>
        </p:nvCxnSpPr>
        <p:spPr>
          <a:xfrm>
            <a:off x="2123728" y="1563638"/>
            <a:ext cx="0" cy="12240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D58CD4C-1AB4-4B9D-807F-64562B47A560}"/>
              </a:ext>
            </a:extLst>
          </p:cNvPr>
          <p:cNvSpPr txBox="1"/>
          <p:nvPr/>
        </p:nvSpPr>
        <p:spPr>
          <a:xfrm>
            <a:off x="2164445" y="199553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0" i="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WIP</a:t>
            </a:r>
            <a:endParaRPr lang="en-GB" sz="1000" b="0" i="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403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41;p36">
            <a:extLst>
              <a:ext uri="{FF2B5EF4-FFF2-40B4-BE49-F238E27FC236}">
                <a16:creationId xmlns:a16="http://schemas.microsoft.com/office/drawing/2014/main" id="{1E9F30CF-AD7F-487F-AC4F-C9F2F2819FD8}"/>
              </a:ext>
            </a:extLst>
          </p:cNvPr>
          <p:cNvSpPr/>
          <p:nvPr/>
        </p:nvSpPr>
        <p:spPr>
          <a:xfrm>
            <a:off x="311700" y="659477"/>
            <a:ext cx="1859100" cy="3982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C</a:t>
            </a:r>
            <a:r>
              <a:rPr lang="en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ompas_</a:t>
            </a:r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fea2</a:t>
            </a: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  <p:grpSp>
        <p:nvGrpSpPr>
          <p:cNvPr id="132" name="Google Shape;132;p31"/>
          <p:cNvGrpSpPr/>
          <p:nvPr/>
        </p:nvGrpSpPr>
        <p:grpSpPr>
          <a:xfrm>
            <a:off x="406950" y="1089577"/>
            <a:ext cx="3554075" cy="2119700"/>
            <a:chOff x="406950" y="1353850"/>
            <a:chExt cx="3554075" cy="2119700"/>
          </a:xfrm>
        </p:grpSpPr>
        <p:sp>
          <p:nvSpPr>
            <p:cNvPr id="134" name="Google Shape;134;p31"/>
            <p:cNvSpPr/>
            <p:nvPr/>
          </p:nvSpPr>
          <p:spPr>
            <a:xfrm>
              <a:off x="406950" y="1353850"/>
              <a:ext cx="1668600" cy="3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backends</a:t>
              </a:r>
              <a:endParaRPr sz="7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5" name="Google Shape;135;p31"/>
            <p:cNvSpPr/>
            <p:nvPr/>
          </p:nvSpPr>
          <p:spPr>
            <a:xfrm>
              <a:off x="406950" y="179520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interfaces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6" name="Google Shape;136;p31"/>
            <p:cNvSpPr/>
            <p:nvPr/>
          </p:nvSpPr>
          <p:spPr>
            <a:xfrm>
              <a:off x="406950" y="223655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postprocess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7" name="Google Shape;137;p31"/>
            <p:cNvSpPr/>
            <p:nvPr/>
          </p:nvSpPr>
          <p:spPr>
            <a:xfrm>
              <a:off x="406950" y="267790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preprocess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8" name="Google Shape;138;p31"/>
            <p:cNvSpPr/>
            <p:nvPr/>
          </p:nvSpPr>
          <p:spPr>
            <a:xfrm>
              <a:off x="2292425" y="13538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abaqus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9" name="Google Shape;139;p31"/>
            <p:cNvSpPr/>
            <p:nvPr/>
          </p:nvSpPr>
          <p:spPr>
            <a:xfrm>
              <a:off x="2292425" y="179520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ansys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0" name="Google Shape;140;p31"/>
            <p:cNvSpPr/>
            <p:nvPr/>
          </p:nvSpPr>
          <p:spPr>
            <a:xfrm>
              <a:off x="2292425" y="22365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opensees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1" name="Google Shape;141;p31"/>
            <p:cNvSpPr/>
            <p:nvPr/>
          </p:nvSpPr>
          <p:spPr>
            <a:xfrm>
              <a:off x="2292425" y="267790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...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2" name="Google Shape;142;p31"/>
            <p:cNvSpPr/>
            <p:nvPr/>
          </p:nvSpPr>
          <p:spPr>
            <a:xfrm>
              <a:off x="406950" y="311925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utilities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77A299-BD36-4E24-A5E3-489F152FF2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Updates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8C3785-CE50-4A22-B1BF-2AD07B0D74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5417" y="339502"/>
            <a:ext cx="4176712" cy="340315"/>
          </a:xfrm>
        </p:spPr>
        <p:txBody>
          <a:bodyPr/>
          <a:lstStyle/>
          <a:p>
            <a:r>
              <a:rPr lang="en-US" dirty="0"/>
              <a:t>Base Structure and API</a:t>
            </a:r>
            <a:endParaRPr lang="en-GB" dirty="0"/>
          </a:p>
          <a:p>
            <a:endParaRPr lang="en-GB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F56350B-F50B-423B-94A6-E0B606C8559F}"/>
              </a:ext>
            </a:extLst>
          </p:cNvPr>
          <p:cNvCxnSpPr/>
          <p:nvPr/>
        </p:nvCxnSpPr>
        <p:spPr>
          <a:xfrm>
            <a:off x="4042623" y="1530927"/>
            <a:ext cx="0" cy="12240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43C246A-E67C-4EBF-AF30-4B918D59C982}"/>
              </a:ext>
            </a:extLst>
          </p:cNvPr>
          <p:cNvSpPr txBox="1"/>
          <p:nvPr/>
        </p:nvSpPr>
        <p:spPr>
          <a:xfrm>
            <a:off x="4083340" y="196282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000" b="0" i="0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WIP</a:t>
            </a:r>
            <a:endParaRPr lang="en-GB" sz="1000" b="0" i="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41;p36">
            <a:extLst>
              <a:ext uri="{FF2B5EF4-FFF2-40B4-BE49-F238E27FC236}">
                <a16:creationId xmlns:a16="http://schemas.microsoft.com/office/drawing/2014/main" id="{1E9F30CF-AD7F-487F-AC4F-C9F2F2819FD8}"/>
              </a:ext>
            </a:extLst>
          </p:cNvPr>
          <p:cNvSpPr/>
          <p:nvPr/>
        </p:nvSpPr>
        <p:spPr>
          <a:xfrm>
            <a:off x="311700" y="659477"/>
            <a:ext cx="1859100" cy="3982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C</a:t>
            </a:r>
            <a:r>
              <a:rPr lang="en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ompas_</a:t>
            </a:r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fea2</a:t>
            </a: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  <p:grpSp>
        <p:nvGrpSpPr>
          <p:cNvPr id="132" name="Google Shape;132;p31"/>
          <p:cNvGrpSpPr/>
          <p:nvPr/>
        </p:nvGrpSpPr>
        <p:grpSpPr>
          <a:xfrm>
            <a:off x="406950" y="1089577"/>
            <a:ext cx="3554075" cy="2119700"/>
            <a:chOff x="406950" y="1353850"/>
            <a:chExt cx="3554075" cy="2119700"/>
          </a:xfrm>
        </p:grpSpPr>
        <p:sp>
          <p:nvSpPr>
            <p:cNvPr id="134" name="Google Shape;134;p31"/>
            <p:cNvSpPr/>
            <p:nvPr/>
          </p:nvSpPr>
          <p:spPr>
            <a:xfrm>
              <a:off x="406950" y="1353850"/>
              <a:ext cx="1668600" cy="3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backends</a:t>
              </a:r>
              <a:endParaRPr sz="7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5" name="Google Shape;135;p31"/>
            <p:cNvSpPr/>
            <p:nvPr/>
          </p:nvSpPr>
          <p:spPr>
            <a:xfrm>
              <a:off x="406950" y="179520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interfaces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6" name="Google Shape;136;p31"/>
            <p:cNvSpPr/>
            <p:nvPr/>
          </p:nvSpPr>
          <p:spPr>
            <a:xfrm>
              <a:off x="406950" y="223655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postprocess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7" name="Google Shape;137;p31"/>
            <p:cNvSpPr/>
            <p:nvPr/>
          </p:nvSpPr>
          <p:spPr>
            <a:xfrm>
              <a:off x="406950" y="267790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preprocess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8" name="Google Shape;138;p31"/>
            <p:cNvSpPr/>
            <p:nvPr/>
          </p:nvSpPr>
          <p:spPr>
            <a:xfrm>
              <a:off x="2292425" y="1353850"/>
              <a:ext cx="1668600" cy="3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abaqus</a:t>
              </a:r>
              <a:endParaRPr sz="7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9" name="Google Shape;139;p31"/>
            <p:cNvSpPr/>
            <p:nvPr/>
          </p:nvSpPr>
          <p:spPr>
            <a:xfrm>
              <a:off x="2292425" y="179520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ansys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0" name="Google Shape;140;p31"/>
            <p:cNvSpPr/>
            <p:nvPr/>
          </p:nvSpPr>
          <p:spPr>
            <a:xfrm>
              <a:off x="2292425" y="22365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opensees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1" name="Google Shape;141;p31"/>
            <p:cNvSpPr/>
            <p:nvPr/>
          </p:nvSpPr>
          <p:spPr>
            <a:xfrm>
              <a:off x="2292425" y="267790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...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2" name="Google Shape;142;p31"/>
            <p:cNvSpPr/>
            <p:nvPr/>
          </p:nvSpPr>
          <p:spPr>
            <a:xfrm>
              <a:off x="406950" y="311925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utilities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</p:grpSp>
      <p:grpSp>
        <p:nvGrpSpPr>
          <p:cNvPr id="143" name="Google Shape;143;p31"/>
          <p:cNvGrpSpPr/>
          <p:nvPr/>
        </p:nvGrpSpPr>
        <p:grpSpPr>
          <a:xfrm>
            <a:off x="4101625" y="1089252"/>
            <a:ext cx="1668600" cy="1237000"/>
            <a:chOff x="2292425" y="923750"/>
            <a:chExt cx="1668600" cy="1237000"/>
          </a:xfrm>
        </p:grpSpPr>
        <p:sp>
          <p:nvSpPr>
            <p:cNvPr id="144" name="Google Shape;144;p31"/>
            <p:cNvSpPr/>
            <p:nvPr/>
          </p:nvSpPr>
          <p:spPr>
            <a:xfrm>
              <a:off x="2292425" y="9237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model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5" name="Google Shape;145;p31"/>
            <p:cNvSpPr/>
            <p:nvPr/>
          </p:nvSpPr>
          <p:spPr>
            <a:xfrm>
              <a:off x="2292425" y="136510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problem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6" name="Google Shape;146;p31"/>
            <p:cNvSpPr/>
            <p:nvPr/>
          </p:nvSpPr>
          <p:spPr>
            <a:xfrm>
              <a:off x="2292425" y="18064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job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77A299-BD36-4E24-A5E3-489F152FF2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Updates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8C3785-CE50-4A22-B1BF-2AD07B0D74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5417" y="339502"/>
            <a:ext cx="4176712" cy="340315"/>
          </a:xfrm>
        </p:spPr>
        <p:txBody>
          <a:bodyPr/>
          <a:lstStyle/>
          <a:p>
            <a:r>
              <a:rPr lang="en-US" dirty="0"/>
              <a:t>Base Structure and API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5377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41;p36">
            <a:extLst>
              <a:ext uri="{FF2B5EF4-FFF2-40B4-BE49-F238E27FC236}">
                <a16:creationId xmlns:a16="http://schemas.microsoft.com/office/drawing/2014/main" id="{1E9F30CF-AD7F-487F-AC4F-C9F2F2819FD8}"/>
              </a:ext>
            </a:extLst>
          </p:cNvPr>
          <p:cNvSpPr/>
          <p:nvPr/>
        </p:nvSpPr>
        <p:spPr>
          <a:xfrm>
            <a:off x="311700" y="659477"/>
            <a:ext cx="1859100" cy="3982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C</a:t>
            </a:r>
            <a:r>
              <a:rPr lang="en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ompas_</a:t>
            </a:r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fea2</a:t>
            </a: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  <p:grpSp>
        <p:nvGrpSpPr>
          <p:cNvPr id="132" name="Google Shape;132;p31"/>
          <p:cNvGrpSpPr/>
          <p:nvPr/>
        </p:nvGrpSpPr>
        <p:grpSpPr>
          <a:xfrm>
            <a:off x="406950" y="1089577"/>
            <a:ext cx="3554075" cy="2119700"/>
            <a:chOff x="406950" y="1353850"/>
            <a:chExt cx="3554075" cy="2119700"/>
          </a:xfrm>
        </p:grpSpPr>
        <p:sp>
          <p:nvSpPr>
            <p:cNvPr id="134" name="Google Shape;134;p31"/>
            <p:cNvSpPr/>
            <p:nvPr/>
          </p:nvSpPr>
          <p:spPr>
            <a:xfrm>
              <a:off x="406950" y="1353850"/>
              <a:ext cx="1668600" cy="3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backends</a:t>
              </a:r>
              <a:endParaRPr sz="7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5" name="Google Shape;135;p31"/>
            <p:cNvSpPr/>
            <p:nvPr/>
          </p:nvSpPr>
          <p:spPr>
            <a:xfrm>
              <a:off x="406950" y="179520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interfaces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6" name="Google Shape;136;p31"/>
            <p:cNvSpPr/>
            <p:nvPr/>
          </p:nvSpPr>
          <p:spPr>
            <a:xfrm>
              <a:off x="406950" y="223655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postprocess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7" name="Google Shape;137;p31"/>
            <p:cNvSpPr/>
            <p:nvPr/>
          </p:nvSpPr>
          <p:spPr>
            <a:xfrm>
              <a:off x="406950" y="267790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preprocess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8" name="Google Shape;138;p31"/>
            <p:cNvSpPr/>
            <p:nvPr/>
          </p:nvSpPr>
          <p:spPr>
            <a:xfrm>
              <a:off x="2292425" y="1353850"/>
              <a:ext cx="1668600" cy="3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abaqus</a:t>
              </a:r>
              <a:endParaRPr sz="7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9" name="Google Shape;139;p31"/>
            <p:cNvSpPr/>
            <p:nvPr/>
          </p:nvSpPr>
          <p:spPr>
            <a:xfrm>
              <a:off x="2292425" y="179520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ansys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0" name="Google Shape;140;p31"/>
            <p:cNvSpPr/>
            <p:nvPr/>
          </p:nvSpPr>
          <p:spPr>
            <a:xfrm>
              <a:off x="2292425" y="22365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opensees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1" name="Google Shape;141;p31"/>
            <p:cNvSpPr/>
            <p:nvPr/>
          </p:nvSpPr>
          <p:spPr>
            <a:xfrm>
              <a:off x="2292425" y="267790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...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2" name="Google Shape;142;p31"/>
            <p:cNvSpPr/>
            <p:nvPr/>
          </p:nvSpPr>
          <p:spPr>
            <a:xfrm>
              <a:off x="406950" y="311925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utilities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</p:grpSp>
      <p:grpSp>
        <p:nvGrpSpPr>
          <p:cNvPr id="143" name="Google Shape;143;p31"/>
          <p:cNvGrpSpPr/>
          <p:nvPr/>
        </p:nvGrpSpPr>
        <p:grpSpPr>
          <a:xfrm>
            <a:off x="4101625" y="1089252"/>
            <a:ext cx="1668600" cy="1237000"/>
            <a:chOff x="2292425" y="923750"/>
            <a:chExt cx="1668600" cy="1237000"/>
          </a:xfrm>
        </p:grpSpPr>
        <p:sp>
          <p:nvSpPr>
            <p:cNvPr id="144" name="Google Shape;144;p31"/>
            <p:cNvSpPr/>
            <p:nvPr/>
          </p:nvSpPr>
          <p:spPr>
            <a:xfrm>
              <a:off x="2292425" y="923750"/>
              <a:ext cx="1668600" cy="3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model</a:t>
              </a:r>
              <a:endParaRPr sz="7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5" name="Google Shape;145;p31"/>
            <p:cNvSpPr/>
            <p:nvPr/>
          </p:nvSpPr>
          <p:spPr>
            <a:xfrm>
              <a:off x="2292425" y="136510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problem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6" name="Google Shape;146;p31"/>
            <p:cNvSpPr/>
            <p:nvPr/>
          </p:nvSpPr>
          <p:spPr>
            <a:xfrm>
              <a:off x="2292425" y="18064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job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</p:grpSp>
      <p:grpSp>
        <p:nvGrpSpPr>
          <p:cNvPr id="147" name="Google Shape;147;p31"/>
          <p:cNvGrpSpPr/>
          <p:nvPr/>
        </p:nvGrpSpPr>
        <p:grpSpPr>
          <a:xfrm>
            <a:off x="5942825" y="1089252"/>
            <a:ext cx="1668600" cy="1237000"/>
            <a:chOff x="2292425" y="923750"/>
            <a:chExt cx="1668600" cy="1237000"/>
          </a:xfrm>
        </p:grpSpPr>
        <p:sp>
          <p:nvSpPr>
            <p:cNvPr id="148" name="Google Shape;148;p31"/>
            <p:cNvSpPr/>
            <p:nvPr/>
          </p:nvSpPr>
          <p:spPr>
            <a:xfrm>
              <a:off x="2292425" y="9237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constraints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9" name="Google Shape;149;p31"/>
            <p:cNvSpPr/>
            <p:nvPr/>
          </p:nvSpPr>
          <p:spPr>
            <a:xfrm>
              <a:off x="2292425" y="136510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elements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50" name="Google Shape;150;p31"/>
            <p:cNvSpPr/>
            <p:nvPr/>
          </p:nvSpPr>
          <p:spPr>
            <a:xfrm>
              <a:off x="2292425" y="18064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interactions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</p:grpSp>
      <p:sp>
        <p:nvSpPr>
          <p:cNvPr id="151" name="Google Shape;151;p31"/>
          <p:cNvSpPr/>
          <p:nvPr/>
        </p:nvSpPr>
        <p:spPr>
          <a:xfrm>
            <a:off x="5942825" y="2390735"/>
            <a:ext cx="1668600" cy="35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materials</a:t>
            </a:r>
            <a:endParaRPr sz="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  <p:sp>
        <p:nvSpPr>
          <p:cNvPr id="152" name="Google Shape;152;p31"/>
          <p:cNvSpPr/>
          <p:nvPr/>
        </p:nvSpPr>
        <p:spPr>
          <a:xfrm>
            <a:off x="5942825" y="2809519"/>
            <a:ext cx="1668600" cy="35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model</a:t>
            </a:r>
            <a:endParaRPr sz="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  <p:sp>
        <p:nvSpPr>
          <p:cNvPr id="153" name="Google Shape;153;p31"/>
          <p:cNvSpPr/>
          <p:nvPr/>
        </p:nvSpPr>
        <p:spPr>
          <a:xfrm>
            <a:off x="5942825" y="3228302"/>
            <a:ext cx="1668600" cy="35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nodes</a:t>
            </a:r>
            <a:endParaRPr sz="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  <p:sp>
        <p:nvSpPr>
          <p:cNvPr id="154" name="Google Shape;154;p31"/>
          <p:cNvSpPr/>
          <p:nvPr/>
        </p:nvSpPr>
        <p:spPr>
          <a:xfrm>
            <a:off x="5942825" y="3647085"/>
            <a:ext cx="1668600" cy="35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parts</a:t>
            </a:r>
            <a:endParaRPr sz="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  <p:sp>
        <p:nvSpPr>
          <p:cNvPr id="155" name="Google Shape;155;p31"/>
          <p:cNvSpPr/>
          <p:nvPr/>
        </p:nvSpPr>
        <p:spPr>
          <a:xfrm>
            <a:off x="5919975" y="4065869"/>
            <a:ext cx="1668600" cy="35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sections</a:t>
            </a:r>
            <a:endParaRPr sz="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  <p:sp>
        <p:nvSpPr>
          <p:cNvPr id="156" name="Google Shape;156;p31"/>
          <p:cNvSpPr/>
          <p:nvPr/>
        </p:nvSpPr>
        <p:spPr>
          <a:xfrm>
            <a:off x="5919975" y="4484652"/>
            <a:ext cx="1668600" cy="35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sets</a:t>
            </a:r>
            <a:endParaRPr sz="7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77A299-BD36-4E24-A5E3-489F152FF2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Updates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8C3785-CE50-4A22-B1BF-2AD07B0D74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5417" y="339502"/>
            <a:ext cx="4176712" cy="340315"/>
          </a:xfrm>
        </p:spPr>
        <p:txBody>
          <a:bodyPr/>
          <a:lstStyle/>
          <a:p>
            <a:r>
              <a:rPr lang="en-US" dirty="0"/>
              <a:t>Base Structure and API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144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41;p36">
            <a:extLst>
              <a:ext uri="{FF2B5EF4-FFF2-40B4-BE49-F238E27FC236}">
                <a16:creationId xmlns:a16="http://schemas.microsoft.com/office/drawing/2014/main" id="{1E9F30CF-AD7F-487F-AC4F-C9F2F2819FD8}"/>
              </a:ext>
            </a:extLst>
          </p:cNvPr>
          <p:cNvSpPr/>
          <p:nvPr/>
        </p:nvSpPr>
        <p:spPr>
          <a:xfrm>
            <a:off x="311700" y="659477"/>
            <a:ext cx="1859100" cy="3982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C</a:t>
            </a:r>
            <a:r>
              <a:rPr lang="en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ompas_</a:t>
            </a:r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fea2</a:t>
            </a: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  <p:grpSp>
        <p:nvGrpSpPr>
          <p:cNvPr id="132" name="Google Shape;132;p31"/>
          <p:cNvGrpSpPr/>
          <p:nvPr/>
        </p:nvGrpSpPr>
        <p:grpSpPr>
          <a:xfrm>
            <a:off x="406950" y="1089577"/>
            <a:ext cx="3554075" cy="2119700"/>
            <a:chOff x="406950" y="1353850"/>
            <a:chExt cx="3554075" cy="2119700"/>
          </a:xfrm>
        </p:grpSpPr>
        <p:sp>
          <p:nvSpPr>
            <p:cNvPr id="134" name="Google Shape;134;p31"/>
            <p:cNvSpPr/>
            <p:nvPr/>
          </p:nvSpPr>
          <p:spPr>
            <a:xfrm>
              <a:off x="406950" y="1353850"/>
              <a:ext cx="1668600" cy="3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backends</a:t>
              </a:r>
              <a:endParaRPr sz="7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5" name="Google Shape;135;p31"/>
            <p:cNvSpPr/>
            <p:nvPr/>
          </p:nvSpPr>
          <p:spPr>
            <a:xfrm>
              <a:off x="406950" y="179520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interfaces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6" name="Google Shape;136;p31"/>
            <p:cNvSpPr/>
            <p:nvPr/>
          </p:nvSpPr>
          <p:spPr>
            <a:xfrm>
              <a:off x="406950" y="223655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postprocess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7" name="Google Shape;137;p31"/>
            <p:cNvSpPr/>
            <p:nvPr/>
          </p:nvSpPr>
          <p:spPr>
            <a:xfrm>
              <a:off x="406950" y="267790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preprocess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8" name="Google Shape;138;p31"/>
            <p:cNvSpPr/>
            <p:nvPr/>
          </p:nvSpPr>
          <p:spPr>
            <a:xfrm>
              <a:off x="2292425" y="1353850"/>
              <a:ext cx="1668600" cy="3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abaqus</a:t>
              </a:r>
              <a:endParaRPr sz="7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39" name="Google Shape;139;p31"/>
            <p:cNvSpPr/>
            <p:nvPr/>
          </p:nvSpPr>
          <p:spPr>
            <a:xfrm>
              <a:off x="2292425" y="179520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ansys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0" name="Google Shape;140;p31"/>
            <p:cNvSpPr/>
            <p:nvPr/>
          </p:nvSpPr>
          <p:spPr>
            <a:xfrm>
              <a:off x="2292425" y="22365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opensees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1" name="Google Shape;141;p31"/>
            <p:cNvSpPr/>
            <p:nvPr/>
          </p:nvSpPr>
          <p:spPr>
            <a:xfrm>
              <a:off x="2292425" y="267790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...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2" name="Google Shape;142;p31"/>
            <p:cNvSpPr/>
            <p:nvPr/>
          </p:nvSpPr>
          <p:spPr>
            <a:xfrm>
              <a:off x="406950" y="3119250"/>
              <a:ext cx="1668600" cy="35430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utilities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</p:grpSp>
      <p:grpSp>
        <p:nvGrpSpPr>
          <p:cNvPr id="143" name="Google Shape;143;p31"/>
          <p:cNvGrpSpPr/>
          <p:nvPr/>
        </p:nvGrpSpPr>
        <p:grpSpPr>
          <a:xfrm>
            <a:off x="4101625" y="1089252"/>
            <a:ext cx="1668600" cy="1237000"/>
            <a:chOff x="2292425" y="923750"/>
            <a:chExt cx="1668600" cy="1237000"/>
          </a:xfrm>
        </p:grpSpPr>
        <p:sp>
          <p:nvSpPr>
            <p:cNvPr id="144" name="Google Shape;144;p31"/>
            <p:cNvSpPr/>
            <p:nvPr/>
          </p:nvSpPr>
          <p:spPr>
            <a:xfrm>
              <a:off x="2292425" y="9237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model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5" name="Google Shape;145;p31"/>
            <p:cNvSpPr/>
            <p:nvPr/>
          </p:nvSpPr>
          <p:spPr>
            <a:xfrm>
              <a:off x="2292425" y="1365100"/>
              <a:ext cx="1668600" cy="354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70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problem</a:t>
              </a:r>
              <a:endParaRPr sz="7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6" name="Google Shape;146;p31"/>
            <p:cNvSpPr/>
            <p:nvPr/>
          </p:nvSpPr>
          <p:spPr>
            <a:xfrm>
              <a:off x="2292425" y="18064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job</a:t>
              </a:r>
              <a:endParaRPr sz="7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</p:grpSp>
      <p:grpSp>
        <p:nvGrpSpPr>
          <p:cNvPr id="147" name="Google Shape;147;p31"/>
          <p:cNvGrpSpPr/>
          <p:nvPr/>
        </p:nvGrpSpPr>
        <p:grpSpPr>
          <a:xfrm>
            <a:off x="5942825" y="1089252"/>
            <a:ext cx="1668600" cy="1237000"/>
            <a:chOff x="2292425" y="923750"/>
            <a:chExt cx="1668600" cy="1237000"/>
          </a:xfrm>
        </p:grpSpPr>
        <p:sp>
          <p:nvSpPr>
            <p:cNvPr id="148" name="Google Shape;148;p31"/>
            <p:cNvSpPr/>
            <p:nvPr/>
          </p:nvSpPr>
          <p:spPr>
            <a:xfrm>
              <a:off x="2292425" y="9237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bcs</a:t>
              </a:r>
              <a:endParaRPr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49" name="Google Shape;149;p31"/>
            <p:cNvSpPr/>
            <p:nvPr/>
          </p:nvSpPr>
          <p:spPr>
            <a:xfrm>
              <a:off x="2292425" y="136510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loads</a:t>
              </a:r>
              <a:endParaRPr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  <p:sp>
          <p:nvSpPr>
            <p:cNvPr id="150" name="Google Shape;150;p31"/>
            <p:cNvSpPr/>
            <p:nvPr/>
          </p:nvSpPr>
          <p:spPr>
            <a:xfrm>
              <a:off x="2292425" y="1806450"/>
              <a:ext cx="1668600" cy="3543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Roboto Mono Regular"/>
                </a:rPr>
                <a:t>outputs</a:t>
              </a:r>
              <a:endParaRPr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endParaRPr>
            </a:p>
          </p:txBody>
        </p:sp>
      </p:grpSp>
      <p:sp>
        <p:nvSpPr>
          <p:cNvPr id="151" name="Google Shape;151;p31"/>
          <p:cNvSpPr/>
          <p:nvPr/>
        </p:nvSpPr>
        <p:spPr>
          <a:xfrm>
            <a:off x="5942825" y="2390735"/>
            <a:ext cx="1668600" cy="35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problem</a:t>
            </a: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  <p:sp>
        <p:nvSpPr>
          <p:cNvPr id="152" name="Google Shape;152;p31"/>
          <p:cNvSpPr/>
          <p:nvPr/>
        </p:nvSpPr>
        <p:spPr>
          <a:xfrm>
            <a:off x="5942825" y="2809519"/>
            <a:ext cx="1668600" cy="354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Roboto Mono Regular"/>
              </a:rPr>
              <a:t>step</a:t>
            </a:r>
            <a:endParaRPr sz="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Roboto Mono Regular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77A299-BD36-4E24-A5E3-489F152FF2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Updates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8C3785-CE50-4A22-B1BF-2AD07B0D74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5417" y="339502"/>
            <a:ext cx="4176712" cy="340315"/>
          </a:xfrm>
        </p:spPr>
        <p:txBody>
          <a:bodyPr/>
          <a:lstStyle/>
          <a:p>
            <a:r>
              <a:rPr lang="en-US" dirty="0"/>
              <a:t>Base Structure and API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0607696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400" b="0" i="0" dirty="0" smtClean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44049</TotalTime>
  <Words>546</Words>
  <Application>Microsoft Office PowerPoint</Application>
  <PresentationFormat>On-screen Show (16:9)</PresentationFormat>
  <Paragraphs>273</Paragraphs>
  <Slides>40</Slides>
  <Notes>13</Notes>
  <HiddenSlides>8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Calibri</vt:lpstr>
      <vt:lpstr>Calibri Light</vt:lpstr>
      <vt:lpstr>Consolas</vt:lpstr>
      <vt:lpstr>Open Sans</vt:lpstr>
      <vt:lpstr>Open Sans Light</vt:lpstr>
      <vt:lpstr>Open Sans SemiBold</vt:lpstr>
      <vt:lpstr>Roboto Mono Regular</vt:lpstr>
      <vt:lpstr>1_Custom Design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Francesco Ranaudo</cp:lastModifiedBy>
  <cp:revision>340</cp:revision>
  <dcterms:created xsi:type="dcterms:W3CDTF">2019-11-06T21:43:06Z</dcterms:created>
  <dcterms:modified xsi:type="dcterms:W3CDTF">2020-09-29T08:32:45Z</dcterms:modified>
</cp:coreProperties>
</file>