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01" r:id="rId2"/>
    <p:sldId id="314" r:id="rId3"/>
    <p:sldId id="315" r:id="rId4"/>
    <p:sldId id="271" r:id="rId5"/>
    <p:sldId id="316" r:id="rId6"/>
    <p:sldId id="270" r:id="rId7"/>
    <p:sldId id="340" r:id="rId8"/>
    <p:sldId id="341" r:id="rId9"/>
    <p:sldId id="342" r:id="rId10"/>
    <p:sldId id="343" r:id="rId11"/>
    <p:sldId id="312" r:id="rId12"/>
    <p:sldId id="33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8ED"/>
    <a:srgbClr val="27A7F0"/>
    <a:srgbClr val="106DAD"/>
    <a:srgbClr val="02A9F2"/>
    <a:srgbClr val="4232BD"/>
    <a:srgbClr val="07A4EC"/>
    <a:srgbClr val="0A9EE6"/>
    <a:srgbClr val="0E8DD2"/>
    <a:srgbClr val="0F7CBE"/>
    <a:srgbClr val="EC7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4"/>
    <p:restoredTop sz="96327"/>
  </p:normalViewPr>
  <p:slideViewPr>
    <p:cSldViewPr snapToGrid="0">
      <p:cViewPr>
        <p:scale>
          <a:sx n="100" d="100"/>
          <a:sy n="100" d="100"/>
        </p:scale>
        <p:origin x="312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54C9C-396C-664A-9175-D60639616358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79FEC-33DC-A84C-A910-1A3DC3E36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69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0CB7C-E1F9-664F-AA0D-A7A1E5522D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023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79FEC-33DC-A84C-A910-1A3DC3E366F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00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0CB7C-E1F9-664F-AA0D-A7A1E5522D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19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79FEC-33DC-A84C-A910-1A3DC3E366F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811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79FEC-33DC-A84C-A910-1A3DC3E366F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4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79FEC-33DC-A84C-A910-1A3DC3E366F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583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79FEC-33DC-A84C-A910-1A3DC3E366F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81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79FEC-33DC-A84C-A910-1A3DC3E366F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193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79FEC-33DC-A84C-A910-1A3DC3E366F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124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79FEC-33DC-A84C-A910-1A3DC3E366F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81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D233C-6A80-C0C9-5F03-0646EFBAB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B92A27-7805-813B-FEDC-D9D3F1DAE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176BB7-C106-F482-5C2D-C8A84F10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85B0-F0F7-DE43-93C1-A0B99B66372E}" type="datetime1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6E9749-7254-5782-C17B-4C8245D4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0CA55E-4A05-EA83-B058-6017EA4A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01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C8778-37C0-E48C-6602-FD24CC30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6E7FFD-E13C-28CE-9B8E-45A2F0413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1E0FF4-DF24-CBD0-78C4-C2CB7060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F4BC-B99D-A44A-AB01-A28C40AC507B}" type="datetime1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0FE091-DD60-FE1D-A376-45655627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4AC96D-2AF5-4969-D17F-DAF91F22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01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9A2B73-6DC0-5CBF-7920-1900D6546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C20DB9-280C-07A5-EB6D-79A0E342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E637DB-A962-9143-36FD-451342FD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9721-E796-9C4E-95F2-6F8E14D65652}" type="datetime1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3A382-C39E-423D-02E6-871FC275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F5D860-146C-4EB8-0A30-88BEB82E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36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D8977-24F0-567E-5B92-07419F62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F5138-9F0D-E33B-68F2-C8E648757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38088E-826E-7FF0-CB08-61C0F210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2C3F-272B-6641-A7F5-A0A9E11EB4AE}" type="datetime1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43E54D-FBCC-2541-6C0F-7BB025F4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A08798-1277-95E3-888D-19CA4291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73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9D1F2-CFEC-75F8-7D23-F8FE8D34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CDEEC-5EEE-3E5E-2836-24A3B1D2F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D38BB-1823-E64B-C757-8357E897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F24D-FD3F-FF4A-9414-57AFB7282418}" type="datetime1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0480DE-054F-3A37-BC69-D790AB5C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A00A3E-6C75-9C53-3640-83D68E69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79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FAFAE-D096-E448-CA38-C1AA504F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6FDBEF-6DA2-3E54-0E0D-AFC268AD3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C23388-0805-A1A4-89E4-BE4D72658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113B53-7234-01BF-CE2D-15C7B6D9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466B-55A1-DF44-A9F4-C13BEEB90EC1}" type="datetime1">
              <a:rPr lang="fr-FR" smtClean="0"/>
              <a:t>20/03/2024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ADD6CB-A61B-95AB-37AB-020679B4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B42F68-281C-A6AB-0C11-F9367487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80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13347-60D3-FC59-4E71-B8B16109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E7ABDF-5EA8-BCC1-440D-5D739ADA6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207A6F-5EA7-A0FC-4EFD-4C7BFB99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9FA2DD-1E0F-39A8-98B1-5684EE56E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D73F52-2297-A72E-66EE-374A3BB57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00FC21-6718-7CFD-4F34-734979F0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4682-740F-FB43-AE77-CAC5CAEF217A}" type="datetime1">
              <a:rPr lang="fr-FR" smtClean="0"/>
              <a:t>20/03/2024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F988C2-7662-EEEF-3B86-F7801B48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EE95A7-CD9A-31F7-D1A1-E72C4DCD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96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8F54F-0C0C-DAAF-C8F7-FB15B219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1CA1AC-5EE8-71FD-D355-E08DAE2F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EFDD-2237-584E-9D58-964EDB91FF29}" type="datetime1">
              <a:rPr lang="fr-FR" smtClean="0"/>
              <a:t>20/03/2024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806B18-BFB6-E45C-C166-612F2370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FEB1EE-0408-AE0B-B22C-C4CA2331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37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C8658C-7FDD-CC7E-1BF2-ACCF95D5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645A-9408-3B4D-A555-A728F8CD5B4B}" type="datetime1">
              <a:rPr lang="fr-FR" smtClean="0"/>
              <a:t>20/03/2024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978C79-C609-06FF-905C-B9FC54F2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4EFA5E-3EDC-9B15-8F49-45F2FF11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41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66360-7588-3E58-1C73-ED517818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CF282D-FEAC-C174-7E1F-6C27BF486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01E40A-9B82-DA43-81A9-9A339F72F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0523FD-3112-44AF-FBC1-FB1B1BD2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29D3-EFBC-2244-AEE3-F245BFC37A09}" type="datetime1">
              <a:rPr lang="fr-FR" smtClean="0"/>
              <a:t>20/03/2024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F1E61F-E488-0401-C292-E69F1E97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88988C-2C1F-83CF-748C-05746615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64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46206-7FDE-E73C-F538-6459FCA6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05BA29A-170E-9968-B917-E2D34F2AC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060EEF-45C6-DB3E-6537-DF6961381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93BA34-149A-F8A3-936D-6A084313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C357-A8EF-5F44-8CE7-1D2EE052A2D4}" type="datetime1">
              <a:rPr lang="fr-FR" smtClean="0"/>
              <a:t>20/03/2024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FA5B97-F397-A748-1224-D303CB4F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C818B9-D8A1-7A6A-1C21-987EC87C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58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33F806-6573-E672-08D6-D436E3AE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77EF08-A28B-D394-FE41-9C3ABACDD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2ECBBA-DF88-67B5-9CA7-2141289DF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02EB-4DB6-054F-8C47-C53860FD1A2C}" type="datetime1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CD9915-EAC0-D7D2-0608-8B078D84C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A3E071-0EBB-9DCF-AECD-64BA97524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49FD8-0C44-6D4B-B240-0B9012208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lic.tableau.com/app/profile/in.s.khaldi/viz/KHALDI_Ins_5_dashboard_032024/TUDESURLEAUPOTABLE?publish=yes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3882BAE-1FDF-73CC-A6D6-AA336CFD6C99}"/>
              </a:ext>
            </a:extLst>
          </p:cNvPr>
          <p:cNvSpPr txBox="1">
            <a:spLocks/>
          </p:cNvSpPr>
          <p:nvPr/>
        </p:nvSpPr>
        <p:spPr>
          <a:xfrm>
            <a:off x="1998588" y="2397510"/>
            <a:ext cx="8194823" cy="20629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spc="300" dirty="0">
                <a:ln>
                  <a:solidFill>
                    <a:srgbClr val="002060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venir Black" panose="02000503020000020003" pitchFamily="2" charset="0"/>
              </a:rPr>
              <a:t>ÉTUDE SUR L’EAU POTABLE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5C21BFE-FF6D-D5BD-2CED-45548229D519}"/>
              </a:ext>
            </a:extLst>
          </p:cNvPr>
          <p:cNvSpPr txBox="1"/>
          <p:nvPr/>
        </p:nvSpPr>
        <p:spPr>
          <a:xfrm>
            <a:off x="9434498" y="6182662"/>
            <a:ext cx="2470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dirty="0">
                <a:solidFill>
                  <a:srgbClr val="002060"/>
                </a:solidFill>
                <a:latin typeface="Avenir Heavy" panose="02000503020000020003" pitchFamily="2" charset="0"/>
              </a:rPr>
              <a:t>Inès KHALDI – Data </a:t>
            </a:r>
            <a:r>
              <a:rPr lang="fr-FR" sz="1400" b="1" dirty="0" err="1">
                <a:solidFill>
                  <a:srgbClr val="002060"/>
                </a:solidFill>
                <a:latin typeface="Avenir Heavy" panose="02000503020000020003" pitchFamily="2" charset="0"/>
              </a:rPr>
              <a:t>analyst</a:t>
            </a:r>
            <a:endParaRPr lang="fr-FR" sz="1400" b="1" dirty="0">
              <a:solidFill>
                <a:srgbClr val="002060"/>
              </a:solidFill>
              <a:latin typeface="Avenir Heavy" panose="02000503020000020003" pitchFamily="2" charset="0"/>
            </a:endParaRPr>
          </a:p>
          <a:p>
            <a:pPr algn="r"/>
            <a:r>
              <a:rPr lang="fr-FR" sz="1400" b="1" dirty="0">
                <a:solidFill>
                  <a:srgbClr val="002060"/>
                </a:solidFill>
                <a:latin typeface="Avenir Heavy" panose="02000503020000020003" pitchFamily="2" charset="0"/>
              </a:rPr>
              <a:t>OC – 2023-2024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0E6EAE-09AA-578C-B2A4-A2F554E97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790" y="357176"/>
            <a:ext cx="2034060" cy="127486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EEDB9B-9288-3D5E-4EBD-D284CBC2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224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A25B933B-99B2-2352-8E64-18DAF81F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844" y="239304"/>
            <a:ext cx="11750045" cy="663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b="1" spc="300" dirty="0">
                <a:solidFill>
                  <a:srgbClr val="002060"/>
                </a:solidFill>
                <a:latin typeface="Avenir Heavy" panose="02000503020000020003" pitchFamily="2" charset="0"/>
              </a:rPr>
              <a:t>DASHBOARD - TABLEAU</a:t>
            </a:r>
          </a:p>
        </p:txBody>
      </p:sp>
      <p:pic>
        <p:nvPicPr>
          <p:cNvPr id="91" name="Graphique 90" descr="Jauge avec un remplissage uni">
            <a:extLst>
              <a:ext uri="{FF2B5EF4-FFF2-40B4-BE49-F238E27FC236}">
                <a16:creationId xmlns:a16="http://schemas.microsoft.com/office/drawing/2014/main" id="{6D2AA1DC-F6FE-DE20-2386-2307A903F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05746" y="3887070"/>
            <a:ext cx="467446" cy="467446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ACFACD92-1071-C6D9-6CF0-BFAAC255432D}"/>
              </a:ext>
            </a:extLst>
          </p:cNvPr>
          <p:cNvGrpSpPr/>
          <p:nvPr/>
        </p:nvGrpSpPr>
        <p:grpSpPr>
          <a:xfrm>
            <a:off x="86673" y="0"/>
            <a:ext cx="643122" cy="6858000"/>
            <a:chOff x="86673" y="0"/>
            <a:chExt cx="643122" cy="6858000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F562749-B39F-F7F1-DA0D-91C8B4C92D99}"/>
                </a:ext>
              </a:extLst>
            </p:cNvPr>
            <p:cNvCxnSpPr>
              <a:cxnSpLocks/>
            </p:cNvCxnSpPr>
            <p:nvPr/>
          </p:nvCxnSpPr>
          <p:spPr>
            <a:xfrm>
              <a:off x="408234" y="0"/>
              <a:ext cx="0" cy="308811"/>
            </a:xfrm>
            <a:prstGeom prst="line">
              <a:avLst/>
            </a:prstGeom>
            <a:ln w="19050">
              <a:solidFill>
                <a:srgbClr val="27A7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AF82530-CEF1-753B-721F-9E549768F268}"/>
                </a:ext>
              </a:extLst>
            </p:cNvPr>
            <p:cNvCxnSpPr>
              <a:cxnSpLocks/>
            </p:cNvCxnSpPr>
            <p:nvPr/>
          </p:nvCxnSpPr>
          <p:spPr>
            <a:xfrm>
              <a:off x="408234" y="823652"/>
              <a:ext cx="0" cy="6034348"/>
            </a:xfrm>
            <a:prstGeom prst="line">
              <a:avLst/>
            </a:prstGeom>
            <a:ln w="19050">
              <a:solidFill>
                <a:srgbClr val="27A7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C5268014-E23A-623D-1996-1790CE69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673" y="362892"/>
              <a:ext cx="643122" cy="406678"/>
            </a:xfrm>
            <a:prstGeom prst="rect">
              <a:avLst/>
            </a:prstGeom>
          </p:spPr>
        </p:pic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3386CEFF-6687-19F6-5E59-4AF1C2A329D6}"/>
              </a:ext>
            </a:extLst>
          </p:cNvPr>
          <p:cNvSpPr txBox="1"/>
          <p:nvPr/>
        </p:nvSpPr>
        <p:spPr>
          <a:xfrm>
            <a:off x="897621" y="3194495"/>
            <a:ext cx="10775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atin typeface="Avenir Medium" panose="02000503020000020003" pitchFamily="2" charset="0"/>
                <a:hlinkClick r:id="rId6"/>
              </a:rPr>
              <a:t>https://public.tableau.com/app/profile/in.s.khaldi/viz/KHALDI_Ins_5_dashboard_032024/TUDESURLEAUPOTABLE?publish=yes</a:t>
            </a:r>
            <a:r>
              <a:rPr lang="fr-FR" dirty="0">
                <a:latin typeface="Avenir Medium" panose="02000503020000020003" pitchFamily="2" charset="0"/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750E44-00D2-20A1-5377-0101F951BC72}"/>
              </a:ext>
            </a:extLst>
          </p:cNvPr>
          <p:cNvSpPr txBox="1"/>
          <p:nvPr/>
        </p:nvSpPr>
        <p:spPr>
          <a:xfrm>
            <a:off x="918844" y="2210185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Avenir Medium" panose="02000503020000020003" pitchFamily="2" charset="0"/>
              </a:rPr>
              <a:t>LIEN DU DASHBOARD :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D7FBEAA-68AC-7C27-8001-961E5BB5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812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7D1E19DE-65E5-1141-D869-0A8E34F58E12}"/>
              </a:ext>
            </a:extLst>
          </p:cNvPr>
          <p:cNvSpPr txBox="1">
            <a:spLocks/>
          </p:cNvSpPr>
          <p:nvPr/>
        </p:nvSpPr>
        <p:spPr>
          <a:xfrm>
            <a:off x="1010090" y="386260"/>
            <a:ext cx="11181909" cy="402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pc="300" dirty="0">
                <a:solidFill>
                  <a:srgbClr val="002060"/>
                </a:solidFill>
                <a:latin typeface="Avenir Heavy" panose="02000503020000020003" pitchFamily="2" charset="0"/>
              </a:rPr>
              <a:t>CONCLUSION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ED29700-7E59-2F0D-6A33-E12100911046}"/>
              </a:ext>
            </a:extLst>
          </p:cNvPr>
          <p:cNvGrpSpPr/>
          <p:nvPr/>
        </p:nvGrpSpPr>
        <p:grpSpPr>
          <a:xfrm>
            <a:off x="5526777" y="1392206"/>
            <a:ext cx="1575497" cy="871503"/>
            <a:chOff x="5143209" y="506521"/>
            <a:chExt cx="2787812" cy="871503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51A30AC-40C3-0286-FF30-3E5ABFDA4871}"/>
                </a:ext>
              </a:extLst>
            </p:cNvPr>
            <p:cNvSpPr txBox="1"/>
            <p:nvPr/>
          </p:nvSpPr>
          <p:spPr>
            <a:xfrm>
              <a:off x="5143209" y="506521"/>
              <a:ext cx="2599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002060"/>
                  </a:solidFill>
                  <a:latin typeface="Avenir Heavy" panose="02000503020000020003" pitchFamily="2" charset="0"/>
                </a:rPr>
                <a:t>70,77 %</a:t>
              </a:r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A285837-CB35-A206-B2C6-494AC74F39A1}"/>
                </a:ext>
              </a:extLst>
            </p:cNvPr>
            <p:cNvCxnSpPr>
              <a:cxnSpLocks/>
            </p:cNvCxnSpPr>
            <p:nvPr/>
          </p:nvCxnSpPr>
          <p:spPr>
            <a:xfrm>
              <a:off x="5221480" y="968186"/>
              <a:ext cx="2324425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533FFE60-4D23-48FF-FA8A-6495B3E29143}"/>
                </a:ext>
              </a:extLst>
            </p:cNvPr>
            <p:cNvSpPr txBox="1"/>
            <p:nvPr/>
          </p:nvSpPr>
          <p:spPr>
            <a:xfrm>
              <a:off x="5143209" y="1101025"/>
              <a:ext cx="2787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002060"/>
                  </a:solidFill>
                  <a:latin typeface="Avenir Book" panose="02000503020000020003" pitchFamily="2" charset="0"/>
                </a:rPr>
                <a:t>Population urbaine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13E448C-70E7-95F6-F38F-749FEAF35624}"/>
              </a:ext>
            </a:extLst>
          </p:cNvPr>
          <p:cNvGrpSpPr/>
          <p:nvPr/>
        </p:nvGrpSpPr>
        <p:grpSpPr>
          <a:xfrm>
            <a:off x="86673" y="0"/>
            <a:ext cx="643122" cy="6858000"/>
            <a:chOff x="86673" y="0"/>
            <a:chExt cx="643122" cy="68580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045A9F58-CFE3-1318-0AFB-DC569BE2168C}"/>
                </a:ext>
              </a:extLst>
            </p:cNvPr>
            <p:cNvCxnSpPr>
              <a:cxnSpLocks/>
            </p:cNvCxnSpPr>
            <p:nvPr/>
          </p:nvCxnSpPr>
          <p:spPr>
            <a:xfrm>
              <a:off x="408234" y="0"/>
              <a:ext cx="0" cy="308811"/>
            </a:xfrm>
            <a:prstGeom prst="line">
              <a:avLst/>
            </a:prstGeom>
            <a:ln w="19050">
              <a:solidFill>
                <a:srgbClr val="27A7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2E30207F-D165-EE4A-0086-2E02A3ADBA98}"/>
                </a:ext>
              </a:extLst>
            </p:cNvPr>
            <p:cNvCxnSpPr>
              <a:cxnSpLocks/>
            </p:cNvCxnSpPr>
            <p:nvPr/>
          </p:nvCxnSpPr>
          <p:spPr>
            <a:xfrm>
              <a:off x="408234" y="823652"/>
              <a:ext cx="0" cy="6034348"/>
            </a:xfrm>
            <a:prstGeom prst="line">
              <a:avLst/>
            </a:prstGeom>
            <a:ln w="19050">
              <a:solidFill>
                <a:srgbClr val="27A7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F84C8977-6B21-0358-E7CE-A3A57A901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73" y="362892"/>
              <a:ext cx="643122" cy="406678"/>
            </a:xfrm>
            <a:prstGeom prst="rect">
              <a:avLst/>
            </a:prstGeom>
          </p:spPr>
        </p:pic>
      </p:grp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3D04F65-8073-98A6-ADCA-1FC62B8B4685}"/>
              </a:ext>
            </a:extLst>
          </p:cNvPr>
          <p:cNvSpPr/>
          <p:nvPr/>
        </p:nvSpPr>
        <p:spPr>
          <a:xfrm>
            <a:off x="1010090" y="1314114"/>
            <a:ext cx="3212286" cy="1116616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2060"/>
                </a:solidFill>
                <a:latin typeface="Avenir Medium" panose="02000503020000020003" pitchFamily="2" charset="0"/>
              </a:rPr>
              <a:t>DOMAINE 1</a:t>
            </a:r>
          </a:p>
          <a:p>
            <a:pPr algn="ctr"/>
            <a:r>
              <a:rPr lang="fr-FR" sz="1600" dirty="0">
                <a:solidFill>
                  <a:srgbClr val="002060"/>
                </a:solidFill>
                <a:latin typeface="Avenir Medium" panose="02000503020000020003" pitchFamily="2" charset="0"/>
              </a:rPr>
              <a:t>CRÉATION DE SERVICES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393A739-AF6C-D971-E49B-EBAABB9559E6}"/>
              </a:ext>
            </a:extLst>
          </p:cNvPr>
          <p:cNvSpPr/>
          <p:nvPr/>
        </p:nvSpPr>
        <p:spPr>
          <a:xfrm>
            <a:off x="1010090" y="3032119"/>
            <a:ext cx="3212286" cy="1116616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600" b="1" dirty="0">
                <a:solidFill>
                  <a:srgbClr val="002060"/>
                </a:solidFill>
                <a:latin typeface="Avenir Medium" panose="02000503020000020003" pitchFamily="2" charset="0"/>
              </a:rPr>
              <a:t>DOMAINE 2  </a:t>
            </a:r>
          </a:p>
          <a:p>
            <a:pPr algn="ctr"/>
            <a:r>
              <a:rPr lang="fr-FR" sz="1600" dirty="0">
                <a:solidFill>
                  <a:srgbClr val="002060"/>
                </a:solidFill>
                <a:latin typeface="Avenir Medium" panose="02000503020000020003" pitchFamily="2" charset="0"/>
              </a:rPr>
              <a:t>MODERNISATION DES SERVICES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19A245E-A321-4460-D240-0118022755C6}"/>
              </a:ext>
            </a:extLst>
          </p:cNvPr>
          <p:cNvSpPr/>
          <p:nvPr/>
        </p:nvSpPr>
        <p:spPr>
          <a:xfrm>
            <a:off x="1017997" y="4730097"/>
            <a:ext cx="3212286" cy="1116616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600" b="1" dirty="0">
                <a:solidFill>
                  <a:srgbClr val="002060"/>
                </a:solidFill>
                <a:latin typeface="Avenir Medium" panose="02000503020000020003" pitchFamily="2" charset="0"/>
              </a:rPr>
              <a:t>DOMAINE 3  </a:t>
            </a:r>
          </a:p>
          <a:p>
            <a:pPr algn="ctr"/>
            <a:r>
              <a:rPr lang="fr-FR" sz="1600" dirty="0">
                <a:solidFill>
                  <a:srgbClr val="002060"/>
                </a:solidFill>
                <a:latin typeface="Avenir Medium" panose="02000503020000020003" pitchFamily="2" charset="0"/>
              </a:rPr>
              <a:t>CONSULTING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0970B14A-7FA1-2667-8700-FE0223293822}"/>
              </a:ext>
            </a:extLst>
          </p:cNvPr>
          <p:cNvGrpSpPr/>
          <p:nvPr/>
        </p:nvGrpSpPr>
        <p:grpSpPr>
          <a:xfrm>
            <a:off x="7200541" y="1382394"/>
            <a:ext cx="1575497" cy="1056169"/>
            <a:chOff x="5143209" y="506521"/>
            <a:chExt cx="2787812" cy="1056169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55788507-3B3D-94AF-BFBA-52D274373A6F}"/>
                </a:ext>
              </a:extLst>
            </p:cNvPr>
            <p:cNvSpPr txBox="1"/>
            <p:nvPr/>
          </p:nvSpPr>
          <p:spPr>
            <a:xfrm>
              <a:off x="5143209" y="506521"/>
              <a:ext cx="2599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002060"/>
                  </a:solidFill>
                  <a:latin typeface="Avenir Heavy" panose="02000503020000020003" pitchFamily="2" charset="0"/>
                </a:rPr>
                <a:t>89,40 %</a:t>
              </a:r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3054B804-B71C-293F-F236-A2E925D9A41D}"/>
                </a:ext>
              </a:extLst>
            </p:cNvPr>
            <p:cNvCxnSpPr>
              <a:cxnSpLocks/>
            </p:cNvCxnSpPr>
            <p:nvPr/>
          </p:nvCxnSpPr>
          <p:spPr>
            <a:xfrm>
              <a:off x="5221480" y="968186"/>
              <a:ext cx="2709539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11AD5193-0896-8A5D-C31A-CE84A754EA86}"/>
                </a:ext>
              </a:extLst>
            </p:cNvPr>
            <p:cNvSpPr txBox="1"/>
            <p:nvPr/>
          </p:nvSpPr>
          <p:spPr>
            <a:xfrm>
              <a:off x="5143211" y="1101025"/>
              <a:ext cx="2787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002060"/>
                  </a:solidFill>
                  <a:latin typeface="Avenir Book" panose="02000503020000020003" pitchFamily="2" charset="0"/>
                </a:rPr>
                <a:t>Taux d’accès à l’eau potable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29BA109E-E922-5ADC-388D-121378D581E1}"/>
              </a:ext>
            </a:extLst>
          </p:cNvPr>
          <p:cNvGrpSpPr/>
          <p:nvPr/>
        </p:nvGrpSpPr>
        <p:grpSpPr>
          <a:xfrm>
            <a:off x="9080689" y="1382394"/>
            <a:ext cx="1313948" cy="1056169"/>
            <a:chOff x="5143211" y="506521"/>
            <a:chExt cx="2325006" cy="1056169"/>
          </a:xfrm>
        </p:grpSpPr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F0707D23-8929-A5A8-54AA-DF8220FDA7BD}"/>
                </a:ext>
              </a:extLst>
            </p:cNvPr>
            <p:cNvSpPr txBox="1"/>
            <p:nvPr/>
          </p:nvSpPr>
          <p:spPr>
            <a:xfrm>
              <a:off x="5143211" y="506521"/>
              <a:ext cx="232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002060"/>
                  </a:solidFill>
                  <a:latin typeface="Avenir Heavy" panose="02000503020000020003" pitchFamily="2" charset="0"/>
                </a:rPr>
                <a:t>0,99</a:t>
              </a:r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4A0C623D-5EC3-3E71-FC05-93B16370FADE}"/>
                </a:ext>
              </a:extLst>
            </p:cNvPr>
            <p:cNvCxnSpPr>
              <a:cxnSpLocks/>
            </p:cNvCxnSpPr>
            <p:nvPr/>
          </p:nvCxnSpPr>
          <p:spPr>
            <a:xfrm>
              <a:off x="5221480" y="968186"/>
              <a:ext cx="1977152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B848A042-79CC-9542-AB20-228AA58B2FAB}"/>
                </a:ext>
              </a:extLst>
            </p:cNvPr>
            <p:cNvSpPr txBox="1"/>
            <p:nvPr/>
          </p:nvSpPr>
          <p:spPr>
            <a:xfrm>
              <a:off x="5143211" y="1101025"/>
              <a:ext cx="232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002060"/>
                  </a:solidFill>
                  <a:latin typeface="Avenir Book" panose="02000503020000020003" pitchFamily="2" charset="0"/>
                </a:rPr>
                <a:t>Stabilité politique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09D58D07-9501-9804-2F0A-90E8DC8BE269}"/>
              </a:ext>
            </a:extLst>
          </p:cNvPr>
          <p:cNvGrpSpPr/>
          <p:nvPr/>
        </p:nvGrpSpPr>
        <p:grpSpPr>
          <a:xfrm>
            <a:off x="10591170" y="1366293"/>
            <a:ext cx="1439448" cy="1056169"/>
            <a:chOff x="5143211" y="506521"/>
            <a:chExt cx="2547076" cy="1056169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0B1525BC-4484-0652-A462-C5DA743C53E5}"/>
                </a:ext>
              </a:extLst>
            </p:cNvPr>
            <p:cNvSpPr txBox="1"/>
            <p:nvPr/>
          </p:nvSpPr>
          <p:spPr>
            <a:xfrm>
              <a:off x="5143211" y="506521"/>
              <a:ext cx="2547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002060"/>
                  </a:solidFill>
                  <a:latin typeface="Avenir Heavy" panose="02000503020000020003" pitchFamily="2" charset="0"/>
                </a:rPr>
                <a:t>11,77 %</a:t>
              </a:r>
            </a:p>
          </p:txBody>
        </p: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C11EC06-6C9B-4BFA-69E7-846186C3E1E9}"/>
                </a:ext>
              </a:extLst>
            </p:cNvPr>
            <p:cNvCxnSpPr>
              <a:cxnSpLocks/>
            </p:cNvCxnSpPr>
            <p:nvPr/>
          </p:nvCxnSpPr>
          <p:spPr>
            <a:xfrm>
              <a:off x="5221480" y="968186"/>
              <a:ext cx="2246737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456AA3A6-0562-9A33-DC4E-ECBDBCEDC577}"/>
                </a:ext>
              </a:extLst>
            </p:cNvPr>
            <p:cNvSpPr txBox="1"/>
            <p:nvPr/>
          </p:nvSpPr>
          <p:spPr>
            <a:xfrm>
              <a:off x="5143211" y="1101025"/>
              <a:ext cx="2547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002060"/>
                  </a:solidFill>
                  <a:latin typeface="Avenir Book" panose="02000503020000020003" pitchFamily="2" charset="0"/>
                </a:rPr>
                <a:t>Taux de mortalité</a:t>
              </a:r>
            </a:p>
            <a:p>
              <a:r>
                <a:rPr lang="fr-FR" sz="1200" dirty="0">
                  <a:solidFill>
                    <a:srgbClr val="002060"/>
                  </a:solidFill>
                  <a:latin typeface="Avenir Book" panose="02000503020000020003" pitchFamily="2" charset="0"/>
                </a:rPr>
                <a:t>MOYEN</a:t>
              </a:r>
            </a:p>
          </p:txBody>
        </p: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CCB86C1D-46BA-94F6-471B-4EEB1381DB3F}"/>
              </a:ext>
            </a:extLst>
          </p:cNvPr>
          <p:cNvSpPr txBox="1"/>
          <p:nvPr/>
        </p:nvSpPr>
        <p:spPr>
          <a:xfrm rot="16200000">
            <a:off x="3970199" y="1687755"/>
            <a:ext cx="150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27A7F0"/>
                </a:solidFill>
                <a:latin typeface="Avenir Medium" panose="02000503020000020003" pitchFamily="2" charset="0"/>
              </a:rPr>
              <a:t>BOTSWANA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32515E77-05AB-5811-3622-08EEBFCA54A3}"/>
              </a:ext>
            </a:extLst>
          </p:cNvPr>
          <p:cNvGrpSpPr/>
          <p:nvPr/>
        </p:nvGrpSpPr>
        <p:grpSpPr>
          <a:xfrm>
            <a:off x="5508113" y="3144348"/>
            <a:ext cx="1575497" cy="1056169"/>
            <a:chOff x="5143209" y="506521"/>
            <a:chExt cx="2787812" cy="105616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05E36BC8-A60F-4286-C229-EB9F25648E52}"/>
                </a:ext>
              </a:extLst>
            </p:cNvPr>
            <p:cNvSpPr txBox="1"/>
            <p:nvPr/>
          </p:nvSpPr>
          <p:spPr>
            <a:xfrm>
              <a:off x="5143209" y="506521"/>
              <a:ext cx="2599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002060"/>
                  </a:solidFill>
                  <a:latin typeface="Avenir Heavy" panose="02000503020000020003" pitchFamily="2" charset="0"/>
                </a:rPr>
                <a:t>0 %</a:t>
              </a:r>
            </a:p>
          </p:txBody>
        </p: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B684A82E-7B3A-662B-BAF6-15CE11F6C292}"/>
                </a:ext>
              </a:extLst>
            </p:cNvPr>
            <p:cNvCxnSpPr>
              <a:cxnSpLocks/>
            </p:cNvCxnSpPr>
            <p:nvPr/>
          </p:nvCxnSpPr>
          <p:spPr>
            <a:xfrm>
              <a:off x="5221480" y="968186"/>
              <a:ext cx="2324425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4172A9A4-A4F5-4B7B-BFB4-BC27BC86D3D4}"/>
                </a:ext>
              </a:extLst>
            </p:cNvPr>
            <p:cNvSpPr txBox="1"/>
            <p:nvPr/>
          </p:nvSpPr>
          <p:spPr>
            <a:xfrm>
              <a:off x="5143209" y="1101025"/>
              <a:ext cx="2787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002060"/>
                  </a:solidFill>
                  <a:latin typeface="Avenir Book" panose="02000503020000020003" pitchFamily="2" charset="0"/>
                </a:rPr>
                <a:t>Taux d’accès </a:t>
              </a:r>
            </a:p>
            <a:p>
              <a:r>
                <a:rPr lang="fr-FR" sz="1200" dirty="0">
                  <a:solidFill>
                    <a:srgbClr val="002060"/>
                  </a:solidFill>
                  <a:latin typeface="Avenir Book" panose="02000503020000020003" pitchFamily="2" charset="0"/>
                </a:rPr>
                <a:t>Services fiables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1CDAE82E-4763-95E5-6E07-07D4EAE3AF5D}"/>
              </a:ext>
            </a:extLst>
          </p:cNvPr>
          <p:cNvGrpSpPr/>
          <p:nvPr/>
        </p:nvGrpSpPr>
        <p:grpSpPr>
          <a:xfrm>
            <a:off x="7181877" y="3134536"/>
            <a:ext cx="1575497" cy="1240835"/>
            <a:chOff x="5143209" y="506521"/>
            <a:chExt cx="2787812" cy="1240835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19F457DA-9C2F-5657-E1D0-8990AF0F761E}"/>
                </a:ext>
              </a:extLst>
            </p:cNvPr>
            <p:cNvSpPr txBox="1"/>
            <p:nvPr/>
          </p:nvSpPr>
          <p:spPr>
            <a:xfrm>
              <a:off x="5143209" y="506521"/>
              <a:ext cx="2599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002060"/>
                  </a:solidFill>
                  <a:latin typeface="Avenir Heavy" panose="02000503020000020003" pitchFamily="2" charset="0"/>
                </a:rPr>
                <a:t>91,78 %</a:t>
              </a:r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F03E47C-F3CF-BEFB-0D5C-3D17F05BEC88}"/>
                </a:ext>
              </a:extLst>
            </p:cNvPr>
            <p:cNvCxnSpPr>
              <a:cxnSpLocks/>
            </p:cNvCxnSpPr>
            <p:nvPr/>
          </p:nvCxnSpPr>
          <p:spPr>
            <a:xfrm>
              <a:off x="5221480" y="968186"/>
              <a:ext cx="2709539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3AFA12D5-4D85-DEBC-3E24-7A2E9FCA24EB}"/>
                </a:ext>
              </a:extLst>
            </p:cNvPr>
            <p:cNvSpPr txBox="1"/>
            <p:nvPr/>
          </p:nvSpPr>
          <p:spPr>
            <a:xfrm>
              <a:off x="5143211" y="1101025"/>
              <a:ext cx="27878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002060"/>
                  </a:solidFill>
                  <a:latin typeface="Avenir Book" panose="02000503020000020003" pitchFamily="2" charset="0"/>
                </a:rPr>
                <a:t>Écart</a:t>
              </a:r>
            </a:p>
            <a:p>
              <a:r>
                <a:rPr lang="fr-FR" sz="1200" dirty="0">
                  <a:solidFill>
                    <a:srgbClr val="002060"/>
                  </a:solidFill>
                  <a:latin typeface="Avenir Book" panose="02000503020000020003" pitchFamily="2" charset="0"/>
                </a:rPr>
                <a:t>Services basiques -fiables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7AF11D70-E98B-1F67-88D4-C8CC89D1B490}"/>
              </a:ext>
            </a:extLst>
          </p:cNvPr>
          <p:cNvGrpSpPr/>
          <p:nvPr/>
        </p:nvGrpSpPr>
        <p:grpSpPr>
          <a:xfrm>
            <a:off x="9062025" y="3134536"/>
            <a:ext cx="1313948" cy="1056169"/>
            <a:chOff x="5143211" y="506521"/>
            <a:chExt cx="2325006" cy="1056169"/>
          </a:xfrm>
        </p:grpSpPr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9DE04DE7-AE05-7FC6-20CE-616809CC9126}"/>
                </a:ext>
              </a:extLst>
            </p:cNvPr>
            <p:cNvSpPr txBox="1"/>
            <p:nvPr/>
          </p:nvSpPr>
          <p:spPr>
            <a:xfrm>
              <a:off x="5143211" y="506521"/>
              <a:ext cx="232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002060"/>
                  </a:solidFill>
                  <a:latin typeface="Avenir Heavy" panose="02000503020000020003" pitchFamily="2" charset="0"/>
                </a:rPr>
                <a:t>0,31</a:t>
              </a: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792C75E2-441F-C9AE-FA60-612AF691CA38}"/>
                </a:ext>
              </a:extLst>
            </p:cNvPr>
            <p:cNvCxnSpPr>
              <a:cxnSpLocks/>
            </p:cNvCxnSpPr>
            <p:nvPr/>
          </p:nvCxnSpPr>
          <p:spPr>
            <a:xfrm>
              <a:off x="5221480" y="968186"/>
              <a:ext cx="1977152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90D3E416-4341-AB18-C503-A2A5BFF7530B}"/>
                </a:ext>
              </a:extLst>
            </p:cNvPr>
            <p:cNvSpPr txBox="1"/>
            <p:nvPr/>
          </p:nvSpPr>
          <p:spPr>
            <a:xfrm>
              <a:off x="5143211" y="1101025"/>
              <a:ext cx="232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002060"/>
                  </a:solidFill>
                  <a:latin typeface="Avenir Book" panose="02000503020000020003" pitchFamily="2" charset="0"/>
                </a:rPr>
                <a:t>Stabilité politique</a:t>
              </a:r>
            </a:p>
          </p:txBody>
        </p:sp>
      </p:grpSp>
      <p:sp>
        <p:nvSpPr>
          <p:cNvPr id="63" name="ZoneTexte 62">
            <a:extLst>
              <a:ext uri="{FF2B5EF4-FFF2-40B4-BE49-F238E27FC236}">
                <a16:creationId xmlns:a16="http://schemas.microsoft.com/office/drawing/2014/main" id="{C74D210E-AF71-E4CB-70B1-18BB9105ED7C}"/>
              </a:ext>
            </a:extLst>
          </p:cNvPr>
          <p:cNvSpPr txBox="1"/>
          <p:nvPr/>
        </p:nvSpPr>
        <p:spPr>
          <a:xfrm rot="16200000">
            <a:off x="3987120" y="3395434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27A7F0"/>
                </a:solidFill>
                <a:latin typeface="Avenir Medium" panose="02000503020000020003" pitchFamily="2" charset="0"/>
              </a:rPr>
              <a:t>JAMAÏQUE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0D5FCFB-2172-EC61-1DFD-936660CFC41E}"/>
              </a:ext>
            </a:extLst>
          </p:cNvPr>
          <p:cNvSpPr txBox="1"/>
          <p:nvPr/>
        </p:nvSpPr>
        <p:spPr>
          <a:xfrm rot="16200000">
            <a:off x="3922708" y="510373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27A7F0"/>
                </a:solidFill>
                <a:latin typeface="Avenir Medium" panose="02000503020000020003" pitchFamily="2" charset="0"/>
              </a:rPr>
              <a:t>ARGENTINE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A030D4BC-E6E9-48AB-3CC7-43FC386BEBB9}"/>
              </a:ext>
            </a:extLst>
          </p:cNvPr>
          <p:cNvGrpSpPr/>
          <p:nvPr/>
        </p:nvGrpSpPr>
        <p:grpSpPr>
          <a:xfrm>
            <a:off x="5530730" y="4803660"/>
            <a:ext cx="1575497" cy="1056169"/>
            <a:chOff x="5143209" y="506521"/>
            <a:chExt cx="2787812" cy="1056169"/>
          </a:xfrm>
        </p:grpSpPr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E39F9C15-B8C7-34E2-30FE-F26C1576FD16}"/>
                </a:ext>
              </a:extLst>
            </p:cNvPr>
            <p:cNvSpPr txBox="1"/>
            <p:nvPr/>
          </p:nvSpPr>
          <p:spPr>
            <a:xfrm>
              <a:off x="5143209" y="506521"/>
              <a:ext cx="2599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002060"/>
                  </a:solidFill>
                  <a:latin typeface="Avenir Heavy" panose="02000503020000020003" pitchFamily="2" charset="0"/>
                </a:rPr>
                <a:t>0,36 %</a:t>
              </a:r>
            </a:p>
          </p:txBody>
        </p: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30771639-44DF-2695-F2BC-0C7AA97ADF0A}"/>
                </a:ext>
              </a:extLst>
            </p:cNvPr>
            <p:cNvCxnSpPr>
              <a:cxnSpLocks/>
            </p:cNvCxnSpPr>
            <p:nvPr/>
          </p:nvCxnSpPr>
          <p:spPr>
            <a:xfrm>
              <a:off x="5221480" y="968186"/>
              <a:ext cx="2324425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6667C464-C31D-8A38-8307-E3EA4D21AE6A}"/>
                </a:ext>
              </a:extLst>
            </p:cNvPr>
            <p:cNvSpPr txBox="1"/>
            <p:nvPr/>
          </p:nvSpPr>
          <p:spPr>
            <a:xfrm>
              <a:off x="5143209" y="1101025"/>
              <a:ext cx="2787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002060"/>
                  </a:solidFill>
                  <a:latin typeface="Avenir Book" panose="02000503020000020003" pitchFamily="2" charset="0"/>
                </a:rPr>
                <a:t>Taux de mortalité moyen</a:t>
              </a:r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E5FBBBC9-DD83-2648-5741-EC9A80991406}"/>
              </a:ext>
            </a:extLst>
          </p:cNvPr>
          <p:cNvGrpSpPr/>
          <p:nvPr/>
        </p:nvGrpSpPr>
        <p:grpSpPr>
          <a:xfrm>
            <a:off x="7204494" y="4793848"/>
            <a:ext cx="1575497" cy="1056169"/>
            <a:chOff x="5143209" y="506521"/>
            <a:chExt cx="2787812" cy="1056169"/>
          </a:xfrm>
        </p:grpSpPr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3E30BF24-8F46-1F34-2DD0-AD285BA7B03B}"/>
                </a:ext>
              </a:extLst>
            </p:cNvPr>
            <p:cNvSpPr txBox="1"/>
            <p:nvPr/>
          </p:nvSpPr>
          <p:spPr>
            <a:xfrm>
              <a:off x="5143209" y="506521"/>
              <a:ext cx="2599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002060"/>
                  </a:solidFill>
                  <a:latin typeface="Avenir Heavy" panose="02000503020000020003" pitchFamily="2" charset="0"/>
                </a:rPr>
                <a:t>99,08 %</a:t>
              </a:r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FFCCCD7E-EF42-322B-9898-B04EEFB49B38}"/>
                </a:ext>
              </a:extLst>
            </p:cNvPr>
            <p:cNvCxnSpPr>
              <a:cxnSpLocks/>
            </p:cNvCxnSpPr>
            <p:nvPr/>
          </p:nvCxnSpPr>
          <p:spPr>
            <a:xfrm>
              <a:off x="5221480" y="968186"/>
              <a:ext cx="2709539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2AA53E5F-40B7-4C54-1BB1-0B1D0681BADD}"/>
                </a:ext>
              </a:extLst>
            </p:cNvPr>
            <p:cNvSpPr txBox="1"/>
            <p:nvPr/>
          </p:nvSpPr>
          <p:spPr>
            <a:xfrm>
              <a:off x="5143211" y="1101025"/>
              <a:ext cx="2787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002060"/>
                  </a:solidFill>
                  <a:latin typeface="Avenir Book" panose="02000503020000020003" pitchFamily="2" charset="0"/>
                </a:rPr>
                <a:t>Taux d’accès</a:t>
              </a:r>
            </a:p>
            <a:p>
              <a:r>
                <a:rPr lang="fr-FR" sz="1200" dirty="0">
                  <a:solidFill>
                    <a:srgbClr val="002060"/>
                  </a:solidFill>
                  <a:latin typeface="Avenir Book" panose="02000503020000020003" pitchFamily="2" charset="0"/>
                </a:rPr>
                <a:t>Services basiques</a:t>
              </a:r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0F0FC203-9F36-0E32-7B35-68D51DCE0195}"/>
              </a:ext>
            </a:extLst>
          </p:cNvPr>
          <p:cNvGrpSpPr/>
          <p:nvPr/>
        </p:nvGrpSpPr>
        <p:grpSpPr>
          <a:xfrm>
            <a:off x="9084642" y="4793848"/>
            <a:ext cx="1313948" cy="1056169"/>
            <a:chOff x="5143211" y="506521"/>
            <a:chExt cx="2325006" cy="1056169"/>
          </a:xfrm>
        </p:grpSpPr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EA7211CD-EFBF-1CC9-A000-80B980903863}"/>
                </a:ext>
              </a:extLst>
            </p:cNvPr>
            <p:cNvSpPr txBox="1"/>
            <p:nvPr/>
          </p:nvSpPr>
          <p:spPr>
            <a:xfrm>
              <a:off x="5143211" y="506521"/>
              <a:ext cx="232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002060"/>
                  </a:solidFill>
                  <a:latin typeface="Avenir Heavy" panose="02000503020000020003" pitchFamily="2" charset="0"/>
                </a:rPr>
                <a:t>0,20</a:t>
              </a:r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5F2A834E-AB9A-027A-63E0-ADAE7FA437A9}"/>
                </a:ext>
              </a:extLst>
            </p:cNvPr>
            <p:cNvCxnSpPr>
              <a:cxnSpLocks/>
            </p:cNvCxnSpPr>
            <p:nvPr/>
          </p:nvCxnSpPr>
          <p:spPr>
            <a:xfrm>
              <a:off x="5221480" y="968186"/>
              <a:ext cx="1977152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74B5F63C-6DB9-A7DD-D170-B6C0A85B1BFC}"/>
                </a:ext>
              </a:extLst>
            </p:cNvPr>
            <p:cNvSpPr txBox="1"/>
            <p:nvPr/>
          </p:nvSpPr>
          <p:spPr>
            <a:xfrm>
              <a:off x="5143211" y="1101025"/>
              <a:ext cx="232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002060"/>
                  </a:solidFill>
                  <a:latin typeface="Avenir Book" panose="02000503020000020003" pitchFamily="2" charset="0"/>
                </a:rPr>
                <a:t>Stabilité politique</a:t>
              </a:r>
            </a:p>
          </p:txBody>
        </p:sp>
      </p:grpSp>
      <p:sp>
        <p:nvSpPr>
          <p:cNvPr id="77" name="Parenthèse ouvrante 76">
            <a:extLst>
              <a:ext uri="{FF2B5EF4-FFF2-40B4-BE49-F238E27FC236}">
                <a16:creationId xmlns:a16="http://schemas.microsoft.com/office/drawing/2014/main" id="{435FD4E3-592A-B40A-706E-24EFF36172D2}"/>
              </a:ext>
            </a:extLst>
          </p:cNvPr>
          <p:cNvSpPr/>
          <p:nvPr/>
        </p:nvSpPr>
        <p:spPr>
          <a:xfrm rot="16200000">
            <a:off x="7070581" y="4362700"/>
            <a:ext cx="142989" cy="32679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8CBC6973-FA51-5FF6-2C3A-18E68C4295FF}"/>
              </a:ext>
            </a:extLst>
          </p:cNvPr>
          <p:cNvSpPr txBox="1"/>
          <p:nvPr/>
        </p:nvSpPr>
        <p:spPr>
          <a:xfrm>
            <a:off x="5757057" y="6109254"/>
            <a:ext cx="267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002060"/>
                </a:solidFill>
                <a:latin typeface="Avenir Medium" panose="02000503020000020003" pitchFamily="2" charset="0"/>
              </a:rPr>
              <a:t>Très bonne efficacité de la politique gouvernementale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CC629D3-917E-8232-0917-AD638136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987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746895B-CA70-338D-DAB6-C4B783BA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939" y="2022191"/>
            <a:ext cx="10162537" cy="2274840"/>
          </a:xfrm>
        </p:spPr>
        <p:txBody>
          <a:bodyPr>
            <a:normAutofit/>
          </a:bodyPr>
          <a:lstStyle/>
          <a:p>
            <a:r>
              <a:rPr lang="fr-FR" sz="4800" b="1" spc="300" dirty="0">
                <a:solidFill>
                  <a:srgbClr val="002060"/>
                </a:solidFill>
                <a:latin typeface="Avenir Heavy" panose="02000503020000020003" pitchFamily="2" charset="0"/>
              </a:rPr>
              <a:t>MERCI POUR VOTRE ATTENTION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AEAF81F-BB4A-BD94-D365-F9B1B7B79A2A}"/>
              </a:ext>
            </a:extLst>
          </p:cNvPr>
          <p:cNvCxnSpPr>
            <a:cxnSpLocks/>
          </p:cNvCxnSpPr>
          <p:nvPr/>
        </p:nvCxnSpPr>
        <p:spPr>
          <a:xfrm>
            <a:off x="1300392" y="4060893"/>
            <a:ext cx="395613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97497A9F-769F-4123-1EA0-FB740C41401F}"/>
              </a:ext>
            </a:extLst>
          </p:cNvPr>
          <p:cNvSpPr txBox="1"/>
          <p:nvPr/>
        </p:nvSpPr>
        <p:spPr>
          <a:xfrm>
            <a:off x="1300392" y="4484032"/>
            <a:ext cx="2874505" cy="1168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002060"/>
                </a:solidFill>
                <a:latin typeface="Avenir" panose="02000503020000020003" pitchFamily="2" charset="0"/>
              </a:rPr>
              <a:t>Inès KHALDI </a:t>
            </a:r>
          </a:p>
          <a:p>
            <a:pPr>
              <a:lnSpc>
                <a:spcPct val="150000"/>
              </a:lnSpc>
            </a:pPr>
            <a:r>
              <a:rPr lang="fr-FR" sz="1600" dirty="0" err="1">
                <a:solidFill>
                  <a:srgbClr val="002060"/>
                </a:solidFill>
                <a:latin typeface="Avenir" panose="02000503020000020003" pitchFamily="2" charset="0"/>
              </a:rPr>
              <a:t>ineskhld@gmail.com</a:t>
            </a:r>
            <a:endParaRPr lang="fr-FR" sz="1600" dirty="0">
              <a:solidFill>
                <a:srgbClr val="002060"/>
              </a:solidFill>
              <a:latin typeface="Avenir" panose="02000503020000020003" pitchFamily="2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002060"/>
                </a:solidFill>
                <a:latin typeface="Avenir" panose="02000503020000020003" pitchFamily="2" charset="0"/>
              </a:rPr>
              <a:t>Data </a:t>
            </a:r>
            <a:r>
              <a:rPr lang="fr-FR" sz="1600" dirty="0" err="1">
                <a:solidFill>
                  <a:srgbClr val="002060"/>
                </a:solidFill>
                <a:latin typeface="Avenir" panose="02000503020000020003" pitchFamily="2" charset="0"/>
              </a:rPr>
              <a:t>analyst</a:t>
            </a:r>
            <a:r>
              <a:rPr lang="fr-FR" sz="1600" dirty="0">
                <a:solidFill>
                  <a:srgbClr val="002060"/>
                </a:solidFill>
                <a:latin typeface="Avenir" panose="02000503020000020003" pitchFamily="2" charset="0"/>
              </a:rPr>
              <a:t> – OC 2023-2024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70CEC00-C50E-555B-B870-66274FA1FEE4}"/>
              </a:ext>
            </a:extLst>
          </p:cNvPr>
          <p:cNvGrpSpPr/>
          <p:nvPr/>
        </p:nvGrpSpPr>
        <p:grpSpPr>
          <a:xfrm>
            <a:off x="86673" y="0"/>
            <a:ext cx="643122" cy="6858000"/>
            <a:chOff x="86673" y="0"/>
            <a:chExt cx="643122" cy="68580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A371CE8-F62E-1F7F-811A-D3961FF18E3C}"/>
                </a:ext>
              </a:extLst>
            </p:cNvPr>
            <p:cNvCxnSpPr>
              <a:cxnSpLocks/>
            </p:cNvCxnSpPr>
            <p:nvPr/>
          </p:nvCxnSpPr>
          <p:spPr>
            <a:xfrm>
              <a:off x="408234" y="0"/>
              <a:ext cx="0" cy="308811"/>
            </a:xfrm>
            <a:prstGeom prst="line">
              <a:avLst/>
            </a:prstGeom>
            <a:ln w="19050">
              <a:solidFill>
                <a:srgbClr val="27A7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47E1FD66-419A-F134-4103-344CF41425EE}"/>
                </a:ext>
              </a:extLst>
            </p:cNvPr>
            <p:cNvCxnSpPr>
              <a:cxnSpLocks/>
            </p:cNvCxnSpPr>
            <p:nvPr/>
          </p:nvCxnSpPr>
          <p:spPr>
            <a:xfrm>
              <a:off x="408234" y="823652"/>
              <a:ext cx="0" cy="6034348"/>
            </a:xfrm>
            <a:prstGeom prst="line">
              <a:avLst/>
            </a:prstGeom>
            <a:ln w="19050">
              <a:solidFill>
                <a:srgbClr val="27A7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0FAA093D-434D-1D28-F703-29F43BDDE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673" y="362892"/>
              <a:ext cx="643122" cy="406678"/>
            </a:xfrm>
            <a:prstGeom prst="rect">
              <a:avLst/>
            </a:prstGeom>
          </p:spPr>
        </p:pic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45DD5-4DD6-F4B3-51CF-617CB0CD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523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>
            <a:extLst>
              <a:ext uri="{FF2B5EF4-FFF2-40B4-BE49-F238E27FC236}">
                <a16:creationId xmlns:a16="http://schemas.microsoft.com/office/drawing/2014/main" id="{BAC680BB-EE0E-B348-CAEA-23C15F6E4775}"/>
              </a:ext>
            </a:extLst>
          </p:cNvPr>
          <p:cNvSpPr txBox="1">
            <a:spLocks/>
          </p:cNvSpPr>
          <p:nvPr/>
        </p:nvSpPr>
        <p:spPr>
          <a:xfrm>
            <a:off x="241297" y="1105166"/>
            <a:ext cx="1458466" cy="312585"/>
          </a:xfrm>
          <a:prstGeom prst="round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200" b="1" spc="300" dirty="0">
                <a:solidFill>
                  <a:srgbClr val="034688"/>
                </a:solidFill>
                <a:latin typeface="Avenir Light" panose="020B0402020203020204" pitchFamily="34" charset="77"/>
              </a:rPr>
              <a:t>OBJECTIFS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2B6BA94-806E-34B4-8B57-A8BD11D68EC6}"/>
              </a:ext>
            </a:extLst>
          </p:cNvPr>
          <p:cNvGrpSpPr/>
          <p:nvPr/>
        </p:nvGrpSpPr>
        <p:grpSpPr>
          <a:xfrm>
            <a:off x="414927" y="2700948"/>
            <a:ext cx="2571714" cy="2581466"/>
            <a:chOff x="525622" y="2682363"/>
            <a:chExt cx="2571714" cy="2581466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C87283DA-77B0-C13A-898C-709673E9E3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5622" y="2682363"/>
              <a:ext cx="2571714" cy="2581466"/>
              <a:chOff x="1247614" y="2219015"/>
              <a:chExt cx="2700001" cy="2710240"/>
            </a:xfrm>
          </p:grpSpPr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27FC1159-ECC4-D38A-ED59-CDB76E9D7A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5" y="2219015"/>
                <a:ext cx="2700000" cy="27000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2700000" algn="tl" rotWithShape="0">
                  <a:srgbClr val="A1A5B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F36771CB-EBF0-BEDB-AD03-FB00DB2ABF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4" y="2229255"/>
                <a:ext cx="2700000" cy="27000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BBFA52B5-8EB5-3E9C-21D7-731D94351086}"/>
                </a:ext>
              </a:extLst>
            </p:cNvPr>
            <p:cNvSpPr txBox="1"/>
            <p:nvPr/>
          </p:nvSpPr>
          <p:spPr>
            <a:xfrm>
              <a:off x="747546" y="3393774"/>
              <a:ext cx="2125785" cy="1168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1600" dirty="0">
                  <a:solidFill>
                    <a:srgbClr val="002060"/>
                  </a:solidFill>
                  <a:latin typeface="Avenir" panose="02000503020000020003" pitchFamily="2" charset="0"/>
                </a:rPr>
                <a:t>Donner accès l’eau potable à tout le monde. 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43DD6FB1-E0F2-F975-B061-0D658A7286FA}"/>
              </a:ext>
            </a:extLst>
          </p:cNvPr>
          <p:cNvGrpSpPr/>
          <p:nvPr/>
        </p:nvGrpSpPr>
        <p:grpSpPr>
          <a:xfrm>
            <a:off x="3372208" y="2700948"/>
            <a:ext cx="2571714" cy="2581466"/>
            <a:chOff x="525622" y="2682363"/>
            <a:chExt cx="2571714" cy="2581466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39EB4FAE-1120-4B0D-1A67-6B533A8ABBA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5622" y="2682363"/>
              <a:ext cx="2571714" cy="2581466"/>
              <a:chOff x="1247614" y="2219015"/>
              <a:chExt cx="2700001" cy="2710240"/>
            </a:xfrm>
          </p:grpSpPr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FAE665A5-FCBA-526D-192B-70112F5A4A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5" y="2219015"/>
                <a:ext cx="2700000" cy="27000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2700000" algn="tl" rotWithShape="0">
                  <a:srgbClr val="A1A5B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81686C76-0C5E-ADBE-AB92-16A0031B70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4" y="2229255"/>
                <a:ext cx="2700000" cy="27000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4EA4E068-1D3C-DDA9-E0CC-191FF4A6530C}"/>
                </a:ext>
              </a:extLst>
            </p:cNvPr>
            <p:cNvSpPr txBox="1"/>
            <p:nvPr/>
          </p:nvSpPr>
          <p:spPr>
            <a:xfrm>
              <a:off x="748586" y="3393774"/>
              <a:ext cx="2125785" cy="1168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1600" dirty="0">
                  <a:solidFill>
                    <a:srgbClr val="002060"/>
                  </a:solidFill>
                  <a:latin typeface="Avenir" panose="02000503020000020003" pitchFamily="2" charset="0"/>
                </a:rPr>
                <a:t>Création de services d’accès à l’eau potable.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6F1BE24-4069-CABD-39BB-6A9BA4E87C85}"/>
              </a:ext>
            </a:extLst>
          </p:cNvPr>
          <p:cNvGrpSpPr/>
          <p:nvPr/>
        </p:nvGrpSpPr>
        <p:grpSpPr>
          <a:xfrm>
            <a:off x="6329489" y="2700948"/>
            <a:ext cx="2571714" cy="2581466"/>
            <a:chOff x="525622" y="2682363"/>
            <a:chExt cx="2571714" cy="258146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441C85B3-39FF-C9B6-1046-CF096395F6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5622" y="2682363"/>
              <a:ext cx="2571714" cy="2581466"/>
              <a:chOff x="1247614" y="2219015"/>
              <a:chExt cx="2700001" cy="2710240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BCC14451-7C15-9409-80B3-E2D8C9BD61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5" y="2219015"/>
                <a:ext cx="2700000" cy="27000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2700000" algn="tl" rotWithShape="0">
                  <a:srgbClr val="A1A5B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774554C6-BC93-B448-6230-0D7480A2FA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4" y="2229255"/>
                <a:ext cx="2700000" cy="27000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0C624E5E-EDDA-B9DE-46D0-E182A52B299D}"/>
                </a:ext>
              </a:extLst>
            </p:cNvPr>
            <p:cNvSpPr txBox="1"/>
            <p:nvPr/>
          </p:nvSpPr>
          <p:spPr>
            <a:xfrm>
              <a:off x="747565" y="3382473"/>
              <a:ext cx="2125785" cy="1168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1600" dirty="0">
                  <a:solidFill>
                    <a:srgbClr val="002060"/>
                  </a:solidFill>
                  <a:latin typeface="Avenir Book" panose="02000503020000020003" pitchFamily="2" charset="0"/>
                </a:rPr>
                <a:t>Modernisation de services d’accès déjà existants.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6E5820B9-111F-F706-C455-81D6B67CCAA6}"/>
              </a:ext>
            </a:extLst>
          </p:cNvPr>
          <p:cNvGrpSpPr/>
          <p:nvPr/>
        </p:nvGrpSpPr>
        <p:grpSpPr>
          <a:xfrm>
            <a:off x="9286771" y="2700948"/>
            <a:ext cx="2571714" cy="2581466"/>
            <a:chOff x="525622" y="2682363"/>
            <a:chExt cx="2571714" cy="2581466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62A5FDB5-D65C-01BD-0F28-65E910CF21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5622" y="2682363"/>
              <a:ext cx="2571714" cy="2581466"/>
              <a:chOff x="1247614" y="2219015"/>
              <a:chExt cx="2700001" cy="2710240"/>
            </a:xfrm>
          </p:grpSpPr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59B6F4F7-FEF9-B022-1275-43106882CA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5" y="2219015"/>
                <a:ext cx="2700000" cy="27000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2700000" algn="tl" rotWithShape="0">
                  <a:srgbClr val="A1A5B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79F40EA-C9FA-8CB8-645B-4938FDB356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4" y="2229255"/>
                <a:ext cx="2700000" cy="27000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596D6125-0E69-C38F-9658-43606E55FF1C}"/>
                </a:ext>
              </a:extLst>
            </p:cNvPr>
            <p:cNvSpPr txBox="1"/>
            <p:nvPr/>
          </p:nvSpPr>
          <p:spPr>
            <a:xfrm>
              <a:off x="748586" y="3024442"/>
              <a:ext cx="2125785" cy="1907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1600" dirty="0">
                  <a:solidFill>
                    <a:srgbClr val="002060"/>
                  </a:solidFill>
                  <a:latin typeface="Avenir Book" panose="02000503020000020003" pitchFamily="2" charset="0"/>
                </a:rPr>
                <a:t>Consulting auprès des gouvernements à propos des politiques d’accès à l’eau.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97E97AC4-0086-2FBC-B08B-22FD844A4B75}"/>
              </a:ext>
            </a:extLst>
          </p:cNvPr>
          <p:cNvGrpSpPr/>
          <p:nvPr/>
        </p:nvGrpSpPr>
        <p:grpSpPr>
          <a:xfrm>
            <a:off x="7255679" y="1892306"/>
            <a:ext cx="720000" cy="720000"/>
            <a:chOff x="1340783" y="1889197"/>
            <a:chExt cx="720000" cy="72000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37B00452-894D-4548-ECD9-2B9D567C6E15}"/>
                </a:ext>
              </a:extLst>
            </p:cNvPr>
            <p:cNvGrpSpPr/>
            <p:nvPr/>
          </p:nvGrpSpPr>
          <p:grpSpPr>
            <a:xfrm>
              <a:off x="1340783" y="1889197"/>
              <a:ext cx="720000" cy="720000"/>
              <a:chOff x="1084489" y="1930648"/>
              <a:chExt cx="2033849" cy="1114533"/>
            </a:xfrm>
            <a:gradFill flip="none" rotWithShape="1">
              <a:gsLst>
                <a:gs pos="50000">
                  <a:srgbClr val="E7E8ED"/>
                </a:gs>
                <a:gs pos="100000">
                  <a:srgbClr val="A1A5B9"/>
                </a:gs>
                <a:gs pos="1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</p:grpSpPr>
          <p:sp>
            <p:nvSpPr>
              <p:cNvPr id="11" name="Rectangle : coins arrondis 15">
                <a:extLst>
                  <a:ext uri="{FF2B5EF4-FFF2-40B4-BE49-F238E27FC236}">
                    <a16:creationId xmlns:a16="http://schemas.microsoft.com/office/drawing/2014/main" id="{D490DE5A-3484-895D-35FD-518751760260}"/>
                  </a:ext>
                </a:extLst>
              </p:cNvPr>
              <p:cNvSpPr/>
              <p:nvPr/>
            </p:nvSpPr>
            <p:spPr>
              <a:xfrm>
                <a:off x="1090246" y="1930648"/>
                <a:ext cx="2028092" cy="111453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254000" dist="190500" dir="2700000" algn="tl" rotWithShape="0">
                  <a:srgbClr val="A1A5B9">
                    <a:alpha val="40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0" h="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Rectangle : coins arrondis 16">
                <a:extLst>
                  <a:ext uri="{FF2B5EF4-FFF2-40B4-BE49-F238E27FC236}">
                    <a16:creationId xmlns:a16="http://schemas.microsoft.com/office/drawing/2014/main" id="{ADEEE479-864D-E013-B57A-34120B5313A9}"/>
                  </a:ext>
                </a:extLst>
              </p:cNvPr>
              <p:cNvSpPr/>
              <p:nvPr/>
            </p:nvSpPr>
            <p:spPr>
              <a:xfrm>
                <a:off x="1084489" y="1930648"/>
                <a:ext cx="2028092" cy="111453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254000" dist="190500" dir="13500000" algn="tl" rotWithShape="0">
                  <a:schemeClr val="bg1">
                    <a:alpha val="75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0" h="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65" name="Graphique 57" descr="Graphique à barres avec un remplissage uni">
              <a:extLst>
                <a:ext uri="{FF2B5EF4-FFF2-40B4-BE49-F238E27FC236}">
                  <a16:creationId xmlns:a16="http://schemas.microsoft.com/office/drawing/2014/main" id="{E1A9AD04-3398-9B98-C8C6-49B329C80167}"/>
                </a:ext>
              </a:extLst>
            </p:cNvPr>
            <p:cNvGrpSpPr/>
            <p:nvPr/>
          </p:nvGrpSpPr>
          <p:grpSpPr>
            <a:xfrm>
              <a:off x="1507224" y="2056657"/>
              <a:ext cx="385078" cy="385078"/>
              <a:chOff x="1507224" y="2056657"/>
              <a:chExt cx="385078" cy="385078"/>
            </a:xfrm>
            <a:gradFill flip="none" rotWithShape="1">
              <a:gsLst>
                <a:gs pos="0">
                  <a:srgbClr val="034688"/>
                </a:gs>
                <a:gs pos="100000">
                  <a:srgbClr val="00B5FF"/>
                </a:gs>
              </a:gsLst>
              <a:lin ang="2700000" scaled="1"/>
              <a:tileRect/>
            </a:gradFill>
          </p:grpSpPr>
          <p:sp>
            <p:nvSpPr>
              <p:cNvPr id="66" name="Forme libre 65">
                <a:extLst>
                  <a:ext uri="{FF2B5EF4-FFF2-40B4-BE49-F238E27FC236}">
                    <a16:creationId xmlns:a16="http://schemas.microsoft.com/office/drawing/2014/main" id="{A6847900-2CDA-7447-4C03-B40B8228FBF7}"/>
                  </a:ext>
                </a:extLst>
              </p:cNvPr>
              <p:cNvSpPr/>
              <p:nvPr/>
            </p:nvSpPr>
            <p:spPr>
              <a:xfrm>
                <a:off x="1507224" y="2056657"/>
                <a:ext cx="385078" cy="385078"/>
              </a:xfrm>
              <a:custGeom>
                <a:avLst/>
                <a:gdLst>
                  <a:gd name="connsiteX0" fmla="*/ 351101 w 385078"/>
                  <a:gd name="connsiteY0" fmla="*/ 0 h 385078"/>
                  <a:gd name="connsiteX1" fmla="*/ 385078 w 385078"/>
                  <a:gd name="connsiteY1" fmla="*/ 0 h 385078"/>
                  <a:gd name="connsiteX2" fmla="*/ 385078 w 385078"/>
                  <a:gd name="connsiteY2" fmla="*/ 385078 h 385078"/>
                  <a:gd name="connsiteX3" fmla="*/ 0 w 385078"/>
                  <a:gd name="connsiteY3" fmla="*/ 385078 h 385078"/>
                  <a:gd name="connsiteX4" fmla="*/ 0 w 385078"/>
                  <a:gd name="connsiteY4" fmla="*/ 351101 h 385078"/>
                  <a:gd name="connsiteX5" fmla="*/ 351101 w 385078"/>
                  <a:gd name="connsiteY5" fmla="*/ 351101 h 38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078" h="385078">
                    <a:moveTo>
                      <a:pt x="351101" y="0"/>
                    </a:moveTo>
                    <a:lnTo>
                      <a:pt x="385078" y="0"/>
                    </a:lnTo>
                    <a:lnTo>
                      <a:pt x="385078" y="385078"/>
                    </a:lnTo>
                    <a:lnTo>
                      <a:pt x="0" y="385078"/>
                    </a:lnTo>
                    <a:lnTo>
                      <a:pt x="0" y="351101"/>
                    </a:lnTo>
                    <a:lnTo>
                      <a:pt x="351101" y="351101"/>
                    </a:lnTo>
                    <a:close/>
                  </a:path>
                </a:pathLst>
              </a:custGeom>
              <a:grpFill/>
              <a:ln w="56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7" name="Forme libre 66">
                <a:extLst>
                  <a:ext uri="{FF2B5EF4-FFF2-40B4-BE49-F238E27FC236}">
                    <a16:creationId xmlns:a16="http://schemas.microsoft.com/office/drawing/2014/main" id="{8BF527E4-CE42-0923-65A3-D015A6B2CF6F}"/>
                  </a:ext>
                </a:extLst>
              </p:cNvPr>
              <p:cNvSpPr/>
              <p:nvPr/>
            </p:nvSpPr>
            <p:spPr>
              <a:xfrm>
                <a:off x="1762056" y="2175579"/>
                <a:ext cx="62292" cy="198202"/>
              </a:xfrm>
              <a:custGeom>
                <a:avLst/>
                <a:gdLst>
                  <a:gd name="connsiteX0" fmla="*/ 0 w 62292"/>
                  <a:gd name="connsiteY0" fmla="*/ 0 h 198202"/>
                  <a:gd name="connsiteX1" fmla="*/ 62292 w 62292"/>
                  <a:gd name="connsiteY1" fmla="*/ 0 h 198202"/>
                  <a:gd name="connsiteX2" fmla="*/ 62292 w 62292"/>
                  <a:gd name="connsiteY2" fmla="*/ 198202 h 198202"/>
                  <a:gd name="connsiteX3" fmla="*/ 0 w 62292"/>
                  <a:gd name="connsiteY3" fmla="*/ 198202 h 19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92" h="198202">
                    <a:moveTo>
                      <a:pt x="0" y="0"/>
                    </a:moveTo>
                    <a:lnTo>
                      <a:pt x="62292" y="0"/>
                    </a:lnTo>
                    <a:lnTo>
                      <a:pt x="62292" y="198202"/>
                    </a:lnTo>
                    <a:lnTo>
                      <a:pt x="0" y="198202"/>
                    </a:lnTo>
                    <a:close/>
                  </a:path>
                </a:pathLst>
              </a:custGeom>
              <a:grpFill/>
              <a:ln w="56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8" name="Forme libre 67">
                <a:extLst>
                  <a:ext uri="{FF2B5EF4-FFF2-40B4-BE49-F238E27FC236}">
                    <a16:creationId xmlns:a16="http://schemas.microsoft.com/office/drawing/2014/main" id="{DBC2B1DA-AEB0-8A0C-5A48-DC9691DF46B5}"/>
                  </a:ext>
                </a:extLst>
              </p:cNvPr>
              <p:cNvSpPr/>
              <p:nvPr/>
            </p:nvSpPr>
            <p:spPr>
              <a:xfrm>
                <a:off x="1677112" y="2056657"/>
                <a:ext cx="62292" cy="317123"/>
              </a:xfrm>
              <a:custGeom>
                <a:avLst/>
                <a:gdLst>
                  <a:gd name="connsiteX0" fmla="*/ 0 w 62292"/>
                  <a:gd name="connsiteY0" fmla="*/ 0 h 317123"/>
                  <a:gd name="connsiteX1" fmla="*/ 62292 w 62292"/>
                  <a:gd name="connsiteY1" fmla="*/ 0 h 317123"/>
                  <a:gd name="connsiteX2" fmla="*/ 62292 w 62292"/>
                  <a:gd name="connsiteY2" fmla="*/ 317123 h 317123"/>
                  <a:gd name="connsiteX3" fmla="*/ 0 w 62292"/>
                  <a:gd name="connsiteY3" fmla="*/ 317123 h 31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92" h="317123">
                    <a:moveTo>
                      <a:pt x="0" y="0"/>
                    </a:moveTo>
                    <a:lnTo>
                      <a:pt x="62292" y="0"/>
                    </a:lnTo>
                    <a:lnTo>
                      <a:pt x="62292" y="317123"/>
                    </a:lnTo>
                    <a:lnTo>
                      <a:pt x="0" y="317123"/>
                    </a:lnTo>
                    <a:close/>
                  </a:path>
                </a:pathLst>
              </a:custGeom>
              <a:grpFill/>
              <a:ln w="56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9" name="Forme libre 68">
                <a:extLst>
                  <a:ext uri="{FF2B5EF4-FFF2-40B4-BE49-F238E27FC236}">
                    <a16:creationId xmlns:a16="http://schemas.microsoft.com/office/drawing/2014/main" id="{24E4F439-341A-5A2C-9A8D-A06AB52727DB}"/>
                  </a:ext>
                </a:extLst>
              </p:cNvPr>
              <p:cNvSpPr/>
              <p:nvPr/>
            </p:nvSpPr>
            <p:spPr>
              <a:xfrm>
                <a:off x="1592168" y="2175579"/>
                <a:ext cx="62292" cy="198202"/>
              </a:xfrm>
              <a:custGeom>
                <a:avLst/>
                <a:gdLst>
                  <a:gd name="connsiteX0" fmla="*/ 0 w 62292"/>
                  <a:gd name="connsiteY0" fmla="*/ 0 h 198202"/>
                  <a:gd name="connsiteX1" fmla="*/ 62292 w 62292"/>
                  <a:gd name="connsiteY1" fmla="*/ 0 h 198202"/>
                  <a:gd name="connsiteX2" fmla="*/ 62292 w 62292"/>
                  <a:gd name="connsiteY2" fmla="*/ 198202 h 198202"/>
                  <a:gd name="connsiteX3" fmla="*/ 0 w 62292"/>
                  <a:gd name="connsiteY3" fmla="*/ 198202 h 19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92" h="198202">
                    <a:moveTo>
                      <a:pt x="0" y="0"/>
                    </a:moveTo>
                    <a:lnTo>
                      <a:pt x="62292" y="0"/>
                    </a:lnTo>
                    <a:lnTo>
                      <a:pt x="62292" y="198202"/>
                    </a:lnTo>
                    <a:lnTo>
                      <a:pt x="0" y="198202"/>
                    </a:lnTo>
                    <a:close/>
                  </a:path>
                </a:pathLst>
              </a:custGeom>
              <a:grpFill/>
              <a:ln w="56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0" name="Forme libre 69">
                <a:extLst>
                  <a:ext uri="{FF2B5EF4-FFF2-40B4-BE49-F238E27FC236}">
                    <a16:creationId xmlns:a16="http://schemas.microsoft.com/office/drawing/2014/main" id="{8B6B78BC-15D8-E250-0362-602D6F722CD8}"/>
                  </a:ext>
                </a:extLst>
              </p:cNvPr>
              <p:cNvSpPr/>
              <p:nvPr/>
            </p:nvSpPr>
            <p:spPr>
              <a:xfrm>
                <a:off x="1507224" y="2271848"/>
                <a:ext cx="62292" cy="101932"/>
              </a:xfrm>
              <a:custGeom>
                <a:avLst/>
                <a:gdLst>
                  <a:gd name="connsiteX0" fmla="*/ 0 w 62292"/>
                  <a:gd name="connsiteY0" fmla="*/ 0 h 101932"/>
                  <a:gd name="connsiteX1" fmla="*/ 62292 w 62292"/>
                  <a:gd name="connsiteY1" fmla="*/ 0 h 101932"/>
                  <a:gd name="connsiteX2" fmla="*/ 62292 w 62292"/>
                  <a:gd name="connsiteY2" fmla="*/ 101933 h 101932"/>
                  <a:gd name="connsiteX3" fmla="*/ 0 w 62292"/>
                  <a:gd name="connsiteY3" fmla="*/ 101933 h 10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92" h="101932">
                    <a:moveTo>
                      <a:pt x="0" y="0"/>
                    </a:moveTo>
                    <a:lnTo>
                      <a:pt x="62292" y="0"/>
                    </a:lnTo>
                    <a:lnTo>
                      <a:pt x="62292" y="101933"/>
                    </a:lnTo>
                    <a:lnTo>
                      <a:pt x="0" y="101933"/>
                    </a:lnTo>
                    <a:close/>
                  </a:path>
                </a:pathLst>
              </a:custGeom>
              <a:grpFill/>
              <a:ln w="56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97BD67C4-724E-F2BA-789D-1A1F5F8557CF}"/>
              </a:ext>
            </a:extLst>
          </p:cNvPr>
          <p:cNvGrpSpPr/>
          <p:nvPr/>
        </p:nvGrpSpPr>
        <p:grpSpPr>
          <a:xfrm>
            <a:off x="10212627" y="1934722"/>
            <a:ext cx="720000" cy="720000"/>
            <a:chOff x="10212627" y="1934722"/>
            <a:chExt cx="720000" cy="720000"/>
          </a:xfrm>
        </p:grpSpPr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507EB4-9D5D-4DEF-2B22-63E05575975C}"/>
                </a:ext>
              </a:extLst>
            </p:cNvPr>
            <p:cNvGrpSpPr/>
            <p:nvPr/>
          </p:nvGrpSpPr>
          <p:grpSpPr>
            <a:xfrm>
              <a:off x="10212627" y="1934722"/>
              <a:ext cx="720000" cy="720000"/>
              <a:chOff x="1084489" y="1930648"/>
              <a:chExt cx="2033849" cy="1114533"/>
            </a:xfrm>
            <a:gradFill flip="none" rotWithShape="1">
              <a:gsLst>
                <a:gs pos="50000">
                  <a:srgbClr val="E7E8ED"/>
                </a:gs>
                <a:gs pos="100000">
                  <a:srgbClr val="A1A5B9"/>
                </a:gs>
                <a:gs pos="1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</p:grpSpPr>
          <p:sp>
            <p:nvSpPr>
              <p:cNvPr id="48" name="Rectangle : coins arrondis 15">
                <a:extLst>
                  <a:ext uri="{FF2B5EF4-FFF2-40B4-BE49-F238E27FC236}">
                    <a16:creationId xmlns:a16="http://schemas.microsoft.com/office/drawing/2014/main" id="{282AC381-CF65-2DE3-2501-C08856D1998A}"/>
                  </a:ext>
                </a:extLst>
              </p:cNvPr>
              <p:cNvSpPr/>
              <p:nvPr/>
            </p:nvSpPr>
            <p:spPr>
              <a:xfrm>
                <a:off x="1090246" y="1930648"/>
                <a:ext cx="2028092" cy="111453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254000" dist="190500" dir="2700000" algn="tl" rotWithShape="0">
                  <a:srgbClr val="A1A5B9">
                    <a:alpha val="40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0" h="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Rectangle : coins arrondis 16">
                <a:extLst>
                  <a:ext uri="{FF2B5EF4-FFF2-40B4-BE49-F238E27FC236}">
                    <a16:creationId xmlns:a16="http://schemas.microsoft.com/office/drawing/2014/main" id="{E06A8B94-C6D5-0EBB-EA16-E3A1F4921699}"/>
                  </a:ext>
                </a:extLst>
              </p:cNvPr>
              <p:cNvSpPr/>
              <p:nvPr/>
            </p:nvSpPr>
            <p:spPr>
              <a:xfrm>
                <a:off x="1084489" y="1930648"/>
                <a:ext cx="2028092" cy="111453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254000" dist="190500" dir="13500000" algn="tl" rotWithShape="0">
                  <a:schemeClr val="bg1">
                    <a:alpha val="75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0" h="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6" name="Graphique 59" descr="Base de données avec un remplissage uni">
              <a:extLst>
                <a:ext uri="{FF2B5EF4-FFF2-40B4-BE49-F238E27FC236}">
                  <a16:creationId xmlns:a16="http://schemas.microsoft.com/office/drawing/2014/main" id="{69AD8FE2-8D3E-A897-3AA0-BC1E53441979}"/>
                </a:ext>
              </a:extLst>
            </p:cNvPr>
            <p:cNvGrpSpPr/>
            <p:nvPr/>
          </p:nvGrpSpPr>
          <p:grpSpPr>
            <a:xfrm>
              <a:off x="10418797" y="2079531"/>
              <a:ext cx="317123" cy="430381"/>
              <a:chOff x="10418797" y="2079531"/>
              <a:chExt cx="317123" cy="430381"/>
            </a:xfrm>
            <a:gradFill flip="none" rotWithShape="1">
              <a:gsLst>
                <a:gs pos="0">
                  <a:srgbClr val="034688"/>
                </a:gs>
                <a:gs pos="100000">
                  <a:srgbClr val="00B5FF"/>
                </a:gs>
              </a:gsLst>
              <a:lin ang="2700000" scaled="1"/>
              <a:tileRect/>
            </a:gradFill>
          </p:grpSpPr>
          <p:sp>
            <p:nvSpPr>
              <p:cNvPr id="87" name="Forme libre 86">
                <a:extLst>
                  <a:ext uri="{FF2B5EF4-FFF2-40B4-BE49-F238E27FC236}">
                    <a16:creationId xmlns:a16="http://schemas.microsoft.com/office/drawing/2014/main" id="{736AE454-7E14-58EE-11C2-DD747E736E35}"/>
                  </a:ext>
                </a:extLst>
              </p:cNvPr>
              <p:cNvSpPr/>
              <p:nvPr/>
            </p:nvSpPr>
            <p:spPr>
              <a:xfrm>
                <a:off x="10418797" y="2079531"/>
                <a:ext cx="317123" cy="90606"/>
              </a:xfrm>
              <a:custGeom>
                <a:avLst/>
                <a:gdLst>
                  <a:gd name="connsiteX0" fmla="*/ 317123 w 317123"/>
                  <a:gd name="connsiteY0" fmla="*/ 45303 h 90606"/>
                  <a:gd name="connsiteX1" fmla="*/ 158562 w 317123"/>
                  <a:gd name="connsiteY1" fmla="*/ 90607 h 90606"/>
                  <a:gd name="connsiteX2" fmla="*/ 0 w 317123"/>
                  <a:gd name="connsiteY2" fmla="*/ 45303 h 90606"/>
                  <a:gd name="connsiteX3" fmla="*/ 158562 w 317123"/>
                  <a:gd name="connsiteY3" fmla="*/ 0 h 90606"/>
                  <a:gd name="connsiteX4" fmla="*/ 317123 w 317123"/>
                  <a:gd name="connsiteY4" fmla="*/ 45303 h 90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123" h="90606">
                    <a:moveTo>
                      <a:pt x="317123" y="45303"/>
                    </a:moveTo>
                    <a:cubicBezTo>
                      <a:pt x="317123" y="70324"/>
                      <a:pt x="246133" y="90607"/>
                      <a:pt x="158562" y="90607"/>
                    </a:cubicBezTo>
                    <a:cubicBezTo>
                      <a:pt x="70990" y="90607"/>
                      <a:pt x="0" y="70324"/>
                      <a:pt x="0" y="45303"/>
                    </a:cubicBezTo>
                    <a:cubicBezTo>
                      <a:pt x="0" y="20283"/>
                      <a:pt x="70990" y="0"/>
                      <a:pt x="158562" y="0"/>
                    </a:cubicBezTo>
                    <a:cubicBezTo>
                      <a:pt x="246133" y="0"/>
                      <a:pt x="317123" y="20283"/>
                      <a:pt x="317123" y="45303"/>
                    </a:cubicBezTo>
                    <a:close/>
                  </a:path>
                </a:pathLst>
              </a:custGeom>
              <a:grpFill/>
              <a:ln w="56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8" name="Forme libre 87">
                <a:extLst>
                  <a:ext uri="{FF2B5EF4-FFF2-40B4-BE49-F238E27FC236}">
                    <a16:creationId xmlns:a16="http://schemas.microsoft.com/office/drawing/2014/main" id="{3B594A0A-A3C8-8151-A193-EA43836C263A}"/>
                  </a:ext>
                </a:extLst>
              </p:cNvPr>
              <p:cNvSpPr/>
              <p:nvPr/>
            </p:nvSpPr>
            <p:spPr>
              <a:xfrm>
                <a:off x="10418797" y="2147486"/>
                <a:ext cx="317123" cy="135910"/>
              </a:xfrm>
              <a:custGeom>
                <a:avLst/>
                <a:gdLst>
                  <a:gd name="connsiteX0" fmla="*/ 271820 w 317123"/>
                  <a:gd name="connsiteY0" fmla="*/ 90607 h 135910"/>
                  <a:gd name="connsiteX1" fmla="*/ 260494 w 317123"/>
                  <a:gd name="connsiteY1" fmla="*/ 79281 h 135910"/>
                  <a:gd name="connsiteX2" fmla="*/ 271820 w 317123"/>
                  <a:gd name="connsiteY2" fmla="*/ 67955 h 135910"/>
                  <a:gd name="connsiteX3" fmla="*/ 283146 w 317123"/>
                  <a:gd name="connsiteY3" fmla="*/ 79281 h 135910"/>
                  <a:gd name="connsiteX4" fmla="*/ 271820 w 317123"/>
                  <a:gd name="connsiteY4" fmla="*/ 90607 h 135910"/>
                  <a:gd name="connsiteX5" fmla="*/ 158562 w 317123"/>
                  <a:gd name="connsiteY5" fmla="*/ 45303 h 135910"/>
                  <a:gd name="connsiteX6" fmla="*/ 0 w 317123"/>
                  <a:gd name="connsiteY6" fmla="*/ 0 h 135910"/>
                  <a:gd name="connsiteX7" fmla="*/ 0 w 317123"/>
                  <a:gd name="connsiteY7" fmla="*/ 90607 h 135910"/>
                  <a:gd name="connsiteX8" fmla="*/ 158562 w 317123"/>
                  <a:gd name="connsiteY8" fmla="*/ 135910 h 135910"/>
                  <a:gd name="connsiteX9" fmla="*/ 317123 w 317123"/>
                  <a:gd name="connsiteY9" fmla="*/ 90607 h 135910"/>
                  <a:gd name="connsiteX10" fmla="*/ 317123 w 317123"/>
                  <a:gd name="connsiteY10" fmla="*/ 0 h 135910"/>
                  <a:gd name="connsiteX11" fmla="*/ 158562 w 317123"/>
                  <a:gd name="connsiteY11" fmla="*/ 45303 h 13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7123" h="135910">
                    <a:moveTo>
                      <a:pt x="271820" y="90607"/>
                    </a:moveTo>
                    <a:cubicBezTo>
                      <a:pt x="265025" y="90607"/>
                      <a:pt x="260494" y="86076"/>
                      <a:pt x="260494" y="79281"/>
                    </a:cubicBezTo>
                    <a:cubicBezTo>
                      <a:pt x="260494" y="72485"/>
                      <a:pt x="265025" y="67955"/>
                      <a:pt x="271820" y="67955"/>
                    </a:cubicBezTo>
                    <a:cubicBezTo>
                      <a:pt x="278615" y="67955"/>
                      <a:pt x="283146" y="72485"/>
                      <a:pt x="283146" y="79281"/>
                    </a:cubicBezTo>
                    <a:cubicBezTo>
                      <a:pt x="283146" y="86076"/>
                      <a:pt x="278615" y="90607"/>
                      <a:pt x="271820" y="90607"/>
                    </a:cubicBezTo>
                    <a:close/>
                    <a:moveTo>
                      <a:pt x="158562" y="45303"/>
                    </a:moveTo>
                    <a:cubicBezTo>
                      <a:pt x="71353" y="45303"/>
                      <a:pt x="0" y="24917"/>
                      <a:pt x="0" y="0"/>
                    </a:cubicBezTo>
                    <a:lnTo>
                      <a:pt x="0" y="90607"/>
                    </a:lnTo>
                    <a:cubicBezTo>
                      <a:pt x="0" y="115524"/>
                      <a:pt x="71353" y="135910"/>
                      <a:pt x="158562" y="135910"/>
                    </a:cubicBezTo>
                    <a:cubicBezTo>
                      <a:pt x="245771" y="135910"/>
                      <a:pt x="317123" y="115524"/>
                      <a:pt x="317123" y="90607"/>
                    </a:cubicBezTo>
                    <a:lnTo>
                      <a:pt x="317123" y="0"/>
                    </a:lnTo>
                    <a:cubicBezTo>
                      <a:pt x="317123" y="24917"/>
                      <a:pt x="245771" y="45303"/>
                      <a:pt x="158562" y="45303"/>
                    </a:cubicBezTo>
                    <a:close/>
                  </a:path>
                </a:pathLst>
              </a:custGeom>
              <a:grpFill/>
              <a:ln w="56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9" name="Forme libre 88">
                <a:extLst>
                  <a:ext uri="{FF2B5EF4-FFF2-40B4-BE49-F238E27FC236}">
                    <a16:creationId xmlns:a16="http://schemas.microsoft.com/office/drawing/2014/main" id="{DC477B34-B15A-BA0F-C9FC-E04C1568590B}"/>
                  </a:ext>
                </a:extLst>
              </p:cNvPr>
              <p:cNvSpPr/>
              <p:nvPr/>
            </p:nvSpPr>
            <p:spPr>
              <a:xfrm>
                <a:off x="10418797" y="2260744"/>
                <a:ext cx="317123" cy="135910"/>
              </a:xfrm>
              <a:custGeom>
                <a:avLst/>
                <a:gdLst>
                  <a:gd name="connsiteX0" fmla="*/ 271820 w 317123"/>
                  <a:gd name="connsiteY0" fmla="*/ 90607 h 135910"/>
                  <a:gd name="connsiteX1" fmla="*/ 260494 w 317123"/>
                  <a:gd name="connsiteY1" fmla="*/ 79281 h 135910"/>
                  <a:gd name="connsiteX2" fmla="*/ 271820 w 317123"/>
                  <a:gd name="connsiteY2" fmla="*/ 67955 h 135910"/>
                  <a:gd name="connsiteX3" fmla="*/ 283146 w 317123"/>
                  <a:gd name="connsiteY3" fmla="*/ 79281 h 135910"/>
                  <a:gd name="connsiteX4" fmla="*/ 271820 w 317123"/>
                  <a:gd name="connsiteY4" fmla="*/ 90607 h 135910"/>
                  <a:gd name="connsiteX5" fmla="*/ 158562 w 317123"/>
                  <a:gd name="connsiteY5" fmla="*/ 45303 h 135910"/>
                  <a:gd name="connsiteX6" fmla="*/ 0 w 317123"/>
                  <a:gd name="connsiteY6" fmla="*/ 0 h 135910"/>
                  <a:gd name="connsiteX7" fmla="*/ 0 w 317123"/>
                  <a:gd name="connsiteY7" fmla="*/ 90607 h 135910"/>
                  <a:gd name="connsiteX8" fmla="*/ 158562 w 317123"/>
                  <a:gd name="connsiteY8" fmla="*/ 135910 h 135910"/>
                  <a:gd name="connsiteX9" fmla="*/ 317123 w 317123"/>
                  <a:gd name="connsiteY9" fmla="*/ 90607 h 135910"/>
                  <a:gd name="connsiteX10" fmla="*/ 317123 w 317123"/>
                  <a:gd name="connsiteY10" fmla="*/ 0 h 135910"/>
                  <a:gd name="connsiteX11" fmla="*/ 158562 w 317123"/>
                  <a:gd name="connsiteY11" fmla="*/ 45303 h 13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7123" h="135910">
                    <a:moveTo>
                      <a:pt x="271820" y="90607"/>
                    </a:moveTo>
                    <a:cubicBezTo>
                      <a:pt x="265025" y="90607"/>
                      <a:pt x="260494" y="86076"/>
                      <a:pt x="260494" y="79281"/>
                    </a:cubicBezTo>
                    <a:cubicBezTo>
                      <a:pt x="260494" y="72485"/>
                      <a:pt x="265025" y="67955"/>
                      <a:pt x="271820" y="67955"/>
                    </a:cubicBezTo>
                    <a:cubicBezTo>
                      <a:pt x="278615" y="67955"/>
                      <a:pt x="283146" y="72485"/>
                      <a:pt x="283146" y="79281"/>
                    </a:cubicBezTo>
                    <a:cubicBezTo>
                      <a:pt x="283146" y="86076"/>
                      <a:pt x="278615" y="90607"/>
                      <a:pt x="271820" y="90607"/>
                    </a:cubicBezTo>
                    <a:close/>
                    <a:moveTo>
                      <a:pt x="158562" y="45303"/>
                    </a:moveTo>
                    <a:cubicBezTo>
                      <a:pt x="71353" y="45303"/>
                      <a:pt x="0" y="24917"/>
                      <a:pt x="0" y="0"/>
                    </a:cubicBezTo>
                    <a:lnTo>
                      <a:pt x="0" y="90607"/>
                    </a:lnTo>
                    <a:cubicBezTo>
                      <a:pt x="0" y="115524"/>
                      <a:pt x="71353" y="135910"/>
                      <a:pt x="158562" y="135910"/>
                    </a:cubicBezTo>
                    <a:cubicBezTo>
                      <a:pt x="245771" y="135910"/>
                      <a:pt x="317123" y="115524"/>
                      <a:pt x="317123" y="90607"/>
                    </a:cubicBezTo>
                    <a:lnTo>
                      <a:pt x="317123" y="0"/>
                    </a:lnTo>
                    <a:cubicBezTo>
                      <a:pt x="317123" y="24917"/>
                      <a:pt x="245771" y="45303"/>
                      <a:pt x="158562" y="45303"/>
                    </a:cubicBezTo>
                    <a:close/>
                  </a:path>
                </a:pathLst>
              </a:custGeom>
              <a:grpFill/>
              <a:ln w="56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90" name="Forme libre 89">
                <a:extLst>
                  <a:ext uri="{FF2B5EF4-FFF2-40B4-BE49-F238E27FC236}">
                    <a16:creationId xmlns:a16="http://schemas.microsoft.com/office/drawing/2014/main" id="{54447DB9-FAD9-141F-BB7E-5CBB403FEE78}"/>
                  </a:ext>
                </a:extLst>
              </p:cNvPr>
              <p:cNvSpPr/>
              <p:nvPr/>
            </p:nvSpPr>
            <p:spPr>
              <a:xfrm>
                <a:off x="10418797" y="2374002"/>
                <a:ext cx="317123" cy="135910"/>
              </a:xfrm>
              <a:custGeom>
                <a:avLst/>
                <a:gdLst>
                  <a:gd name="connsiteX0" fmla="*/ 271820 w 317123"/>
                  <a:gd name="connsiteY0" fmla="*/ 90607 h 135910"/>
                  <a:gd name="connsiteX1" fmla="*/ 260494 w 317123"/>
                  <a:gd name="connsiteY1" fmla="*/ 79281 h 135910"/>
                  <a:gd name="connsiteX2" fmla="*/ 271820 w 317123"/>
                  <a:gd name="connsiteY2" fmla="*/ 67955 h 135910"/>
                  <a:gd name="connsiteX3" fmla="*/ 283146 w 317123"/>
                  <a:gd name="connsiteY3" fmla="*/ 79281 h 135910"/>
                  <a:gd name="connsiteX4" fmla="*/ 271820 w 317123"/>
                  <a:gd name="connsiteY4" fmla="*/ 90607 h 135910"/>
                  <a:gd name="connsiteX5" fmla="*/ 158562 w 317123"/>
                  <a:gd name="connsiteY5" fmla="*/ 45303 h 135910"/>
                  <a:gd name="connsiteX6" fmla="*/ 0 w 317123"/>
                  <a:gd name="connsiteY6" fmla="*/ 0 h 135910"/>
                  <a:gd name="connsiteX7" fmla="*/ 0 w 317123"/>
                  <a:gd name="connsiteY7" fmla="*/ 90607 h 135910"/>
                  <a:gd name="connsiteX8" fmla="*/ 158562 w 317123"/>
                  <a:gd name="connsiteY8" fmla="*/ 135910 h 135910"/>
                  <a:gd name="connsiteX9" fmla="*/ 317123 w 317123"/>
                  <a:gd name="connsiteY9" fmla="*/ 90607 h 135910"/>
                  <a:gd name="connsiteX10" fmla="*/ 317123 w 317123"/>
                  <a:gd name="connsiteY10" fmla="*/ 0 h 135910"/>
                  <a:gd name="connsiteX11" fmla="*/ 158562 w 317123"/>
                  <a:gd name="connsiteY11" fmla="*/ 45303 h 13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7123" h="135910">
                    <a:moveTo>
                      <a:pt x="271820" y="90607"/>
                    </a:moveTo>
                    <a:cubicBezTo>
                      <a:pt x="265025" y="90607"/>
                      <a:pt x="260494" y="86076"/>
                      <a:pt x="260494" y="79281"/>
                    </a:cubicBezTo>
                    <a:cubicBezTo>
                      <a:pt x="260494" y="72485"/>
                      <a:pt x="265025" y="67955"/>
                      <a:pt x="271820" y="67955"/>
                    </a:cubicBezTo>
                    <a:cubicBezTo>
                      <a:pt x="278615" y="67955"/>
                      <a:pt x="283146" y="72485"/>
                      <a:pt x="283146" y="79281"/>
                    </a:cubicBezTo>
                    <a:cubicBezTo>
                      <a:pt x="283146" y="86076"/>
                      <a:pt x="278615" y="90607"/>
                      <a:pt x="271820" y="90607"/>
                    </a:cubicBezTo>
                    <a:close/>
                    <a:moveTo>
                      <a:pt x="158562" y="45303"/>
                    </a:moveTo>
                    <a:cubicBezTo>
                      <a:pt x="71353" y="45303"/>
                      <a:pt x="0" y="24917"/>
                      <a:pt x="0" y="0"/>
                    </a:cubicBezTo>
                    <a:lnTo>
                      <a:pt x="0" y="90607"/>
                    </a:lnTo>
                    <a:cubicBezTo>
                      <a:pt x="0" y="115524"/>
                      <a:pt x="71353" y="135910"/>
                      <a:pt x="158562" y="135910"/>
                    </a:cubicBezTo>
                    <a:cubicBezTo>
                      <a:pt x="245771" y="135910"/>
                      <a:pt x="317123" y="115524"/>
                      <a:pt x="317123" y="90607"/>
                    </a:cubicBezTo>
                    <a:lnTo>
                      <a:pt x="317123" y="0"/>
                    </a:lnTo>
                    <a:cubicBezTo>
                      <a:pt x="317123" y="24917"/>
                      <a:pt x="245771" y="45303"/>
                      <a:pt x="158562" y="45303"/>
                    </a:cubicBezTo>
                    <a:close/>
                  </a:path>
                </a:pathLst>
              </a:custGeom>
              <a:grpFill/>
              <a:ln w="56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B3CE96BD-DFAD-A439-6312-7AA813FEB4FE}"/>
              </a:ext>
            </a:extLst>
          </p:cNvPr>
          <p:cNvGrpSpPr/>
          <p:nvPr/>
        </p:nvGrpSpPr>
        <p:grpSpPr>
          <a:xfrm>
            <a:off x="1340764" y="1939367"/>
            <a:ext cx="720000" cy="720000"/>
            <a:chOff x="7255345" y="1889197"/>
            <a:chExt cx="720000" cy="720000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BE0371A0-ABDD-89FB-0E55-EE85C3DE4B2E}"/>
                </a:ext>
              </a:extLst>
            </p:cNvPr>
            <p:cNvGrpSpPr/>
            <p:nvPr/>
          </p:nvGrpSpPr>
          <p:grpSpPr>
            <a:xfrm>
              <a:off x="7255345" y="1889197"/>
              <a:ext cx="720000" cy="720000"/>
              <a:chOff x="1084489" y="1930648"/>
              <a:chExt cx="2033849" cy="1114533"/>
            </a:xfrm>
            <a:gradFill flip="none" rotWithShape="1">
              <a:gsLst>
                <a:gs pos="50000">
                  <a:srgbClr val="E7E8ED"/>
                </a:gs>
                <a:gs pos="100000">
                  <a:srgbClr val="A1A5B9"/>
                </a:gs>
                <a:gs pos="1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</p:grpSpPr>
          <p:sp>
            <p:nvSpPr>
              <p:cNvPr id="44" name="Rectangle : coins arrondis 15">
                <a:extLst>
                  <a:ext uri="{FF2B5EF4-FFF2-40B4-BE49-F238E27FC236}">
                    <a16:creationId xmlns:a16="http://schemas.microsoft.com/office/drawing/2014/main" id="{A386C550-9F90-6126-A840-BB5D4B6C2748}"/>
                  </a:ext>
                </a:extLst>
              </p:cNvPr>
              <p:cNvSpPr/>
              <p:nvPr/>
            </p:nvSpPr>
            <p:spPr>
              <a:xfrm>
                <a:off x="1090246" y="1930648"/>
                <a:ext cx="2028092" cy="111453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254000" dist="190500" dir="2700000" algn="tl" rotWithShape="0">
                  <a:srgbClr val="A1A5B9">
                    <a:alpha val="40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0" h="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Rectangle : coins arrondis 16">
                <a:extLst>
                  <a:ext uri="{FF2B5EF4-FFF2-40B4-BE49-F238E27FC236}">
                    <a16:creationId xmlns:a16="http://schemas.microsoft.com/office/drawing/2014/main" id="{7D4025E5-1A07-0F0F-5D08-7C07DA1F2A1B}"/>
                  </a:ext>
                </a:extLst>
              </p:cNvPr>
              <p:cNvSpPr/>
              <p:nvPr/>
            </p:nvSpPr>
            <p:spPr>
              <a:xfrm>
                <a:off x="1084489" y="1930648"/>
                <a:ext cx="2028092" cy="111453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254000" dist="190500" dir="13500000" algn="tl" rotWithShape="0">
                  <a:schemeClr val="bg1">
                    <a:alpha val="75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0" h="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3" name="Graphique 61" descr="Globe terrestre : Amériques avec un remplissage uni">
              <a:extLst>
                <a:ext uri="{FF2B5EF4-FFF2-40B4-BE49-F238E27FC236}">
                  <a16:creationId xmlns:a16="http://schemas.microsoft.com/office/drawing/2014/main" id="{B87BE33B-4A14-D832-BF96-412324D54AF0}"/>
                </a:ext>
              </a:extLst>
            </p:cNvPr>
            <p:cNvGrpSpPr/>
            <p:nvPr/>
          </p:nvGrpSpPr>
          <p:grpSpPr>
            <a:xfrm>
              <a:off x="7399135" y="2052695"/>
              <a:ext cx="430381" cy="430381"/>
              <a:chOff x="7399135" y="2052695"/>
              <a:chExt cx="430381" cy="430381"/>
            </a:xfrm>
            <a:gradFill flip="none" rotWithShape="1">
              <a:gsLst>
                <a:gs pos="0">
                  <a:srgbClr val="034688"/>
                </a:gs>
                <a:gs pos="100000">
                  <a:srgbClr val="00B5FF"/>
                </a:gs>
              </a:gsLst>
              <a:lin ang="2700000" scaled="1"/>
              <a:tileRect/>
            </a:gradFill>
          </p:grpSpPr>
          <p:sp>
            <p:nvSpPr>
              <p:cNvPr id="84" name="Forme libre 83">
                <a:extLst>
                  <a:ext uri="{FF2B5EF4-FFF2-40B4-BE49-F238E27FC236}">
                    <a16:creationId xmlns:a16="http://schemas.microsoft.com/office/drawing/2014/main" id="{703CE38A-1ED2-C47A-D010-E076594271A7}"/>
                  </a:ext>
                </a:extLst>
              </p:cNvPr>
              <p:cNvSpPr/>
              <p:nvPr/>
            </p:nvSpPr>
            <p:spPr>
              <a:xfrm>
                <a:off x="7399135" y="2052695"/>
                <a:ext cx="430381" cy="430381"/>
              </a:xfrm>
              <a:custGeom>
                <a:avLst/>
                <a:gdLst>
                  <a:gd name="connsiteX0" fmla="*/ 215191 w 430381"/>
                  <a:gd name="connsiteY0" fmla="*/ 0 h 430381"/>
                  <a:gd name="connsiteX1" fmla="*/ 0 w 430381"/>
                  <a:gd name="connsiteY1" fmla="*/ 215191 h 430381"/>
                  <a:gd name="connsiteX2" fmla="*/ 215191 w 430381"/>
                  <a:gd name="connsiteY2" fmla="*/ 430382 h 430381"/>
                  <a:gd name="connsiteX3" fmla="*/ 430382 w 430381"/>
                  <a:gd name="connsiteY3" fmla="*/ 215191 h 430381"/>
                  <a:gd name="connsiteX4" fmla="*/ 215191 w 430381"/>
                  <a:gd name="connsiteY4" fmla="*/ 0 h 430381"/>
                  <a:gd name="connsiteX5" fmla="*/ 22652 w 430381"/>
                  <a:gd name="connsiteY5" fmla="*/ 215191 h 430381"/>
                  <a:gd name="connsiteX6" fmla="*/ 73618 w 430381"/>
                  <a:gd name="connsiteY6" fmla="*/ 84944 h 430381"/>
                  <a:gd name="connsiteX7" fmla="*/ 84944 w 430381"/>
                  <a:gd name="connsiteY7" fmla="*/ 96270 h 430381"/>
                  <a:gd name="connsiteX8" fmla="*/ 84944 w 430381"/>
                  <a:gd name="connsiteY8" fmla="*/ 131946 h 430381"/>
                  <a:gd name="connsiteX9" fmla="*/ 87209 w 430381"/>
                  <a:gd name="connsiteY9" fmla="*/ 138741 h 430381"/>
                  <a:gd name="connsiteX10" fmla="*/ 124584 w 430381"/>
                  <a:gd name="connsiteY10" fmla="*/ 186876 h 430381"/>
                  <a:gd name="connsiteX11" fmla="*/ 127416 w 430381"/>
                  <a:gd name="connsiteY11" fmla="*/ 184045 h 430381"/>
                  <a:gd name="connsiteX12" fmla="*/ 128548 w 430381"/>
                  <a:gd name="connsiteY12" fmla="*/ 177249 h 430381"/>
                  <a:gd name="connsiteX13" fmla="*/ 121753 w 430381"/>
                  <a:gd name="connsiteY13" fmla="*/ 165923 h 430381"/>
                  <a:gd name="connsiteX14" fmla="*/ 128548 w 430381"/>
                  <a:gd name="connsiteY14" fmla="*/ 157429 h 430381"/>
                  <a:gd name="connsiteX15" fmla="*/ 131946 w 430381"/>
                  <a:gd name="connsiteY15" fmla="*/ 160261 h 430381"/>
                  <a:gd name="connsiteX16" fmla="*/ 150634 w 430381"/>
                  <a:gd name="connsiteY16" fmla="*/ 197070 h 430381"/>
                  <a:gd name="connsiteX17" fmla="*/ 160261 w 430381"/>
                  <a:gd name="connsiteY17" fmla="*/ 205564 h 430381"/>
                  <a:gd name="connsiteX18" fmla="*/ 185177 w 430381"/>
                  <a:gd name="connsiteY18" fmla="*/ 214058 h 430381"/>
                  <a:gd name="connsiteX19" fmla="*/ 188575 w 430381"/>
                  <a:gd name="connsiteY19" fmla="*/ 216890 h 430381"/>
                  <a:gd name="connsiteX20" fmla="*/ 190274 w 430381"/>
                  <a:gd name="connsiteY20" fmla="*/ 219721 h 430381"/>
                  <a:gd name="connsiteX21" fmla="*/ 200467 w 430381"/>
                  <a:gd name="connsiteY21" fmla="*/ 225950 h 430381"/>
                  <a:gd name="connsiteX22" fmla="*/ 207263 w 430381"/>
                  <a:gd name="connsiteY22" fmla="*/ 225950 h 430381"/>
                  <a:gd name="connsiteX23" fmla="*/ 211793 w 430381"/>
                  <a:gd name="connsiteY23" fmla="*/ 228216 h 430381"/>
                  <a:gd name="connsiteX24" fmla="*/ 219155 w 430381"/>
                  <a:gd name="connsiteY24" fmla="*/ 238975 h 430381"/>
                  <a:gd name="connsiteX25" fmla="*/ 225950 w 430381"/>
                  <a:gd name="connsiteY25" fmla="*/ 243505 h 430381"/>
                  <a:gd name="connsiteX26" fmla="*/ 237843 w 430381"/>
                  <a:gd name="connsiteY26" fmla="*/ 246337 h 430381"/>
                  <a:gd name="connsiteX27" fmla="*/ 241807 w 430381"/>
                  <a:gd name="connsiteY27" fmla="*/ 253699 h 430381"/>
                  <a:gd name="connsiteX28" fmla="*/ 232746 w 430381"/>
                  <a:gd name="connsiteY28" fmla="*/ 275784 h 430381"/>
                  <a:gd name="connsiteX29" fmla="*/ 266723 w 430381"/>
                  <a:gd name="connsiteY29" fmla="*/ 332413 h 430381"/>
                  <a:gd name="connsiteX30" fmla="*/ 261627 w 430381"/>
                  <a:gd name="connsiteY30" fmla="*/ 400368 h 430381"/>
                  <a:gd name="connsiteX31" fmla="*/ 215757 w 430381"/>
                  <a:gd name="connsiteY31" fmla="*/ 406031 h 430381"/>
                  <a:gd name="connsiteX32" fmla="*/ 22652 w 430381"/>
                  <a:gd name="connsiteY32" fmla="*/ 215191 h 430381"/>
                  <a:gd name="connsiteX33" fmla="*/ 287676 w 430381"/>
                  <a:gd name="connsiteY33" fmla="*/ 393573 h 430381"/>
                  <a:gd name="connsiteX34" fmla="*/ 328449 w 430381"/>
                  <a:gd name="connsiteY34" fmla="*/ 356764 h 430381"/>
                  <a:gd name="connsiteX35" fmla="*/ 339775 w 430381"/>
                  <a:gd name="connsiteY35" fmla="*/ 328449 h 430381"/>
                  <a:gd name="connsiteX36" fmla="*/ 379415 w 430381"/>
                  <a:gd name="connsiteY36" fmla="*/ 288809 h 430381"/>
                  <a:gd name="connsiteX37" fmla="*/ 339775 w 430381"/>
                  <a:gd name="connsiteY37" fmla="*/ 260494 h 430381"/>
                  <a:gd name="connsiteX38" fmla="*/ 271820 w 430381"/>
                  <a:gd name="connsiteY38" fmla="*/ 226517 h 430381"/>
                  <a:gd name="connsiteX39" fmla="*/ 243505 w 430381"/>
                  <a:gd name="connsiteY39" fmla="*/ 237843 h 430381"/>
                  <a:gd name="connsiteX40" fmla="*/ 232180 w 430381"/>
                  <a:gd name="connsiteY40" fmla="*/ 232180 h 430381"/>
                  <a:gd name="connsiteX41" fmla="*/ 232180 w 430381"/>
                  <a:gd name="connsiteY41" fmla="*/ 215191 h 430381"/>
                  <a:gd name="connsiteX42" fmla="*/ 226517 w 430381"/>
                  <a:gd name="connsiteY42" fmla="*/ 209528 h 430381"/>
                  <a:gd name="connsiteX43" fmla="*/ 215191 w 430381"/>
                  <a:gd name="connsiteY43" fmla="*/ 209528 h 430381"/>
                  <a:gd name="connsiteX44" fmla="*/ 215191 w 430381"/>
                  <a:gd name="connsiteY44" fmla="*/ 192539 h 430381"/>
                  <a:gd name="connsiteX45" fmla="*/ 209528 w 430381"/>
                  <a:gd name="connsiteY45" fmla="*/ 186876 h 430381"/>
                  <a:gd name="connsiteX46" fmla="*/ 203865 w 430381"/>
                  <a:gd name="connsiteY46" fmla="*/ 186876 h 430381"/>
                  <a:gd name="connsiteX47" fmla="*/ 197636 w 430381"/>
                  <a:gd name="connsiteY47" fmla="*/ 190840 h 430381"/>
                  <a:gd name="connsiteX48" fmla="*/ 181213 w 430381"/>
                  <a:gd name="connsiteY48" fmla="*/ 186310 h 430381"/>
                  <a:gd name="connsiteX49" fmla="*/ 175550 w 430381"/>
                  <a:gd name="connsiteY49" fmla="*/ 174984 h 430381"/>
                  <a:gd name="connsiteX50" fmla="*/ 203865 w 430381"/>
                  <a:gd name="connsiteY50" fmla="*/ 152332 h 430381"/>
                  <a:gd name="connsiteX51" fmla="*/ 216323 w 430381"/>
                  <a:gd name="connsiteY51" fmla="*/ 152332 h 430381"/>
                  <a:gd name="connsiteX52" fmla="*/ 221986 w 430381"/>
                  <a:gd name="connsiteY52" fmla="*/ 156863 h 430381"/>
                  <a:gd name="connsiteX53" fmla="*/ 225384 w 430381"/>
                  <a:gd name="connsiteY53" fmla="*/ 171020 h 430381"/>
                  <a:gd name="connsiteX54" fmla="*/ 231047 w 430381"/>
                  <a:gd name="connsiteY54" fmla="*/ 175550 h 430381"/>
                  <a:gd name="connsiteX55" fmla="*/ 233312 w 430381"/>
                  <a:gd name="connsiteY55" fmla="*/ 175550 h 430381"/>
                  <a:gd name="connsiteX56" fmla="*/ 238975 w 430381"/>
                  <a:gd name="connsiteY56" fmla="*/ 171020 h 430381"/>
                  <a:gd name="connsiteX57" fmla="*/ 242939 w 430381"/>
                  <a:gd name="connsiteY57" fmla="*/ 150067 h 430381"/>
                  <a:gd name="connsiteX58" fmla="*/ 245204 w 430381"/>
                  <a:gd name="connsiteY58" fmla="*/ 144971 h 430381"/>
                  <a:gd name="connsiteX59" fmla="*/ 261060 w 430381"/>
                  <a:gd name="connsiteY59" fmla="*/ 125150 h 430381"/>
                  <a:gd name="connsiteX60" fmla="*/ 274085 w 430381"/>
                  <a:gd name="connsiteY60" fmla="*/ 118921 h 430381"/>
                  <a:gd name="connsiteX61" fmla="*/ 288809 w 430381"/>
                  <a:gd name="connsiteY61" fmla="*/ 118921 h 430381"/>
                  <a:gd name="connsiteX62" fmla="*/ 294472 w 430381"/>
                  <a:gd name="connsiteY62" fmla="*/ 113258 h 430381"/>
                  <a:gd name="connsiteX63" fmla="*/ 294472 w 430381"/>
                  <a:gd name="connsiteY63" fmla="*/ 107595 h 430381"/>
                  <a:gd name="connsiteX64" fmla="*/ 292773 w 430381"/>
                  <a:gd name="connsiteY64" fmla="*/ 105897 h 430381"/>
                  <a:gd name="connsiteX65" fmla="*/ 296737 w 430381"/>
                  <a:gd name="connsiteY65" fmla="*/ 96270 h 430381"/>
                  <a:gd name="connsiteX66" fmla="*/ 300135 w 430381"/>
                  <a:gd name="connsiteY66" fmla="*/ 96270 h 430381"/>
                  <a:gd name="connsiteX67" fmla="*/ 305798 w 430381"/>
                  <a:gd name="connsiteY67" fmla="*/ 101933 h 430381"/>
                  <a:gd name="connsiteX68" fmla="*/ 311460 w 430381"/>
                  <a:gd name="connsiteY68" fmla="*/ 107595 h 430381"/>
                  <a:gd name="connsiteX69" fmla="*/ 317123 w 430381"/>
                  <a:gd name="connsiteY69" fmla="*/ 107595 h 430381"/>
                  <a:gd name="connsiteX70" fmla="*/ 320521 w 430381"/>
                  <a:gd name="connsiteY70" fmla="*/ 92872 h 430381"/>
                  <a:gd name="connsiteX71" fmla="*/ 315424 w 430381"/>
                  <a:gd name="connsiteY71" fmla="*/ 80413 h 430381"/>
                  <a:gd name="connsiteX72" fmla="*/ 267290 w 430381"/>
                  <a:gd name="connsiteY72" fmla="*/ 51533 h 430381"/>
                  <a:gd name="connsiteX73" fmla="*/ 264458 w 430381"/>
                  <a:gd name="connsiteY73" fmla="*/ 50966 h 430381"/>
                  <a:gd name="connsiteX74" fmla="*/ 254831 w 430381"/>
                  <a:gd name="connsiteY74" fmla="*/ 50966 h 430381"/>
                  <a:gd name="connsiteX75" fmla="*/ 243505 w 430381"/>
                  <a:gd name="connsiteY75" fmla="*/ 62292 h 430381"/>
                  <a:gd name="connsiteX76" fmla="*/ 243505 w 430381"/>
                  <a:gd name="connsiteY76" fmla="*/ 67955 h 430381"/>
                  <a:gd name="connsiteX77" fmla="*/ 237843 w 430381"/>
                  <a:gd name="connsiteY77" fmla="*/ 73618 h 430381"/>
                  <a:gd name="connsiteX78" fmla="*/ 232180 w 430381"/>
                  <a:gd name="connsiteY78" fmla="*/ 73618 h 430381"/>
                  <a:gd name="connsiteX79" fmla="*/ 226517 w 430381"/>
                  <a:gd name="connsiteY79" fmla="*/ 67955 h 430381"/>
                  <a:gd name="connsiteX80" fmla="*/ 209528 w 430381"/>
                  <a:gd name="connsiteY80" fmla="*/ 67955 h 430381"/>
                  <a:gd name="connsiteX81" fmla="*/ 203865 w 430381"/>
                  <a:gd name="connsiteY81" fmla="*/ 62292 h 430381"/>
                  <a:gd name="connsiteX82" fmla="*/ 203865 w 430381"/>
                  <a:gd name="connsiteY82" fmla="*/ 48135 h 430381"/>
                  <a:gd name="connsiteX83" fmla="*/ 206130 w 430381"/>
                  <a:gd name="connsiteY83" fmla="*/ 43604 h 430381"/>
                  <a:gd name="connsiteX84" fmla="*/ 242373 w 430381"/>
                  <a:gd name="connsiteY84" fmla="*/ 28315 h 430381"/>
                  <a:gd name="connsiteX85" fmla="*/ 248036 w 430381"/>
                  <a:gd name="connsiteY85" fmla="*/ 37942 h 430381"/>
                  <a:gd name="connsiteX86" fmla="*/ 252000 w 430381"/>
                  <a:gd name="connsiteY86" fmla="*/ 39640 h 430381"/>
                  <a:gd name="connsiteX87" fmla="*/ 266157 w 430381"/>
                  <a:gd name="connsiteY87" fmla="*/ 39640 h 430381"/>
                  <a:gd name="connsiteX88" fmla="*/ 271820 w 430381"/>
                  <a:gd name="connsiteY88" fmla="*/ 33978 h 430381"/>
                  <a:gd name="connsiteX89" fmla="*/ 271820 w 430381"/>
                  <a:gd name="connsiteY89" fmla="*/ 31146 h 430381"/>
                  <a:gd name="connsiteX90" fmla="*/ 407730 w 430381"/>
                  <a:gd name="connsiteY90" fmla="*/ 215191 h 430381"/>
                  <a:gd name="connsiteX91" fmla="*/ 287676 w 430381"/>
                  <a:gd name="connsiteY91" fmla="*/ 393573 h 430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30381" h="430381">
                    <a:moveTo>
                      <a:pt x="215191" y="0"/>
                    </a:moveTo>
                    <a:cubicBezTo>
                      <a:pt x="96270" y="0"/>
                      <a:pt x="0" y="96270"/>
                      <a:pt x="0" y="215191"/>
                    </a:cubicBezTo>
                    <a:cubicBezTo>
                      <a:pt x="0" y="334112"/>
                      <a:pt x="96270" y="430382"/>
                      <a:pt x="215191" y="430382"/>
                    </a:cubicBezTo>
                    <a:cubicBezTo>
                      <a:pt x="334112" y="430382"/>
                      <a:pt x="430382" y="334112"/>
                      <a:pt x="430382" y="215191"/>
                    </a:cubicBezTo>
                    <a:cubicBezTo>
                      <a:pt x="430382" y="96270"/>
                      <a:pt x="334112" y="0"/>
                      <a:pt x="215191" y="0"/>
                    </a:cubicBezTo>
                    <a:close/>
                    <a:moveTo>
                      <a:pt x="22652" y="215191"/>
                    </a:moveTo>
                    <a:cubicBezTo>
                      <a:pt x="22652" y="164791"/>
                      <a:pt x="41906" y="119488"/>
                      <a:pt x="73618" y="84944"/>
                    </a:cubicBezTo>
                    <a:cubicBezTo>
                      <a:pt x="78715" y="87775"/>
                      <a:pt x="83811" y="92306"/>
                      <a:pt x="84944" y="96270"/>
                    </a:cubicBezTo>
                    <a:lnTo>
                      <a:pt x="84944" y="131946"/>
                    </a:lnTo>
                    <a:cubicBezTo>
                      <a:pt x="84944" y="134211"/>
                      <a:pt x="85510" y="137043"/>
                      <a:pt x="87209" y="138741"/>
                    </a:cubicBezTo>
                    <a:lnTo>
                      <a:pt x="124584" y="186876"/>
                    </a:lnTo>
                    <a:lnTo>
                      <a:pt x="127416" y="184045"/>
                    </a:lnTo>
                    <a:cubicBezTo>
                      <a:pt x="129114" y="182346"/>
                      <a:pt x="129681" y="179514"/>
                      <a:pt x="128548" y="177249"/>
                    </a:cubicBezTo>
                    <a:lnTo>
                      <a:pt x="121753" y="165923"/>
                    </a:lnTo>
                    <a:cubicBezTo>
                      <a:pt x="118921" y="161393"/>
                      <a:pt x="123452" y="155730"/>
                      <a:pt x="128548" y="157429"/>
                    </a:cubicBezTo>
                    <a:cubicBezTo>
                      <a:pt x="130247" y="157995"/>
                      <a:pt x="131380" y="159128"/>
                      <a:pt x="131946" y="160261"/>
                    </a:cubicBezTo>
                    <a:lnTo>
                      <a:pt x="150634" y="197070"/>
                    </a:lnTo>
                    <a:cubicBezTo>
                      <a:pt x="152899" y="201034"/>
                      <a:pt x="156296" y="204431"/>
                      <a:pt x="160261" y="205564"/>
                    </a:cubicBezTo>
                    <a:lnTo>
                      <a:pt x="185177" y="214058"/>
                    </a:lnTo>
                    <a:cubicBezTo>
                      <a:pt x="186876" y="214625"/>
                      <a:pt x="188009" y="215757"/>
                      <a:pt x="188575" y="216890"/>
                    </a:cubicBezTo>
                    <a:lnTo>
                      <a:pt x="190274" y="219721"/>
                    </a:lnTo>
                    <a:cubicBezTo>
                      <a:pt x="191973" y="223685"/>
                      <a:pt x="195937" y="225950"/>
                      <a:pt x="200467" y="225950"/>
                    </a:cubicBezTo>
                    <a:lnTo>
                      <a:pt x="207263" y="225950"/>
                    </a:lnTo>
                    <a:cubicBezTo>
                      <a:pt x="208962" y="225950"/>
                      <a:pt x="210661" y="227083"/>
                      <a:pt x="211793" y="228216"/>
                    </a:cubicBezTo>
                    <a:lnTo>
                      <a:pt x="219155" y="238975"/>
                    </a:lnTo>
                    <a:cubicBezTo>
                      <a:pt x="220854" y="241240"/>
                      <a:pt x="223119" y="242939"/>
                      <a:pt x="225950" y="243505"/>
                    </a:cubicBezTo>
                    <a:lnTo>
                      <a:pt x="237843" y="246337"/>
                    </a:lnTo>
                    <a:cubicBezTo>
                      <a:pt x="241240" y="246903"/>
                      <a:pt x="242939" y="250867"/>
                      <a:pt x="241807" y="253699"/>
                    </a:cubicBezTo>
                    <a:cubicBezTo>
                      <a:pt x="241807" y="253699"/>
                      <a:pt x="232746" y="262759"/>
                      <a:pt x="232746" y="275784"/>
                    </a:cubicBezTo>
                    <a:cubicBezTo>
                      <a:pt x="232746" y="313159"/>
                      <a:pt x="266723" y="323919"/>
                      <a:pt x="266723" y="332413"/>
                    </a:cubicBezTo>
                    <a:cubicBezTo>
                      <a:pt x="266723" y="355631"/>
                      <a:pt x="263326" y="387910"/>
                      <a:pt x="261627" y="400368"/>
                    </a:cubicBezTo>
                    <a:cubicBezTo>
                      <a:pt x="246903" y="403766"/>
                      <a:pt x="231613" y="406031"/>
                      <a:pt x="215757" y="406031"/>
                    </a:cubicBezTo>
                    <a:cubicBezTo>
                      <a:pt x="109294" y="407730"/>
                      <a:pt x="22652" y="321087"/>
                      <a:pt x="22652" y="215191"/>
                    </a:cubicBezTo>
                    <a:close/>
                    <a:moveTo>
                      <a:pt x="287676" y="393573"/>
                    </a:moveTo>
                    <a:cubicBezTo>
                      <a:pt x="300135" y="382813"/>
                      <a:pt x="321087" y="364692"/>
                      <a:pt x="328449" y="356764"/>
                    </a:cubicBezTo>
                    <a:cubicBezTo>
                      <a:pt x="338076" y="346004"/>
                      <a:pt x="339775" y="328449"/>
                      <a:pt x="339775" y="328449"/>
                    </a:cubicBezTo>
                    <a:cubicBezTo>
                      <a:pt x="339775" y="328449"/>
                      <a:pt x="379415" y="317690"/>
                      <a:pt x="379415" y="288809"/>
                    </a:cubicBezTo>
                    <a:cubicBezTo>
                      <a:pt x="379415" y="268989"/>
                      <a:pt x="339775" y="260494"/>
                      <a:pt x="339775" y="260494"/>
                    </a:cubicBezTo>
                    <a:cubicBezTo>
                      <a:pt x="332980" y="238409"/>
                      <a:pt x="299568" y="226517"/>
                      <a:pt x="271820" y="226517"/>
                    </a:cubicBezTo>
                    <a:cubicBezTo>
                      <a:pt x="265591" y="226517"/>
                      <a:pt x="243505" y="237843"/>
                      <a:pt x="243505" y="237843"/>
                    </a:cubicBezTo>
                    <a:lnTo>
                      <a:pt x="232180" y="232180"/>
                    </a:lnTo>
                    <a:lnTo>
                      <a:pt x="232180" y="215191"/>
                    </a:lnTo>
                    <a:cubicBezTo>
                      <a:pt x="232180" y="211793"/>
                      <a:pt x="229914" y="209528"/>
                      <a:pt x="226517" y="209528"/>
                    </a:cubicBezTo>
                    <a:lnTo>
                      <a:pt x="215191" y="209528"/>
                    </a:lnTo>
                    <a:lnTo>
                      <a:pt x="215191" y="192539"/>
                    </a:lnTo>
                    <a:cubicBezTo>
                      <a:pt x="215191" y="189141"/>
                      <a:pt x="212926" y="186876"/>
                      <a:pt x="209528" y="186876"/>
                    </a:cubicBezTo>
                    <a:lnTo>
                      <a:pt x="203865" y="186876"/>
                    </a:lnTo>
                    <a:lnTo>
                      <a:pt x="197636" y="190840"/>
                    </a:lnTo>
                    <a:cubicBezTo>
                      <a:pt x="191973" y="194804"/>
                      <a:pt x="184045" y="192539"/>
                      <a:pt x="181213" y="186310"/>
                    </a:cubicBezTo>
                    <a:cubicBezTo>
                      <a:pt x="181213" y="186310"/>
                      <a:pt x="175550" y="178382"/>
                      <a:pt x="175550" y="174984"/>
                    </a:cubicBezTo>
                    <a:cubicBezTo>
                      <a:pt x="175550" y="150634"/>
                      <a:pt x="203865" y="152332"/>
                      <a:pt x="203865" y="152332"/>
                    </a:cubicBezTo>
                    <a:lnTo>
                      <a:pt x="216323" y="152332"/>
                    </a:lnTo>
                    <a:cubicBezTo>
                      <a:pt x="219155" y="152332"/>
                      <a:pt x="221420" y="154031"/>
                      <a:pt x="221986" y="156863"/>
                    </a:cubicBezTo>
                    <a:lnTo>
                      <a:pt x="225384" y="171020"/>
                    </a:lnTo>
                    <a:cubicBezTo>
                      <a:pt x="225950" y="173285"/>
                      <a:pt x="228216" y="175550"/>
                      <a:pt x="231047" y="175550"/>
                    </a:cubicBezTo>
                    <a:lnTo>
                      <a:pt x="233312" y="175550"/>
                    </a:lnTo>
                    <a:cubicBezTo>
                      <a:pt x="236144" y="175550"/>
                      <a:pt x="238409" y="173852"/>
                      <a:pt x="238975" y="171020"/>
                    </a:cubicBezTo>
                    <a:lnTo>
                      <a:pt x="242939" y="150067"/>
                    </a:lnTo>
                    <a:cubicBezTo>
                      <a:pt x="243505" y="148368"/>
                      <a:pt x="244072" y="146670"/>
                      <a:pt x="245204" y="144971"/>
                    </a:cubicBezTo>
                    <a:lnTo>
                      <a:pt x="261060" y="125150"/>
                    </a:lnTo>
                    <a:cubicBezTo>
                      <a:pt x="264458" y="121186"/>
                      <a:pt x="268989" y="118921"/>
                      <a:pt x="274085" y="118921"/>
                    </a:cubicBezTo>
                    <a:lnTo>
                      <a:pt x="288809" y="118921"/>
                    </a:lnTo>
                    <a:cubicBezTo>
                      <a:pt x="292207" y="118921"/>
                      <a:pt x="294472" y="116656"/>
                      <a:pt x="294472" y="113258"/>
                    </a:cubicBezTo>
                    <a:lnTo>
                      <a:pt x="294472" y="107595"/>
                    </a:lnTo>
                    <a:lnTo>
                      <a:pt x="292773" y="105897"/>
                    </a:lnTo>
                    <a:cubicBezTo>
                      <a:pt x="289375" y="102499"/>
                      <a:pt x="291640" y="96270"/>
                      <a:pt x="296737" y="96270"/>
                    </a:cubicBezTo>
                    <a:lnTo>
                      <a:pt x="300135" y="96270"/>
                    </a:lnTo>
                    <a:cubicBezTo>
                      <a:pt x="303532" y="96270"/>
                      <a:pt x="305798" y="98535"/>
                      <a:pt x="305798" y="101933"/>
                    </a:cubicBezTo>
                    <a:cubicBezTo>
                      <a:pt x="305798" y="105330"/>
                      <a:pt x="308063" y="107595"/>
                      <a:pt x="311460" y="107595"/>
                    </a:cubicBezTo>
                    <a:lnTo>
                      <a:pt x="317123" y="107595"/>
                    </a:lnTo>
                    <a:lnTo>
                      <a:pt x="320521" y="92872"/>
                    </a:lnTo>
                    <a:cubicBezTo>
                      <a:pt x="321654" y="87775"/>
                      <a:pt x="319389" y="83245"/>
                      <a:pt x="315424" y="80413"/>
                    </a:cubicBezTo>
                    <a:lnTo>
                      <a:pt x="267290" y="51533"/>
                    </a:lnTo>
                    <a:cubicBezTo>
                      <a:pt x="266723" y="50966"/>
                      <a:pt x="265591" y="50966"/>
                      <a:pt x="264458" y="50966"/>
                    </a:cubicBezTo>
                    <a:lnTo>
                      <a:pt x="254831" y="50966"/>
                    </a:lnTo>
                    <a:cubicBezTo>
                      <a:pt x="248602" y="50966"/>
                      <a:pt x="243505" y="56063"/>
                      <a:pt x="243505" y="62292"/>
                    </a:cubicBezTo>
                    <a:lnTo>
                      <a:pt x="243505" y="67955"/>
                    </a:lnTo>
                    <a:cubicBezTo>
                      <a:pt x="243505" y="71353"/>
                      <a:pt x="241240" y="73618"/>
                      <a:pt x="237843" y="73618"/>
                    </a:cubicBezTo>
                    <a:lnTo>
                      <a:pt x="232180" y="73618"/>
                    </a:lnTo>
                    <a:lnTo>
                      <a:pt x="226517" y="67955"/>
                    </a:lnTo>
                    <a:lnTo>
                      <a:pt x="209528" y="67955"/>
                    </a:lnTo>
                    <a:cubicBezTo>
                      <a:pt x="206130" y="67955"/>
                      <a:pt x="203865" y="65690"/>
                      <a:pt x="203865" y="62292"/>
                    </a:cubicBezTo>
                    <a:lnTo>
                      <a:pt x="203865" y="48135"/>
                    </a:lnTo>
                    <a:cubicBezTo>
                      <a:pt x="203865" y="46436"/>
                      <a:pt x="204431" y="44737"/>
                      <a:pt x="206130" y="43604"/>
                    </a:cubicBezTo>
                    <a:lnTo>
                      <a:pt x="242373" y="28315"/>
                    </a:lnTo>
                    <a:lnTo>
                      <a:pt x="248036" y="37942"/>
                    </a:lnTo>
                    <a:cubicBezTo>
                      <a:pt x="249168" y="39074"/>
                      <a:pt x="250301" y="39640"/>
                      <a:pt x="252000" y="39640"/>
                    </a:cubicBezTo>
                    <a:lnTo>
                      <a:pt x="266157" y="39640"/>
                    </a:lnTo>
                    <a:cubicBezTo>
                      <a:pt x="269555" y="39640"/>
                      <a:pt x="271820" y="37375"/>
                      <a:pt x="271820" y="33978"/>
                    </a:cubicBezTo>
                    <a:lnTo>
                      <a:pt x="271820" y="31146"/>
                    </a:lnTo>
                    <a:cubicBezTo>
                      <a:pt x="350535" y="55497"/>
                      <a:pt x="407730" y="128548"/>
                      <a:pt x="407730" y="215191"/>
                    </a:cubicBezTo>
                    <a:cubicBezTo>
                      <a:pt x="407730" y="295604"/>
                      <a:pt x="357896" y="364692"/>
                      <a:pt x="287676" y="393573"/>
                    </a:cubicBezTo>
                    <a:close/>
                  </a:path>
                </a:pathLst>
              </a:custGeom>
              <a:grpFill/>
              <a:ln w="56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5" name="Forme libre 84">
                <a:extLst>
                  <a:ext uri="{FF2B5EF4-FFF2-40B4-BE49-F238E27FC236}">
                    <a16:creationId xmlns:a16="http://schemas.microsoft.com/office/drawing/2014/main" id="{668A62CB-9C33-5C6C-1B02-93F43F331F87}"/>
                  </a:ext>
                </a:extLst>
              </p:cNvPr>
              <p:cNvSpPr/>
              <p:nvPr/>
            </p:nvSpPr>
            <p:spPr>
              <a:xfrm>
                <a:off x="7629820" y="2234616"/>
                <a:ext cx="58123" cy="19406"/>
              </a:xfrm>
              <a:custGeom>
                <a:avLst/>
                <a:gdLst>
                  <a:gd name="connsiteX0" fmla="*/ 54159 w 58123"/>
                  <a:gd name="connsiteY0" fmla="*/ 9485 h 19406"/>
                  <a:gd name="connsiteX1" fmla="*/ 26977 w 58123"/>
                  <a:gd name="connsiteY1" fmla="*/ 425 h 19406"/>
                  <a:gd name="connsiteX2" fmla="*/ 20748 w 58123"/>
                  <a:gd name="connsiteY2" fmla="*/ 425 h 19406"/>
                  <a:gd name="connsiteX3" fmla="*/ 1494 w 58123"/>
                  <a:gd name="connsiteY3" fmla="*/ 4955 h 19406"/>
                  <a:gd name="connsiteX4" fmla="*/ 1494 w 58123"/>
                  <a:gd name="connsiteY4" fmla="*/ 10618 h 19406"/>
                  <a:gd name="connsiteX5" fmla="*/ 27543 w 58123"/>
                  <a:gd name="connsiteY5" fmla="*/ 10618 h 19406"/>
                  <a:gd name="connsiteX6" fmla="*/ 31507 w 58123"/>
                  <a:gd name="connsiteY6" fmla="*/ 11184 h 19406"/>
                  <a:gd name="connsiteX7" fmla="*/ 51328 w 58123"/>
                  <a:gd name="connsiteY7" fmla="*/ 19112 h 19406"/>
                  <a:gd name="connsiteX8" fmla="*/ 58123 w 58123"/>
                  <a:gd name="connsiteY8" fmla="*/ 14582 h 19406"/>
                  <a:gd name="connsiteX9" fmla="*/ 54159 w 58123"/>
                  <a:gd name="connsiteY9" fmla="*/ 9485 h 19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123" h="19406">
                    <a:moveTo>
                      <a:pt x="54159" y="9485"/>
                    </a:moveTo>
                    <a:lnTo>
                      <a:pt x="26977" y="425"/>
                    </a:lnTo>
                    <a:cubicBezTo>
                      <a:pt x="24712" y="-142"/>
                      <a:pt x="23013" y="-142"/>
                      <a:pt x="20748" y="425"/>
                    </a:cubicBezTo>
                    <a:lnTo>
                      <a:pt x="1494" y="4955"/>
                    </a:lnTo>
                    <a:cubicBezTo>
                      <a:pt x="-205" y="6088"/>
                      <a:pt x="-771" y="8353"/>
                      <a:pt x="1494" y="10618"/>
                    </a:cubicBezTo>
                    <a:lnTo>
                      <a:pt x="27543" y="10618"/>
                    </a:lnTo>
                    <a:cubicBezTo>
                      <a:pt x="29242" y="10618"/>
                      <a:pt x="30375" y="10618"/>
                      <a:pt x="31507" y="11184"/>
                    </a:cubicBezTo>
                    <a:lnTo>
                      <a:pt x="51328" y="19112"/>
                    </a:lnTo>
                    <a:cubicBezTo>
                      <a:pt x="54725" y="20245"/>
                      <a:pt x="58123" y="17980"/>
                      <a:pt x="58123" y="14582"/>
                    </a:cubicBezTo>
                    <a:cubicBezTo>
                      <a:pt x="58123" y="12317"/>
                      <a:pt x="56424" y="10052"/>
                      <a:pt x="54159" y="9485"/>
                    </a:cubicBezTo>
                    <a:close/>
                  </a:path>
                </a:pathLst>
              </a:custGeom>
              <a:grpFill/>
              <a:ln w="56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4FA7199B-24B0-4FA9-FB40-47DB1ACC13F2}"/>
              </a:ext>
            </a:extLst>
          </p:cNvPr>
          <p:cNvGrpSpPr/>
          <p:nvPr/>
        </p:nvGrpSpPr>
        <p:grpSpPr>
          <a:xfrm>
            <a:off x="4298731" y="1921889"/>
            <a:ext cx="717962" cy="720000"/>
            <a:chOff x="4299082" y="1907886"/>
            <a:chExt cx="717962" cy="720000"/>
          </a:xfrm>
        </p:grpSpPr>
        <p:sp>
          <p:nvSpPr>
            <p:cNvPr id="38" name="Rectangle : coins arrondis 16">
              <a:extLst>
                <a:ext uri="{FF2B5EF4-FFF2-40B4-BE49-F238E27FC236}">
                  <a16:creationId xmlns:a16="http://schemas.microsoft.com/office/drawing/2014/main" id="{40C7E0A3-1C3B-8487-59D2-7B9D03F0126F}"/>
                </a:ext>
              </a:extLst>
            </p:cNvPr>
            <p:cNvSpPr/>
            <p:nvPr/>
          </p:nvSpPr>
          <p:spPr>
            <a:xfrm>
              <a:off x="4299082" y="1907886"/>
              <a:ext cx="717962" cy="720000"/>
            </a:xfrm>
            <a:prstGeom prst="ellipse">
              <a:avLst/>
            </a:prstGeom>
            <a:gradFill flip="none" rotWithShape="1">
              <a:gsLst>
                <a:gs pos="50000">
                  <a:srgbClr val="E7E8ED"/>
                </a:gs>
                <a:gs pos="100000">
                  <a:srgbClr val="A1A5B9"/>
                </a:gs>
                <a:gs pos="1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0" h="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Forme libre 71">
              <a:extLst>
                <a:ext uri="{FF2B5EF4-FFF2-40B4-BE49-F238E27FC236}">
                  <a16:creationId xmlns:a16="http://schemas.microsoft.com/office/drawing/2014/main" id="{C79348FF-9918-66CB-B0A5-EA9F0DF7DB15}"/>
                </a:ext>
              </a:extLst>
            </p:cNvPr>
            <p:cNvSpPr/>
            <p:nvPr/>
          </p:nvSpPr>
          <p:spPr>
            <a:xfrm>
              <a:off x="4588069" y="2206636"/>
              <a:ext cx="129680" cy="128887"/>
            </a:xfrm>
            <a:custGeom>
              <a:avLst/>
              <a:gdLst>
                <a:gd name="connsiteX0" fmla="*/ 111503 w 129680"/>
                <a:gd name="connsiteY0" fmla="*/ 38451 h 128887"/>
                <a:gd name="connsiteX1" fmla="*/ 116316 w 129680"/>
                <a:gd name="connsiteY1" fmla="*/ 24181 h 128887"/>
                <a:gd name="connsiteX2" fmla="*/ 105444 w 129680"/>
                <a:gd name="connsiteY2" fmla="*/ 13308 h 128887"/>
                <a:gd name="connsiteX3" fmla="*/ 91173 w 129680"/>
                <a:gd name="connsiteY3" fmla="*/ 18121 h 128887"/>
                <a:gd name="connsiteX4" fmla="*/ 79394 w 129680"/>
                <a:gd name="connsiteY4" fmla="*/ 13308 h 128887"/>
                <a:gd name="connsiteX5" fmla="*/ 72712 w 129680"/>
                <a:gd name="connsiteY5" fmla="*/ 0 h 128887"/>
                <a:gd name="connsiteX6" fmla="*/ 57535 w 129680"/>
                <a:gd name="connsiteY6" fmla="*/ 0 h 128887"/>
                <a:gd name="connsiteX7" fmla="*/ 50796 w 129680"/>
                <a:gd name="connsiteY7" fmla="*/ 13364 h 128887"/>
                <a:gd name="connsiteX8" fmla="*/ 38961 w 129680"/>
                <a:gd name="connsiteY8" fmla="*/ 18178 h 128887"/>
                <a:gd name="connsiteX9" fmla="*/ 24690 w 129680"/>
                <a:gd name="connsiteY9" fmla="*/ 13364 h 128887"/>
                <a:gd name="connsiteX10" fmla="*/ 13818 w 129680"/>
                <a:gd name="connsiteY10" fmla="*/ 24237 h 128887"/>
                <a:gd name="connsiteX11" fmla="*/ 18348 w 129680"/>
                <a:gd name="connsiteY11" fmla="*/ 38508 h 128887"/>
                <a:gd name="connsiteX12" fmla="*/ 13364 w 129680"/>
                <a:gd name="connsiteY12" fmla="*/ 50287 h 128887"/>
                <a:gd name="connsiteX13" fmla="*/ 0 w 129680"/>
                <a:gd name="connsiteY13" fmla="*/ 56969 h 128887"/>
                <a:gd name="connsiteX14" fmla="*/ 0 w 129680"/>
                <a:gd name="connsiteY14" fmla="*/ 71919 h 128887"/>
                <a:gd name="connsiteX15" fmla="*/ 13364 w 129680"/>
                <a:gd name="connsiteY15" fmla="*/ 78658 h 128887"/>
                <a:gd name="connsiteX16" fmla="*/ 18178 w 129680"/>
                <a:gd name="connsiteY16" fmla="*/ 90437 h 128887"/>
                <a:gd name="connsiteX17" fmla="*/ 13364 w 129680"/>
                <a:gd name="connsiteY17" fmla="*/ 104707 h 128887"/>
                <a:gd name="connsiteX18" fmla="*/ 24690 w 129680"/>
                <a:gd name="connsiteY18" fmla="*/ 115580 h 128887"/>
                <a:gd name="connsiteX19" fmla="*/ 38961 w 129680"/>
                <a:gd name="connsiteY19" fmla="*/ 110710 h 128887"/>
                <a:gd name="connsiteX20" fmla="*/ 50740 w 129680"/>
                <a:gd name="connsiteY20" fmla="*/ 115580 h 128887"/>
                <a:gd name="connsiteX21" fmla="*/ 57422 w 129680"/>
                <a:gd name="connsiteY21" fmla="*/ 128888 h 128887"/>
                <a:gd name="connsiteX22" fmla="*/ 72599 w 129680"/>
                <a:gd name="connsiteY22" fmla="*/ 128888 h 128887"/>
                <a:gd name="connsiteX23" fmla="*/ 79337 w 129680"/>
                <a:gd name="connsiteY23" fmla="*/ 115807 h 128887"/>
                <a:gd name="connsiteX24" fmla="*/ 90946 w 129680"/>
                <a:gd name="connsiteY24" fmla="*/ 111106 h 128887"/>
                <a:gd name="connsiteX25" fmla="*/ 105160 w 129680"/>
                <a:gd name="connsiteY25" fmla="*/ 115977 h 128887"/>
                <a:gd name="connsiteX26" fmla="*/ 116033 w 129680"/>
                <a:gd name="connsiteY26" fmla="*/ 105047 h 128887"/>
                <a:gd name="connsiteX27" fmla="*/ 111220 w 129680"/>
                <a:gd name="connsiteY27" fmla="*/ 90833 h 128887"/>
                <a:gd name="connsiteX28" fmla="*/ 116373 w 129680"/>
                <a:gd name="connsiteY28" fmla="*/ 78998 h 128887"/>
                <a:gd name="connsiteX29" fmla="*/ 129681 w 129680"/>
                <a:gd name="connsiteY29" fmla="*/ 72315 h 128887"/>
                <a:gd name="connsiteX30" fmla="*/ 129681 w 129680"/>
                <a:gd name="connsiteY30" fmla="*/ 56969 h 128887"/>
                <a:gd name="connsiteX31" fmla="*/ 116316 w 129680"/>
                <a:gd name="connsiteY31" fmla="*/ 50230 h 128887"/>
                <a:gd name="connsiteX32" fmla="*/ 111503 w 129680"/>
                <a:gd name="connsiteY32" fmla="*/ 38451 h 128887"/>
                <a:gd name="connsiteX33" fmla="*/ 65067 w 129680"/>
                <a:gd name="connsiteY33" fmla="*/ 87322 h 128887"/>
                <a:gd name="connsiteX34" fmla="*/ 42415 w 129680"/>
                <a:gd name="connsiteY34" fmla="*/ 64670 h 128887"/>
                <a:gd name="connsiteX35" fmla="*/ 65067 w 129680"/>
                <a:gd name="connsiteY35" fmla="*/ 42019 h 128887"/>
                <a:gd name="connsiteX36" fmla="*/ 87719 w 129680"/>
                <a:gd name="connsiteY36" fmla="*/ 64670 h 128887"/>
                <a:gd name="connsiteX37" fmla="*/ 65067 w 129680"/>
                <a:gd name="connsiteY37" fmla="*/ 87322 h 12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680" h="128887">
                  <a:moveTo>
                    <a:pt x="111503" y="38451"/>
                  </a:moveTo>
                  <a:lnTo>
                    <a:pt x="116316" y="24181"/>
                  </a:lnTo>
                  <a:lnTo>
                    <a:pt x="105444" y="13308"/>
                  </a:lnTo>
                  <a:lnTo>
                    <a:pt x="91173" y="18121"/>
                  </a:lnTo>
                  <a:cubicBezTo>
                    <a:pt x="87463" y="16031"/>
                    <a:pt x="83506" y="14414"/>
                    <a:pt x="79394" y="13308"/>
                  </a:cubicBezTo>
                  <a:lnTo>
                    <a:pt x="72712" y="0"/>
                  </a:lnTo>
                  <a:lnTo>
                    <a:pt x="57535" y="0"/>
                  </a:lnTo>
                  <a:lnTo>
                    <a:pt x="50796" y="13364"/>
                  </a:lnTo>
                  <a:cubicBezTo>
                    <a:pt x="46670" y="14481"/>
                    <a:pt x="42695" y="16097"/>
                    <a:pt x="38961" y="18178"/>
                  </a:cubicBezTo>
                  <a:lnTo>
                    <a:pt x="24690" y="13364"/>
                  </a:lnTo>
                  <a:lnTo>
                    <a:pt x="13818" y="24237"/>
                  </a:lnTo>
                  <a:lnTo>
                    <a:pt x="18348" y="38508"/>
                  </a:lnTo>
                  <a:cubicBezTo>
                    <a:pt x="16175" y="42197"/>
                    <a:pt x="14499" y="46158"/>
                    <a:pt x="13364" y="50287"/>
                  </a:cubicBezTo>
                  <a:lnTo>
                    <a:pt x="0" y="56969"/>
                  </a:lnTo>
                  <a:lnTo>
                    <a:pt x="0" y="71919"/>
                  </a:lnTo>
                  <a:lnTo>
                    <a:pt x="13364" y="78658"/>
                  </a:lnTo>
                  <a:cubicBezTo>
                    <a:pt x="14466" y="82771"/>
                    <a:pt x="16083" y="86729"/>
                    <a:pt x="18178" y="90437"/>
                  </a:cubicBezTo>
                  <a:lnTo>
                    <a:pt x="13364" y="104707"/>
                  </a:lnTo>
                  <a:lnTo>
                    <a:pt x="24690" y="115580"/>
                  </a:lnTo>
                  <a:lnTo>
                    <a:pt x="38961" y="110710"/>
                  </a:lnTo>
                  <a:cubicBezTo>
                    <a:pt x="42668" y="112820"/>
                    <a:pt x="46625" y="114456"/>
                    <a:pt x="50740" y="115580"/>
                  </a:cubicBezTo>
                  <a:lnTo>
                    <a:pt x="57422" y="128888"/>
                  </a:lnTo>
                  <a:lnTo>
                    <a:pt x="72599" y="128888"/>
                  </a:lnTo>
                  <a:lnTo>
                    <a:pt x="79337" y="115807"/>
                  </a:lnTo>
                  <a:cubicBezTo>
                    <a:pt x="83380" y="114707"/>
                    <a:pt x="87277" y="113129"/>
                    <a:pt x="90946" y="111106"/>
                  </a:cubicBezTo>
                  <a:lnTo>
                    <a:pt x="105160" y="115977"/>
                  </a:lnTo>
                  <a:lnTo>
                    <a:pt x="116033" y="105047"/>
                  </a:lnTo>
                  <a:lnTo>
                    <a:pt x="111220" y="90833"/>
                  </a:lnTo>
                  <a:cubicBezTo>
                    <a:pt x="113383" y="87097"/>
                    <a:pt x="115112" y="83127"/>
                    <a:pt x="116373" y="78998"/>
                  </a:cubicBezTo>
                  <a:lnTo>
                    <a:pt x="129681" y="72315"/>
                  </a:lnTo>
                  <a:lnTo>
                    <a:pt x="129681" y="56969"/>
                  </a:lnTo>
                  <a:lnTo>
                    <a:pt x="116316" y="50230"/>
                  </a:lnTo>
                  <a:cubicBezTo>
                    <a:pt x="115235" y="46110"/>
                    <a:pt x="113617" y="42150"/>
                    <a:pt x="111503" y="38451"/>
                  </a:cubicBezTo>
                  <a:close/>
                  <a:moveTo>
                    <a:pt x="65067" y="87322"/>
                  </a:moveTo>
                  <a:cubicBezTo>
                    <a:pt x="52557" y="87322"/>
                    <a:pt x="42415" y="77180"/>
                    <a:pt x="42415" y="64670"/>
                  </a:cubicBezTo>
                  <a:cubicBezTo>
                    <a:pt x="42415" y="52161"/>
                    <a:pt x="52557" y="42019"/>
                    <a:pt x="65067" y="42019"/>
                  </a:cubicBezTo>
                  <a:cubicBezTo>
                    <a:pt x="77501" y="42201"/>
                    <a:pt x="87536" y="52236"/>
                    <a:pt x="87719" y="64670"/>
                  </a:cubicBezTo>
                  <a:cubicBezTo>
                    <a:pt x="87719" y="77180"/>
                    <a:pt x="77577" y="87322"/>
                    <a:pt x="65067" y="8732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4688"/>
                </a:gs>
                <a:gs pos="100000">
                  <a:srgbClr val="00B5FF"/>
                </a:gs>
              </a:gsLst>
              <a:lin ang="2700000" scaled="1"/>
              <a:tileRect/>
            </a:gra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3" name="Forme libre 72">
              <a:extLst>
                <a:ext uri="{FF2B5EF4-FFF2-40B4-BE49-F238E27FC236}">
                  <a16:creationId xmlns:a16="http://schemas.microsoft.com/office/drawing/2014/main" id="{215FC2F7-1C5F-C2A9-0DCA-FC43D2F864F0}"/>
                </a:ext>
              </a:extLst>
            </p:cNvPr>
            <p:cNvSpPr/>
            <p:nvPr/>
          </p:nvSpPr>
          <p:spPr>
            <a:xfrm>
              <a:off x="4588917" y="2446800"/>
              <a:ext cx="128267" cy="32675"/>
            </a:xfrm>
            <a:custGeom>
              <a:avLst/>
              <a:gdLst>
                <a:gd name="connsiteX0" fmla="*/ 112863 w 128267"/>
                <a:gd name="connsiteY0" fmla="*/ 0 h 32675"/>
                <a:gd name="connsiteX1" fmla="*/ 15404 w 128267"/>
                <a:gd name="connsiteY1" fmla="*/ 0 h 32675"/>
                <a:gd name="connsiteX2" fmla="*/ 29 w 128267"/>
                <a:gd name="connsiteY2" fmla="*/ 17300 h 32675"/>
                <a:gd name="connsiteX3" fmla="*/ 15404 w 128267"/>
                <a:gd name="connsiteY3" fmla="*/ 32675 h 32675"/>
                <a:gd name="connsiteX4" fmla="*/ 112863 w 128267"/>
                <a:gd name="connsiteY4" fmla="*/ 32675 h 32675"/>
                <a:gd name="connsiteX5" fmla="*/ 128238 w 128267"/>
                <a:gd name="connsiteY5" fmla="*/ 15375 h 32675"/>
                <a:gd name="connsiteX6" fmla="*/ 112863 w 128267"/>
                <a:gd name="connsiteY6" fmla="*/ 0 h 3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267" h="32675">
                  <a:moveTo>
                    <a:pt x="112863" y="0"/>
                  </a:moveTo>
                  <a:lnTo>
                    <a:pt x="15404" y="0"/>
                  </a:lnTo>
                  <a:cubicBezTo>
                    <a:pt x="6381" y="532"/>
                    <a:pt x="-502" y="8277"/>
                    <a:pt x="29" y="17300"/>
                  </a:cubicBezTo>
                  <a:cubicBezTo>
                    <a:pt x="517" y="25581"/>
                    <a:pt x="7123" y="32187"/>
                    <a:pt x="15404" y="32675"/>
                  </a:cubicBezTo>
                  <a:lnTo>
                    <a:pt x="112863" y="32675"/>
                  </a:lnTo>
                  <a:cubicBezTo>
                    <a:pt x="121886" y="32143"/>
                    <a:pt x="128770" y="24398"/>
                    <a:pt x="128238" y="15375"/>
                  </a:cubicBezTo>
                  <a:cubicBezTo>
                    <a:pt x="127750" y="7094"/>
                    <a:pt x="121144" y="488"/>
                    <a:pt x="1128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4688"/>
                </a:gs>
                <a:gs pos="100000">
                  <a:srgbClr val="00B5FF"/>
                </a:gs>
              </a:gsLst>
              <a:lin ang="2700000" scaled="1"/>
              <a:tileRect/>
            </a:gra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4" name="Forme libre 73">
              <a:extLst>
                <a:ext uri="{FF2B5EF4-FFF2-40B4-BE49-F238E27FC236}">
                  <a16:creationId xmlns:a16="http://schemas.microsoft.com/office/drawing/2014/main" id="{8936AB0C-F4E8-025B-EAE6-2A81169AED71}"/>
                </a:ext>
              </a:extLst>
            </p:cNvPr>
            <p:cNvSpPr/>
            <p:nvPr/>
          </p:nvSpPr>
          <p:spPr>
            <a:xfrm>
              <a:off x="4617686" y="2502127"/>
              <a:ext cx="70729" cy="32675"/>
            </a:xfrm>
            <a:custGeom>
              <a:avLst/>
              <a:gdLst>
                <a:gd name="connsiteX0" fmla="*/ 35393 w 70729"/>
                <a:gd name="connsiteY0" fmla="*/ 32675 h 32675"/>
                <a:gd name="connsiteX1" fmla="*/ 70730 w 70729"/>
                <a:gd name="connsiteY1" fmla="*/ 0 h 32675"/>
                <a:gd name="connsiteX2" fmla="*/ 0 w 70729"/>
                <a:gd name="connsiteY2" fmla="*/ 0 h 32675"/>
                <a:gd name="connsiteX3" fmla="*/ 35393 w 70729"/>
                <a:gd name="connsiteY3" fmla="*/ 32675 h 3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29" h="32675">
                  <a:moveTo>
                    <a:pt x="35393" y="32675"/>
                  </a:moveTo>
                  <a:cubicBezTo>
                    <a:pt x="53883" y="32646"/>
                    <a:pt x="69255" y="18431"/>
                    <a:pt x="70730" y="0"/>
                  </a:cubicBezTo>
                  <a:lnTo>
                    <a:pt x="0" y="0"/>
                  </a:lnTo>
                  <a:cubicBezTo>
                    <a:pt x="1502" y="18440"/>
                    <a:pt x="16892" y="32648"/>
                    <a:pt x="35393" y="3267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4688"/>
                </a:gs>
                <a:gs pos="100000">
                  <a:srgbClr val="00B5FF"/>
                </a:gs>
              </a:gsLst>
              <a:lin ang="2700000" scaled="1"/>
              <a:tileRect/>
            </a:gra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5" name="Forme libre 74">
              <a:extLst>
                <a:ext uri="{FF2B5EF4-FFF2-40B4-BE49-F238E27FC236}">
                  <a16:creationId xmlns:a16="http://schemas.microsoft.com/office/drawing/2014/main" id="{D81A4277-301E-3C9D-6B86-62BC0A3F7ECF}"/>
                </a:ext>
              </a:extLst>
            </p:cNvPr>
            <p:cNvSpPr/>
            <p:nvPr/>
          </p:nvSpPr>
          <p:spPr>
            <a:xfrm>
              <a:off x="4511336" y="2130413"/>
              <a:ext cx="283145" cy="293735"/>
            </a:xfrm>
            <a:custGeom>
              <a:avLst/>
              <a:gdLst>
                <a:gd name="connsiteX0" fmla="*/ 283146 w 283145"/>
                <a:gd name="connsiteY0" fmla="*/ 144688 h 293735"/>
                <a:gd name="connsiteX1" fmla="*/ 283146 w 283145"/>
                <a:gd name="connsiteY1" fmla="*/ 139817 h 293735"/>
                <a:gd name="connsiteX2" fmla="*/ 141573 w 283145"/>
                <a:gd name="connsiteY2" fmla="*/ 0 h 293735"/>
                <a:gd name="connsiteX3" fmla="*/ 141573 w 283145"/>
                <a:gd name="connsiteY3" fmla="*/ 0 h 293735"/>
                <a:gd name="connsiteX4" fmla="*/ 0 w 283145"/>
                <a:gd name="connsiteY4" fmla="*/ 139817 h 293735"/>
                <a:gd name="connsiteX5" fmla="*/ 0 w 283145"/>
                <a:gd name="connsiteY5" fmla="*/ 144688 h 293735"/>
                <a:gd name="connsiteX6" fmla="*/ 9853 w 283145"/>
                <a:gd name="connsiteY6" fmla="*/ 193672 h 293735"/>
                <a:gd name="connsiteX7" fmla="*/ 34431 w 283145"/>
                <a:gd name="connsiteY7" fmla="*/ 233935 h 293735"/>
                <a:gd name="connsiteX8" fmla="*/ 67559 w 283145"/>
                <a:gd name="connsiteY8" fmla="*/ 287733 h 293735"/>
                <a:gd name="connsiteX9" fmla="*/ 77299 w 283145"/>
                <a:gd name="connsiteY9" fmla="*/ 293736 h 293735"/>
                <a:gd name="connsiteX10" fmla="*/ 205847 w 283145"/>
                <a:gd name="connsiteY10" fmla="*/ 293736 h 293735"/>
                <a:gd name="connsiteX11" fmla="*/ 215587 w 283145"/>
                <a:gd name="connsiteY11" fmla="*/ 287733 h 293735"/>
                <a:gd name="connsiteX12" fmla="*/ 248715 w 283145"/>
                <a:gd name="connsiteY12" fmla="*/ 233935 h 293735"/>
                <a:gd name="connsiteX13" fmla="*/ 273292 w 283145"/>
                <a:gd name="connsiteY13" fmla="*/ 193672 h 293735"/>
                <a:gd name="connsiteX14" fmla="*/ 283146 w 283145"/>
                <a:gd name="connsiteY14" fmla="*/ 144688 h 293735"/>
                <a:gd name="connsiteX15" fmla="*/ 250527 w 283145"/>
                <a:gd name="connsiteY15" fmla="*/ 144178 h 293735"/>
                <a:gd name="connsiteX16" fmla="*/ 242996 w 283145"/>
                <a:gd name="connsiteY16" fmla="*/ 182233 h 293735"/>
                <a:gd name="connsiteX17" fmla="*/ 224648 w 283145"/>
                <a:gd name="connsiteY17" fmla="*/ 212133 h 293735"/>
                <a:gd name="connsiteX18" fmla="*/ 192539 w 283145"/>
                <a:gd name="connsiteY18" fmla="*/ 260947 h 293735"/>
                <a:gd name="connsiteX19" fmla="*/ 90607 w 283145"/>
                <a:gd name="connsiteY19" fmla="*/ 260947 h 293735"/>
                <a:gd name="connsiteX20" fmla="*/ 58781 w 283145"/>
                <a:gd name="connsiteY20" fmla="*/ 211963 h 293735"/>
                <a:gd name="connsiteX21" fmla="*/ 40433 w 283145"/>
                <a:gd name="connsiteY21" fmla="*/ 182063 h 293735"/>
                <a:gd name="connsiteX22" fmla="*/ 32618 w 283145"/>
                <a:gd name="connsiteY22" fmla="*/ 144008 h 293735"/>
                <a:gd name="connsiteX23" fmla="*/ 32618 w 283145"/>
                <a:gd name="connsiteY23" fmla="*/ 139931 h 293735"/>
                <a:gd name="connsiteX24" fmla="*/ 141403 w 283145"/>
                <a:gd name="connsiteY24" fmla="*/ 32335 h 293735"/>
                <a:gd name="connsiteX25" fmla="*/ 141403 w 283145"/>
                <a:gd name="connsiteY25" fmla="*/ 32335 h 293735"/>
                <a:gd name="connsiteX26" fmla="*/ 250188 w 283145"/>
                <a:gd name="connsiteY26" fmla="*/ 139931 h 29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83145" h="293735">
                  <a:moveTo>
                    <a:pt x="283146" y="144688"/>
                  </a:moveTo>
                  <a:lnTo>
                    <a:pt x="283146" y="139817"/>
                  </a:lnTo>
                  <a:cubicBezTo>
                    <a:pt x="281703" y="62521"/>
                    <a:pt x="218881" y="478"/>
                    <a:pt x="141573" y="0"/>
                  </a:cubicBezTo>
                  <a:lnTo>
                    <a:pt x="141573" y="0"/>
                  </a:lnTo>
                  <a:cubicBezTo>
                    <a:pt x="64264" y="478"/>
                    <a:pt x="1443" y="62521"/>
                    <a:pt x="0" y="139817"/>
                  </a:cubicBezTo>
                  <a:lnTo>
                    <a:pt x="0" y="144688"/>
                  </a:lnTo>
                  <a:cubicBezTo>
                    <a:pt x="518" y="161452"/>
                    <a:pt x="3849" y="178011"/>
                    <a:pt x="9853" y="193672"/>
                  </a:cubicBezTo>
                  <a:cubicBezTo>
                    <a:pt x="15585" y="208448"/>
                    <a:pt x="23908" y="222083"/>
                    <a:pt x="34431" y="233935"/>
                  </a:cubicBezTo>
                  <a:cubicBezTo>
                    <a:pt x="47399" y="248036"/>
                    <a:pt x="61556" y="275501"/>
                    <a:pt x="67559" y="287733"/>
                  </a:cubicBezTo>
                  <a:cubicBezTo>
                    <a:pt x="69395" y="291428"/>
                    <a:pt x="73173" y="293756"/>
                    <a:pt x="77299" y="293736"/>
                  </a:cubicBezTo>
                  <a:lnTo>
                    <a:pt x="205847" y="293736"/>
                  </a:lnTo>
                  <a:cubicBezTo>
                    <a:pt x="209973" y="293756"/>
                    <a:pt x="213751" y="291428"/>
                    <a:pt x="215587" y="287733"/>
                  </a:cubicBezTo>
                  <a:cubicBezTo>
                    <a:pt x="221590" y="275501"/>
                    <a:pt x="235747" y="248092"/>
                    <a:pt x="248715" y="233935"/>
                  </a:cubicBezTo>
                  <a:cubicBezTo>
                    <a:pt x="259238" y="222083"/>
                    <a:pt x="267561" y="208448"/>
                    <a:pt x="273292" y="193672"/>
                  </a:cubicBezTo>
                  <a:cubicBezTo>
                    <a:pt x="279297" y="178011"/>
                    <a:pt x="282628" y="161452"/>
                    <a:pt x="283146" y="144688"/>
                  </a:cubicBezTo>
                  <a:close/>
                  <a:moveTo>
                    <a:pt x="250527" y="144178"/>
                  </a:moveTo>
                  <a:cubicBezTo>
                    <a:pt x="250125" y="157191"/>
                    <a:pt x="247580" y="170048"/>
                    <a:pt x="242996" y="182233"/>
                  </a:cubicBezTo>
                  <a:cubicBezTo>
                    <a:pt x="238696" y="193206"/>
                    <a:pt x="232484" y="203329"/>
                    <a:pt x="224648" y="212133"/>
                  </a:cubicBezTo>
                  <a:cubicBezTo>
                    <a:pt x="212078" y="227097"/>
                    <a:pt x="201301" y="243479"/>
                    <a:pt x="192539" y="260947"/>
                  </a:cubicBezTo>
                  <a:lnTo>
                    <a:pt x="90607" y="260947"/>
                  </a:lnTo>
                  <a:cubicBezTo>
                    <a:pt x="81945" y="243434"/>
                    <a:pt x="71263" y="226994"/>
                    <a:pt x="58781" y="211963"/>
                  </a:cubicBezTo>
                  <a:cubicBezTo>
                    <a:pt x="50945" y="203159"/>
                    <a:pt x="44733" y="193036"/>
                    <a:pt x="40433" y="182063"/>
                  </a:cubicBezTo>
                  <a:cubicBezTo>
                    <a:pt x="35752" y="169894"/>
                    <a:pt x="33112" y="157037"/>
                    <a:pt x="32618" y="144008"/>
                  </a:cubicBezTo>
                  <a:lnTo>
                    <a:pt x="32618" y="139931"/>
                  </a:lnTo>
                  <a:cubicBezTo>
                    <a:pt x="33633" y="80470"/>
                    <a:pt x="81934" y="32696"/>
                    <a:pt x="141403" y="32335"/>
                  </a:cubicBezTo>
                  <a:lnTo>
                    <a:pt x="141403" y="32335"/>
                  </a:lnTo>
                  <a:cubicBezTo>
                    <a:pt x="200872" y="32696"/>
                    <a:pt x="249173" y="80470"/>
                    <a:pt x="250188" y="13993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4688"/>
                </a:gs>
                <a:gs pos="100000">
                  <a:srgbClr val="00B5FF"/>
                </a:gs>
              </a:gsLst>
              <a:lin ang="2700000" scaled="1"/>
              <a:tileRect/>
            </a:gra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6" name="Forme libre 75">
              <a:extLst>
                <a:ext uri="{FF2B5EF4-FFF2-40B4-BE49-F238E27FC236}">
                  <a16:creationId xmlns:a16="http://schemas.microsoft.com/office/drawing/2014/main" id="{C90136A1-0BA9-42FF-03CE-E0A8A7EDF798}"/>
                </a:ext>
              </a:extLst>
            </p:cNvPr>
            <p:cNvSpPr/>
            <p:nvPr/>
          </p:nvSpPr>
          <p:spPr>
            <a:xfrm>
              <a:off x="4642829" y="2045922"/>
              <a:ext cx="22651" cy="62292"/>
            </a:xfrm>
            <a:custGeom>
              <a:avLst/>
              <a:gdLst>
                <a:gd name="connsiteX0" fmla="*/ 11326 w 22651"/>
                <a:gd name="connsiteY0" fmla="*/ 62292 h 62292"/>
                <a:gd name="connsiteX1" fmla="*/ 22652 w 22651"/>
                <a:gd name="connsiteY1" fmla="*/ 50966 h 62292"/>
                <a:gd name="connsiteX2" fmla="*/ 22652 w 22651"/>
                <a:gd name="connsiteY2" fmla="*/ 11326 h 62292"/>
                <a:gd name="connsiteX3" fmla="*/ 11326 w 22651"/>
                <a:gd name="connsiteY3" fmla="*/ 0 h 62292"/>
                <a:gd name="connsiteX4" fmla="*/ 0 w 22651"/>
                <a:gd name="connsiteY4" fmla="*/ 11326 h 62292"/>
                <a:gd name="connsiteX5" fmla="*/ 0 w 22651"/>
                <a:gd name="connsiteY5" fmla="*/ 50966 h 62292"/>
                <a:gd name="connsiteX6" fmla="*/ 11326 w 22651"/>
                <a:gd name="connsiteY6" fmla="*/ 62292 h 6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51" h="62292">
                  <a:moveTo>
                    <a:pt x="11326" y="62292"/>
                  </a:moveTo>
                  <a:cubicBezTo>
                    <a:pt x="17581" y="62292"/>
                    <a:pt x="22652" y="57222"/>
                    <a:pt x="22652" y="50966"/>
                  </a:cubicBezTo>
                  <a:lnTo>
                    <a:pt x="22652" y="11326"/>
                  </a:lnTo>
                  <a:cubicBezTo>
                    <a:pt x="22652" y="5071"/>
                    <a:pt x="17581" y="0"/>
                    <a:pt x="11326" y="0"/>
                  </a:cubicBezTo>
                  <a:cubicBezTo>
                    <a:pt x="5071" y="0"/>
                    <a:pt x="0" y="5071"/>
                    <a:pt x="0" y="11326"/>
                  </a:cubicBezTo>
                  <a:lnTo>
                    <a:pt x="0" y="50966"/>
                  </a:lnTo>
                  <a:cubicBezTo>
                    <a:pt x="0" y="57222"/>
                    <a:pt x="5071" y="62292"/>
                    <a:pt x="11326" y="6229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4688"/>
                </a:gs>
                <a:gs pos="100000">
                  <a:srgbClr val="00B5FF"/>
                </a:gs>
              </a:gsLst>
              <a:lin ang="2700000" scaled="1"/>
              <a:tileRect/>
            </a:gra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7" name="Forme libre 76">
              <a:extLst>
                <a:ext uri="{FF2B5EF4-FFF2-40B4-BE49-F238E27FC236}">
                  <a16:creationId xmlns:a16="http://schemas.microsoft.com/office/drawing/2014/main" id="{F636EDD6-8AFC-5198-5195-11637938E70A}"/>
                </a:ext>
              </a:extLst>
            </p:cNvPr>
            <p:cNvSpPr/>
            <p:nvPr/>
          </p:nvSpPr>
          <p:spPr>
            <a:xfrm>
              <a:off x="4488796" y="2110958"/>
              <a:ext cx="50240" cy="50326"/>
            </a:xfrm>
            <a:custGeom>
              <a:avLst/>
              <a:gdLst>
                <a:gd name="connsiteX0" fmla="*/ 30978 w 50240"/>
                <a:gd name="connsiteY0" fmla="*/ 47034 h 50326"/>
                <a:gd name="connsiteX1" fmla="*/ 46947 w 50240"/>
                <a:gd name="connsiteY1" fmla="*/ 47034 h 50326"/>
                <a:gd name="connsiteX2" fmla="*/ 46947 w 50240"/>
                <a:gd name="connsiteY2" fmla="*/ 31064 h 50326"/>
                <a:gd name="connsiteX3" fmla="*/ 18916 w 50240"/>
                <a:gd name="connsiteY3" fmla="*/ 2920 h 50326"/>
                <a:gd name="connsiteX4" fmla="*/ 2919 w 50240"/>
                <a:gd name="connsiteY4" fmla="*/ 3736 h 50326"/>
                <a:gd name="connsiteX5" fmla="*/ 2946 w 50240"/>
                <a:gd name="connsiteY5" fmla="*/ 18946 h 5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240" h="50326">
                  <a:moveTo>
                    <a:pt x="30978" y="47034"/>
                  </a:moveTo>
                  <a:cubicBezTo>
                    <a:pt x="35396" y="51425"/>
                    <a:pt x="42530" y="51425"/>
                    <a:pt x="46947" y="47034"/>
                  </a:cubicBezTo>
                  <a:cubicBezTo>
                    <a:pt x="51338" y="42616"/>
                    <a:pt x="51338" y="35482"/>
                    <a:pt x="46947" y="31064"/>
                  </a:cubicBezTo>
                  <a:lnTo>
                    <a:pt x="18916" y="2920"/>
                  </a:lnTo>
                  <a:cubicBezTo>
                    <a:pt x="14273" y="-1272"/>
                    <a:pt x="7112" y="-907"/>
                    <a:pt x="2919" y="3736"/>
                  </a:cubicBezTo>
                  <a:cubicBezTo>
                    <a:pt x="-984" y="8059"/>
                    <a:pt x="-972" y="14637"/>
                    <a:pt x="2946" y="189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4688"/>
                </a:gs>
                <a:gs pos="100000">
                  <a:srgbClr val="00B5FF"/>
                </a:gs>
              </a:gsLst>
              <a:lin ang="2700000" scaled="1"/>
              <a:tileRect/>
            </a:gra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8" name="Forme libre 77">
              <a:extLst>
                <a:ext uri="{FF2B5EF4-FFF2-40B4-BE49-F238E27FC236}">
                  <a16:creationId xmlns:a16="http://schemas.microsoft.com/office/drawing/2014/main" id="{C84697E2-92A6-D6CB-C55A-4991795F92A7}"/>
                </a:ext>
              </a:extLst>
            </p:cNvPr>
            <p:cNvSpPr/>
            <p:nvPr/>
          </p:nvSpPr>
          <p:spPr>
            <a:xfrm>
              <a:off x="4769160" y="2113896"/>
              <a:ext cx="49704" cy="49599"/>
            </a:xfrm>
            <a:custGeom>
              <a:avLst/>
              <a:gdLst>
                <a:gd name="connsiteX0" fmla="*/ 11561 w 49704"/>
                <a:gd name="connsiteY0" fmla="*/ 49588 h 49599"/>
                <a:gd name="connsiteX1" fmla="*/ 19602 w 49704"/>
                <a:gd name="connsiteY1" fmla="*/ 46247 h 49599"/>
                <a:gd name="connsiteX2" fmla="*/ 47577 w 49704"/>
                <a:gd name="connsiteY2" fmla="*/ 17933 h 49599"/>
                <a:gd name="connsiteX3" fmla="*/ 44985 w 49704"/>
                <a:gd name="connsiteY3" fmla="*/ 2127 h 49599"/>
                <a:gd name="connsiteX4" fmla="*/ 31608 w 49704"/>
                <a:gd name="connsiteY4" fmla="*/ 2246 h 49599"/>
                <a:gd name="connsiteX5" fmla="*/ 3293 w 49704"/>
                <a:gd name="connsiteY5" fmla="*/ 30561 h 49599"/>
                <a:gd name="connsiteX6" fmla="*/ 3293 w 49704"/>
                <a:gd name="connsiteY6" fmla="*/ 46530 h 49599"/>
                <a:gd name="connsiteX7" fmla="*/ 11561 w 49704"/>
                <a:gd name="connsiteY7" fmla="*/ 49588 h 4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04" h="49599">
                  <a:moveTo>
                    <a:pt x="11561" y="49588"/>
                  </a:moveTo>
                  <a:cubicBezTo>
                    <a:pt x="14579" y="49590"/>
                    <a:pt x="17474" y="48388"/>
                    <a:pt x="19602" y="46247"/>
                  </a:cubicBezTo>
                  <a:lnTo>
                    <a:pt x="47577" y="17933"/>
                  </a:lnTo>
                  <a:cubicBezTo>
                    <a:pt x="51226" y="12852"/>
                    <a:pt x="50066" y="5775"/>
                    <a:pt x="44985" y="2127"/>
                  </a:cubicBezTo>
                  <a:cubicBezTo>
                    <a:pt x="40976" y="-752"/>
                    <a:pt x="35565" y="-704"/>
                    <a:pt x="31608" y="2246"/>
                  </a:cubicBezTo>
                  <a:lnTo>
                    <a:pt x="3293" y="30561"/>
                  </a:lnTo>
                  <a:cubicBezTo>
                    <a:pt x="-1098" y="34978"/>
                    <a:pt x="-1098" y="42113"/>
                    <a:pt x="3293" y="46530"/>
                  </a:cubicBezTo>
                  <a:cubicBezTo>
                    <a:pt x="5523" y="48624"/>
                    <a:pt x="8505" y="49728"/>
                    <a:pt x="11561" y="4958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4688"/>
                </a:gs>
                <a:gs pos="100000">
                  <a:srgbClr val="00B5FF"/>
                </a:gs>
              </a:gsLst>
              <a:lin ang="2700000" scaled="1"/>
              <a:tileRect/>
            </a:gra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9" name="Forme libre 78">
              <a:extLst>
                <a:ext uri="{FF2B5EF4-FFF2-40B4-BE49-F238E27FC236}">
                  <a16:creationId xmlns:a16="http://schemas.microsoft.com/office/drawing/2014/main" id="{65947C82-7916-7715-680D-02F7A8316419}"/>
                </a:ext>
              </a:extLst>
            </p:cNvPr>
            <p:cNvSpPr/>
            <p:nvPr/>
          </p:nvSpPr>
          <p:spPr>
            <a:xfrm>
              <a:off x="4427299" y="2258282"/>
              <a:ext cx="62292" cy="22651"/>
            </a:xfrm>
            <a:custGeom>
              <a:avLst/>
              <a:gdLst>
                <a:gd name="connsiteX0" fmla="*/ 50966 w 62292"/>
                <a:gd name="connsiteY0" fmla="*/ 0 h 22651"/>
                <a:gd name="connsiteX1" fmla="*/ 11326 w 62292"/>
                <a:gd name="connsiteY1" fmla="*/ 0 h 22651"/>
                <a:gd name="connsiteX2" fmla="*/ 0 w 62292"/>
                <a:gd name="connsiteY2" fmla="*/ 11326 h 22651"/>
                <a:gd name="connsiteX3" fmla="*/ 11326 w 62292"/>
                <a:gd name="connsiteY3" fmla="*/ 22652 h 22651"/>
                <a:gd name="connsiteX4" fmla="*/ 50966 w 62292"/>
                <a:gd name="connsiteY4" fmla="*/ 22652 h 22651"/>
                <a:gd name="connsiteX5" fmla="*/ 62292 w 62292"/>
                <a:gd name="connsiteY5" fmla="*/ 11326 h 22651"/>
                <a:gd name="connsiteX6" fmla="*/ 50966 w 62292"/>
                <a:gd name="connsiteY6" fmla="*/ 0 h 2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292" h="22651">
                  <a:moveTo>
                    <a:pt x="50966" y="0"/>
                  </a:moveTo>
                  <a:lnTo>
                    <a:pt x="11326" y="0"/>
                  </a:lnTo>
                  <a:cubicBezTo>
                    <a:pt x="5071" y="0"/>
                    <a:pt x="0" y="5071"/>
                    <a:pt x="0" y="11326"/>
                  </a:cubicBezTo>
                  <a:cubicBezTo>
                    <a:pt x="0" y="17581"/>
                    <a:pt x="5071" y="22652"/>
                    <a:pt x="11326" y="22652"/>
                  </a:cubicBezTo>
                  <a:lnTo>
                    <a:pt x="50966" y="22652"/>
                  </a:lnTo>
                  <a:cubicBezTo>
                    <a:pt x="57222" y="22652"/>
                    <a:pt x="62292" y="17581"/>
                    <a:pt x="62292" y="11326"/>
                  </a:cubicBezTo>
                  <a:cubicBezTo>
                    <a:pt x="62292" y="5071"/>
                    <a:pt x="57222" y="0"/>
                    <a:pt x="5096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4688"/>
                </a:gs>
                <a:gs pos="100000">
                  <a:srgbClr val="00B5FF"/>
                </a:gs>
              </a:gsLst>
              <a:lin ang="2700000" scaled="1"/>
              <a:tileRect/>
            </a:gra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0" name="Forme libre 79">
              <a:extLst>
                <a:ext uri="{FF2B5EF4-FFF2-40B4-BE49-F238E27FC236}">
                  <a16:creationId xmlns:a16="http://schemas.microsoft.com/office/drawing/2014/main" id="{C3EAA54B-8885-7D62-DE37-12EE2E6B2641}"/>
                </a:ext>
              </a:extLst>
            </p:cNvPr>
            <p:cNvSpPr/>
            <p:nvPr/>
          </p:nvSpPr>
          <p:spPr>
            <a:xfrm>
              <a:off x="4487783" y="2378104"/>
              <a:ext cx="50683" cy="50966"/>
            </a:xfrm>
            <a:custGeom>
              <a:avLst/>
              <a:gdLst>
                <a:gd name="connsiteX0" fmla="*/ 31991 w 50683"/>
                <a:gd name="connsiteY0" fmla="*/ 2723 h 50966"/>
                <a:gd name="connsiteX1" fmla="*/ 3959 w 50683"/>
                <a:gd name="connsiteY1" fmla="*/ 31038 h 50966"/>
                <a:gd name="connsiteX2" fmla="*/ 2724 w 50683"/>
                <a:gd name="connsiteY2" fmla="*/ 47007 h 50966"/>
                <a:gd name="connsiteX3" fmla="*/ 18693 w 50683"/>
                <a:gd name="connsiteY3" fmla="*/ 48243 h 50966"/>
                <a:gd name="connsiteX4" fmla="*/ 19929 w 50683"/>
                <a:gd name="connsiteY4" fmla="*/ 47007 h 50966"/>
                <a:gd name="connsiteX5" fmla="*/ 47960 w 50683"/>
                <a:gd name="connsiteY5" fmla="*/ 18693 h 50966"/>
                <a:gd name="connsiteX6" fmla="*/ 46725 w 50683"/>
                <a:gd name="connsiteY6" fmla="*/ 2723 h 50966"/>
                <a:gd name="connsiteX7" fmla="*/ 31991 w 50683"/>
                <a:gd name="connsiteY7" fmla="*/ 2723 h 5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683" h="50966">
                  <a:moveTo>
                    <a:pt x="31991" y="2723"/>
                  </a:moveTo>
                  <a:lnTo>
                    <a:pt x="3959" y="31038"/>
                  </a:lnTo>
                  <a:cubicBezTo>
                    <a:pt x="-792" y="35107"/>
                    <a:pt x="-1345" y="42256"/>
                    <a:pt x="2724" y="47007"/>
                  </a:cubicBezTo>
                  <a:cubicBezTo>
                    <a:pt x="6792" y="51759"/>
                    <a:pt x="13942" y="52311"/>
                    <a:pt x="18693" y="48243"/>
                  </a:cubicBezTo>
                  <a:cubicBezTo>
                    <a:pt x="19136" y="47864"/>
                    <a:pt x="19549" y="47450"/>
                    <a:pt x="19929" y="47007"/>
                  </a:cubicBezTo>
                  <a:lnTo>
                    <a:pt x="47960" y="18693"/>
                  </a:lnTo>
                  <a:cubicBezTo>
                    <a:pt x="52029" y="13942"/>
                    <a:pt x="51476" y="6792"/>
                    <a:pt x="46725" y="2723"/>
                  </a:cubicBezTo>
                  <a:cubicBezTo>
                    <a:pt x="42485" y="-908"/>
                    <a:pt x="36231" y="-908"/>
                    <a:pt x="31991" y="272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4688"/>
                </a:gs>
                <a:gs pos="100000">
                  <a:srgbClr val="00B5FF"/>
                </a:gs>
              </a:gsLst>
              <a:lin ang="2700000" scaled="1"/>
              <a:tileRect/>
            </a:gra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1" name="Forme libre 80">
              <a:extLst>
                <a:ext uri="{FF2B5EF4-FFF2-40B4-BE49-F238E27FC236}">
                  <a16:creationId xmlns:a16="http://schemas.microsoft.com/office/drawing/2014/main" id="{CB855DC5-AFFD-EDDB-1C2A-C05D74B6BC1A}"/>
                </a:ext>
              </a:extLst>
            </p:cNvPr>
            <p:cNvSpPr/>
            <p:nvPr/>
          </p:nvSpPr>
          <p:spPr>
            <a:xfrm>
              <a:off x="4769030" y="2374940"/>
              <a:ext cx="52049" cy="52096"/>
            </a:xfrm>
            <a:custGeom>
              <a:avLst/>
              <a:gdLst>
                <a:gd name="connsiteX0" fmla="*/ 19732 w 52049"/>
                <a:gd name="connsiteY0" fmla="*/ 3736 h 52096"/>
                <a:gd name="connsiteX1" fmla="*/ 3736 w 52049"/>
                <a:gd name="connsiteY1" fmla="*/ 2920 h 52096"/>
                <a:gd name="connsiteX2" fmla="*/ 2920 w 52049"/>
                <a:gd name="connsiteY2" fmla="*/ 18916 h 52096"/>
                <a:gd name="connsiteX3" fmla="*/ 3706 w 52049"/>
                <a:gd name="connsiteY3" fmla="*/ 19705 h 52096"/>
                <a:gd name="connsiteX4" fmla="*/ 32021 w 52049"/>
                <a:gd name="connsiteY4" fmla="*/ 48020 h 52096"/>
                <a:gd name="connsiteX5" fmla="*/ 47972 w 52049"/>
                <a:gd name="connsiteY5" fmla="*/ 49473 h 52096"/>
                <a:gd name="connsiteX6" fmla="*/ 49425 w 52049"/>
                <a:gd name="connsiteY6" fmla="*/ 33522 h 52096"/>
                <a:gd name="connsiteX7" fmla="*/ 47594 w 52049"/>
                <a:gd name="connsiteY7" fmla="*/ 31767 h 5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49" h="52096">
                  <a:moveTo>
                    <a:pt x="19732" y="3736"/>
                  </a:moveTo>
                  <a:cubicBezTo>
                    <a:pt x="15541" y="-907"/>
                    <a:pt x="8379" y="-1272"/>
                    <a:pt x="3736" y="2920"/>
                  </a:cubicBezTo>
                  <a:cubicBezTo>
                    <a:pt x="-907" y="7111"/>
                    <a:pt x="-1272" y="14273"/>
                    <a:pt x="2920" y="18916"/>
                  </a:cubicBezTo>
                  <a:cubicBezTo>
                    <a:pt x="3169" y="19191"/>
                    <a:pt x="3432" y="19455"/>
                    <a:pt x="3706" y="19705"/>
                  </a:cubicBezTo>
                  <a:lnTo>
                    <a:pt x="32021" y="48020"/>
                  </a:lnTo>
                  <a:cubicBezTo>
                    <a:pt x="36024" y="52826"/>
                    <a:pt x="43166" y="53476"/>
                    <a:pt x="47972" y="49473"/>
                  </a:cubicBezTo>
                  <a:cubicBezTo>
                    <a:pt x="52778" y="45470"/>
                    <a:pt x="53428" y="38328"/>
                    <a:pt x="49425" y="33522"/>
                  </a:cubicBezTo>
                  <a:cubicBezTo>
                    <a:pt x="48882" y="32870"/>
                    <a:pt x="48268" y="32282"/>
                    <a:pt x="47594" y="3176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4688"/>
                </a:gs>
                <a:gs pos="100000">
                  <a:srgbClr val="00B5FF"/>
                </a:gs>
              </a:gsLst>
              <a:lin ang="2700000" scaled="1"/>
              <a:tileRect/>
            </a:gra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" name="Forme libre 81">
              <a:extLst>
                <a:ext uri="{FF2B5EF4-FFF2-40B4-BE49-F238E27FC236}">
                  <a16:creationId xmlns:a16="http://schemas.microsoft.com/office/drawing/2014/main" id="{634B6F18-7780-5053-9100-724DF25C193B}"/>
                </a:ext>
              </a:extLst>
            </p:cNvPr>
            <p:cNvSpPr/>
            <p:nvPr/>
          </p:nvSpPr>
          <p:spPr>
            <a:xfrm>
              <a:off x="4816624" y="2257885"/>
              <a:ext cx="62292" cy="22651"/>
            </a:xfrm>
            <a:custGeom>
              <a:avLst/>
              <a:gdLst>
                <a:gd name="connsiteX0" fmla="*/ 50966 w 62292"/>
                <a:gd name="connsiteY0" fmla="*/ 0 h 22651"/>
                <a:gd name="connsiteX1" fmla="*/ 11326 w 62292"/>
                <a:gd name="connsiteY1" fmla="*/ 0 h 22651"/>
                <a:gd name="connsiteX2" fmla="*/ 0 w 62292"/>
                <a:gd name="connsiteY2" fmla="*/ 11326 h 22651"/>
                <a:gd name="connsiteX3" fmla="*/ 11326 w 62292"/>
                <a:gd name="connsiteY3" fmla="*/ 22652 h 22651"/>
                <a:gd name="connsiteX4" fmla="*/ 50966 w 62292"/>
                <a:gd name="connsiteY4" fmla="*/ 22652 h 22651"/>
                <a:gd name="connsiteX5" fmla="*/ 62292 w 62292"/>
                <a:gd name="connsiteY5" fmla="*/ 11326 h 22651"/>
                <a:gd name="connsiteX6" fmla="*/ 50966 w 62292"/>
                <a:gd name="connsiteY6" fmla="*/ 0 h 2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292" h="22651">
                  <a:moveTo>
                    <a:pt x="50966" y="0"/>
                  </a:moveTo>
                  <a:lnTo>
                    <a:pt x="11326" y="0"/>
                  </a:lnTo>
                  <a:cubicBezTo>
                    <a:pt x="5071" y="0"/>
                    <a:pt x="0" y="5071"/>
                    <a:pt x="0" y="11326"/>
                  </a:cubicBezTo>
                  <a:cubicBezTo>
                    <a:pt x="0" y="17581"/>
                    <a:pt x="5071" y="22652"/>
                    <a:pt x="11326" y="22652"/>
                  </a:cubicBezTo>
                  <a:lnTo>
                    <a:pt x="50966" y="22652"/>
                  </a:lnTo>
                  <a:cubicBezTo>
                    <a:pt x="57222" y="22652"/>
                    <a:pt x="62292" y="17581"/>
                    <a:pt x="62292" y="11326"/>
                  </a:cubicBezTo>
                  <a:cubicBezTo>
                    <a:pt x="62292" y="5071"/>
                    <a:pt x="57222" y="0"/>
                    <a:pt x="5096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34688"/>
                </a:gs>
                <a:gs pos="100000">
                  <a:srgbClr val="00B5FF"/>
                </a:gs>
              </a:gsLst>
              <a:lin ang="2700000" scaled="1"/>
              <a:tileRect/>
            </a:gra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826C409-D980-60E9-C504-3C5DEBBABC1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4058" y="909047"/>
            <a:ext cx="5098709" cy="17189"/>
          </a:xfrm>
          <a:prstGeom prst="line">
            <a:avLst/>
          </a:prstGeom>
          <a:ln w="76200">
            <a:solidFill>
              <a:srgbClr val="27A7F0"/>
            </a:solidFill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44330E5-FFFE-9F8E-CD11-F755AC59FBB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000470" y="909047"/>
            <a:ext cx="5191530" cy="17189"/>
          </a:xfrm>
          <a:prstGeom prst="line">
            <a:avLst/>
          </a:prstGeom>
          <a:ln w="76200">
            <a:solidFill>
              <a:srgbClr val="27A7F0"/>
            </a:solidFill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5299DE87-F48A-5B07-C8DE-297AB03A7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767" y="324850"/>
            <a:ext cx="1847703" cy="1168393"/>
          </a:xfrm>
          <a:prstGeom prst="rect">
            <a:avLst/>
          </a:prstGeom>
        </p:spPr>
      </p:pic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A55EF298-174C-9463-8505-3FAA5905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410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E1152-54B7-0DFC-F027-7071C80B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036" y="217610"/>
            <a:ext cx="11750045" cy="663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b="1" spc="300" dirty="0">
                <a:solidFill>
                  <a:srgbClr val="002060"/>
                </a:solidFill>
                <a:latin typeface="Avenir Heavy" panose="02000503020000020003" pitchFamily="2" charset="0"/>
              </a:rPr>
              <a:t>SOMMAIRE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2D6750E-A5D9-3B5A-5024-5CB1E5C59B5B}"/>
              </a:ext>
            </a:extLst>
          </p:cNvPr>
          <p:cNvSpPr txBox="1"/>
          <p:nvPr/>
        </p:nvSpPr>
        <p:spPr>
          <a:xfrm>
            <a:off x="851037" y="1404781"/>
            <a:ext cx="1061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Avenir Medium" panose="02000503020000020003" pitchFamily="2" charset="0"/>
              </a:rPr>
              <a:t>BLUEPRINT                                                                                                                                              </a:t>
            </a:r>
            <a:r>
              <a:rPr lang="fr-FR" sz="1200" spc="600" dirty="0">
                <a:solidFill>
                  <a:srgbClr val="002060"/>
                </a:solidFill>
                <a:latin typeface="Avenir Book" panose="02000503020000020003" pitchFamily="2" charset="0"/>
              </a:rPr>
              <a:t>4</a:t>
            </a:r>
            <a:endParaRPr lang="fr-FR" dirty="0">
              <a:solidFill>
                <a:srgbClr val="002060"/>
              </a:solidFill>
              <a:latin typeface="Avenir Book" panose="02000503020000020003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0CCC537-C3B8-82EA-E123-2094931FAA8B}"/>
              </a:ext>
            </a:extLst>
          </p:cNvPr>
          <p:cNvSpPr txBox="1"/>
          <p:nvPr/>
        </p:nvSpPr>
        <p:spPr>
          <a:xfrm>
            <a:off x="851036" y="2155420"/>
            <a:ext cx="1061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Avenir Medium" panose="02000503020000020003" pitchFamily="2" charset="0"/>
              </a:rPr>
              <a:t>EXPLORATION ET NETTOYAGE DES DONNÉES                                                                                  </a:t>
            </a:r>
            <a:r>
              <a:rPr lang="fr-FR" sz="1200" spc="600" dirty="0">
                <a:solidFill>
                  <a:srgbClr val="002060"/>
                </a:solidFill>
                <a:latin typeface="Avenir Book" panose="02000503020000020003" pitchFamily="2" charset="0"/>
              </a:rPr>
              <a:t>5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43B0A38-C7D9-F3F3-0422-97FF269A7E5B}"/>
              </a:ext>
            </a:extLst>
          </p:cNvPr>
          <p:cNvSpPr txBox="1"/>
          <p:nvPr/>
        </p:nvSpPr>
        <p:spPr>
          <a:xfrm>
            <a:off x="851037" y="2906059"/>
            <a:ext cx="1073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Avenir Medium" panose="02000503020000020003" pitchFamily="2" charset="0"/>
              </a:rPr>
              <a:t>MOCKUP                                                                                                                                                 </a:t>
            </a:r>
            <a:r>
              <a:rPr lang="fr-FR" sz="1200" dirty="0">
                <a:solidFill>
                  <a:srgbClr val="002060"/>
                </a:solidFill>
                <a:latin typeface="Avenir Book" panose="02000503020000020003" pitchFamily="2" charset="0"/>
              </a:rPr>
              <a:t> 7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9246F9B-096B-AFFA-FBA0-7E6BF47E831F}"/>
              </a:ext>
            </a:extLst>
          </p:cNvPr>
          <p:cNvSpPr txBox="1"/>
          <p:nvPr/>
        </p:nvSpPr>
        <p:spPr>
          <a:xfrm>
            <a:off x="851035" y="3656698"/>
            <a:ext cx="1061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Avenir Medium" panose="02000503020000020003" pitchFamily="2" charset="0"/>
              </a:rPr>
              <a:t>DASHBOARD TABLEAU</a:t>
            </a:r>
            <a:r>
              <a:rPr lang="fr-FR" sz="1200" spc="600" dirty="0">
                <a:solidFill>
                  <a:srgbClr val="002060"/>
                </a:solidFill>
                <a:latin typeface="Avenir Book" panose="02000503020000020003" pitchFamily="2" charset="0"/>
              </a:rPr>
              <a:t>                                                                 </a:t>
            </a:r>
            <a:r>
              <a:rPr lang="fr-FR" sz="1200" dirty="0">
                <a:solidFill>
                  <a:srgbClr val="002060"/>
                </a:solidFill>
                <a:latin typeface="Avenir Book" panose="02000503020000020003" pitchFamily="2" charset="0"/>
              </a:rPr>
              <a:t>10</a:t>
            </a:r>
            <a:r>
              <a:rPr lang="fr-FR" sz="1200" spc="600" dirty="0">
                <a:solidFill>
                  <a:srgbClr val="002060"/>
                </a:solidFill>
                <a:latin typeface="Avenir Book" panose="02000503020000020003" pitchFamily="2" charset="0"/>
              </a:rPr>
              <a:t> </a:t>
            </a:r>
            <a:endParaRPr lang="fr-FR" sz="1200" dirty="0">
              <a:solidFill>
                <a:srgbClr val="00206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87DBF88-120D-1081-4ABB-3B551DC9D7FA}"/>
              </a:ext>
            </a:extLst>
          </p:cNvPr>
          <p:cNvGrpSpPr/>
          <p:nvPr/>
        </p:nvGrpSpPr>
        <p:grpSpPr>
          <a:xfrm>
            <a:off x="86673" y="0"/>
            <a:ext cx="643122" cy="6858000"/>
            <a:chOff x="86673" y="0"/>
            <a:chExt cx="643122" cy="6858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137B69E3-1DDB-B62B-2822-9C9872EE26D0}"/>
                </a:ext>
              </a:extLst>
            </p:cNvPr>
            <p:cNvCxnSpPr>
              <a:cxnSpLocks/>
            </p:cNvCxnSpPr>
            <p:nvPr/>
          </p:nvCxnSpPr>
          <p:spPr>
            <a:xfrm>
              <a:off x="408234" y="0"/>
              <a:ext cx="0" cy="308811"/>
            </a:xfrm>
            <a:prstGeom prst="line">
              <a:avLst/>
            </a:prstGeom>
            <a:ln w="19050">
              <a:solidFill>
                <a:srgbClr val="27A7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D5713C5-2B55-CB00-C70A-AB9167A7300A}"/>
                </a:ext>
              </a:extLst>
            </p:cNvPr>
            <p:cNvCxnSpPr>
              <a:cxnSpLocks/>
            </p:cNvCxnSpPr>
            <p:nvPr/>
          </p:nvCxnSpPr>
          <p:spPr>
            <a:xfrm>
              <a:off x="408234" y="823652"/>
              <a:ext cx="0" cy="6034348"/>
            </a:xfrm>
            <a:prstGeom prst="line">
              <a:avLst/>
            </a:prstGeom>
            <a:ln w="19050">
              <a:solidFill>
                <a:srgbClr val="27A7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15E66EE8-DFE9-E101-FDDA-599D4B19F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73" y="362892"/>
              <a:ext cx="643122" cy="406678"/>
            </a:xfrm>
            <a:prstGeom prst="rect">
              <a:avLst/>
            </a:prstGeom>
          </p:spPr>
        </p:pic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6CB12B5A-086E-9C12-0468-A72981C443DA}"/>
              </a:ext>
            </a:extLst>
          </p:cNvPr>
          <p:cNvSpPr txBox="1"/>
          <p:nvPr/>
        </p:nvSpPr>
        <p:spPr>
          <a:xfrm>
            <a:off x="851025" y="4407337"/>
            <a:ext cx="1061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Avenir Medium" panose="02000503020000020003" pitchFamily="2" charset="0"/>
              </a:rPr>
              <a:t>CONCLUSION                                                                                                                                         </a:t>
            </a:r>
            <a:r>
              <a:rPr lang="fr-FR" sz="1200" dirty="0">
                <a:solidFill>
                  <a:srgbClr val="002060"/>
                </a:solidFill>
                <a:latin typeface="Avenir Book" panose="02000503020000020003" pitchFamily="2" charset="0"/>
              </a:rPr>
              <a:t>11</a:t>
            </a:r>
            <a:r>
              <a:rPr lang="fr-FR" sz="1200" spc="600" dirty="0">
                <a:solidFill>
                  <a:srgbClr val="002060"/>
                </a:solidFill>
                <a:latin typeface="Avenir Book" panose="02000503020000020003" pitchFamily="2" charset="0"/>
              </a:rPr>
              <a:t> </a:t>
            </a:r>
            <a:endParaRPr lang="fr-FR" sz="1200" dirty="0">
              <a:solidFill>
                <a:srgbClr val="002060"/>
              </a:solidFill>
              <a:latin typeface="Avenir Book" panose="02000503020000020003" pitchFamily="2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FDAFB25-889D-5446-4FED-14AE6609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47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A25B933B-99B2-2352-8E64-18DAF81F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844" y="239304"/>
            <a:ext cx="11750045" cy="663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b="1" spc="300" dirty="0">
                <a:solidFill>
                  <a:srgbClr val="002060"/>
                </a:solidFill>
                <a:latin typeface="Avenir Heavy" panose="02000503020000020003" pitchFamily="2" charset="0"/>
              </a:rPr>
              <a:t>BLUEPRINT – VUE MONDIALE</a:t>
            </a:r>
          </a:p>
        </p:txBody>
      </p:sp>
      <p:pic>
        <p:nvPicPr>
          <p:cNvPr id="91" name="Graphique 90" descr="Jauge avec un remplissage uni">
            <a:extLst>
              <a:ext uri="{FF2B5EF4-FFF2-40B4-BE49-F238E27FC236}">
                <a16:creationId xmlns:a16="http://schemas.microsoft.com/office/drawing/2014/main" id="{6D2AA1DC-F6FE-DE20-2386-2307A903F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05746" y="3887070"/>
            <a:ext cx="467446" cy="467446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ACFACD92-1071-C6D9-6CF0-BFAAC255432D}"/>
              </a:ext>
            </a:extLst>
          </p:cNvPr>
          <p:cNvGrpSpPr/>
          <p:nvPr/>
        </p:nvGrpSpPr>
        <p:grpSpPr>
          <a:xfrm>
            <a:off x="86673" y="0"/>
            <a:ext cx="643122" cy="6858000"/>
            <a:chOff x="86673" y="0"/>
            <a:chExt cx="643122" cy="6858000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F562749-B39F-F7F1-DA0D-91C8B4C92D99}"/>
                </a:ext>
              </a:extLst>
            </p:cNvPr>
            <p:cNvCxnSpPr>
              <a:cxnSpLocks/>
            </p:cNvCxnSpPr>
            <p:nvPr/>
          </p:nvCxnSpPr>
          <p:spPr>
            <a:xfrm>
              <a:off x="408234" y="0"/>
              <a:ext cx="0" cy="308811"/>
            </a:xfrm>
            <a:prstGeom prst="line">
              <a:avLst/>
            </a:prstGeom>
            <a:ln w="19050">
              <a:solidFill>
                <a:srgbClr val="27A7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AF82530-CEF1-753B-721F-9E549768F268}"/>
                </a:ext>
              </a:extLst>
            </p:cNvPr>
            <p:cNvCxnSpPr>
              <a:cxnSpLocks/>
            </p:cNvCxnSpPr>
            <p:nvPr/>
          </p:nvCxnSpPr>
          <p:spPr>
            <a:xfrm>
              <a:off x="408234" y="823652"/>
              <a:ext cx="0" cy="6034348"/>
            </a:xfrm>
            <a:prstGeom prst="line">
              <a:avLst/>
            </a:prstGeom>
            <a:ln w="19050">
              <a:solidFill>
                <a:srgbClr val="27A7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C5268014-E23A-623D-1996-1790CE69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673" y="362892"/>
              <a:ext cx="643122" cy="406678"/>
            </a:xfrm>
            <a:prstGeom prst="rect">
              <a:avLst/>
            </a:prstGeom>
          </p:spPr>
        </p:pic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78215B8A-0EF7-1F3B-67BE-46EC99779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4159" y="1059811"/>
            <a:ext cx="8843682" cy="5558885"/>
          </a:xfrm>
          <a:prstGeom prst="rect">
            <a:avLst/>
          </a:prstGeom>
        </p:spPr>
      </p:pic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77F4137-B320-4D85-C503-2CAB849D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832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553EAEE-74CF-34A5-985F-D9E9136AA0CE}"/>
              </a:ext>
            </a:extLst>
          </p:cNvPr>
          <p:cNvSpPr txBox="1"/>
          <p:nvPr/>
        </p:nvSpPr>
        <p:spPr>
          <a:xfrm>
            <a:off x="-166335" y="2662866"/>
            <a:ext cx="4247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074988"/>
                </a:solidFill>
                <a:latin typeface="Avenir Light" panose="020B0402020203020204" pitchFamily="34" charset="77"/>
              </a:rPr>
              <a:t>Exploration et </a:t>
            </a:r>
            <a:r>
              <a:rPr lang="fr-FR" sz="3200" b="1" spc="300" dirty="0">
                <a:solidFill>
                  <a:srgbClr val="242852"/>
                </a:solidFill>
                <a:latin typeface=""/>
              </a:rPr>
              <a:t> NETTOYAGE </a:t>
            </a:r>
          </a:p>
          <a:p>
            <a:pPr algn="ctr"/>
            <a:r>
              <a:rPr lang="fr-FR" sz="3200" dirty="0">
                <a:solidFill>
                  <a:srgbClr val="074988"/>
                </a:solidFill>
                <a:latin typeface="Avenir Light" panose="020B0402020203020204" pitchFamily="34" charset="77"/>
              </a:rPr>
              <a:t>des données</a:t>
            </a:r>
          </a:p>
          <a:p>
            <a:pPr algn="ctr"/>
            <a:r>
              <a:rPr lang="fr-FR" sz="900" dirty="0">
                <a:solidFill>
                  <a:srgbClr val="002060"/>
                </a:solidFill>
                <a:latin typeface="Avenir Light" panose="020B0402020203020204" pitchFamily="34" charset="77"/>
              </a:rPr>
              <a:t>VIA JUPYTER NOTEBOOK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3B4663C-B05F-135B-D9E6-C1E692AAAA42}"/>
              </a:ext>
            </a:extLst>
          </p:cNvPr>
          <p:cNvSpPr/>
          <p:nvPr/>
        </p:nvSpPr>
        <p:spPr>
          <a:xfrm rot="1800000">
            <a:off x="481731" y="1787846"/>
            <a:ext cx="3291444" cy="3282309"/>
          </a:xfrm>
          <a:prstGeom prst="arc">
            <a:avLst>
              <a:gd name="adj1" fmla="val 11490241"/>
              <a:gd name="adj2" fmla="val 7047309"/>
            </a:avLst>
          </a:prstGeom>
          <a:noFill/>
          <a:ln w="19050" cap="rnd">
            <a:gradFill>
              <a:gsLst>
                <a:gs pos="100000">
                  <a:srgbClr val="074988"/>
                </a:gs>
                <a:gs pos="20000">
                  <a:srgbClr val="00B5FF"/>
                </a:gs>
              </a:gsLst>
              <a:lin ang="5400000" scaled="1"/>
            </a:gra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6492AC2C-BC1F-D004-7A59-A9A9C4988C03}"/>
              </a:ext>
            </a:extLst>
          </p:cNvPr>
          <p:cNvSpPr/>
          <p:nvPr/>
        </p:nvSpPr>
        <p:spPr>
          <a:xfrm rot="1515979">
            <a:off x="207038" y="1519180"/>
            <a:ext cx="3819639" cy="3819639"/>
          </a:xfrm>
          <a:prstGeom prst="arc">
            <a:avLst>
              <a:gd name="adj1" fmla="val 14960179"/>
              <a:gd name="adj2" fmla="val 3570244"/>
            </a:avLst>
          </a:prstGeom>
          <a:noFill/>
          <a:ln w="57150" cap="rnd">
            <a:gradFill>
              <a:gsLst>
                <a:gs pos="20000">
                  <a:srgbClr val="074988"/>
                </a:gs>
                <a:gs pos="100000">
                  <a:srgbClr val="00B5FF"/>
                </a:gs>
              </a:gsLst>
              <a:lin ang="5400000" scaled="1"/>
            </a:gra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8834AF6-407A-989C-79C5-8598A765AAC8}"/>
              </a:ext>
            </a:extLst>
          </p:cNvPr>
          <p:cNvGrpSpPr/>
          <p:nvPr/>
        </p:nvGrpSpPr>
        <p:grpSpPr>
          <a:xfrm>
            <a:off x="86673" y="0"/>
            <a:ext cx="643122" cy="6858000"/>
            <a:chOff x="86673" y="0"/>
            <a:chExt cx="643122" cy="6858000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6445092F-9942-06D4-396A-05147117A49A}"/>
                </a:ext>
              </a:extLst>
            </p:cNvPr>
            <p:cNvCxnSpPr>
              <a:cxnSpLocks/>
            </p:cNvCxnSpPr>
            <p:nvPr/>
          </p:nvCxnSpPr>
          <p:spPr>
            <a:xfrm>
              <a:off x="408234" y="0"/>
              <a:ext cx="0" cy="308811"/>
            </a:xfrm>
            <a:prstGeom prst="line">
              <a:avLst/>
            </a:prstGeom>
            <a:ln w="19050">
              <a:solidFill>
                <a:srgbClr val="27A7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9E4DBDF0-E215-4E67-C2E6-79B04A9DEB03}"/>
                </a:ext>
              </a:extLst>
            </p:cNvPr>
            <p:cNvCxnSpPr>
              <a:cxnSpLocks/>
            </p:cNvCxnSpPr>
            <p:nvPr/>
          </p:nvCxnSpPr>
          <p:spPr>
            <a:xfrm>
              <a:off x="408234" y="823652"/>
              <a:ext cx="0" cy="6034348"/>
            </a:xfrm>
            <a:prstGeom prst="line">
              <a:avLst/>
            </a:prstGeom>
            <a:ln w="19050">
              <a:solidFill>
                <a:srgbClr val="27A7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925BDB73-B8F9-C08E-CF6D-9FCC34A4E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73" y="362892"/>
              <a:ext cx="643122" cy="406678"/>
            </a:xfrm>
            <a:prstGeom prst="rect">
              <a:avLst/>
            </a:prstGeom>
          </p:spPr>
        </p:pic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D5D5F85A-EBF9-5FD3-4BE9-D8C27EB4AFD6}"/>
              </a:ext>
            </a:extLst>
          </p:cNvPr>
          <p:cNvSpPr txBox="1"/>
          <p:nvPr/>
        </p:nvSpPr>
        <p:spPr>
          <a:xfrm>
            <a:off x="5028222" y="584904"/>
            <a:ext cx="184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Avenir Medium" panose="02000503020000020003" pitchFamily="2" charset="0"/>
              </a:rPr>
              <a:t>RÉGION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7EDF78C-21ED-A76D-0E5C-E5E10B6A275D}"/>
              </a:ext>
            </a:extLst>
          </p:cNvPr>
          <p:cNvSpPr txBox="1"/>
          <p:nvPr/>
        </p:nvSpPr>
        <p:spPr>
          <a:xfrm>
            <a:off x="8722032" y="584904"/>
            <a:ext cx="184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Avenir Medium" panose="02000503020000020003" pitchFamily="2" charset="0"/>
              </a:rPr>
              <a:t>POPULATION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4DA1262-75B2-7041-1155-0B61380E22F5}"/>
              </a:ext>
            </a:extLst>
          </p:cNvPr>
          <p:cNvSpPr txBox="1"/>
          <p:nvPr/>
        </p:nvSpPr>
        <p:spPr>
          <a:xfrm>
            <a:off x="5030432" y="2508944"/>
            <a:ext cx="254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Avenir Medium" panose="02000503020000020003" pitchFamily="2" charset="0"/>
              </a:rPr>
              <a:t>STABILITÉ POLITIQUE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10F7713-35B1-D69E-78F5-EA7ED6424031}"/>
              </a:ext>
            </a:extLst>
          </p:cNvPr>
          <p:cNvSpPr txBox="1"/>
          <p:nvPr/>
        </p:nvSpPr>
        <p:spPr>
          <a:xfrm>
            <a:off x="8722032" y="2508944"/>
            <a:ext cx="306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Avenir Medium" panose="02000503020000020003" pitchFamily="2" charset="0"/>
              </a:rPr>
              <a:t>SERVICE D’ACCÈS À L’EAU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8D83BBC-A663-954B-A3E1-A1155DD11E34}"/>
              </a:ext>
            </a:extLst>
          </p:cNvPr>
          <p:cNvSpPr txBox="1"/>
          <p:nvPr/>
        </p:nvSpPr>
        <p:spPr>
          <a:xfrm>
            <a:off x="5028222" y="4455333"/>
            <a:ext cx="254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Avenir Medium" panose="02000503020000020003" pitchFamily="2" charset="0"/>
              </a:rPr>
              <a:t>TAUX DE MORTALITÉ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B5E2941-6F9C-BEBF-8E5E-01099A8D74CE}"/>
              </a:ext>
            </a:extLst>
          </p:cNvPr>
          <p:cNvCxnSpPr/>
          <p:nvPr/>
        </p:nvCxnSpPr>
        <p:spPr>
          <a:xfrm>
            <a:off x="5143148" y="948794"/>
            <a:ext cx="1905703" cy="0"/>
          </a:xfrm>
          <a:prstGeom prst="line">
            <a:avLst/>
          </a:prstGeom>
          <a:ln w="38100">
            <a:gradFill flip="none" rotWithShape="1">
              <a:gsLst>
                <a:gs pos="100000">
                  <a:srgbClr val="074988"/>
                </a:gs>
                <a:gs pos="1000">
                  <a:srgbClr val="00B5FF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2581F2D-C943-F59A-7278-CE23F5D98F98}"/>
              </a:ext>
            </a:extLst>
          </p:cNvPr>
          <p:cNvCxnSpPr/>
          <p:nvPr/>
        </p:nvCxnSpPr>
        <p:spPr>
          <a:xfrm>
            <a:off x="8816161" y="956294"/>
            <a:ext cx="1905703" cy="0"/>
          </a:xfrm>
          <a:prstGeom prst="line">
            <a:avLst/>
          </a:prstGeom>
          <a:ln w="38100">
            <a:gradFill flip="none" rotWithShape="1">
              <a:gsLst>
                <a:gs pos="100000">
                  <a:srgbClr val="074988"/>
                </a:gs>
                <a:gs pos="1000">
                  <a:srgbClr val="00B5FF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1267468-D86D-0876-0BC8-0E2D4F3A85BB}"/>
              </a:ext>
            </a:extLst>
          </p:cNvPr>
          <p:cNvCxnSpPr/>
          <p:nvPr/>
        </p:nvCxnSpPr>
        <p:spPr>
          <a:xfrm>
            <a:off x="5143148" y="2878276"/>
            <a:ext cx="1905703" cy="0"/>
          </a:xfrm>
          <a:prstGeom prst="line">
            <a:avLst/>
          </a:prstGeom>
          <a:ln w="38100">
            <a:gradFill flip="none" rotWithShape="1">
              <a:gsLst>
                <a:gs pos="100000">
                  <a:srgbClr val="074988"/>
                </a:gs>
                <a:gs pos="1000">
                  <a:srgbClr val="00B5FF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1908CB7-95F4-F48E-AF9F-611009AA415F}"/>
              </a:ext>
            </a:extLst>
          </p:cNvPr>
          <p:cNvCxnSpPr/>
          <p:nvPr/>
        </p:nvCxnSpPr>
        <p:spPr>
          <a:xfrm>
            <a:off x="8816161" y="2878276"/>
            <a:ext cx="1905703" cy="0"/>
          </a:xfrm>
          <a:prstGeom prst="line">
            <a:avLst/>
          </a:prstGeom>
          <a:ln w="38100">
            <a:gradFill flip="none" rotWithShape="1">
              <a:gsLst>
                <a:gs pos="100000">
                  <a:srgbClr val="074988"/>
                </a:gs>
                <a:gs pos="1000">
                  <a:srgbClr val="00B5FF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EA4F2ED-2105-0ED9-06C4-E6A46ED9F7C2}"/>
              </a:ext>
            </a:extLst>
          </p:cNvPr>
          <p:cNvCxnSpPr/>
          <p:nvPr/>
        </p:nvCxnSpPr>
        <p:spPr>
          <a:xfrm>
            <a:off x="5143148" y="4824665"/>
            <a:ext cx="1905703" cy="0"/>
          </a:xfrm>
          <a:prstGeom prst="line">
            <a:avLst/>
          </a:prstGeom>
          <a:ln w="38100">
            <a:gradFill flip="none" rotWithShape="1">
              <a:gsLst>
                <a:gs pos="100000">
                  <a:srgbClr val="074988"/>
                </a:gs>
                <a:gs pos="1000">
                  <a:srgbClr val="00B5FF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D9462769-78B0-79D4-BC68-00375B5E5CFB}"/>
              </a:ext>
            </a:extLst>
          </p:cNvPr>
          <p:cNvSpPr txBox="1"/>
          <p:nvPr/>
        </p:nvSpPr>
        <p:spPr>
          <a:xfrm>
            <a:off x="5143148" y="1062318"/>
            <a:ext cx="27771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Avenir Book" panose="02000503020000020003" pitchFamily="2" charset="0"/>
              </a:rPr>
              <a:t>Renommer les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Avenir Book" panose="02000503020000020003" pitchFamily="2" charset="0"/>
              </a:rPr>
              <a:t>Changer les types des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Avenir Book" panose="02000503020000020003" pitchFamily="2" charset="0"/>
              </a:rPr>
              <a:t>Corriger les pays ne faisant pas partie de la bonne région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Avenir Book" panose="02000503020000020003" pitchFamily="2" charset="0"/>
              </a:rPr>
              <a:t>Ajout de 42 pays n’ayant pas de correspondance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751C100-6922-9274-A660-0B43AD6FC4A8}"/>
              </a:ext>
            </a:extLst>
          </p:cNvPr>
          <p:cNvSpPr txBox="1"/>
          <p:nvPr/>
        </p:nvSpPr>
        <p:spPr>
          <a:xfrm>
            <a:off x="8816161" y="1091160"/>
            <a:ext cx="27771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Avenir Book" panose="02000503020000020003" pitchFamily="2" charset="0"/>
              </a:rPr>
              <a:t>Renommer les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Avenir Book" panose="02000503020000020003" pitchFamily="2" charset="0"/>
              </a:rPr>
              <a:t>Changer les types des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Avenir Book" panose="02000503020000020003" pitchFamily="2" charset="0"/>
              </a:rPr>
              <a:t>Chine en doublons : suppression des provinces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Avenir Book" panose="02000503020000020003" pitchFamily="2" charset="0"/>
              </a:rPr>
              <a:t>Renommer la Macédoine du Nord et le </a:t>
            </a:r>
            <a:r>
              <a:rPr lang="fr-FR" sz="1100" dirty="0" err="1">
                <a:latin typeface="Avenir Book" panose="02000503020000020003" pitchFamily="2" charset="0"/>
              </a:rPr>
              <a:t>Sudan</a:t>
            </a:r>
            <a:endParaRPr lang="fr-FR" sz="1100" dirty="0">
              <a:latin typeface="Avenir Book" panose="02000503020000020003" pitchFamily="2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BE6512-957D-79C7-4CCC-7E892BD22CC2}"/>
              </a:ext>
            </a:extLst>
          </p:cNvPr>
          <p:cNvSpPr txBox="1"/>
          <p:nvPr/>
        </p:nvSpPr>
        <p:spPr>
          <a:xfrm>
            <a:off x="5143148" y="2978005"/>
            <a:ext cx="27771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Avenir Book" panose="02000503020000020003" pitchFamily="2" charset="0"/>
              </a:rPr>
              <a:t>Renommer les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Avenir Book" panose="02000503020000020003" pitchFamily="2" charset="0"/>
              </a:rPr>
              <a:t>Changer les types des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Avenir Book" panose="02000503020000020003" pitchFamily="2" charset="0"/>
              </a:rPr>
              <a:t>Chine : calculer la moyenne de la stabilité politique des 4 provinces pour une meilleure cohérence.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Avenir Book" panose="02000503020000020003" pitchFamily="2" charset="0"/>
              </a:rPr>
              <a:t>Renommer la Macédoine du Nord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8845406-BE90-C3BC-DE60-FDF01D309581}"/>
              </a:ext>
            </a:extLst>
          </p:cNvPr>
          <p:cNvSpPr txBox="1"/>
          <p:nvPr/>
        </p:nvSpPr>
        <p:spPr>
          <a:xfrm>
            <a:off x="8816161" y="2978005"/>
            <a:ext cx="27771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Avenir Book" panose="02000503020000020003" pitchFamily="2" charset="0"/>
              </a:rPr>
              <a:t>Renommer les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Avenir Book" panose="02000503020000020003" pitchFamily="2" charset="0"/>
              </a:rPr>
              <a:t>Changer les types des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Avenir Book" panose="02000503020000020003" pitchFamily="2" charset="0"/>
              </a:rPr>
              <a:t>Remplacer les valeurs nulles par 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D469433-2121-D1E8-B382-CE67ABC44B75}"/>
              </a:ext>
            </a:extLst>
          </p:cNvPr>
          <p:cNvSpPr txBox="1"/>
          <p:nvPr/>
        </p:nvSpPr>
        <p:spPr>
          <a:xfrm>
            <a:off x="5143148" y="4962038"/>
            <a:ext cx="27771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Avenir Book" panose="02000503020000020003" pitchFamily="2" charset="0"/>
              </a:rPr>
              <a:t>Renommer les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Avenir Book" panose="02000503020000020003" pitchFamily="2" charset="0"/>
              </a:rPr>
              <a:t>Changer les types des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Avenir Book" panose="02000503020000020003" pitchFamily="2" charset="0"/>
              </a:rPr>
              <a:t>Remplacer les valeurs nulles par 0</a:t>
            </a:r>
          </a:p>
        </p:txBody>
      </p:sp>
      <p:sp>
        <p:nvSpPr>
          <p:cNvPr id="39" name="Espace réservé du numéro de diapositive 38">
            <a:extLst>
              <a:ext uri="{FF2B5EF4-FFF2-40B4-BE49-F238E27FC236}">
                <a16:creationId xmlns:a16="http://schemas.microsoft.com/office/drawing/2014/main" id="{A068A401-8ACC-6D2E-9A9E-12C8B510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147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4FCC3F3-C58F-E589-E966-50B6D2C7714D}"/>
              </a:ext>
            </a:extLst>
          </p:cNvPr>
          <p:cNvSpPr/>
          <p:nvPr/>
        </p:nvSpPr>
        <p:spPr>
          <a:xfrm>
            <a:off x="1843908" y="-1410131"/>
            <a:ext cx="7680416" cy="4745509"/>
          </a:xfrm>
          <a:prstGeom prst="rect">
            <a:avLst/>
          </a:prstGeom>
          <a:blipFill dpi="0" rotWithShape="1">
            <a:blip r:embed="rId2"/>
            <a:srcRect/>
            <a:stretch>
              <a:fillRect l="4000" t="-10000" r="4000" b="-17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2AAD4D-1E33-5963-F8A4-263E43D45512}"/>
              </a:ext>
            </a:extLst>
          </p:cNvPr>
          <p:cNvSpPr/>
          <p:nvPr/>
        </p:nvSpPr>
        <p:spPr>
          <a:xfrm>
            <a:off x="-2" y="3239"/>
            <a:ext cx="12192000" cy="2636620"/>
          </a:xfrm>
          <a:prstGeom prst="rect">
            <a:avLst/>
          </a:prstGeom>
          <a:solidFill>
            <a:srgbClr val="27A7F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362EBB5F-576B-0907-A8C1-1C7FFB75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866" y="73776"/>
            <a:ext cx="3052461" cy="1007801"/>
          </a:xfrm>
        </p:spPr>
        <p:txBody>
          <a:bodyPr>
            <a:normAutofit/>
          </a:bodyPr>
          <a:lstStyle/>
          <a:p>
            <a:pPr algn="ctr"/>
            <a:r>
              <a:rPr lang="fr-FR" sz="2800" b="1" spc="300" dirty="0">
                <a:solidFill>
                  <a:srgbClr val="002060"/>
                </a:solidFill>
                <a:latin typeface="Avenir Heavy" panose="02000503020000020003" pitchFamily="2" charset="0"/>
              </a:rPr>
              <a:t>JOINTURES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9E3296B-A905-946E-DBA8-E1866483D222}"/>
              </a:ext>
            </a:extLst>
          </p:cNvPr>
          <p:cNvCxnSpPr/>
          <p:nvPr/>
        </p:nvCxnSpPr>
        <p:spPr>
          <a:xfrm>
            <a:off x="1605410" y="4055570"/>
            <a:ext cx="1905703" cy="0"/>
          </a:xfrm>
          <a:prstGeom prst="line">
            <a:avLst/>
          </a:prstGeom>
          <a:ln w="38100">
            <a:gradFill flip="none" rotWithShape="1">
              <a:gsLst>
                <a:gs pos="100000">
                  <a:srgbClr val="074988"/>
                </a:gs>
                <a:gs pos="20000">
                  <a:srgbClr val="00B5FF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92CB3575-78AF-7E82-36C5-1FBF8613E688}"/>
              </a:ext>
            </a:extLst>
          </p:cNvPr>
          <p:cNvCxnSpPr/>
          <p:nvPr/>
        </p:nvCxnSpPr>
        <p:spPr>
          <a:xfrm>
            <a:off x="5143144" y="4055570"/>
            <a:ext cx="1905703" cy="0"/>
          </a:xfrm>
          <a:prstGeom prst="line">
            <a:avLst/>
          </a:prstGeom>
          <a:ln w="38100">
            <a:gradFill flip="none" rotWithShape="1">
              <a:gsLst>
                <a:gs pos="100000">
                  <a:srgbClr val="074988"/>
                </a:gs>
                <a:gs pos="20000">
                  <a:srgbClr val="00B5FF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9BC9D4D-AF16-0384-167D-9803B192C44C}"/>
              </a:ext>
            </a:extLst>
          </p:cNvPr>
          <p:cNvCxnSpPr/>
          <p:nvPr/>
        </p:nvCxnSpPr>
        <p:spPr>
          <a:xfrm>
            <a:off x="8733661" y="4055570"/>
            <a:ext cx="1905703" cy="0"/>
          </a:xfrm>
          <a:prstGeom prst="line">
            <a:avLst/>
          </a:prstGeom>
          <a:ln w="38100">
            <a:gradFill flip="none" rotWithShape="1">
              <a:gsLst>
                <a:gs pos="100000">
                  <a:srgbClr val="074988"/>
                </a:gs>
                <a:gs pos="20000">
                  <a:srgbClr val="00B5FF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E52C48F9-5AA9-9A47-E472-FFBFACA3C063}"/>
              </a:ext>
            </a:extLst>
          </p:cNvPr>
          <p:cNvSpPr txBox="1"/>
          <p:nvPr/>
        </p:nvSpPr>
        <p:spPr>
          <a:xfrm>
            <a:off x="4741772" y="4250948"/>
            <a:ext cx="2730830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Taux de mortalité Femmes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Taux de mortalité Hommes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Taux de mortalité Total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Nb de morts Femmes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Nb de morts Hommes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Nombre de morts Total</a:t>
            </a:r>
          </a:p>
          <a:p>
            <a:pPr algn="just">
              <a:lnSpc>
                <a:spcPct val="150000"/>
              </a:lnSpc>
            </a:pPr>
            <a:endParaRPr lang="fr-FR" sz="1200" dirty="0">
              <a:solidFill>
                <a:srgbClr val="0749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à"/>
            </a:pPr>
            <a:r>
              <a:rPr lang="fr-FR" sz="1200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Jointure des 6 </a:t>
            </a:r>
            <a:r>
              <a:rPr lang="fr-FR" sz="1200" dirty="0" err="1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df</a:t>
            </a:r>
            <a:r>
              <a:rPr lang="fr-FR" sz="1200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</a:p>
          <a:p>
            <a:pPr algn="just">
              <a:lnSpc>
                <a:spcPct val="150000"/>
              </a:lnSpc>
            </a:pPr>
            <a:r>
              <a:rPr lang="fr-FR" sz="1200" b="1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MORTALITÉ GLOBALE</a:t>
            </a:r>
          </a:p>
          <a:p>
            <a:pPr algn="ctr">
              <a:lnSpc>
                <a:spcPct val="150000"/>
              </a:lnSpc>
            </a:pPr>
            <a:endParaRPr lang="fr-FR" dirty="0">
              <a:solidFill>
                <a:srgbClr val="074988"/>
              </a:solidFill>
              <a:latin typeface="Avenir" panose="02000503020000020003" pitchFamily="2" charset="0"/>
            </a:endParaRP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9A57B9D0-7D36-0F27-0020-DC0B01C73157}"/>
              </a:ext>
            </a:extLst>
          </p:cNvPr>
          <p:cNvGrpSpPr>
            <a:grpSpLocks noChangeAspect="1"/>
          </p:cNvGrpSpPr>
          <p:nvPr/>
        </p:nvGrpSpPr>
        <p:grpSpPr>
          <a:xfrm>
            <a:off x="1766361" y="1837323"/>
            <a:ext cx="1549468" cy="1555344"/>
            <a:chOff x="1247614" y="2219015"/>
            <a:chExt cx="2700001" cy="271024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E300D405-66C0-5635-EE2F-CB619BAF2E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7615" y="2219015"/>
              <a:ext cx="2700000" cy="2700000"/>
            </a:xfrm>
            <a:prstGeom prst="ellipse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27000" dir="2700000" algn="tl" rotWithShape="0">
                <a:srgbClr val="A1A5B9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C6E4AE6F-6C9B-1547-0688-8CD260A47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7614" y="2229255"/>
              <a:ext cx="2700000" cy="2700000"/>
            </a:xfrm>
            <a:prstGeom prst="ellipse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27000" dir="135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venir Book" panose="02000503020000020003" pitchFamily="2" charset="0"/>
                </a:rPr>
                <a:t>POPULATION</a:t>
              </a:r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96AD0122-13F6-6A5C-2290-7D6D64997992}"/>
              </a:ext>
            </a:extLst>
          </p:cNvPr>
          <p:cNvGrpSpPr>
            <a:grpSpLocks noChangeAspect="1"/>
          </p:cNvGrpSpPr>
          <p:nvPr/>
        </p:nvGrpSpPr>
        <p:grpSpPr>
          <a:xfrm>
            <a:off x="5321264" y="1837323"/>
            <a:ext cx="1549468" cy="1555344"/>
            <a:chOff x="1247614" y="2219015"/>
            <a:chExt cx="2700001" cy="271024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C83BF6F8-04FC-156C-3C30-A1757B49C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7615" y="2219015"/>
              <a:ext cx="2700000" cy="2700000"/>
            </a:xfrm>
            <a:prstGeom prst="ellipse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27000" dir="2700000" algn="tl" rotWithShape="0">
                <a:srgbClr val="A1A5B9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0205C6A0-2587-B9A2-28B1-26A0422351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7614" y="2229255"/>
              <a:ext cx="2700000" cy="2700000"/>
            </a:xfrm>
            <a:prstGeom prst="ellipse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27000" dir="135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02060"/>
                  </a:solidFill>
                  <a:latin typeface="Avenir Book" panose="02000503020000020003" pitchFamily="2" charset="0"/>
                </a:rPr>
                <a:t>MORTALITÉ</a:t>
              </a:r>
              <a:endParaRPr lang="fr-FR" dirty="0">
                <a:solidFill>
                  <a:srgbClr val="00206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91E7B85-378F-C2EA-4E1A-4698C2E200DF}"/>
              </a:ext>
            </a:extLst>
          </p:cNvPr>
          <p:cNvGrpSpPr>
            <a:grpSpLocks noChangeAspect="1"/>
          </p:cNvGrpSpPr>
          <p:nvPr/>
        </p:nvGrpSpPr>
        <p:grpSpPr>
          <a:xfrm>
            <a:off x="8876166" y="1834385"/>
            <a:ext cx="1549468" cy="1555344"/>
            <a:chOff x="1247614" y="2219015"/>
            <a:chExt cx="2700001" cy="271024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9BF4303A-1873-BEC2-4E4B-CA10B7F30B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7615" y="2219015"/>
              <a:ext cx="2700000" cy="2700000"/>
            </a:xfrm>
            <a:prstGeom prst="ellipse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27000" dir="2700000" algn="tl" rotWithShape="0">
                <a:srgbClr val="A1A5B9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57BBD339-A022-B8D7-80B7-5D282E8BF4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7614" y="2229255"/>
              <a:ext cx="2700000" cy="2700000"/>
            </a:xfrm>
            <a:prstGeom prst="ellipse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27000" dir="135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02060"/>
                  </a:solidFill>
                  <a:latin typeface="Avenir Book" panose="02000503020000020003" pitchFamily="2" charset="0"/>
                </a:rPr>
                <a:t>SERVICE D’EAU</a:t>
              </a:r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31C5E032-A7B9-9068-FE4D-71B527DB9A53}"/>
              </a:ext>
            </a:extLst>
          </p:cNvPr>
          <p:cNvSpPr txBox="1"/>
          <p:nvPr/>
        </p:nvSpPr>
        <p:spPr>
          <a:xfrm>
            <a:off x="1213608" y="4218142"/>
            <a:ext cx="2730830" cy="2687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Population Rurale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Population Urbaine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Population Femmes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Population Hommes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Population Totale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200" dirty="0">
              <a:solidFill>
                <a:srgbClr val="0749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à"/>
            </a:pPr>
            <a:r>
              <a:rPr lang="fr-FR" sz="1200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Jointure des 5 </a:t>
            </a:r>
            <a:r>
              <a:rPr lang="fr-FR" sz="1200" dirty="0" err="1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df</a:t>
            </a:r>
            <a:r>
              <a:rPr lang="fr-FR" sz="1200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</a:t>
            </a:r>
          </a:p>
          <a:p>
            <a:pPr algn="just">
              <a:lnSpc>
                <a:spcPct val="150000"/>
              </a:lnSpc>
            </a:pPr>
            <a:r>
              <a:rPr lang="fr-FR" sz="1200" b="1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POPULATION GLOBALE</a:t>
            </a:r>
          </a:p>
          <a:p>
            <a:pPr algn="ctr">
              <a:lnSpc>
                <a:spcPct val="150000"/>
              </a:lnSpc>
            </a:pPr>
            <a:endParaRPr lang="fr-FR" dirty="0">
              <a:solidFill>
                <a:srgbClr val="074988"/>
              </a:solidFill>
              <a:latin typeface="Avenir" panose="02000503020000020003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73C646-DCF0-13B2-1A00-07D1A6FAA724}"/>
              </a:ext>
            </a:extLst>
          </p:cNvPr>
          <p:cNvSpPr txBox="1"/>
          <p:nvPr/>
        </p:nvSpPr>
        <p:spPr>
          <a:xfrm>
            <a:off x="8285481" y="4218142"/>
            <a:ext cx="2730830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Taux d’accès basiques Total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Taux d’accès basiques Rural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Taux d’accès basiques Rural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Taux d’accès fiables Total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Taux d’accès fiables Rural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Taux d’accès fiables Rural</a:t>
            </a:r>
          </a:p>
          <a:p>
            <a:pPr algn="just">
              <a:lnSpc>
                <a:spcPct val="150000"/>
              </a:lnSpc>
            </a:pPr>
            <a:endParaRPr lang="fr-FR" sz="1200" dirty="0">
              <a:solidFill>
                <a:srgbClr val="0749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just">
              <a:lnSpc>
                <a:spcPct val="150000"/>
              </a:lnSpc>
            </a:pPr>
            <a:r>
              <a:rPr lang="fr-FR" sz="1200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Wingdings" pitchFamily="2" charset="2"/>
              </a:rPr>
              <a:t></a:t>
            </a:r>
            <a:r>
              <a:rPr lang="fr-FR" sz="1200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Jointure des 6 </a:t>
            </a:r>
            <a:r>
              <a:rPr lang="fr-FR" sz="1200" dirty="0" err="1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df</a:t>
            </a:r>
            <a:r>
              <a:rPr lang="fr-FR" sz="1200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endParaRPr lang="fr-FR" sz="1200" b="1" dirty="0">
              <a:solidFill>
                <a:srgbClr val="0749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just">
              <a:lnSpc>
                <a:spcPct val="150000"/>
              </a:lnSpc>
            </a:pPr>
            <a:r>
              <a:rPr lang="fr-FR" sz="1200" b="1" dirty="0">
                <a:solidFill>
                  <a:srgbClr val="0749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SERVICES D’EAU TOTAL</a:t>
            </a:r>
          </a:p>
          <a:p>
            <a:pPr algn="ctr">
              <a:lnSpc>
                <a:spcPct val="150000"/>
              </a:lnSpc>
            </a:pPr>
            <a:endParaRPr lang="fr-FR" dirty="0">
              <a:solidFill>
                <a:srgbClr val="074988"/>
              </a:solidFill>
              <a:latin typeface="Avenir" panose="02000503020000020003" pitchFamily="2" charset="0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FA93B86-9023-AE6C-1BC3-B472E5C11CBA}"/>
              </a:ext>
            </a:extLst>
          </p:cNvPr>
          <p:cNvGrpSpPr/>
          <p:nvPr/>
        </p:nvGrpSpPr>
        <p:grpSpPr>
          <a:xfrm>
            <a:off x="86673" y="0"/>
            <a:ext cx="643122" cy="6858000"/>
            <a:chOff x="86673" y="0"/>
            <a:chExt cx="643122" cy="6858000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18548FD-EAAC-48C8-0D1B-77BDF51E15FA}"/>
                </a:ext>
              </a:extLst>
            </p:cNvPr>
            <p:cNvCxnSpPr>
              <a:cxnSpLocks/>
            </p:cNvCxnSpPr>
            <p:nvPr/>
          </p:nvCxnSpPr>
          <p:spPr>
            <a:xfrm>
              <a:off x="408234" y="0"/>
              <a:ext cx="0" cy="308811"/>
            </a:xfrm>
            <a:prstGeom prst="line">
              <a:avLst/>
            </a:prstGeom>
            <a:ln w="19050">
              <a:solidFill>
                <a:srgbClr val="27A7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0777359-FAFB-3841-D703-906228A8A21E}"/>
                </a:ext>
              </a:extLst>
            </p:cNvPr>
            <p:cNvCxnSpPr>
              <a:cxnSpLocks/>
            </p:cNvCxnSpPr>
            <p:nvPr/>
          </p:nvCxnSpPr>
          <p:spPr>
            <a:xfrm>
              <a:off x="408234" y="823652"/>
              <a:ext cx="0" cy="6034348"/>
            </a:xfrm>
            <a:prstGeom prst="line">
              <a:avLst/>
            </a:prstGeom>
            <a:ln w="19050">
              <a:solidFill>
                <a:srgbClr val="27A7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EA2C8361-7D6F-2354-CF0F-DE8F2D6C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73" y="362892"/>
              <a:ext cx="643122" cy="406678"/>
            </a:xfrm>
            <a:prstGeom prst="rect">
              <a:avLst/>
            </a:prstGeom>
          </p:spPr>
        </p:pic>
      </p:grp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A4A4DD5-FCD1-8FB8-E302-745C8EA6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917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A25B933B-99B2-2352-8E64-18DAF81F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844" y="239304"/>
            <a:ext cx="11750045" cy="663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b="1" spc="300" dirty="0">
                <a:solidFill>
                  <a:srgbClr val="002060"/>
                </a:solidFill>
                <a:latin typeface="Avenir Heavy" panose="02000503020000020003" pitchFamily="2" charset="0"/>
              </a:rPr>
              <a:t>MOCKUP – VUE MONDIALE</a:t>
            </a:r>
          </a:p>
        </p:txBody>
      </p:sp>
      <p:pic>
        <p:nvPicPr>
          <p:cNvPr id="91" name="Graphique 90" descr="Jauge avec un remplissage uni">
            <a:extLst>
              <a:ext uri="{FF2B5EF4-FFF2-40B4-BE49-F238E27FC236}">
                <a16:creationId xmlns:a16="http://schemas.microsoft.com/office/drawing/2014/main" id="{6D2AA1DC-F6FE-DE20-2386-2307A903F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05746" y="3887070"/>
            <a:ext cx="467446" cy="467446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ACFACD92-1071-C6D9-6CF0-BFAAC255432D}"/>
              </a:ext>
            </a:extLst>
          </p:cNvPr>
          <p:cNvGrpSpPr/>
          <p:nvPr/>
        </p:nvGrpSpPr>
        <p:grpSpPr>
          <a:xfrm>
            <a:off x="86673" y="0"/>
            <a:ext cx="643122" cy="6858000"/>
            <a:chOff x="86673" y="0"/>
            <a:chExt cx="643122" cy="6858000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F562749-B39F-F7F1-DA0D-91C8B4C92D99}"/>
                </a:ext>
              </a:extLst>
            </p:cNvPr>
            <p:cNvCxnSpPr>
              <a:cxnSpLocks/>
            </p:cNvCxnSpPr>
            <p:nvPr/>
          </p:nvCxnSpPr>
          <p:spPr>
            <a:xfrm>
              <a:off x="408234" y="0"/>
              <a:ext cx="0" cy="308811"/>
            </a:xfrm>
            <a:prstGeom prst="line">
              <a:avLst/>
            </a:prstGeom>
            <a:ln w="19050">
              <a:solidFill>
                <a:srgbClr val="27A7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AF82530-CEF1-753B-721F-9E549768F268}"/>
                </a:ext>
              </a:extLst>
            </p:cNvPr>
            <p:cNvCxnSpPr>
              <a:cxnSpLocks/>
            </p:cNvCxnSpPr>
            <p:nvPr/>
          </p:nvCxnSpPr>
          <p:spPr>
            <a:xfrm>
              <a:off x="408234" y="823652"/>
              <a:ext cx="0" cy="6034348"/>
            </a:xfrm>
            <a:prstGeom prst="line">
              <a:avLst/>
            </a:prstGeom>
            <a:ln w="19050">
              <a:solidFill>
                <a:srgbClr val="27A7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C5268014-E23A-623D-1996-1790CE69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673" y="362892"/>
              <a:ext cx="643122" cy="406678"/>
            </a:xfrm>
            <a:prstGeom prst="rect">
              <a:avLst/>
            </a:prstGeom>
          </p:spPr>
        </p:pic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9403C6AA-241B-EFCF-942E-A03BA56C3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762" y="902633"/>
            <a:ext cx="9798459" cy="553077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B1E1A9-09D6-0FE0-C16E-A0DC8095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45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A25B933B-99B2-2352-8E64-18DAF81F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844" y="239304"/>
            <a:ext cx="11750045" cy="663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b="1" spc="300" dirty="0">
                <a:solidFill>
                  <a:srgbClr val="002060"/>
                </a:solidFill>
                <a:latin typeface="Avenir Heavy" panose="02000503020000020003" pitchFamily="2" charset="0"/>
              </a:rPr>
              <a:t>MOCKUP – VUE RÉGIONALE</a:t>
            </a:r>
          </a:p>
        </p:txBody>
      </p:sp>
      <p:pic>
        <p:nvPicPr>
          <p:cNvPr id="91" name="Graphique 90" descr="Jauge avec un remplissage uni">
            <a:extLst>
              <a:ext uri="{FF2B5EF4-FFF2-40B4-BE49-F238E27FC236}">
                <a16:creationId xmlns:a16="http://schemas.microsoft.com/office/drawing/2014/main" id="{6D2AA1DC-F6FE-DE20-2386-2307A903F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05746" y="3887070"/>
            <a:ext cx="467446" cy="467446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ACFACD92-1071-C6D9-6CF0-BFAAC255432D}"/>
              </a:ext>
            </a:extLst>
          </p:cNvPr>
          <p:cNvGrpSpPr/>
          <p:nvPr/>
        </p:nvGrpSpPr>
        <p:grpSpPr>
          <a:xfrm>
            <a:off x="86673" y="0"/>
            <a:ext cx="643122" cy="6858000"/>
            <a:chOff x="86673" y="0"/>
            <a:chExt cx="643122" cy="6858000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F562749-B39F-F7F1-DA0D-91C8B4C92D99}"/>
                </a:ext>
              </a:extLst>
            </p:cNvPr>
            <p:cNvCxnSpPr>
              <a:cxnSpLocks/>
            </p:cNvCxnSpPr>
            <p:nvPr/>
          </p:nvCxnSpPr>
          <p:spPr>
            <a:xfrm>
              <a:off x="408234" y="0"/>
              <a:ext cx="0" cy="308811"/>
            </a:xfrm>
            <a:prstGeom prst="line">
              <a:avLst/>
            </a:prstGeom>
            <a:ln w="19050">
              <a:solidFill>
                <a:srgbClr val="27A7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AF82530-CEF1-753B-721F-9E549768F268}"/>
                </a:ext>
              </a:extLst>
            </p:cNvPr>
            <p:cNvCxnSpPr>
              <a:cxnSpLocks/>
            </p:cNvCxnSpPr>
            <p:nvPr/>
          </p:nvCxnSpPr>
          <p:spPr>
            <a:xfrm>
              <a:off x="408234" y="823652"/>
              <a:ext cx="0" cy="6034348"/>
            </a:xfrm>
            <a:prstGeom prst="line">
              <a:avLst/>
            </a:prstGeom>
            <a:ln w="19050">
              <a:solidFill>
                <a:srgbClr val="27A7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C5268014-E23A-623D-1996-1790CE69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673" y="362892"/>
              <a:ext cx="643122" cy="406678"/>
            </a:xfrm>
            <a:prstGeom prst="rect">
              <a:avLst/>
            </a:prstGeom>
          </p:spPr>
        </p:pic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8A49088E-B225-5750-D4FA-A6EA7D9B5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0387" y="1114738"/>
            <a:ext cx="9731225" cy="5503958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87221D-D984-ACFD-2B5A-F3EDEF20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146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A25B933B-99B2-2352-8E64-18DAF81F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844" y="239304"/>
            <a:ext cx="11750045" cy="663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b="1" spc="300" dirty="0">
                <a:solidFill>
                  <a:srgbClr val="002060"/>
                </a:solidFill>
                <a:latin typeface="Avenir Heavy" panose="02000503020000020003" pitchFamily="2" charset="0"/>
              </a:rPr>
              <a:t>MOCKUP – VUE NATIONALE</a:t>
            </a:r>
          </a:p>
        </p:txBody>
      </p:sp>
      <p:pic>
        <p:nvPicPr>
          <p:cNvPr id="91" name="Graphique 90" descr="Jauge avec un remplissage uni">
            <a:extLst>
              <a:ext uri="{FF2B5EF4-FFF2-40B4-BE49-F238E27FC236}">
                <a16:creationId xmlns:a16="http://schemas.microsoft.com/office/drawing/2014/main" id="{6D2AA1DC-F6FE-DE20-2386-2307A903F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05746" y="3887070"/>
            <a:ext cx="467446" cy="467446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ACFACD92-1071-C6D9-6CF0-BFAAC255432D}"/>
              </a:ext>
            </a:extLst>
          </p:cNvPr>
          <p:cNvGrpSpPr/>
          <p:nvPr/>
        </p:nvGrpSpPr>
        <p:grpSpPr>
          <a:xfrm>
            <a:off x="86673" y="0"/>
            <a:ext cx="643122" cy="6858000"/>
            <a:chOff x="86673" y="0"/>
            <a:chExt cx="643122" cy="6858000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F562749-B39F-F7F1-DA0D-91C8B4C92D99}"/>
                </a:ext>
              </a:extLst>
            </p:cNvPr>
            <p:cNvCxnSpPr>
              <a:cxnSpLocks/>
            </p:cNvCxnSpPr>
            <p:nvPr/>
          </p:nvCxnSpPr>
          <p:spPr>
            <a:xfrm>
              <a:off x="408234" y="0"/>
              <a:ext cx="0" cy="308811"/>
            </a:xfrm>
            <a:prstGeom prst="line">
              <a:avLst/>
            </a:prstGeom>
            <a:ln w="19050">
              <a:solidFill>
                <a:srgbClr val="27A7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AF82530-CEF1-753B-721F-9E549768F268}"/>
                </a:ext>
              </a:extLst>
            </p:cNvPr>
            <p:cNvCxnSpPr>
              <a:cxnSpLocks/>
            </p:cNvCxnSpPr>
            <p:nvPr/>
          </p:nvCxnSpPr>
          <p:spPr>
            <a:xfrm>
              <a:off x="408234" y="823652"/>
              <a:ext cx="0" cy="6034348"/>
            </a:xfrm>
            <a:prstGeom prst="line">
              <a:avLst/>
            </a:prstGeom>
            <a:ln w="19050">
              <a:solidFill>
                <a:srgbClr val="27A7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C5268014-E23A-623D-1996-1790CE69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673" y="362892"/>
              <a:ext cx="643122" cy="406678"/>
            </a:xfrm>
            <a:prstGeom prst="rect">
              <a:avLst/>
            </a:prstGeom>
          </p:spPr>
        </p:pic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DCFB84C0-915B-7380-F7B3-BB17D6623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06" y="902633"/>
            <a:ext cx="10121187" cy="568206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279501-6E30-850D-FADC-6787839D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5326</TotalTime>
  <Words>449</Words>
  <Application>Microsoft Macintosh PowerPoint</Application>
  <PresentationFormat>Grand écran</PresentationFormat>
  <Paragraphs>138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4" baseType="lpstr">
      <vt:lpstr>Arial</vt:lpstr>
      <vt:lpstr>Avenir</vt:lpstr>
      <vt:lpstr>Avenir Black</vt:lpstr>
      <vt:lpstr>Avenir Book</vt:lpstr>
      <vt:lpstr>Avenir Heavy</vt:lpstr>
      <vt:lpstr>Avenir Light</vt:lpstr>
      <vt:lpstr>Avenir Medium</vt:lpstr>
      <vt:lpstr>Calibri</vt:lpstr>
      <vt:lpstr>Calibri Light</vt:lpstr>
      <vt:lpstr>Century Gothic</vt:lpstr>
      <vt:lpstr>Wingdings</vt:lpstr>
      <vt:lpstr>Thème Office</vt:lpstr>
      <vt:lpstr>Présentation PowerPoint</vt:lpstr>
      <vt:lpstr>Présentation PowerPoint</vt:lpstr>
      <vt:lpstr>SOMMAIRE</vt:lpstr>
      <vt:lpstr>BLUEPRINT – VUE MONDIALE</vt:lpstr>
      <vt:lpstr>Présentation PowerPoint</vt:lpstr>
      <vt:lpstr>JOINTURES</vt:lpstr>
      <vt:lpstr>MOCKUP – VUE MONDIALE</vt:lpstr>
      <vt:lpstr>MOCKUP – VUE RÉGIONALE</vt:lpstr>
      <vt:lpstr>MOCKUP – VUE NATIONALE</vt:lpstr>
      <vt:lpstr>DASHBOARD - TABLEAU</vt:lpstr>
      <vt:lpstr>Présentation PowerPoint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A1A5B9</dc:title>
  <dc:creator>Inès KHALDI</dc:creator>
  <cp:lastModifiedBy>Inès KHALDI</cp:lastModifiedBy>
  <cp:revision>134</cp:revision>
  <dcterms:created xsi:type="dcterms:W3CDTF">2023-11-19T15:18:49Z</dcterms:created>
  <dcterms:modified xsi:type="dcterms:W3CDTF">2024-03-20T10:33:04Z</dcterms:modified>
</cp:coreProperties>
</file>