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01" r:id="rId2"/>
    <p:sldId id="314" r:id="rId3"/>
    <p:sldId id="315" r:id="rId4"/>
    <p:sldId id="316" r:id="rId5"/>
    <p:sldId id="340" r:id="rId6"/>
    <p:sldId id="269" r:id="rId7"/>
    <p:sldId id="341" r:id="rId8"/>
    <p:sldId id="343" r:id="rId9"/>
    <p:sldId id="344" r:id="rId10"/>
    <p:sldId id="345" r:id="rId11"/>
    <p:sldId id="347" r:id="rId12"/>
    <p:sldId id="348" r:id="rId13"/>
    <p:sldId id="351" r:id="rId14"/>
    <p:sldId id="354" r:id="rId15"/>
    <p:sldId id="355" r:id="rId16"/>
    <p:sldId id="360" r:id="rId17"/>
    <p:sldId id="361" r:id="rId18"/>
    <p:sldId id="362" r:id="rId19"/>
    <p:sldId id="363" r:id="rId20"/>
    <p:sldId id="364" r:id="rId21"/>
    <p:sldId id="338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2D21"/>
    <a:srgbClr val="36291D"/>
    <a:srgbClr val="E4BA9D"/>
    <a:srgbClr val="781F17"/>
    <a:srgbClr val="C43125"/>
    <a:srgbClr val="F7F7F7"/>
    <a:srgbClr val="E7E8EE"/>
    <a:srgbClr val="FFFFFF"/>
    <a:srgbClr val="02A9F2"/>
    <a:srgbClr val="106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14"/>
    <p:restoredTop sz="81408"/>
  </p:normalViewPr>
  <p:slideViewPr>
    <p:cSldViewPr snapToGrid="0">
      <p:cViewPr varScale="1">
        <p:scale>
          <a:sx n="129" d="100"/>
          <a:sy n="129" d="100"/>
        </p:scale>
        <p:origin x="24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754C9C-396C-664A-9175-D60639616358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79FEC-33DC-A84C-A910-1A3DC3E366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69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0CB7C-E1F9-664F-AA0D-A7A1E5522D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023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200" dirty="0">
                <a:solidFill>
                  <a:srgbClr val="36291D"/>
                </a:solidFill>
                <a:latin typeface="Montserrat" pitchFamily="2" charset="77"/>
              </a:rPr>
              <a:t>H0 : si p-value &gt; 0,05 les variables « genre » et  « catégorie » sont corrélées.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200" dirty="0">
                <a:solidFill>
                  <a:srgbClr val="36291D"/>
                </a:solidFill>
                <a:latin typeface="Montserrat" pitchFamily="2" charset="77"/>
              </a:rPr>
              <a:t>H1 : si p-value &lt; 0,05 les variables « genre » et  « catégorie » sont non corrélées.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79FEC-33DC-A84C-A910-1A3DC3E366F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970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200" dirty="0">
                <a:solidFill>
                  <a:srgbClr val="36291D"/>
                </a:solidFill>
                <a:latin typeface="Montserrat" pitchFamily="2" charset="77"/>
              </a:rPr>
              <a:t>H0 : si p-value &gt; 0,05, il n’y a aucune corrélation monotone entre l’âge et le montant total du panier d’achats. 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200" dirty="0">
                <a:solidFill>
                  <a:srgbClr val="36291D"/>
                </a:solidFill>
                <a:latin typeface="Montserrat" pitchFamily="2" charset="77"/>
              </a:rPr>
              <a:t>H1 : si p-value &lt; 0,05, rejet de l’hypothèse nulle, il y a une corrélation significative entre les deux variables.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79FEC-33DC-A84C-A910-1A3DC3E366F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170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200" dirty="0">
                <a:solidFill>
                  <a:srgbClr val="36291D"/>
                </a:solidFill>
                <a:latin typeface="Montserrat" pitchFamily="2" charset="77"/>
              </a:rPr>
              <a:t>H0 : si p-value &gt; 0,05, il n’y a aucune corrélation monotone entre l’âge et la fréquence d’achats. 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200" dirty="0">
                <a:solidFill>
                  <a:srgbClr val="36291D"/>
                </a:solidFill>
                <a:latin typeface="Montserrat" pitchFamily="2" charset="77"/>
              </a:rPr>
              <a:t>H1 : si p-value &lt; 0,05, rejet de l’hypothèse nulle, il y a une corrélation significative entre les deux variables.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79FEC-33DC-A84C-A910-1A3DC3E366F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370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200" dirty="0">
                <a:solidFill>
                  <a:srgbClr val="36291D"/>
                </a:solidFill>
                <a:latin typeface="Montserrat" pitchFamily="2" charset="77"/>
              </a:rPr>
              <a:t>H0 : si p-value &gt; 0,05, il n’y a aucune corrélation monotone entre l’âge et la taille du panier d’achats moyen. 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200" dirty="0">
                <a:solidFill>
                  <a:srgbClr val="36291D"/>
                </a:solidFill>
                <a:latin typeface="Montserrat" pitchFamily="2" charset="77"/>
              </a:rPr>
              <a:t>H1 : si p-value &lt; 0,05, rejet de l’hypothèse nulle, il y a une corrélation significative entre les deux variables.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79FEC-33DC-A84C-A910-1A3DC3E366F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675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200" dirty="0">
                <a:solidFill>
                  <a:srgbClr val="36291D"/>
                </a:solidFill>
                <a:latin typeface="Montserrat" pitchFamily="2" charset="77"/>
              </a:rPr>
              <a:t>H0 : si p-value &gt; 0,05, il n’y a aucune corrélation entre l’âge et les catégories de livres. 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200" dirty="0">
                <a:solidFill>
                  <a:srgbClr val="36291D"/>
                </a:solidFill>
                <a:latin typeface="Montserrat" pitchFamily="2" charset="77"/>
              </a:rPr>
              <a:t>H1 : si p-value &lt; 0,05, rejet de l’hypothèse nulle, il y a une corrélation significative entre les deux variables.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79FEC-33DC-A84C-A910-1A3DC3E366F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263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79FEC-33DC-A84C-A910-1A3DC3E366F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379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0CB7C-E1F9-664F-AA0D-A7A1E5522D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19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79FEC-33DC-A84C-A910-1A3DC3E366F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811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79FEC-33DC-A84C-A910-1A3DC3E366F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583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79FEC-33DC-A84C-A910-1A3DC3E366F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129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79FEC-33DC-A84C-A910-1A3DC3E366F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912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79FEC-33DC-A84C-A910-1A3DC3E366F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5508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79FEC-33DC-A84C-A910-1A3DC3E366F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208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79FEC-33DC-A84C-A910-1A3DC3E366F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76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D233C-6A80-C0C9-5F03-0646EFBAB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B92A27-7805-813B-FEDC-D9D3F1DAE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176BB7-C106-F482-5C2D-C8A84F10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A9C7-2874-CE4F-AA96-877BACD4E750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6E9749-7254-5782-C17B-4C8245D4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0CA55E-4A05-EA83-B058-6017EA4A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01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C8778-37C0-E48C-6602-FD24CC30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6E7FFD-E13C-28CE-9B8E-45A2F0413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1E0FF4-DF24-CBD0-78C4-C2CB7060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A9C7-2874-CE4F-AA96-877BACD4E750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0FE091-DD60-FE1D-A376-45655627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4AC96D-2AF5-4969-D17F-DAF91F22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01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49A2B73-6DC0-5CBF-7920-1900D6546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C20DB9-280C-07A5-EB6D-79A0E342E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637DB-A962-9143-36FD-451342FD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A9C7-2874-CE4F-AA96-877BACD4E750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3A382-C39E-423D-02E6-871FC275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F5D860-146C-4EB8-0A30-88BEB82E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36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D8977-24F0-567E-5B92-07419F62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F5138-9F0D-E33B-68F2-C8E648757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38088E-826E-7FF0-CB08-61C0F210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A9C7-2874-CE4F-AA96-877BACD4E750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43E54D-FBCC-2541-6C0F-7BB025F4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A08798-1277-95E3-888D-19CA4291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73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9D1F2-CFEC-75F8-7D23-F8FE8D34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CDEEC-5EEE-3E5E-2836-24A3B1D2F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D38BB-1823-E64B-C757-8357E897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A9C7-2874-CE4F-AA96-877BACD4E750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0480DE-054F-3A37-BC69-D790AB5C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A00A3E-6C75-9C53-3640-83D68E69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179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DFAFAE-D096-E448-CA38-C1AA504F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6FDBEF-6DA2-3E54-0E0D-AFC268AD3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C23388-0805-A1A4-89E4-BE4D72658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113B53-7234-01BF-CE2D-15C7B6D9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A9C7-2874-CE4F-AA96-877BACD4E750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ADD6CB-A61B-95AB-37AB-020679B4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3B42F68-281C-A6AB-0C11-F9367487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80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13347-60D3-FC59-4E71-B8B16109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E7ABDF-5EA8-BCC1-440D-5D739ADA6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207A6F-5EA7-A0FC-4EFD-4C7BFB99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9FA2DD-1E0F-39A8-98B1-5684EE56E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6D73F52-2297-A72E-66EE-374A3BB57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00FC21-6718-7CFD-4F34-734979F0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A9C7-2874-CE4F-AA96-877BACD4E750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0F988C2-7662-EEEF-3B86-F7801B48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EE95A7-CD9A-31F7-D1A1-E72C4DCD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965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8F54F-0C0C-DAAF-C8F7-FB15B219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1CA1AC-5EE8-71FD-D355-E08DAE2F2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A9C7-2874-CE4F-AA96-877BACD4E750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806B18-BFB6-E45C-C166-612F2370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FEB1EE-0408-AE0B-B22C-C4CA2331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37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C8658C-7FDD-CC7E-1BF2-ACCF95D5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A9C7-2874-CE4F-AA96-877BACD4E750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978C79-C609-06FF-905C-B9FC54F2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4EFA5E-3EDC-9B15-8F49-45F2FF11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41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C66360-7588-3E58-1C73-ED517818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CF282D-FEAC-C174-7E1F-6C27BF486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01E40A-9B82-DA43-81A9-9A339F72F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0523FD-3112-44AF-FBC1-FB1B1BD2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A9C7-2874-CE4F-AA96-877BACD4E750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F1E61F-E488-0401-C292-E69F1E97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88988C-2C1F-83CF-748C-05746615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641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46206-7FDE-E73C-F538-6459FCA6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5BA29A-170E-9968-B917-E2D34F2AC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060EEF-45C6-DB3E-6537-DF6961381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93BA34-149A-F8A3-936D-6A084313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5A9C7-2874-CE4F-AA96-877BACD4E750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FA5B97-F397-A748-1224-D303CB4F8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C818B9-D8A1-7A6A-1C21-987EC87C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58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33F806-6573-E672-08D6-D436E3AE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77EF08-A28B-D394-FE41-9C3ABACDD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2ECBBA-DF88-67B5-9CA7-2141289DF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5A9C7-2874-CE4F-AA96-877BACD4E750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CD9915-EAC0-D7D2-0608-8B078D84C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A3E071-0EBB-9DCF-AECD-64BA97524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49FD8-0C44-6D4B-B240-0B9012208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0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64A6A97-2D50-739F-269F-75C842C58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532" y="-645170"/>
            <a:ext cx="7795054" cy="77950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BB97C3-95AF-DDFD-4783-4F853B2EBB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7000"/>
            </a:schemeClr>
          </a:solidFill>
          <a:ln>
            <a:noFill/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CD28147-8A49-B9D6-4EA5-9E057877B296}"/>
              </a:ext>
            </a:extLst>
          </p:cNvPr>
          <p:cNvSpPr txBox="1">
            <a:spLocks/>
          </p:cNvSpPr>
          <p:nvPr/>
        </p:nvSpPr>
        <p:spPr>
          <a:xfrm>
            <a:off x="354150" y="1298235"/>
            <a:ext cx="8122586" cy="390824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fr-FR" sz="4800" spc="300" dirty="0">
                <a:latin typeface="Montserrat Light" pitchFamily="2" charset="77"/>
              </a:rPr>
              <a:t>ANALYSE DES VENTES</a:t>
            </a:r>
          </a:p>
          <a:p>
            <a:pPr>
              <a:lnSpc>
                <a:spcPct val="170000"/>
              </a:lnSpc>
            </a:pPr>
            <a:r>
              <a:rPr lang="fr-FR" sz="4800" spc="300" dirty="0">
                <a:latin typeface="Montserrat Light" pitchFamily="2" charset="77"/>
              </a:rPr>
              <a:t>DE LA LIBRAIRIE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E42E96D-A52C-B877-D34C-451172234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14" y="383702"/>
            <a:ext cx="1646140" cy="49205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6A022BF-791C-365D-6CA2-E2EFAD06C7D4}"/>
              </a:ext>
            </a:extLst>
          </p:cNvPr>
          <p:cNvSpPr txBox="1"/>
          <p:nvPr/>
        </p:nvSpPr>
        <p:spPr>
          <a:xfrm>
            <a:off x="8889477" y="6182662"/>
            <a:ext cx="30155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600" dirty="0">
                <a:latin typeface="Montserrat" pitchFamily="2" charset="77"/>
              </a:rPr>
              <a:t>Inès KHALDI – Data </a:t>
            </a:r>
            <a:r>
              <a:rPr lang="fr-FR" sz="1600" dirty="0" err="1">
                <a:latin typeface="Montserrat" pitchFamily="2" charset="77"/>
              </a:rPr>
              <a:t>analyst</a:t>
            </a:r>
            <a:endParaRPr lang="fr-FR" sz="1600" dirty="0">
              <a:latin typeface="Montserrat" pitchFamily="2" charset="77"/>
            </a:endParaRPr>
          </a:p>
          <a:p>
            <a:pPr algn="r"/>
            <a:r>
              <a:rPr lang="fr-FR" sz="1600" dirty="0">
                <a:latin typeface="Montserrat" pitchFamily="2" charset="77"/>
              </a:rPr>
              <a:t>OC –  2023-2024</a:t>
            </a:r>
          </a:p>
        </p:txBody>
      </p:sp>
    </p:spTree>
    <p:extLst>
      <p:ext uri="{BB962C8B-B14F-4D97-AF65-F5344CB8AC3E}">
        <p14:creationId xmlns:p14="http://schemas.microsoft.com/office/powerpoint/2010/main" val="2953224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2AFF37-4D52-1047-5B1A-3E4177D7D676}"/>
              </a:ext>
            </a:extLst>
          </p:cNvPr>
          <p:cNvSpPr txBox="1"/>
          <p:nvPr/>
        </p:nvSpPr>
        <p:spPr>
          <a:xfrm>
            <a:off x="11659866" y="652961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AB2D21"/>
                </a:solidFill>
                <a:latin typeface="Avenir Book" panose="02000503020000020003" pitchFamily="2" charset="0"/>
              </a:rPr>
              <a:t>10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93D11C1-5A35-1478-4705-210A0052C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800" y="-1412896"/>
            <a:ext cx="5874748" cy="58747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DA963B2-1D6E-7172-9A8F-1E9BAFABAFDC}"/>
              </a:ext>
            </a:extLst>
          </p:cNvPr>
          <p:cNvSpPr/>
          <p:nvPr/>
        </p:nvSpPr>
        <p:spPr>
          <a:xfrm>
            <a:off x="-5" y="3477"/>
            <a:ext cx="12192000" cy="3042003"/>
          </a:xfrm>
          <a:prstGeom prst="rect">
            <a:avLst/>
          </a:prstGeom>
          <a:solidFill>
            <a:srgbClr val="AB2D21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D7E8F45B-05F1-3A1A-B881-1B36152F3EC0}"/>
              </a:ext>
            </a:extLst>
          </p:cNvPr>
          <p:cNvGrpSpPr>
            <a:grpSpLocks noChangeAspect="1"/>
          </p:cNvGrpSpPr>
          <p:nvPr/>
        </p:nvGrpSpPr>
        <p:grpSpPr>
          <a:xfrm>
            <a:off x="7717136" y="2145541"/>
            <a:ext cx="2365110" cy="2374079"/>
            <a:chOff x="1247614" y="2219015"/>
            <a:chExt cx="2700001" cy="2710240"/>
          </a:xfrm>
          <a:solidFill>
            <a:schemeClr val="bg1"/>
          </a:solidFill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803F1EC3-584C-D117-E300-5058A33AC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7615" y="2219015"/>
              <a:ext cx="2700000" cy="2700000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2700000" algn="tl" rotWithShape="0">
                <a:srgbClr val="A1A5B9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A37CDFB-B97D-9B6C-4762-E64EC44A33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7614" y="2229255"/>
              <a:ext cx="2700000" cy="2700000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135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rgbClr val="AB2D21"/>
                  </a:solidFill>
                  <a:latin typeface="Montserrat" pitchFamily="2" charset="77"/>
                </a:rPr>
                <a:t>B2C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64D4320-9016-5D89-98DE-1053761B07AF}"/>
              </a:ext>
            </a:extLst>
          </p:cNvPr>
          <p:cNvGrpSpPr>
            <a:grpSpLocks noChangeAspect="1"/>
          </p:cNvGrpSpPr>
          <p:nvPr/>
        </p:nvGrpSpPr>
        <p:grpSpPr>
          <a:xfrm>
            <a:off x="2383872" y="2145541"/>
            <a:ext cx="2365110" cy="2374079"/>
            <a:chOff x="1247614" y="2219015"/>
            <a:chExt cx="2700001" cy="2710240"/>
          </a:xfrm>
          <a:solidFill>
            <a:schemeClr val="bg1"/>
          </a:solidFill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8854B3E-81F9-F830-CFF2-A6DA44F76A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7615" y="2219015"/>
              <a:ext cx="2700000" cy="2700000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2700000" algn="tl" rotWithShape="0">
                <a:srgbClr val="A1A5B9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800">
                <a:latin typeface="Montserrat" pitchFamily="2" charset="77"/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DB11C67D-4B31-5A42-5E9F-BDDE1C3244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7614" y="2229255"/>
              <a:ext cx="2700000" cy="2700000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135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800" dirty="0">
                  <a:solidFill>
                    <a:srgbClr val="AB2D21"/>
                  </a:solidFill>
                  <a:latin typeface="Montserrat" pitchFamily="2" charset="77"/>
                </a:rPr>
                <a:t>B2B</a:t>
              </a:r>
            </a:p>
          </p:txBody>
        </p:sp>
      </p:grpSp>
      <p:sp>
        <p:nvSpPr>
          <p:cNvPr id="26" name="Titre 1">
            <a:extLst>
              <a:ext uri="{FF2B5EF4-FFF2-40B4-BE49-F238E27FC236}">
                <a16:creationId xmlns:a16="http://schemas.microsoft.com/office/drawing/2014/main" id="{AAD4A0D4-F918-76AE-FDE2-C092DF4DB61D}"/>
              </a:ext>
            </a:extLst>
          </p:cNvPr>
          <p:cNvSpPr txBox="1">
            <a:spLocks/>
          </p:cNvSpPr>
          <p:nvPr/>
        </p:nvSpPr>
        <p:spPr>
          <a:xfrm>
            <a:off x="833418" y="393606"/>
            <a:ext cx="10591512" cy="100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spc="300" dirty="0">
                <a:solidFill>
                  <a:schemeClr val="bg1"/>
                </a:solidFill>
                <a:latin typeface="Montserrat Medium" pitchFamily="2" charset="77"/>
              </a:rPr>
              <a:t>TYPES DE CLIENTÈLE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326BDCDA-50EB-9142-44AF-BCEB6ECBC33A}"/>
              </a:ext>
            </a:extLst>
          </p:cNvPr>
          <p:cNvGrpSpPr/>
          <p:nvPr/>
        </p:nvGrpSpPr>
        <p:grpSpPr>
          <a:xfrm>
            <a:off x="249096" y="0"/>
            <a:ext cx="182640" cy="6858000"/>
            <a:chOff x="249096" y="0"/>
            <a:chExt cx="182640" cy="6858000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F51ECE1E-F745-2950-B45E-962AC0152386}"/>
                </a:ext>
              </a:extLst>
            </p:cNvPr>
            <p:cNvGrpSpPr/>
            <p:nvPr/>
          </p:nvGrpSpPr>
          <p:grpSpPr>
            <a:xfrm>
              <a:off x="340415" y="0"/>
              <a:ext cx="0" cy="6858000"/>
              <a:chOff x="456162" y="0"/>
              <a:chExt cx="0" cy="6858000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28F0D23B-52DD-54E4-CA07-47A52B97A5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6458607"/>
                <a:ext cx="0" cy="399393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870FE849-E49B-1155-5D46-4441671AC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0"/>
                <a:ext cx="0" cy="5707117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25844F7F-8C4A-CDE5-D7E9-40693C3D8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34909" y="6002571"/>
              <a:ext cx="611013" cy="182640"/>
            </a:xfrm>
            <a:prstGeom prst="rect">
              <a:avLst/>
            </a:prstGeom>
          </p:spPr>
        </p:pic>
      </p:grpSp>
      <p:sp>
        <p:nvSpPr>
          <p:cNvPr id="48" name="ZoneTexte 47">
            <a:extLst>
              <a:ext uri="{FF2B5EF4-FFF2-40B4-BE49-F238E27FC236}">
                <a16:creationId xmlns:a16="http://schemas.microsoft.com/office/drawing/2014/main" id="{2A05CF7B-85E1-36EA-4BD1-7DB32FE8A175}"/>
              </a:ext>
            </a:extLst>
          </p:cNvPr>
          <p:cNvSpPr txBox="1"/>
          <p:nvPr/>
        </p:nvSpPr>
        <p:spPr>
          <a:xfrm>
            <a:off x="1786783" y="4869956"/>
            <a:ext cx="4126561" cy="102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rgbClr val="36291D"/>
                </a:solidFill>
                <a:latin typeface="Montserrat Light" pitchFamily="2" charset="77"/>
              </a:rPr>
              <a:t>8596 clients.</a:t>
            </a:r>
          </a:p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rgbClr val="36291D"/>
                </a:solidFill>
                <a:latin typeface="Montserrat Light" pitchFamily="2" charset="77"/>
              </a:rPr>
              <a:t>93 % du CA.</a:t>
            </a:r>
          </a:p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rgbClr val="36291D"/>
                </a:solidFill>
                <a:latin typeface="Montserrat Light" pitchFamily="2" charset="77"/>
              </a:rPr>
              <a:t>93 % du volume des ventes.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C32FEF0-FC01-0AEF-48D4-288807353E78}"/>
              </a:ext>
            </a:extLst>
          </p:cNvPr>
          <p:cNvSpPr txBox="1"/>
          <p:nvPr/>
        </p:nvSpPr>
        <p:spPr>
          <a:xfrm>
            <a:off x="7003267" y="4851981"/>
            <a:ext cx="4126561" cy="102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rgbClr val="36291D"/>
                </a:solidFill>
                <a:latin typeface="Montserrat Light" pitchFamily="2" charset="77"/>
              </a:rPr>
              <a:t>4 clients.</a:t>
            </a:r>
          </a:p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rgbClr val="36291D"/>
                </a:solidFill>
                <a:latin typeface="Montserrat Light" pitchFamily="2" charset="77"/>
              </a:rPr>
              <a:t>7% du CA.</a:t>
            </a:r>
          </a:p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rgbClr val="36291D"/>
                </a:solidFill>
                <a:latin typeface="Montserrat Light" pitchFamily="2" charset="77"/>
              </a:rPr>
              <a:t>7% du volume des ventes.</a:t>
            </a:r>
          </a:p>
        </p:txBody>
      </p:sp>
    </p:spTree>
    <p:extLst>
      <p:ext uri="{BB962C8B-B14F-4D97-AF65-F5344CB8AC3E}">
        <p14:creationId xmlns:p14="http://schemas.microsoft.com/office/powerpoint/2010/main" val="3300577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0EF0876A-0A70-614B-469D-96C4AE556B84}"/>
              </a:ext>
            </a:extLst>
          </p:cNvPr>
          <p:cNvGrpSpPr/>
          <p:nvPr/>
        </p:nvGrpSpPr>
        <p:grpSpPr>
          <a:xfrm>
            <a:off x="249095" y="0"/>
            <a:ext cx="182640" cy="6858000"/>
            <a:chOff x="249095" y="0"/>
            <a:chExt cx="182640" cy="685800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6DDDD7F-48F0-F1EF-8499-1AA861EF7C65}"/>
                </a:ext>
              </a:extLst>
            </p:cNvPr>
            <p:cNvGrpSpPr/>
            <p:nvPr/>
          </p:nvGrpSpPr>
          <p:grpSpPr>
            <a:xfrm>
              <a:off x="340415" y="0"/>
              <a:ext cx="0" cy="6858000"/>
              <a:chOff x="456162" y="0"/>
              <a:chExt cx="0" cy="6858000"/>
            </a:xfrm>
          </p:grpSpPr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D3FFC477-94CA-8819-FB06-9157F9352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0"/>
                <a:ext cx="0" cy="368490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A27F2AF-98DC-5DCB-32B0-7904F943B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1132764"/>
                <a:ext cx="0" cy="5725236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895B4F5-4E68-5EC5-5FA6-19A43F584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34908" y="647347"/>
              <a:ext cx="611013" cy="182640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3E9D7288-B179-D3A0-7532-9537BC2F14F6}"/>
              </a:ext>
            </a:extLst>
          </p:cNvPr>
          <p:cNvSpPr txBox="1"/>
          <p:nvPr/>
        </p:nvSpPr>
        <p:spPr>
          <a:xfrm>
            <a:off x="685936" y="600787"/>
            <a:ext cx="1063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pc="300" dirty="0">
                <a:solidFill>
                  <a:srgbClr val="AB2D21"/>
                </a:solidFill>
                <a:latin typeface="Montserrat" pitchFamily="2" charset="77"/>
              </a:rPr>
              <a:t>FOCUS SUR LES CLIENTS PARTICULIERS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5053D5E-E1B5-CC1F-9749-9F50553E8644}"/>
              </a:ext>
            </a:extLst>
          </p:cNvPr>
          <p:cNvGrpSpPr/>
          <p:nvPr/>
        </p:nvGrpSpPr>
        <p:grpSpPr>
          <a:xfrm>
            <a:off x="1119716" y="5481512"/>
            <a:ext cx="3646268" cy="857210"/>
            <a:chOff x="591375" y="3161290"/>
            <a:chExt cx="4000495" cy="857210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A5032FD-2D94-993D-5CC3-84E802162820}"/>
                </a:ext>
              </a:extLst>
            </p:cNvPr>
            <p:cNvSpPr txBox="1"/>
            <p:nvPr/>
          </p:nvSpPr>
          <p:spPr>
            <a:xfrm>
              <a:off x="591375" y="3161290"/>
              <a:ext cx="40004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36291D"/>
                  </a:solidFill>
                  <a:latin typeface="Montserrat Light" pitchFamily="2" charset="77"/>
                </a:rPr>
                <a:t>Répartition de l’âge des clients assez égalitaire.  </a:t>
              </a:r>
            </a:p>
            <a:p>
              <a:r>
                <a:rPr lang="fr-FR" sz="1400" dirty="0">
                  <a:solidFill>
                    <a:srgbClr val="36291D"/>
                  </a:solidFill>
                  <a:latin typeface="Montserrat Light" pitchFamily="2" charset="77"/>
                </a:rPr>
                <a:t>Indice de Gini = 0.22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9EA1A3E3-B276-6FD7-0CEF-4ADEE397DDE8}"/>
                </a:ext>
              </a:extLst>
            </p:cNvPr>
            <p:cNvCxnSpPr>
              <a:cxnSpLocks/>
            </p:cNvCxnSpPr>
            <p:nvPr/>
          </p:nvCxnSpPr>
          <p:spPr>
            <a:xfrm>
              <a:off x="652560" y="4018500"/>
              <a:ext cx="1047395" cy="0"/>
            </a:xfrm>
            <a:prstGeom prst="line">
              <a:avLst/>
            </a:prstGeom>
            <a:ln w="28575">
              <a:gradFill flip="none" rotWithShape="1">
                <a:gsLst>
                  <a:gs pos="63000">
                    <a:srgbClr val="AB2D21"/>
                  </a:gs>
                  <a:gs pos="0">
                    <a:schemeClr val="accent2">
                      <a:lumMod val="20000"/>
                      <a:lumOff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AutoShape 2">
            <a:extLst>
              <a:ext uri="{FF2B5EF4-FFF2-40B4-BE49-F238E27FC236}">
                <a16:creationId xmlns:a16="http://schemas.microsoft.com/office/drawing/2014/main" id="{CBC6DA0F-0F00-84CC-B111-26334B77F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70176DF-DDA1-AAFA-A742-CC6BCE2845A3}"/>
              </a:ext>
            </a:extLst>
          </p:cNvPr>
          <p:cNvGrpSpPr/>
          <p:nvPr/>
        </p:nvGrpSpPr>
        <p:grpSpPr>
          <a:xfrm>
            <a:off x="7823937" y="5481512"/>
            <a:ext cx="3646268" cy="641766"/>
            <a:chOff x="550703" y="3376734"/>
            <a:chExt cx="4000495" cy="641766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E9CA2F99-BB22-772A-E5AD-BB6BAD8AB08E}"/>
                </a:ext>
              </a:extLst>
            </p:cNvPr>
            <p:cNvSpPr txBox="1"/>
            <p:nvPr/>
          </p:nvSpPr>
          <p:spPr>
            <a:xfrm>
              <a:off x="550703" y="3376734"/>
              <a:ext cx="40004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36291D"/>
                  </a:solidFill>
                  <a:latin typeface="Montserrat Light" pitchFamily="2" charset="77"/>
                </a:rPr>
                <a:t>La part des femmes et des hommes est quasi identique. 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5385FE5-5865-2D7E-6C16-A0BC1FE64784}"/>
                </a:ext>
              </a:extLst>
            </p:cNvPr>
            <p:cNvCxnSpPr>
              <a:cxnSpLocks/>
            </p:cNvCxnSpPr>
            <p:nvPr/>
          </p:nvCxnSpPr>
          <p:spPr>
            <a:xfrm>
              <a:off x="652560" y="4018500"/>
              <a:ext cx="1047395" cy="0"/>
            </a:xfrm>
            <a:prstGeom prst="line">
              <a:avLst/>
            </a:prstGeom>
            <a:ln w="28575">
              <a:gradFill flip="none" rotWithShape="1">
                <a:gsLst>
                  <a:gs pos="63000">
                    <a:srgbClr val="AB2D21"/>
                  </a:gs>
                  <a:gs pos="0">
                    <a:schemeClr val="accent2">
                      <a:lumMod val="20000"/>
                      <a:lumOff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21921446-60ED-3C5D-46F2-48F5DEA81A4F}"/>
              </a:ext>
            </a:extLst>
          </p:cNvPr>
          <p:cNvSpPr txBox="1"/>
          <p:nvPr/>
        </p:nvSpPr>
        <p:spPr>
          <a:xfrm>
            <a:off x="667339" y="139122"/>
            <a:ext cx="1067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pc="300" dirty="0">
                <a:solidFill>
                  <a:srgbClr val="36291D"/>
                </a:solidFill>
                <a:latin typeface="Montserrat" pitchFamily="2" charset="77"/>
              </a:rPr>
              <a:t>PROFIL DÉMOGRAPHIQUE DES CLIENTS</a:t>
            </a:r>
            <a:endParaRPr lang="fr-FR" sz="2400" spc="300" dirty="0">
              <a:solidFill>
                <a:srgbClr val="AB2D21"/>
              </a:solidFill>
              <a:latin typeface="Montserrat" pitchFamily="2" charset="77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97223174-5D8D-5E3E-C5A0-577596F323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91" r="8645" b="2794"/>
          <a:stretch/>
        </p:blipFill>
        <p:spPr>
          <a:xfrm>
            <a:off x="1119716" y="1543104"/>
            <a:ext cx="4607214" cy="354744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311FB33A-2859-1823-056F-4CF2632884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126" t="6838" r="25226" b="9162"/>
          <a:stretch/>
        </p:blipFill>
        <p:spPr>
          <a:xfrm>
            <a:off x="7728548" y="1543104"/>
            <a:ext cx="2962170" cy="320040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4C1617F-6E15-6C94-505B-0D3968CE882B}"/>
              </a:ext>
            </a:extLst>
          </p:cNvPr>
          <p:cNvSpPr txBox="1"/>
          <p:nvPr/>
        </p:nvSpPr>
        <p:spPr>
          <a:xfrm>
            <a:off x="11716458" y="651967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AB2D21"/>
                </a:solidFill>
                <a:latin typeface="Avenir Book" panose="02000503020000020003" pitchFamily="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68945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0EF0876A-0A70-614B-469D-96C4AE556B84}"/>
              </a:ext>
            </a:extLst>
          </p:cNvPr>
          <p:cNvGrpSpPr/>
          <p:nvPr/>
        </p:nvGrpSpPr>
        <p:grpSpPr>
          <a:xfrm>
            <a:off x="249095" y="0"/>
            <a:ext cx="182640" cy="6858000"/>
            <a:chOff x="249095" y="0"/>
            <a:chExt cx="182640" cy="685800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6DDDD7F-48F0-F1EF-8499-1AA861EF7C65}"/>
                </a:ext>
              </a:extLst>
            </p:cNvPr>
            <p:cNvGrpSpPr/>
            <p:nvPr/>
          </p:nvGrpSpPr>
          <p:grpSpPr>
            <a:xfrm>
              <a:off x="340415" y="0"/>
              <a:ext cx="0" cy="6858000"/>
              <a:chOff x="456162" y="0"/>
              <a:chExt cx="0" cy="6858000"/>
            </a:xfrm>
          </p:grpSpPr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D3FFC477-94CA-8819-FB06-9157F9352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0"/>
                <a:ext cx="0" cy="368490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A27F2AF-98DC-5DCB-32B0-7904F943B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1132764"/>
                <a:ext cx="0" cy="5725236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895B4F5-4E68-5EC5-5FA6-19A43F584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34908" y="647347"/>
              <a:ext cx="611013" cy="182640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3E9D7288-B179-D3A0-7532-9537BC2F14F6}"/>
              </a:ext>
            </a:extLst>
          </p:cNvPr>
          <p:cNvSpPr txBox="1"/>
          <p:nvPr/>
        </p:nvSpPr>
        <p:spPr>
          <a:xfrm>
            <a:off x="685936" y="600787"/>
            <a:ext cx="1063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pc="300" dirty="0">
                <a:solidFill>
                  <a:srgbClr val="AB2D21"/>
                </a:solidFill>
                <a:latin typeface="Montserrat" pitchFamily="2" charset="77"/>
              </a:rPr>
              <a:t>FOCUS SUR LES CLIENTS PARTICULIERS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BC6DA0F-0F00-84CC-B111-26334B77F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1921446-60ED-3C5D-46F2-48F5DEA81A4F}"/>
              </a:ext>
            </a:extLst>
          </p:cNvPr>
          <p:cNvSpPr txBox="1"/>
          <p:nvPr/>
        </p:nvSpPr>
        <p:spPr>
          <a:xfrm>
            <a:off x="667339" y="139122"/>
            <a:ext cx="1067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pc="300" dirty="0">
                <a:solidFill>
                  <a:srgbClr val="36291D"/>
                </a:solidFill>
                <a:latin typeface="Montserrat" pitchFamily="2" charset="77"/>
              </a:rPr>
              <a:t>PROFIL COMPORTEMENTAL DES CLIENTS</a:t>
            </a:r>
            <a:endParaRPr lang="fr-FR" sz="2400" spc="300" dirty="0">
              <a:solidFill>
                <a:srgbClr val="AB2D21"/>
              </a:solidFill>
              <a:latin typeface="Montserrat" pitchFamily="2" charset="77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FDD424E-D48B-BC1C-8B93-9E0D8C06CD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61" t="4709" r="8736"/>
          <a:stretch/>
        </p:blipFill>
        <p:spPr>
          <a:xfrm>
            <a:off x="705662" y="1160431"/>
            <a:ext cx="4662750" cy="259217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45C4E5B-C2CD-0D51-3ECD-B0B5AD6F29C4}"/>
              </a:ext>
            </a:extLst>
          </p:cNvPr>
          <p:cNvSpPr txBox="1"/>
          <p:nvPr/>
        </p:nvSpPr>
        <p:spPr>
          <a:xfrm>
            <a:off x="431735" y="3710490"/>
            <a:ext cx="5551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Montserrat Light" pitchFamily="2" charset="77"/>
              </a:rPr>
              <a:t>La majorité des clients a réalisé des commandes allant de 1 à 3 livres.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C34B2A5-86C3-5219-5413-D2C9CCC93B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65" t="4709" r="9431"/>
          <a:stretch/>
        </p:blipFill>
        <p:spPr>
          <a:xfrm>
            <a:off x="6613646" y="1132431"/>
            <a:ext cx="4662750" cy="2592175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9DD3B9E5-6C52-EB2B-36DF-BE0884687494}"/>
              </a:ext>
            </a:extLst>
          </p:cNvPr>
          <p:cNvSpPr txBox="1"/>
          <p:nvPr/>
        </p:nvSpPr>
        <p:spPr>
          <a:xfrm>
            <a:off x="6096000" y="3710490"/>
            <a:ext cx="6255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Montserrat Light" pitchFamily="2" charset="77"/>
              </a:rPr>
              <a:t>La majorité des clients a réalisé des commandes comprises entre 20 € et 40 €.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D9D48B5-EA16-9836-89FF-C3D2272314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94" t="5639" r="8736"/>
          <a:stretch/>
        </p:blipFill>
        <p:spPr>
          <a:xfrm>
            <a:off x="3824667" y="4077028"/>
            <a:ext cx="4542666" cy="2507589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2ED4F5C1-A421-BFF0-7B16-6A6C0D5646B6}"/>
              </a:ext>
            </a:extLst>
          </p:cNvPr>
          <p:cNvSpPr txBox="1"/>
          <p:nvPr/>
        </p:nvSpPr>
        <p:spPr>
          <a:xfrm>
            <a:off x="3447678" y="6545420"/>
            <a:ext cx="5296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Montserrat Light" pitchFamily="2" charset="77"/>
              </a:rPr>
              <a:t>Une grande partie des clients a réalisé entre 15 et 60 commandes.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8E5ABA5-2B31-8E88-0A2A-FF152C65796C}"/>
              </a:ext>
            </a:extLst>
          </p:cNvPr>
          <p:cNvSpPr txBox="1"/>
          <p:nvPr/>
        </p:nvSpPr>
        <p:spPr>
          <a:xfrm>
            <a:off x="11716458" y="651967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AB2D21"/>
                </a:solidFill>
                <a:latin typeface="Avenir Book" panose="02000503020000020003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05895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0EF0876A-0A70-614B-469D-96C4AE556B84}"/>
              </a:ext>
            </a:extLst>
          </p:cNvPr>
          <p:cNvGrpSpPr/>
          <p:nvPr/>
        </p:nvGrpSpPr>
        <p:grpSpPr>
          <a:xfrm>
            <a:off x="249095" y="0"/>
            <a:ext cx="182640" cy="6858000"/>
            <a:chOff x="249095" y="0"/>
            <a:chExt cx="182640" cy="685800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6DDDD7F-48F0-F1EF-8499-1AA861EF7C65}"/>
                </a:ext>
              </a:extLst>
            </p:cNvPr>
            <p:cNvGrpSpPr/>
            <p:nvPr/>
          </p:nvGrpSpPr>
          <p:grpSpPr>
            <a:xfrm>
              <a:off x="340415" y="0"/>
              <a:ext cx="0" cy="6858000"/>
              <a:chOff x="456162" y="0"/>
              <a:chExt cx="0" cy="6858000"/>
            </a:xfrm>
          </p:grpSpPr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D3FFC477-94CA-8819-FB06-9157F9352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0"/>
                <a:ext cx="0" cy="368490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A27F2AF-98DC-5DCB-32B0-7904F943B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1132764"/>
                <a:ext cx="0" cy="5725236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895B4F5-4E68-5EC5-5FA6-19A43F584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34908" y="647347"/>
              <a:ext cx="611013" cy="182640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3E9D7288-B179-D3A0-7532-9537BC2F14F6}"/>
              </a:ext>
            </a:extLst>
          </p:cNvPr>
          <p:cNvSpPr txBox="1"/>
          <p:nvPr/>
        </p:nvSpPr>
        <p:spPr>
          <a:xfrm>
            <a:off x="685936" y="600787"/>
            <a:ext cx="1063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pc="300" dirty="0">
                <a:solidFill>
                  <a:srgbClr val="AB2D21"/>
                </a:solidFill>
                <a:latin typeface="Montserrat" pitchFamily="2" charset="77"/>
              </a:rPr>
              <a:t>FOCUS SUR LES CLIENTS PROFESSIONNELS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BC6DA0F-0F00-84CC-B111-26334B77F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1921446-60ED-3C5D-46F2-48F5DEA81A4F}"/>
              </a:ext>
            </a:extLst>
          </p:cNvPr>
          <p:cNvSpPr txBox="1"/>
          <p:nvPr/>
        </p:nvSpPr>
        <p:spPr>
          <a:xfrm>
            <a:off x="667339" y="139122"/>
            <a:ext cx="1067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pc="300" dirty="0">
                <a:solidFill>
                  <a:srgbClr val="36291D"/>
                </a:solidFill>
                <a:latin typeface="Montserrat" pitchFamily="2" charset="77"/>
              </a:rPr>
              <a:t>PROFIL COMPORTEMENTAL DES CLIENTS</a:t>
            </a:r>
            <a:endParaRPr lang="fr-FR" sz="2400" spc="300" dirty="0">
              <a:solidFill>
                <a:srgbClr val="AB2D21"/>
              </a:solidFill>
              <a:latin typeface="Montserrat" pitchFamily="2" charset="77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5C4E5B-C2CD-0D51-3ECD-B0B5AD6F29C4}"/>
              </a:ext>
            </a:extLst>
          </p:cNvPr>
          <p:cNvSpPr txBox="1"/>
          <p:nvPr/>
        </p:nvSpPr>
        <p:spPr>
          <a:xfrm>
            <a:off x="1301897" y="4274722"/>
            <a:ext cx="308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Montserrat Light" pitchFamily="2" charset="77"/>
              </a:rPr>
              <a:t>Les clients professionnels ont réalisé des commandes allant de 1 à 4 livres.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DD3B9E5-6C52-EB2B-36DF-BE0884687494}"/>
              </a:ext>
            </a:extLst>
          </p:cNvPr>
          <p:cNvSpPr txBox="1"/>
          <p:nvPr/>
        </p:nvSpPr>
        <p:spPr>
          <a:xfrm>
            <a:off x="8201371" y="4274722"/>
            <a:ext cx="3355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>
                <a:latin typeface="Montserrat Light" pitchFamily="2" charset="77"/>
              </a:rPr>
              <a:t>Les clients professionnels ont réalisé des commandes allant de 20 € à 70 €.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ED4F5C1-A421-BFF0-7B16-6A6C0D5646B6}"/>
              </a:ext>
            </a:extLst>
          </p:cNvPr>
          <p:cNvSpPr txBox="1"/>
          <p:nvPr/>
        </p:nvSpPr>
        <p:spPr>
          <a:xfrm>
            <a:off x="4199472" y="5883478"/>
            <a:ext cx="4097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dirty="0">
                <a:latin typeface="Montserrat Light" pitchFamily="2" charset="77"/>
              </a:rPr>
              <a:t>Le minimum de commandes est de 5 000 et a été réalisé par le client c_4958 et le client c_1609 a dépassé les 25 000 commandes. 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477ADFA-0CD5-F64E-F101-02A397018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900" y="2587450"/>
            <a:ext cx="3175000" cy="31750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C93E3D5-3D2C-3616-AA98-0F3AF21CB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882" y="1008580"/>
            <a:ext cx="3175000" cy="31750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A4D6AEC2-9887-C379-9975-D2C76C3244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165" y="1018376"/>
            <a:ext cx="3175000" cy="3175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F62F214-1E71-FB11-1BBC-2252FB6E08D4}"/>
              </a:ext>
            </a:extLst>
          </p:cNvPr>
          <p:cNvSpPr txBox="1"/>
          <p:nvPr/>
        </p:nvSpPr>
        <p:spPr>
          <a:xfrm>
            <a:off x="11716458" y="651967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AB2D21"/>
                </a:solidFill>
                <a:latin typeface="Avenir Book" panose="02000503020000020003" pitchFamily="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675536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EBF9B99-ABB8-D037-82F4-F561D79BBE06}"/>
              </a:ext>
            </a:extLst>
          </p:cNvPr>
          <p:cNvSpPr txBox="1"/>
          <p:nvPr/>
        </p:nvSpPr>
        <p:spPr>
          <a:xfrm>
            <a:off x="11659866" y="652961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Avenir Book" panose="02000503020000020003" pitchFamily="2" charset="0"/>
              </a:rPr>
              <a:t>13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DDAB4B2-0654-42F0-82A5-A7FE7F682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866" y="44295"/>
            <a:ext cx="6858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D41AFD-AF37-B031-2361-2399A6B2B035}"/>
              </a:ext>
            </a:extLst>
          </p:cNvPr>
          <p:cNvSpPr/>
          <p:nvPr/>
        </p:nvSpPr>
        <p:spPr>
          <a:xfrm>
            <a:off x="0" y="-9938"/>
            <a:ext cx="12192000" cy="6837394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fr-FR" sz="1800" dirty="0">
              <a:solidFill>
                <a:srgbClr val="36291D"/>
              </a:solidFill>
              <a:latin typeface="Montserrat Light" pitchFamily="2" charset="77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A9203FA-EF42-571D-1628-08A10FCB33BC}"/>
              </a:ext>
            </a:extLst>
          </p:cNvPr>
          <p:cNvCxnSpPr>
            <a:cxnSpLocks/>
          </p:cNvCxnSpPr>
          <p:nvPr/>
        </p:nvCxnSpPr>
        <p:spPr>
          <a:xfrm>
            <a:off x="1321889" y="3486381"/>
            <a:ext cx="3956135" cy="0"/>
          </a:xfrm>
          <a:prstGeom prst="line">
            <a:avLst/>
          </a:prstGeom>
          <a:ln w="28575">
            <a:solidFill>
              <a:srgbClr val="AB2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re 1">
            <a:extLst>
              <a:ext uri="{FF2B5EF4-FFF2-40B4-BE49-F238E27FC236}">
                <a16:creationId xmlns:a16="http://schemas.microsoft.com/office/drawing/2014/main" id="{DB14713A-3DAB-F749-EE5B-E66D37ACEDC2}"/>
              </a:ext>
            </a:extLst>
          </p:cNvPr>
          <p:cNvSpPr txBox="1">
            <a:spLocks/>
          </p:cNvSpPr>
          <p:nvPr/>
        </p:nvSpPr>
        <p:spPr>
          <a:xfrm>
            <a:off x="1215084" y="1401402"/>
            <a:ext cx="8361853" cy="2274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800" spc="300" dirty="0">
                <a:solidFill>
                  <a:srgbClr val="36291D"/>
                </a:solidFill>
                <a:latin typeface="Avenir Medium" panose="02000503020000020003" pitchFamily="2" charset="0"/>
              </a:rPr>
              <a:t>ANALYSE DES </a:t>
            </a:r>
            <a:r>
              <a:rPr lang="fr-FR" sz="4800" b="1" spc="300" dirty="0">
                <a:solidFill>
                  <a:srgbClr val="AB2D21"/>
                </a:solidFill>
                <a:latin typeface="Avenir Black" panose="02000503020000020003" pitchFamily="2" charset="0"/>
              </a:rPr>
              <a:t>CORRÉLATIONS</a:t>
            </a:r>
            <a:endParaRPr lang="fr-FR" sz="4800" spc="300" dirty="0">
              <a:solidFill>
                <a:srgbClr val="AB2D21"/>
              </a:solidFill>
              <a:latin typeface="Avenir Medium" panose="02000503020000020003" pitchFamily="2" charset="0"/>
            </a:endParaRP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2FCC11C-5B78-C554-B358-4E2184313F0A}"/>
              </a:ext>
            </a:extLst>
          </p:cNvPr>
          <p:cNvGrpSpPr/>
          <p:nvPr/>
        </p:nvGrpSpPr>
        <p:grpSpPr>
          <a:xfrm>
            <a:off x="249095" y="0"/>
            <a:ext cx="182640" cy="6858000"/>
            <a:chOff x="249095" y="0"/>
            <a:chExt cx="182640" cy="685800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E68C36DF-7994-058F-BB45-30F17170FA66}"/>
                </a:ext>
              </a:extLst>
            </p:cNvPr>
            <p:cNvGrpSpPr/>
            <p:nvPr/>
          </p:nvGrpSpPr>
          <p:grpSpPr>
            <a:xfrm>
              <a:off x="340415" y="0"/>
              <a:ext cx="0" cy="6858000"/>
              <a:chOff x="456162" y="0"/>
              <a:chExt cx="0" cy="6858000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83CFCBC4-D6EC-8AB5-2CEA-793EC1A07E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0"/>
                <a:ext cx="0" cy="368490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5BBC295C-7C0F-6AF5-96EF-396158AAD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1132764"/>
                <a:ext cx="0" cy="5725236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A3B1F597-E1CE-F877-2272-3520F37AE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34908" y="647347"/>
              <a:ext cx="611013" cy="182640"/>
            </a:xfrm>
            <a:prstGeom prst="rect">
              <a:avLst/>
            </a:prstGeom>
          </p:spPr>
        </p:pic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29654F66-C86F-43BD-6421-B126015EF6DF}"/>
              </a:ext>
            </a:extLst>
          </p:cNvPr>
          <p:cNvSpPr txBox="1"/>
          <p:nvPr/>
        </p:nvSpPr>
        <p:spPr>
          <a:xfrm>
            <a:off x="1284758" y="4437560"/>
            <a:ext cx="4126561" cy="70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rgbClr val="36291D"/>
                </a:solidFill>
                <a:latin typeface="Montserrat Light" pitchFamily="2" charset="77"/>
              </a:rPr>
              <a:t>Données utilisées : Clients particuliers</a:t>
            </a:r>
          </a:p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rgbClr val="36291D"/>
                </a:solidFill>
                <a:latin typeface="Montserrat Light" pitchFamily="2" charset="77"/>
              </a:rPr>
              <a:t>Taille de l’échantillon : 8594 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DE142E0-9ED9-EB87-50F4-0665A4391590}"/>
              </a:ext>
            </a:extLst>
          </p:cNvPr>
          <p:cNvSpPr txBox="1"/>
          <p:nvPr/>
        </p:nvSpPr>
        <p:spPr>
          <a:xfrm>
            <a:off x="1284757" y="3676291"/>
            <a:ext cx="5322515" cy="70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400" dirty="0">
                <a:solidFill>
                  <a:srgbClr val="36291D"/>
                </a:solidFill>
                <a:latin typeface="Montserrat Light" pitchFamily="2" charset="77"/>
              </a:rPr>
              <a:t>Tests statistiques pour vérifier les liens probables entre nos différentes variables.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7ADA23B-AE78-1AB8-E69E-AFDD5B4F9D5D}"/>
              </a:ext>
            </a:extLst>
          </p:cNvPr>
          <p:cNvSpPr txBox="1"/>
          <p:nvPr/>
        </p:nvSpPr>
        <p:spPr>
          <a:xfrm>
            <a:off x="11716458" y="651967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AB2D21"/>
                </a:solidFill>
                <a:latin typeface="Avenir Book" panose="02000503020000020003" pitchFamily="2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239697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0EF0876A-0A70-614B-469D-96C4AE556B84}"/>
              </a:ext>
            </a:extLst>
          </p:cNvPr>
          <p:cNvGrpSpPr/>
          <p:nvPr/>
        </p:nvGrpSpPr>
        <p:grpSpPr>
          <a:xfrm>
            <a:off x="249095" y="0"/>
            <a:ext cx="182640" cy="6858000"/>
            <a:chOff x="249095" y="0"/>
            <a:chExt cx="182640" cy="685800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6DDDD7F-48F0-F1EF-8499-1AA861EF7C65}"/>
                </a:ext>
              </a:extLst>
            </p:cNvPr>
            <p:cNvGrpSpPr/>
            <p:nvPr/>
          </p:nvGrpSpPr>
          <p:grpSpPr>
            <a:xfrm>
              <a:off x="340415" y="0"/>
              <a:ext cx="0" cy="6858000"/>
              <a:chOff x="456162" y="0"/>
              <a:chExt cx="0" cy="6858000"/>
            </a:xfrm>
          </p:grpSpPr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D3FFC477-94CA-8819-FB06-9157F9352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0"/>
                <a:ext cx="0" cy="368490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A27F2AF-98DC-5DCB-32B0-7904F943B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1132764"/>
                <a:ext cx="0" cy="5725236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895B4F5-4E68-5EC5-5FA6-19A43F584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4908" y="647347"/>
              <a:ext cx="611013" cy="182640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3E9D7288-B179-D3A0-7532-9537BC2F14F6}"/>
              </a:ext>
            </a:extLst>
          </p:cNvPr>
          <p:cNvSpPr txBox="1"/>
          <p:nvPr/>
        </p:nvSpPr>
        <p:spPr>
          <a:xfrm>
            <a:off x="734256" y="470549"/>
            <a:ext cx="1150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pc="300" dirty="0">
                <a:solidFill>
                  <a:srgbClr val="AB2D21"/>
                </a:solidFill>
                <a:latin typeface="Montserrat" pitchFamily="2" charset="77"/>
              </a:rPr>
              <a:t>LIEN ENTRE LE GENRE DES CLIENTS ET LES CATÉGORIES DE LIVRES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BC6DA0F-0F00-84CC-B111-26334B77F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1921446-60ED-3C5D-46F2-48F5DEA81A4F}"/>
              </a:ext>
            </a:extLst>
          </p:cNvPr>
          <p:cNvSpPr txBox="1"/>
          <p:nvPr/>
        </p:nvSpPr>
        <p:spPr>
          <a:xfrm>
            <a:off x="723108" y="94664"/>
            <a:ext cx="1152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solidFill>
                  <a:srgbClr val="36291D"/>
                </a:solidFill>
                <a:latin typeface="Montserrat" pitchFamily="2" charset="77"/>
              </a:rPr>
              <a:t>ANALYSE DES CORRÉLATIONS</a:t>
            </a:r>
            <a:endParaRPr lang="fr-FR" sz="2000" spc="300" dirty="0">
              <a:solidFill>
                <a:srgbClr val="AB2D21"/>
              </a:solidFill>
              <a:latin typeface="Montserrat" pitchFamily="2" charset="77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619D11B-829C-DB5A-6158-A31E3D6404D0}"/>
              </a:ext>
            </a:extLst>
          </p:cNvPr>
          <p:cNvGrpSpPr/>
          <p:nvPr/>
        </p:nvGrpSpPr>
        <p:grpSpPr>
          <a:xfrm>
            <a:off x="763006" y="1304168"/>
            <a:ext cx="3646268" cy="1050489"/>
            <a:chOff x="677401" y="1770642"/>
            <a:chExt cx="3646268" cy="1050489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070176DF-DDA1-AAFA-A742-CC6BCE2845A3}"/>
                </a:ext>
              </a:extLst>
            </p:cNvPr>
            <p:cNvGrpSpPr/>
            <p:nvPr/>
          </p:nvGrpSpPr>
          <p:grpSpPr>
            <a:xfrm>
              <a:off x="677401" y="1770642"/>
              <a:ext cx="3646268" cy="741874"/>
              <a:chOff x="561740" y="3276626"/>
              <a:chExt cx="4000495" cy="741874"/>
            </a:xfrm>
          </p:grpSpPr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E9CA2F99-BB22-772A-E5AD-BB6BAD8AB08E}"/>
                  </a:ext>
                </a:extLst>
              </p:cNvPr>
              <p:cNvSpPr txBox="1"/>
              <p:nvPr/>
            </p:nvSpPr>
            <p:spPr>
              <a:xfrm>
                <a:off x="561740" y="3276626"/>
                <a:ext cx="4000495" cy="70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400" dirty="0">
                    <a:solidFill>
                      <a:srgbClr val="36291D"/>
                    </a:solidFill>
                    <a:latin typeface="Montserrat Light" pitchFamily="2" charset="77"/>
                  </a:rPr>
                  <a:t>Genre des clients : qualitative</a:t>
                </a:r>
              </a:p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400" dirty="0">
                    <a:solidFill>
                      <a:srgbClr val="36291D"/>
                    </a:solidFill>
                    <a:latin typeface="Montserrat Light" pitchFamily="2" charset="77"/>
                  </a:rPr>
                  <a:t>Catégorie de livres : qualitative</a:t>
                </a:r>
              </a:p>
            </p:txBody>
          </p: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5385FE5-5865-2D7E-6C16-A0BC1FE64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560" y="4018500"/>
                <a:ext cx="1047395" cy="0"/>
              </a:xfrm>
              <a:prstGeom prst="line">
                <a:avLst/>
              </a:prstGeom>
              <a:ln w="28575">
                <a:gradFill flip="none" rotWithShape="1">
                  <a:gsLst>
                    <a:gs pos="63000">
                      <a:srgbClr val="AB2D21"/>
                    </a:gs>
                    <a:gs pos="0">
                      <a:schemeClr val="accent2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D658A9F-5AF8-28E5-8A7B-94F170F740DC}"/>
                </a:ext>
              </a:extLst>
            </p:cNvPr>
            <p:cNvSpPr txBox="1"/>
            <p:nvPr/>
          </p:nvSpPr>
          <p:spPr>
            <a:xfrm>
              <a:off x="677401" y="2544132"/>
              <a:ext cx="3646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AB2D21"/>
                  </a:solidFill>
                  <a:latin typeface="Montserrat Light" pitchFamily="2" charset="77"/>
                </a:rPr>
                <a:t>Type des variables</a:t>
              </a:r>
            </a:p>
          </p:txBody>
        </p:sp>
      </p:grpSp>
      <p:sp>
        <p:nvSpPr>
          <p:cNvPr id="20" name="Flèche vers la droite 19">
            <a:extLst>
              <a:ext uri="{FF2B5EF4-FFF2-40B4-BE49-F238E27FC236}">
                <a16:creationId xmlns:a16="http://schemas.microsoft.com/office/drawing/2014/main" id="{4BB321D7-C380-69BF-2C17-C516CD047E7B}"/>
              </a:ext>
            </a:extLst>
          </p:cNvPr>
          <p:cNvSpPr/>
          <p:nvPr/>
        </p:nvSpPr>
        <p:spPr>
          <a:xfrm>
            <a:off x="6096000" y="1593992"/>
            <a:ext cx="277000" cy="122532"/>
          </a:xfrm>
          <a:prstGeom prst="rightArrow">
            <a:avLst>
              <a:gd name="adj1" fmla="val 36689"/>
              <a:gd name="adj2" fmla="val 47781"/>
            </a:avLst>
          </a:prstGeom>
          <a:solidFill>
            <a:srgbClr val="AB2D21"/>
          </a:solidFill>
          <a:ln>
            <a:solidFill>
              <a:srgbClr val="AB2D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99D09FB-8F7C-F30C-2983-66FED86E13E3}"/>
              </a:ext>
            </a:extLst>
          </p:cNvPr>
          <p:cNvGrpSpPr/>
          <p:nvPr/>
        </p:nvGrpSpPr>
        <p:grpSpPr>
          <a:xfrm>
            <a:off x="7819970" y="1275203"/>
            <a:ext cx="3739093" cy="1048481"/>
            <a:chOff x="667339" y="1770642"/>
            <a:chExt cx="3739093" cy="1048481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D92862D4-0B11-0F12-E208-8D7E100A1666}"/>
                </a:ext>
              </a:extLst>
            </p:cNvPr>
            <p:cNvGrpSpPr/>
            <p:nvPr/>
          </p:nvGrpSpPr>
          <p:grpSpPr>
            <a:xfrm>
              <a:off x="667339" y="1770642"/>
              <a:ext cx="3739093" cy="741874"/>
              <a:chOff x="550701" y="3276626"/>
              <a:chExt cx="4102338" cy="741874"/>
            </a:xfrm>
          </p:grpSpPr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745BE753-981D-C895-881A-7BEFB82D429E}"/>
                  </a:ext>
                </a:extLst>
              </p:cNvPr>
              <p:cNvSpPr txBox="1"/>
              <p:nvPr/>
            </p:nvSpPr>
            <p:spPr>
              <a:xfrm>
                <a:off x="550701" y="3276626"/>
                <a:ext cx="4102338" cy="70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400" dirty="0">
                    <a:solidFill>
                      <a:srgbClr val="36291D"/>
                    </a:solidFill>
                    <a:latin typeface="Montserrat Light" pitchFamily="2" charset="77"/>
                  </a:rPr>
                  <a:t>Tableau de contingence et </a:t>
                </a:r>
                <a:r>
                  <a:rPr lang="fr-FR" sz="1400" dirty="0" err="1">
                    <a:solidFill>
                      <a:srgbClr val="36291D"/>
                    </a:solidFill>
                    <a:latin typeface="Montserrat Light" pitchFamily="2" charset="77"/>
                  </a:rPr>
                  <a:t>Heatmap</a:t>
                </a:r>
                <a:endParaRPr lang="fr-FR" sz="1400" dirty="0">
                  <a:solidFill>
                    <a:srgbClr val="36291D"/>
                  </a:solidFill>
                  <a:latin typeface="Montserrat Ligh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400" dirty="0">
                    <a:solidFill>
                      <a:srgbClr val="36291D"/>
                    </a:solidFill>
                    <a:latin typeface="Montserrat Light" pitchFamily="2" charset="77"/>
                  </a:rPr>
                  <a:t>Test Chi-2 et mesure V de Cramer</a:t>
                </a:r>
              </a:p>
            </p:txBody>
          </p: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679E0742-5DA6-4FCB-4AD8-E9B80EA3F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560" y="4018500"/>
                <a:ext cx="1047395" cy="0"/>
              </a:xfrm>
              <a:prstGeom prst="line">
                <a:avLst/>
              </a:prstGeom>
              <a:ln w="28575">
                <a:gradFill flip="none" rotWithShape="1">
                  <a:gsLst>
                    <a:gs pos="63000">
                      <a:srgbClr val="AB2D21"/>
                    </a:gs>
                    <a:gs pos="0">
                      <a:schemeClr val="accent2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9369BBEE-291B-09CD-3805-C6E77D091BA9}"/>
                </a:ext>
              </a:extLst>
            </p:cNvPr>
            <p:cNvSpPr txBox="1"/>
            <p:nvPr/>
          </p:nvSpPr>
          <p:spPr>
            <a:xfrm>
              <a:off x="713752" y="2542124"/>
              <a:ext cx="3646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AB2D21"/>
                  </a:solidFill>
                  <a:latin typeface="Montserrat Light" pitchFamily="2" charset="77"/>
                </a:rPr>
                <a:t>Visualisation et test statistique</a:t>
              </a:r>
            </a:p>
          </p:txBody>
        </p:sp>
      </p:grpSp>
      <p:pic>
        <p:nvPicPr>
          <p:cNvPr id="27" name="Image 26">
            <a:extLst>
              <a:ext uri="{FF2B5EF4-FFF2-40B4-BE49-F238E27FC236}">
                <a16:creationId xmlns:a16="http://schemas.microsoft.com/office/drawing/2014/main" id="{7315C339-6F3A-FCE0-6D8D-54809DB87C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93" t="5525" r="13807"/>
          <a:stretch/>
        </p:blipFill>
        <p:spPr>
          <a:xfrm>
            <a:off x="763006" y="3162641"/>
            <a:ext cx="4247269" cy="3096152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17AF8F71-E0AD-D0B4-36D1-E2E9D8C67547}"/>
              </a:ext>
            </a:extLst>
          </p:cNvPr>
          <p:cNvGrpSpPr/>
          <p:nvPr/>
        </p:nvGrpSpPr>
        <p:grpSpPr>
          <a:xfrm>
            <a:off x="6615649" y="2893571"/>
            <a:ext cx="5235936" cy="3440419"/>
            <a:chOff x="1679430" y="1600200"/>
            <a:chExt cx="2084182" cy="1713128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E40031F0-8B1F-DEFD-1141-226BD6C0E5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79430" y="1600200"/>
              <a:ext cx="2084182" cy="1713128"/>
              <a:chOff x="1247614" y="2219015"/>
              <a:chExt cx="2700001" cy="2710240"/>
            </a:xfrm>
          </p:grpSpPr>
          <p:sp>
            <p:nvSpPr>
              <p:cNvPr id="31" name="Ellipse 6">
                <a:extLst>
                  <a:ext uri="{FF2B5EF4-FFF2-40B4-BE49-F238E27FC236}">
                    <a16:creationId xmlns:a16="http://schemas.microsoft.com/office/drawing/2014/main" id="{8B043730-4E4B-4063-BFAF-9B5A3EFCF0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5" y="2219015"/>
                <a:ext cx="2700000" cy="270000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2700000" algn="tl" rotWithShape="0">
                  <a:srgbClr val="A1A5B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32" name="Ellipse 14">
                <a:extLst>
                  <a:ext uri="{FF2B5EF4-FFF2-40B4-BE49-F238E27FC236}">
                    <a16:creationId xmlns:a16="http://schemas.microsoft.com/office/drawing/2014/main" id="{2B5AA383-A850-864E-4C17-6AC8DC05BA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4" y="2229255"/>
                <a:ext cx="2700000" cy="2700000"/>
              </a:xfrm>
              <a:prstGeom prst="roundRect">
                <a:avLst/>
              </a:prstGeom>
              <a:solidFill>
                <a:srgbClr val="F7F7F7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</p:grp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1104E03-99C3-66A9-46E9-BFE1B5115581}"/>
                </a:ext>
              </a:extLst>
            </p:cNvPr>
            <p:cNvSpPr txBox="1"/>
            <p:nvPr/>
          </p:nvSpPr>
          <p:spPr>
            <a:xfrm>
              <a:off x="1721613" y="1652132"/>
              <a:ext cx="2021485" cy="1422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1100" dirty="0">
                  <a:solidFill>
                    <a:srgbClr val="AB2D21"/>
                  </a:solidFill>
                  <a:latin typeface="Montserrat" pitchFamily="2" charset="77"/>
                </a:rPr>
                <a:t>RÉSULTATS : 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Test Chi-2 : 22.48  </a:t>
              </a:r>
            </a:p>
            <a:p>
              <a:pPr algn="just">
                <a:lnSpc>
                  <a:spcPct val="150000"/>
                </a:lnSpc>
              </a:pPr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      ⇢ Variables dépendantes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Test d’association V de Cramer : 0 ,0017 et p-value &lt; 0.5 </a:t>
              </a:r>
            </a:p>
            <a:p>
              <a:pPr algn="just">
                <a:lnSpc>
                  <a:spcPct val="150000"/>
                </a:lnSpc>
              </a:pPr>
              <a:r>
                <a:rPr lang="fr-FR" sz="1100" b="1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      ⇢ Variables avec une faible association</a:t>
              </a:r>
            </a:p>
            <a:p>
              <a:pPr algn="ctr">
                <a:lnSpc>
                  <a:spcPct val="150000"/>
                </a:lnSpc>
              </a:pPr>
              <a:r>
                <a:rPr lang="fr-FR" sz="1100" dirty="0">
                  <a:solidFill>
                    <a:srgbClr val="AB2D21"/>
                  </a:solidFill>
                  <a:latin typeface="Montserrat" pitchFamily="2" charset="77"/>
                  <a:ea typeface="Josefin Sans" pitchFamily="2" charset="77"/>
                </a:rPr>
                <a:t>OBSERVATIONS :</a:t>
              </a:r>
            </a:p>
            <a:p>
              <a:pPr>
                <a:lnSpc>
                  <a:spcPct val="150000"/>
                </a:lnSpc>
              </a:pPr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La répartition d’achats dans chaque catégorie est assez égalitaire entre les femmes et les hommes.</a:t>
              </a:r>
            </a:p>
            <a:p>
              <a:pPr algn="ctr">
                <a:lnSpc>
                  <a:spcPct val="150000"/>
                </a:lnSpc>
              </a:pPr>
              <a:r>
                <a:rPr lang="fr-FR" sz="1100" dirty="0">
                  <a:solidFill>
                    <a:srgbClr val="AB2D21"/>
                  </a:solidFill>
                  <a:latin typeface="Montserrat" pitchFamily="2" charset="77"/>
                  <a:ea typeface="Josefin Sans" pitchFamily="2" charset="77"/>
                </a:rPr>
                <a:t>INTERPRÉTATION :</a:t>
              </a:r>
            </a:p>
            <a:p>
              <a:pPr>
                <a:lnSpc>
                  <a:spcPct val="150000"/>
                </a:lnSpc>
              </a:pPr>
              <a:r>
                <a:rPr lang="fr-FR" sz="1100" b="1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Rejet de H0. Il n’y a pas de lien entre le genre des clients et les catégories de livres.</a:t>
              </a:r>
              <a:endParaRPr lang="fr-FR" sz="1100" b="1" dirty="0">
                <a:solidFill>
                  <a:srgbClr val="36291D"/>
                </a:solidFill>
                <a:latin typeface="Montserrat Light" pitchFamily="2" charset="77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197AE5F2-B857-6C7B-A87E-48DBC7FAB9C2}"/>
              </a:ext>
            </a:extLst>
          </p:cNvPr>
          <p:cNvSpPr txBox="1"/>
          <p:nvPr/>
        </p:nvSpPr>
        <p:spPr>
          <a:xfrm>
            <a:off x="11716458" y="651967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AB2D21"/>
                </a:solidFill>
                <a:latin typeface="Avenir Book" panose="02000503020000020003" pitchFamily="2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26839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0EF0876A-0A70-614B-469D-96C4AE556B84}"/>
              </a:ext>
            </a:extLst>
          </p:cNvPr>
          <p:cNvGrpSpPr/>
          <p:nvPr/>
        </p:nvGrpSpPr>
        <p:grpSpPr>
          <a:xfrm>
            <a:off x="249095" y="0"/>
            <a:ext cx="182640" cy="6858000"/>
            <a:chOff x="249095" y="0"/>
            <a:chExt cx="182640" cy="685800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6DDDD7F-48F0-F1EF-8499-1AA861EF7C65}"/>
                </a:ext>
              </a:extLst>
            </p:cNvPr>
            <p:cNvGrpSpPr/>
            <p:nvPr/>
          </p:nvGrpSpPr>
          <p:grpSpPr>
            <a:xfrm>
              <a:off x="340415" y="0"/>
              <a:ext cx="0" cy="6858000"/>
              <a:chOff x="456162" y="0"/>
              <a:chExt cx="0" cy="6858000"/>
            </a:xfrm>
          </p:grpSpPr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D3FFC477-94CA-8819-FB06-9157F9352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0"/>
                <a:ext cx="0" cy="368490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A27F2AF-98DC-5DCB-32B0-7904F943B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1132764"/>
                <a:ext cx="0" cy="5725236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895B4F5-4E68-5EC5-5FA6-19A43F584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4908" y="647347"/>
              <a:ext cx="611013" cy="182640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3E9D7288-B179-D3A0-7532-9537BC2F14F6}"/>
              </a:ext>
            </a:extLst>
          </p:cNvPr>
          <p:cNvSpPr txBox="1"/>
          <p:nvPr/>
        </p:nvSpPr>
        <p:spPr>
          <a:xfrm>
            <a:off x="734256" y="470549"/>
            <a:ext cx="1150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pc="300" dirty="0">
                <a:solidFill>
                  <a:srgbClr val="AB2D21"/>
                </a:solidFill>
                <a:latin typeface="Montserrat" pitchFamily="2" charset="77"/>
              </a:rPr>
              <a:t>LIEN ENTRE L’ÂGE DES CLIENTS ET LE MONTANT TOTAL DES ACHATS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BC6DA0F-0F00-84CC-B111-26334B77F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1921446-60ED-3C5D-46F2-48F5DEA81A4F}"/>
              </a:ext>
            </a:extLst>
          </p:cNvPr>
          <p:cNvSpPr txBox="1"/>
          <p:nvPr/>
        </p:nvSpPr>
        <p:spPr>
          <a:xfrm>
            <a:off x="723108" y="94664"/>
            <a:ext cx="1152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solidFill>
                  <a:srgbClr val="36291D"/>
                </a:solidFill>
                <a:latin typeface="Montserrat" pitchFamily="2" charset="77"/>
              </a:rPr>
              <a:t>ANALYSE DES CORRÉLATIONS</a:t>
            </a:r>
            <a:endParaRPr lang="fr-FR" sz="2000" spc="300" dirty="0">
              <a:solidFill>
                <a:srgbClr val="AB2D21"/>
              </a:solidFill>
              <a:latin typeface="Montserrat" pitchFamily="2" charset="77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619D11B-829C-DB5A-6158-A31E3D6404D0}"/>
              </a:ext>
            </a:extLst>
          </p:cNvPr>
          <p:cNvGrpSpPr/>
          <p:nvPr/>
        </p:nvGrpSpPr>
        <p:grpSpPr>
          <a:xfrm>
            <a:off x="763007" y="1089507"/>
            <a:ext cx="4021017" cy="1050489"/>
            <a:chOff x="677401" y="1770642"/>
            <a:chExt cx="3646268" cy="1050489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070176DF-DDA1-AAFA-A742-CC6BCE2845A3}"/>
                </a:ext>
              </a:extLst>
            </p:cNvPr>
            <p:cNvGrpSpPr/>
            <p:nvPr/>
          </p:nvGrpSpPr>
          <p:grpSpPr>
            <a:xfrm>
              <a:off x="677401" y="1770642"/>
              <a:ext cx="3646268" cy="741874"/>
              <a:chOff x="561740" y="3276626"/>
              <a:chExt cx="4000495" cy="741874"/>
            </a:xfrm>
          </p:grpSpPr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E9CA2F99-BB22-772A-E5AD-BB6BAD8AB08E}"/>
                  </a:ext>
                </a:extLst>
              </p:cNvPr>
              <p:cNvSpPr txBox="1"/>
              <p:nvPr/>
            </p:nvSpPr>
            <p:spPr>
              <a:xfrm>
                <a:off x="561740" y="3276626"/>
                <a:ext cx="4000495" cy="70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400" dirty="0">
                    <a:solidFill>
                      <a:srgbClr val="36291D"/>
                    </a:solidFill>
                    <a:latin typeface="Montserrat Light" pitchFamily="2" charset="77"/>
                  </a:rPr>
                  <a:t>Âge des clients : quantitative</a:t>
                </a:r>
              </a:p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400" dirty="0">
                    <a:solidFill>
                      <a:srgbClr val="36291D"/>
                    </a:solidFill>
                    <a:latin typeface="Montserrat Light" pitchFamily="2" charset="77"/>
                  </a:rPr>
                  <a:t>Montant total des achats : quantitative</a:t>
                </a:r>
              </a:p>
            </p:txBody>
          </p: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5385FE5-5865-2D7E-6C16-A0BC1FE64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560" y="4018500"/>
                <a:ext cx="1047395" cy="0"/>
              </a:xfrm>
              <a:prstGeom prst="line">
                <a:avLst/>
              </a:prstGeom>
              <a:ln w="28575">
                <a:gradFill flip="none" rotWithShape="1">
                  <a:gsLst>
                    <a:gs pos="63000">
                      <a:srgbClr val="AB2D21"/>
                    </a:gs>
                    <a:gs pos="0">
                      <a:schemeClr val="accent2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D658A9F-5AF8-28E5-8A7B-94F170F740DC}"/>
                </a:ext>
              </a:extLst>
            </p:cNvPr>
            <p:cNvSpPr txBox="1"/>
            <p:nvPr/>
          </p:nvSpPr>
          <p:spPr>
            <a:xfrm>
              <a:off x="677401" y="2544132"/>
              <a:ext cx="3646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AB2D21"/>
                  </a:solidFill>
                  <a:latin typeface="Montserrat Light" pitchFamily="2" charset="77"/>
                </a:rPr>
                <a:t>Type des variables</a:t>
              </a:r>
            </a:p>
          </p:txBody>
        </p:sp>
      </p:grpSp>
      <p:sp>
        <p:nvSpPr>
          <p:cNvPr id="20" name="Flèche vers la droite 19">
            <a:extLst>
              <a:ext uri="{FF2B5EF4-FFF2-40B4-BE49-F238E27FC236}">
                <a16:creationId xmlns:a16="http://schemas.microsoft.com/office/drawing/2014/main" id="{4BB321D7-C380-69BF-2C17-C516CD047E7B}"/>
              </a:ext>
            </a:extLst>
          </p:cNvPr>
          <p:cNvSpPr/>
          <p:nvPr/>
        </p:nvSpPr>
        <p:spPr>
          <a:xfrm>
            <a:off x="6028598" y="1470351"/>
            <a:ext cx="277000" cy="122532"/>
          </a:xfrm>
          <a:prstGeom prst="rightArrow">
            <a:avLst>
              <a:gd name="adj1" fmla="val 36689"/>
              <a:gd name="adj2" fmla="val 47781"/>
            </a:avLst>
          </a:prstGeom>
          <a:solidFill>
            <a:srgbClr val="AB2D21"/>
          </a:solidFill>
          <a:ln>
            <a:solidFill>
              <a:srgbClr val="AB2D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99D09FB-8F7C-F30C-2983-66FED86E13E3}"/>
              </a:ext>
            </a:extLst>
          </p:cNvPr>
          <p:cNvGrpSpPr/>
          <p:nvPr/>
        </p:nvGrpSpPr>
        <p:grpSpPr>
          <a:xfrm>
            <a:off x="7517711" y="1025757"/>
            <a:ext cx="4113790" cy="1361559"/>
            <a:chOff x="667339" y="1457564"/>
            <a:chExt cx="3739093" cy="13615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D92862D4-0B11-0F12-E208-8D7E100A1666}"/>
                </a:ext>
              </a:extLst>
            </p:cNvPr>
            <p:cNvGrpSpPr/>
            <p:nvPr/>
          </p:nvGrpSpPr>
          <p:grpSpPr>
            <a:xfrm>
              <a:off x="667339" y="1457564"/>
              <a:ext cx="3739093" cy="1054952"/>
              <a:chOff x="550701" y="2963548"/>
              <a:chExt cx="4102338" cy="1054952"/>
            </a:xfrm>
          </p:grpSpPr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745BE753-981D-C895-881A-7BEFB82D429E}"/>
                  </a:ext>
                </a:extLst>
              </p:cNvPr>
              <p:cNvSpPr txBox="1"/>
              <p:nvPr/>
            </p:nvSpPr>
            <p:spPr>
              <a:xfrm>
                <a:off x="550701" y="2963548"/>
                <a:ext cx="4102338" cy="1025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400" dirty="0">
                    <a:solidFill>
                      <a:srgbClr val="36291D"/>
                    </a:solidFill>
                    <a:latin typeface="Montserrat Light" pitchFamily="2" charset="77"/>
                  </a:rPr>
                  <a:t>Scatterplot</a:t>
                </a:r>
              </a:p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400" dirty="0">
                    <a:solidFill>
                      <a:srgbClr val="36291D"/>
                    </a:solidFill>
                    <a:latin typeface="Montserrat Light" pitchFamily="2" charset="77"/>
                  </a:rPr>
                  <a:t>Test de normalité Shapiro-</a:t>
                </a:r>
                <a:r>
                  <a:rPr lang="fr-FR" sz="1400" dirty="0" err="1">
                    <a:solidFill>
                      <a:srgbClr val="36291D"/>
                    </a:solidFill>
                    <a:latin typeface="Montserrat Light" pitchFamily="2" charset="77"/>
                  </a:rPr>
                  <a:t>Wilk</a:t>
                </a:r>
                <a:endParaRPr lang="fr-FR" sz="1400" dirty="0">
                  <a:solidFill>
                    <a:srgbClr val="36291D"/>
                  </a:solidFill>
                  <a:latin typeface="Montserrat Ligh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400" dirty="0">
                    <a:solidFill>
                      <a:srgbClr val="36291D"/>
                    </a:solidFill>
                    <a:latin typeface="Montserrat Light" pitchFamily="2" charset="77"/>
                  </a:rPr>
                  <a:t>Test de Spearman (non-paramétrique)</a:t>
                </a:r>
              </a:p>
            </p:txBody>
          </p: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679E0742-5DA6-4FCB-4AD8-E9B80EA3F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560" y="4018500"/>
                <a:ext cx="1047395" cy="0"/>
              </a:xfrm>
              <a:prstGeom prst="line">
                <a:avLst/>
              </a:prstGeom>
              <a:ln w="28575">
                <a:gradFill flip="none" rotWithShape="1">
                  <a:gsLst>
                    <a:gs pos="63000">
                      <a:srgbClr val="AB2D21"/>
                    </a:gs>
                    <a:gs pos="0">
                      <a:schemeClr val="accent2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9369BBEE-291B-09CD-3805-C6E77D091BA9}"/>
                </a:ext>
              </a:extLst>
            </p:cNvPr>
            <p:cNvSpPr txBox="1"/>
            <p:nvPr/>
          </p:nvSpPr>
          <p:spPr>
            <a:xfrm>
              <a:off x="713752" y="2542124"/>
              <a:ext cx="3646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AB2D21"/>
                  </a:solidFill>
                  <a:latin typeface="Montserrat Light" pitchFamily="2" charset="77"/>
                </a:rPr>
                <a:t>Visualisation et test statistique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17AF8F71-E0AD-D0B4-36D1-E2E9D8C67547}"/>
              </a:ext>
            </a:extLst>
          </p:cNvPr>
          <p:cNvGrpSpPr/>
          <p:nvPr/>
        </p:nvGrpSpPr>
        <p:grpSpPr>
          <a:xfrm>
            <a:off x="6446857" y="2852012"/>
            <a:ext cx="5461356" cy="3691822"/>
            <a:chOff x="1679430" y="1600200"/>
            <a:chExt cx="2084182" cy="1713128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E40031F0-8B1F-DEFD-1141-226BD6C0E5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79430" y="1600200"/>
              <a:ext cx="2084182" cy="1713128"/>
              <a:chOff x="1247614" y="2219015"/>
              <a:chExt cx="2700001" cy="2710240"/>
            </a:xfrm>
          </p:grpSpPr>
          <p:sp>
            <p:nvSpPr>
              <p:cNvPr id="31" name="Ellipse 6">
                <a:extLst>
                  <a:ext uri="{FF2B5EF4-FFF2-40B4-BE49-F238E27FC236}">
                    <a16:creationId xmlns:a16="http://schemas.microsoft.com/office/drawing/2014/main" id="{8B043730-4E4B-4063-BFAF-9B5A3EFCF0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5" y="2219015"/>
                <a:ext cx="2700000" cy="270000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2700000" algn="tl" rotWithShape="0">
                  <a:srgbClr val="A1A5B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32" name="Ellipse 14">
                <a:extLst>
                  <a:ext uri="{FF2B5EF4-FFF2-40B4-BE49-F238E27FC236}">
                    <a16:creationId xmlns:a16="http://schemas.microsoft.com/office/drawing/2014/main" id="{2B5AA383-A850-864E-4C17-6AC8DC05BA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4" y="2229255"/>
                <a:ext cx="2700000" cy="2700000"/>
              </a:xfrm>
              <a:prstGeom prst="roundRect">
                <a:avLst/>
              </a:prstGeom>
              <a:solidFill>
                <a:srgbClr val="F7F7F7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</p:grp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1104E03-99C3-66A9-46E9-BFE1B5115581}"/>
                </a:ext>
              </a:extLst>
            </p:cNvPr>
            <p:cNvSpPr txBox="1"/>
            <p:nvPr/>
          </p:nvSpPr>
          <p:spPr>
            <a:xfrm>
              <a:off x="1719259" y="1639043"/>
              <a:ext cx="2021485" cy="1443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1100" dirty="0">
                  <a:solidFill>
                    <a:srgbClr val="AB2D21"/>
                  </a:solidFill>
                  <a:latin typeface="Montserrat" pitchFamily="2" charset="77"/>
                </a:rPr>
                <a:t>RÉSULTATS : 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Test Shapiro-</a:t>
              </a:r>
              <a:r>
                <a:rPr lang="fr-FR" sz="1100" dirty="0" err="1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Wilk</a:t>
              </a:r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 : les données ne suivent pas une distribution normale.  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Test de Spearman : r = -0,87 et p-value &lt; 0.05 </a:t>
              </a:r>
            </a:p>
            <a:p>
              <a:pPr algn="just">
                <a:lnSpc>
                  <a:spcPct val="150000"/>
                </a:lnSpc>
              </a:pPr>
              <a:r>
                <a:rPr lang="fr-FR" sz="1100" b="1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      ⇢ Variables corrélées</a:t>
              </a:r>
            </a:p>
            <a:p>
              <a:pPr algn="ctr">
                <a:lnSpc>
                  <a:spcPct val="150000"/>
                </a:lnSpc>
              </a:pPr>
              <a:r>
                <a:rPr lang="fr-FR" sz="1100" dirty="0">
                  <a:solidFill>
                    <a:srgbClr val="AB2D21"/>
                  </a:solidFill>
                  <a:latin typeface="Montserrat" pitchFamily="2" charset="77"/>
                  <a:ea typeface="Josefin Sans" pitchFamily="2" charset="77"/>
                </a:rPr>
                <a:t>OBSERVATIONS :</a:t>
              </a:r>
            </a:p>
            <a:p>
              <a:pPr>
                <a:lnSpc>
                  <a:spcPct val="150000"/>
                </a:lnSpc>
              </a:pPr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Le coefficient de Spearman indique un chiffre négatif mais proche de -1. Plus l’âge des clients augmente, plus le montant de leurs achats diminue et inversement.</a:t>
              </a:r>
            </a:p>
            <a:p>
              <a:pPr algn="ctr">
                <a:lnSpc>
                  <a:spcPct val="150000"/>
                </a:lnSpc>
              </a:pPr>
              <a:r>
                <a:rPr lang="fr-FR" sz="1100" dirty="0">
                  <a:solidFill>
                    <a:srgbClr val="AB2D21"/>
                  </a:solidFill>
                  <a:latin typeface="Montserrat" pitchFamily="2" charset="77"/>
                  <a:ea typeface="Josefin Sans" pitchFamily="2" charset="77"/>
                </a:rPr>
                <a:t>INTERPRÉTATION :</a:t>
              </a:r>
            </a:p>
            <a:p>
              <a:pPr>
                <a:lnSpc>
                  <a:spcPct val="150000"/>
                </a:lnSpc>
              </a:pPr>
              <a:r>
                <a:rPr lang="fr-FR" sz="1100" b="1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Rejet de H0. Il y a un lien entre l’âge des clients et le montant total des achats.</a:t>
              </a:r>
              <a:endParaRPr lang="fr-FR" sz="1100" b="1" dirty="0">
                <a:solidFill>
                  <a:srgbClr val="36291D"/>
                </a:solidFill>
                <a:latin typeface="Montserrat Light" pitchFamily="2" charset="77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713E17CD-D531-A29D-EDA3-8D26BECF73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42" t="4691" r="8872"/>
          <a:stretch/>
        </p:blipFill>
        <p:spPr>
          <a:xfrm>
            <a:off x="441291" y="3637941"/>
            <a:ext cx="5904689" cy="186348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58716BB-9EA1-2CF6-560C-29458FEC90A7}"/>
              </a:ext>
            </a:extLst>
          </p:cNvPr>
          <p:cNvSpPr txBox="1"/>
          <p:nvPr/>
        </p:nvSpPr>
        <p:spPr>
          <a:xfrm>
            <a:off x="11716458" y="651967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AB2D21"/>
                </a:solidFill>
                <a:latin typeface="Avenir Book" panose="02000503020000020003" pitchFamily="2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618533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0EF0876A-0A70-614B-469D-96C4AE556B84}"/>
              </a:ext>
            </a:extLst>
          </p:cNvPr>
          <p:cNvGrpSpPr/>
          <p:nvPr/>
        </p:nvGrpSpPr>
        <p:grpSpPr>
          <a:xfrm>
            <a:off x="249095" y="0"/>
            <a:ext cx="182640" cy="6858000"/>
            <a:chOff x="249095" y="0"/>
            <a:chExt cx="182640" cy="685800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6DDDD7F-48F0-F1EF-8499-1AA861EF7C65}"/>
                </a:ext>
              </a:extLst>
            </p:cNvPr>
            <p:cNvGrpSpPr/>
            <p:nvPr/>
          </p:nvGrpSpPr>
          <p:grpSpPr>
            <a:xfrm>
              <a:off x="340415" y="0"/>
              <a:ext cx="0" cy="6858000"/>
              <a:chOff x="456162" y="0"/>
              <a:chExt cx="0" cy="6858000"/>
            </a:xfrm>
          </p:grpSpPr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D3FFC477-94CA-8819-FB06-9157F9352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0"/>
                <a:ext cx="0" cy="368490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A27F2AF-98DC-5DCB-32B0-7904F943B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1132764"/>
                <a:ext cx="0" cy="5725236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895B4F5-4E68-5EC5-5FA6-19A43F584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4908" y="647347"/>
              <a:ext cx="611013" cy="182640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3E9D7288-B179-D3A0-7532-9537BC2F14F6}"/>
              </a:ext>
            </a:extLst>
          </p:cNvPr>
          <p:cNvSpPr txBox="1"/>
          <p:nvPr/>
        </p:nvSpPr>
        <p:spPr>
          <a:xfrm>
            <a:off x="734256" y="470549"/>
            <a:ext cx="1150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pc="300" dirty="0">
                <a:solidFill>
                  <a:srgbClr val="AB2D21"/>
                </a:solidFill>
                <a:latin typeface="Montserrat" pitchFamily="2" charset="77"/>
              </a:rPr>
              <a:t>LIEN ENTRE L’ÂGE DES CLIENTS ET LA FRÉQUENCE D’ACHATS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BC6DA0F-0F00-84CC-B111-26334B77F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1921446-60ED-3C5D-46F2-48F5DEA81A4F}"/>
              </a:ext>
            </a:extLst>
          </p:cNvPr>
          <p:cNvSpPr txBox="1"/>
          <p:nvPr/>
        </p:nvSpPr>
        <p:spPr>
          <a:xfrm>
            <a:off x="723108" y="94664"/>
            <a:ext cx="1152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solidFill>
                  <a:srgbClr val="36291D"/>
                </a:solidFill>
                <a:latin typeface="Montserrat" pitchFamily="2" charset="77"/>
              </a:rPr>
              <a:t>ANALYSE DES CORRÉLATIONS</a:t>
            </a:r>
            <a:endParaRPr lang="fr-FR" sz="2000" spc="300" dirty="0">
              <a:solidFill>
                <a:srgbClr val="AB2D21"/>
              </a:solidFill>
              <a:latin typeface="Montserrat" pitchFamily="2" charset="77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619D11B-829C-DB5A-6158-A31E3D6404D0}"/>
              </a:ext>
            </a:extLst>
          </p:cNvPr>
          <p:cNvGrpSpPr/>
          <p:nvPr/>
        </p:nvGrpSpPr>
        <p:grpSpPr>
          <a:xfrm>
            <a:off x="763007" y="1089507"/>
            <a:ext cx="4021017" cy="1050489"/>
            <a:chOff x="677401" y="1770642"/>
            <a:chExt cx="3646268" cy="1050489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070176DF-DDA1-AAFA-A742-CC6BCE2845A3}"/>
                </a:ext>
              </a:extLst>
            </p:cNvPr>
            <p:cNvGrpSpPr/>
            <p:nvPr/>
          </p:nvGrpSpPr>
          <p:grpSpPr>
            <a:xfrm>
              <a:off x="677401" y="1770642"/>
              <a:ext cx="3646268" cy="741874"/>
              <a:chOff x="561740" y="3276626"/>
              <a:chExt cx="4000495" cy="741874"/>
            </a:xfrm>
          </p:grpSpPr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E9CA2F99-BB22-772A-E5AD-BB6BAD8AB08E}"/>
                  </a:ext>
                </a:extLst>
              </p:cNvPr>
              <p:cNvSpPr txBox="1"/>
              <p:nvPr/>
            </p:nvSpPr>
            <p:spPr>
              <a:xfrm>
                <a:off x="561740" y="3276626"/>
                <a:ext cx="4000495" cy="70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400" dirty="0">
                    <a:solidFill>
                      <a:srgbClr val="36291D"/>
                    </a:solidFill>
                    <a:latin typeface="Montserrat Light" pitchFamily="2" charset="77"/>
                  </a:rPr>
                  <a:t>Âge des clients : quantitative</a:t>
                </a:r>
              </a:p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400" dirty="0">
                    <a:solidFill>
                      <a:srgbClr val="36291D"/>
                    </a:solidFill>
                    <a:latin typeface="Montserrat Light" pitchFamily="2" charset="77"/>
                  </a:rPr>
                  <a:t>Fréquence d’achats : quantitative</a:t>
                </a:r>
              </a:p>
            </p:txBody>
          </p: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5385FE5-5865-2D7E-6C16-A0BC1FE64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560" y="4018500"/>
                <a:ext cx="1047395" cy="0"/>
              </a:xfrm>
              <a:prstGeom prst="line">
                <a:avLst/>
              </a:prstGeom>
              <a:ln w="28575">
                <a:gradFill flip="none" rotWithShape="1">
                  <a:gsLst>
                    <a:gs pos="63000">
                      <a:srgbClr val="AB2D21"/>
                    </a:gs>
                    <a:gs pos="0">
                      <a:schemeClr val="accent2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D658A9F-5AF8-28E5-8A7B-94F170F740DC}"/>
                </a:ext>
              </a:extLst>
            </p:cNvPr>
            <p:cNvSpPr txBox="1"/>
            <p:nvPr/>
          </p:nvSpPr>
          <p:spPr>
            <a:xfrm>
              <a:off x="677401" y="2544132"/>
              <a:ext cx="3646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AB2D21"/>
                  </a:solidFill>
                  <a:latin typeface="Montserrat Light" pitchFamily="2" charset="77"/>
                </a:rPr>
                <a:t>Type des variables</a:t>
              </a:r>
            </a:p>
          </p:txBody>
        </p:sp>
      </p:grpSp>
      <p:sp>
        <p:nvSpPr>
          <p:cNvPr id="20" name="Flèche vers la droite 19">
            <a:extLst>
              <a:ext uri="{FF2B5EF4-FFF2-40B4-BE49-F238E27FC236}">
                <a16:creationId xmlns:a16="http://schemas.microsoft.com/office/drawing/2014/main" id="{4BB321D7-C380-69BF-2C17-C516CD047E7B}"/>
              </a:ext>
            </a:extLst>
          </p:cNvPr>
          <p:cNvSpPr/>
          <p:nvPr/>
        </p:nvSpPr>
        <p:spPr>
          <a:xfrm>
            <a:off x="6028598" y="1470351"/>
            <a:ext cx="277000" cy="122532"/>
          </a:xfrm>
          <a:prstGeom prst="rightArrow">
            <a:avLst>
              <a:gd name="adj1" fmla="val 36689"/>
              <a:gd name="adj2" fmla="val 47781"/>
            </a:avLst>
          </a:prstGeom>
          <a:solidFill>
            <a:srgbClr val="AB2D21"/>
          </a:solidFill>
          <a:ln>
            <a:solidFill>
              <a:srgbClr val="AB2D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99D09FB-8F7C-F30C-2983-66FED86E13E3}"/>
              </a:ext>
            </a:extLst>
          </p:cNvPr>
          <p:cNvGrpSpPr/>
          <p:nvPr/>
        </p:nvGrpSpPr>
        <p:grpSpPr>
          <a:xfrm>
            <a:off x="7517711" y="1025757"/>
            <a:ext cx="4113790" cy="1361559"/>
            <a:chOff x="667339" y="1457564"/>
            <a:chExt cx="3739093" cy="13615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D92862D4-0B11-0F12-E208-8D7E100A1666}"/>
                </a:ext>
              </a:extLst>
            </p:cNvPr>
            <p:cNvGrpSpPr/>
            <p:nvPr/>
          </p:nvGrpSpPr>
          <p:grpSpPr>
            <a:xfrm>
              <a:off x="667339" y="1457564"/>
              <a:ext cx="3739093" cy="1054952"/>
              <a:chOff x="550701" y="2963548"/>
              <a:chExt cx="4102338" cy="1054952"/>
            </a:xfrm>
          </p:grpSpPr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745BE753-981D-C895-881A-7BEFB82D429E}"/>
                  </a:ext>
                </a:extLst>
              </p:cNvPr>
              <p:cNvSpPr txBox="1"/>
              <p:nvPr/>
            </p:nvSpPr>
            <p:spPr>
              <a:xfrm>
                <a:off x="550701" y="2963548"/>
                <a:ext cx="4102338" cy="1025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400" dirty="0">
                    <a:solidFill>
                      <a:srgbClr val="36291D"/>
                    </a:solidFill>
                    <a:latin typeface="Montserrat Light" pitchFamily="2" charset="77"/>
                  </a:rPr>
                  <a:t>Scatterplot</a:t>
                </a:r>
              </a:p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400" dirty="0">
                    <a:solidFill>
                      <a:srgbClr val="36291D"/>
                    </a:solidFill>
                    <a:latin typeface="Montserrat Light" pitchFamily="2" charset="77"/>
                  </a:rPr>
                  <a:t>Test de normalité Shapiro-</a:t>
                </a:r>
                <a:r>
                  <a:rPr lang="fr-FR" sz="1400" dirty="0" err="1">
                    <a:solidFill>
                      <a:srgbClr val="36291D"/>
                    </a:solidFill>
                    <a:latin typeface="Montserrat Light" pitchFamily="2" charset="77"/>
                  </a:rPr>
                  <a:t>Wilk</a:t>
                </a:r>
                <a:endParaRPr lang="fr-FR" sz="1400" dirty="0">
                  <a:solidFill>
                    <a:srgbClr val="36291D"/>
                  </a:solidFill>
                  <a:latin typeface="Montserrat Ligh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400" dirty="0">
                    <a:solidFill>
                      <a:srgbClr val="36291D"/>
                    </a:solidFill>
                    <a:latin typeface="Montserrat Light" pitchFamily="2" charset="77"/>
                  </a:rPr>
                  <a:t>Test de Spearman (non-paramétrique)</a:t>
                </a:r>
              </a:p>
            </p:txBody>
          </p: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679E0742-5DA6-4FCB-4AD8-E9B80EA3F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560" y="4018500"/>
                <a:ext cx="1047395" cy="0"/>
              </a:xfrm>
              <a:prstGeom prst="line">
                <a:avLst/>
              </a:prstGeom>
              <a:ln w="28575">
                <a:gradFill flip="none" rotWithShape="1">
                  <a:gsLst>
                    <a:gs pos="63000">
                      <a:srgbClr val="AB2D21"/>
                    </a:gs>
                    <a:gs pos="0">
                      <a:schemeClr val="accent2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9369BBEE-291B-09CD-3805-C6E77D091BA9}"/>
                </a:ext>
              </a:extLst>
            </p:cNvPr>
            <p:cNvSpPr txBox="1"/>
            <p:nvPr/>
          </p:nvSpPr>
          <p:spPr>
            <a:xfrm>
              <a:off x="713752" y="2542124"/>
              <a:ext cx="3646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AB2D21"/>
                  </a:solidFill>
                  <a:latin typeface="Montserrat Light" pitchFamily="2" charset="77"/>
                </a:rPr>
                <a:t>Visualisation et test statistique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17AF8F71-E0AD-D0B4-36D1-E2E9D8C67547}"/>
              </a:ext>
            </a:extLst>
          </p:cNvPr>
          <p:cNvGrpSpPr/>
          <p:nvPr/>
        </p:nvGrpSpPr>
        <p:grpSpPr>
          <a:xfrm>
            <a:off x="6446857" y="2852012"/>
            <a:ext cx="5461356" cy="3691822"/>
            <a:chOff x="1679430" y="1600200"/>
            <a:chExt cx="2084182" cy="1713128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E40031F0-8B1F-DEFD-1141-226BD6C0E5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79430" y="1600200"/>
              <a:ext cx="2084182" cy="1713128"/>
              <a:chOff x="1247614" y="2219015"/>
              <a:chExt cx="2700001" cy="2710240"/>
            </a:xfrm>
          </p:grpSpPr>
          <p:sp>
            <p:nvSpPr>
              <p:cNvPr id="31" name="Ellipse 6">
                <a:extLst>
                  <a:ext uri="{FF2B5EF4-FFF2-40B4-BE49-F238E27FC236}">
                    <a16:creationId xmlns:a16="http://schemas.microsoft.com/office/drawing/2014/main" id="{8B043730-4E4B-4063-BFAF-9B5A3EFCF0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5" y="2219015"/>
                <a:ext cx="2700000" cy="270000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2700000" algn="tl" rotWithShape="0">
                  <a:srgbClr val="A1A5B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32" name="Ellipse 14">
                <a:extLst>
                  <a:ext uri="{FF2B5EF4-FFF2-40B4-BE49-F238E27FC236}">
                    <a16:creationId xmlns:a16="http://schemas.microsoft.com/office/drawing/2014/main" id="{2B5AA383-A850-864E-4C17-6AC8DC05BA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4" y="2229255"/>
                <a:ext cx="2700000" cy="2700000"/>
              </a:xfrm>
              <a:prstGeom prst="roundRect">
                <a:avLst/>
              </a:prstGeom>
              <a:solidFill>
                <a:srgbClr val="F7F7F7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</p:grp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1104E03-99C3-66A9-46E9-BFE1B5115581}"/>
                </a:ext>
              </a:extLst>
            </p:cNvPr>
            <p:cNvSpPr txBox="1"/>
            <p:nvPr/>
          </p:nvSpPr>
          <p:spPr>
            <a:xfrm>
              <a:off x="1719259" y="1639043"/>
              <a:ext cx="2021485" cy="144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1100" dirty="0">
                  <a:solidFill>
                    <a:srgbClr val="AB2D21"/>
                  </a:solidFill>
                  <a:latin typeface="Montserrat" pitchFamily="2" charset="77"/>
                </a:rPr>
                <a:t>RÉSULTATS : 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Test Shapiro-</a:t>
              </a:r>
              <a:r>
                <a:rPr lang="fr-FR" sz="1100" dirty="0" err="1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Wilk</a:t>
              </a:r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 : les données ne suivent pas une distribution normale.  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Test de Spearman : r = -0,66 et p-value &lt; 0.05 </a:t>
              </a:r>
            </a:p>
            <a:p>
              <a:pPr algn="just">
                <a:lnSpc>
                  <a:spcPct val="150000"/>
                </a:lnSpc>
              </a:pPr>
              <a:r>
                <a:rPr lang="fr-FR" sz="1100" b="1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      ⇢ Variables corrélées</a:t>
              </a:r>
            </a:p>
            <a:p>
              <a:pPr algn="ctr">
                <a:lnSpc>
                  <a:spcPct val="150000"/>
                </a:lnSpc>
              </a:pPr>
              <a:r>
                <a:rPr lang="fr-FR" sz="1100" dirty="0">
                  <a:solidFill>
                    <a:srgbClr val="AB2D21"/>
                  </a:solidFill>
                  <a:latin typeface="Montserrat" pitchFamily="2" charset="77"/>
                  <a:ea typeface="Josefin Sans" pitchFamily="2" charset="77"/>
                </a:rPr>
                <a:t>OBSERVATIONS :</a:t>
              </a:r>
            </a:p>
            <a:p>
              <a:pPr>
                <a:lnSpc>
                  <a:spcPct val="150000"/>
                </a:lnSpc>
              </a:pPr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Le coefficient de Spearman indique un chiffre négatif mais proche de -1. Plus l’âge des clients augmente, plus la fréquence de leurs achats diminue et inversement.</a:t>
              </a:r>
            </a:p>
            <a:p>
              <a:pPr algn="ctr">
                <a:lnSpc>
                  <a:spcPct val="150000"/>
                </a:lnSpc>
              </a:pPr>
              <a:r>
                <a:rPr lang="fr-FR" sz="1100" dirty="0">
                  <a:solidFill>
                    <a:srgbClr val="AB2D21"/>
                  </a:solidFill>
                  <a:latin typeface="Montserrat" pitchFamily="2" charset="77"/>
                  <a:ea typeface="Josefin Sans" pitchFamily="2" charset="77"/>
                </a:rPr>
                <a:t>INTERPRÉTATION :</a:t>
              </a:r>
            </a:p>
            <a:p>
              <a:pPr>
                <a:lnSpc>
                  <a:spcPct val="150000"/>
                </a:lnSpc>
              </a:pPr>
              <a:r>
                <a:rPr lang="fr-FR" sz="1100" b="1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Rejet de H0. Il y a un lien entre l’âge des clients et la fréquence d’achats.</a:t>
              </a:r>
              <a:endParaRPr lang="fr-FR" sz="1100" b="1" dirty="0">
                <a:solidFill>
                  <a:srgbClr val="36291D"/>
                </a:solidFill>
                <a:latin typeface="Montserrat Light" pitchFamily="2" charset="77"/>
              </a:endParaRPr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1D98E5D0-4B2E-B128-A5EE-3A1B454E6B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03" t="3720" r="9519"/>
          <a:stretch/>
        </p:blipFill>
        <p:spPr>
          <a:xfrm>
            <a:off x="507979" y="3764115"/>
            <a:ext cx="5771313" cy="188156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2F8BF8E-17AB-356E-B1DC-374418387C6D}"/>
              </a:ext>
            </a:extLst>
          </p:cNvPr>
          <p:cNvSpPr txBox="1"/>
          <p:nvPr/>
        </p:nvSpPr>
        <p:spPr>
          <a:xfrm>
            <a:off x="11716458" y="651967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AB2D21"/>
                </a:solidFill>
                <a:latin typeface="Avenir Book" panose="02000503020000020003" pitchFamily="2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217326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0EF0876A-0A70-614B-469D-96C4AE556B84}"/>
              </a:ext>
            </a:extLst>
          </p:cNvPr>
          <p:cNvGrpSpPr/>
          <p:nvPr/>
        </p:nvGrpSpPr>
        <p:grpSpPr>
          <a:xfrm>
            <a:off x="249095" y="0"/>
            <a:ext cx="182640" cy="6858000"/>
            <a:chOff x="249095" y="0"/>
            <a:chExt cx="182640" cy="685800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6DDDD7F-48F0-F1EF-8499-1AA861EF7C65}"/>
                </a:ext>
              </a:extLst>
            </p:cNvPr>
            <p:cNvGrpSpPr/>
            <p:nvPr/>
          </p:nvGrpSpPr>
          <p:grpSpPr>
            <a:xfrm>
              <a:off x="340415" y="0"/>
              <a:ext cx="0" cy="6858000"/>
              <a:chOff x="456162" y="0"/>
              <a:chExt cx="0" cy="6858000"/>
            </a:xfrm>
          </p:grpSpPr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D3FFC477-94CA-8819-FB06-9157F9352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0"/>
                <a:ext cx="0" cy="368490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A27F2AF-98DC-5DCB-32B0-7904F943B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1132764"/>
                <a:ext cx="0" cy="5725236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895B4F5-4E68-5EC5-5FA6-19A43F584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4908" y="647347"/>
              <a:ext cx="611013" cy="182640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3E9D7288-B179-D3A0-7532-9537BC2F14F6}"/>
              </a:ext>
            </a:extLst>
          </p:cNvPr>
          <p:cNvSpPr txBox="1"/>
          <p:nvPr/>
        </p:nvSpPr>
        <p:spPr>
          <a:xfrm>
            <a:off x="734256" y="470549"/>
            <a:ext cx="1150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pc="300" dirty="0">
                <a:solidFill>
                  <a:srgbClr val="AB2D21"/>
                </a:solidFill>
                <a:latin typeface="Montserrat" pitchFamily="2" charset="77"/>
              </a:rPr>
              <a:t>LIEN ENTRE L’ÂGE DES CLIENTS ET LA TAILLE DU PANIER D’ACHATS MOYEN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BC6DA0F-0F00-84CC-B111-26334B77F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1921446-60ED-3C5D-46F2-48F5DEA81A4F}"/>
              </a:ext>
            </a:extLst>
          </p:cNvPr>
          <p:cNvSpPr txBox="1"/>
          <p:nvPr/>
        </p:nvSpPr>
        <p:spPr>
          <a:xfrm>
            <a:off x="723108" y="94664"/>
            <a:ext cx="1152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solidFill>
                  <a:srgbClr val="36291D"/>
                </a:solidFill>
                <a:latin typeface="Montserrat" pitchFamily="2" charset="77"/>
              </a:rPr>
              <a:t>ANALYSE DES CORRÉLATIONS</a:t>
            </a:r>
            <a:endParaRPr lang="fr-FR" sz="2000" spc="300" dirty="0">
              <a:solidFill>
                <a:srgbClr val="AB2D21"/>
              </a:solidFill>
              <a:latin typeface="Montserrat" pitchFamily="2" charset="77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619D11B-829C-DB5A-6158-A31E3D6404D0}"/>
              </a:ext>
            </a:extLst>
          </p:cNvPr>
          <p:cNvGrpSpPr/>
          <p:nvPr/>
        </p:nvGrpSpPr>
        <p:grpSpPr>
          <a:xfrm>
            <a:off x="763007" y="1089507"/>
            <a:ext cx="4566076" cy="1050489"/>
            <a:chOff x="677401" y="1770642"/>
            <a:chExt cx="3646268" cy="1050489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070176DF-DDA1-AAFA-A742-CC6BCE2845A3}"/>
                </a:ext>
              </a:extLst>
            </p:cNvPr>
            <p:cNvGrpSpPr/>
            <p:nvPr/>
          </p:nvGrpSpPr>
          <p:grpSpPr>
            <a:xfrm>
              <a:off x="677401" y="1770642"/>
              <a:ext cx="3646268" cy="1025345"/>
              <a:chOff x="561740" y="3276626"/>
              <a:chExt cx="4000495" cy="1025345"/>
            </a:xfrm>
          </p:grpSpPr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E9CA2F99-BB22-772A-E5AD-BB6BAD8AB08E}"/>
                  </a:ext>
                </a:extLst>
              </p:cNvPr>
              <p:cNvSpPr txBox="1"/>
              <p:nvPr/>
            </p:nvSpPr>
            <p:spPr>
              <a:xfrm>
                <a:off x="561740" y="3276626"/>
                <a:ext cx="4000495" cy="1025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400" dirty="0">
                    <a:solidFill>
                      <a:srgbClr val="36291D"/>
                    </a:solidFill>
                    <a:latin typeface="Montserrat Light" pitchFamily="2" charset="77"/>
                  </a:rPr>
                  <a:t>Âge des clients : quantitative</a:t>
                </a:r>
              </a:p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400" dirty="0">
                    <a:solidFill>
                      <a:srgbClr val="36291D"/>
                    </a:solidFill>
                    <a:latin typeface="Montserrat Light" pitchFamily="2" charset="77"/>
                  </a:rPr>
                  <a:t>Taille du panier d’achats moyen : quantitative</a:t>
                </a:r>
              </a:p>
            </p:txBody>
          </p: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5385FE5-5865-2D7E-6C16-A0BC1FE64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560" y="4018500"/>
                <a:ext cx="1047395" cy="0"/>
              </a:xfrm>
              <a:prstGeom prst="line">
                <a:avLst/>
              </a:prstGeom>
              <a:ln w="28575">
                <a:gradFill flip="none" rotWithShape="1">
                  <a:gsLst>
                    <a:gs pos="63000">
                      <a:srgbClr val="AB2D21"/>
                    </a:gs>
                    <a:gs pos="0">
                      <a:schemeClr val="accent2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D658A9F-5AF8-28E5-8A7B-94F170F740DC}"/>
                </a:ext>
              </a:extLst>
            </p:cNvPr>
            <p:cNvSpPr txBox="1"/>
            <p:nvPr/>
          </p:nvSpPr>
          <p:spPr>
            <a:xfrm>
              <a:off x="677401" y="2544132"/>
              <a:ext cx="3646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AB2D21"/>
                  </a:solidFill>
                  <a:latin typeface="Montserrat Light" pitchFamily="2" charset="77"/>
                </a:rPr>
                <a:t>Type des variables</a:t>
              </a:r>
            </a:p>
          </p:txBody>
        </p:sp>
      </p:grpSp>
      <p:sp>
        <p:nvSpPr>
          <p:cNvPr id="20" name="Flèche vers la droite 19">
            <a:extLst>
              <a:ext uri="{FF2B5EF4-FFF2-40B4-BE49-F238E27FC236}">
                <a16:creationId xmlns:a16="http://schemas.microsoft.com/office/drawing/2014/main" id="{4BB321D7-C380-69BF-2C17-C516CD047E7B}"/>
              </a:ext>
            </a:extLst>
          </p:cNvPr>
          <p:cNvSpPr/>
          <p:nvPr/>
        </p:nvSpPr>
        <p:spPr>
          <a:xfrm>
            <a:off x="6028598" y="1470351"/>
            <a:ext cx="277000" cy="122532"/>
          </a:xfrm>
          <a:prstGeom prst="rightArrow">
            <a:avLst>
              <a:gd name="adj1" fmla="val 36689"/>
              <a:gd name="adj2" fmla="val 47781"/>
            </a:avLst>
          </a:prstGeom>
          <a:solidFill>
            <a:srgbClr val="AB2D21"/>
          </a:solidFill>
          <a:ln>
            <a:solidFill>
              <a:srgbClr val="AB2D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99D09FB-8F7C-F30C-2983-66FED86E13E3}"/>
              </a:ext>
            </a:extLst>
          </p:cNvPr>
          <p:cNvGrpSpPr/>
          <p:nvPr/>
        </p:nvGrpSpPr>
        <p:grpSpPr>
          <a:xfrm>
            <a:off x="7517711" y="1025757"/>
            <a:ext cx="4113790" cy="1361559"/>
            <a:chOff x="667339" y="1457564"/>
            <a:chExt cx="3739093" cy="13615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D92862D4-0B11-0F12-E208-8D7E100A1666}"/>
                </a:ext>
              </a:extLst>
            </p:cNvPr>
            <p:cNvGrpSpPr/>
            <p:nvPr/>
          </p:nvGrpSpPr>
          <p:grpSpPr>
            <a:xfrm>
              <a:off x="667339" y="1457564"/>
              <a:ext cx="3739093" cy="1054952"/>
              <a:chOff x="550701" y="2963548"/>
              <a:chExt cx="4102338" cy="1054952"/>
            </a:xfrm>
          </p:grpSpPr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745BE753-981D-C895-881A-7BEFB82D429E}"/>
                  </a:ext>
                </a:extLst>
              </p:cNvPr>
              <p:cNvSpPr txBox="1"/>
              <p:nvPr/>
            </p:nvSpPr>
            <p:spPr>
              <a:xfrm>
                <a:off x="550701" y="2963548"/>
                <a:ext cx="4102338" cy="1025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400" dirty="0" err="1">
                    <a:solidFill>
                      <a:srgbClr val="36291D"/>
                    </a:solidFill>
                    <a:latin typeface="Montserrat Light" pitchFamily="2" charset="77"/>
                  </a:rPr>
                  <a:t>Scatterplot</a:t>
                </a:r>
                <a:endParaRPr lang="fr-FR" sz="1400" dirty="0">
                  <a:solidFill>
                    <a:srgbClr val="36291D"/>
                  </a:solidFill>
                  <a:latin typeface="Montserrat Ligh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400" dirty="0">
                    <a:solidFill>
                      <a:srgbClr val="36291D"/>
                    </a:solidFill>
                    <a:latin typeface="Montserrat Light" pitchFamily="2" charset="77"/>
                  </a:rPr>
                  <a:t>Test de normalité Shapiro-</a:t>
                </a:r>
                <a:r>
                  <a:rPr lang="fr-FR" sz="1400" dirty="0" err="1">
                    <a:solidFill>
                      <a:srgbClr val="36291D"/>
                    </a:solidFill>
                    <a:latin typeface="Montserrat Light" pitchFamily="2" charset="77"/>
                  </a:rPr>
                  <a:t>Wilk</a:t>
                </a:r>
                <a:endParaRPr lang="fr-FR" sz="1400" dirty="0">
                  <a:solidFill>
                    <a:srgbClr val="36291D"/>
                  </a:solidFill>
                  <a:latin typeface="Montserrat Ligh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400" dirty="0">
                    <a:solidFill>
                      <a:srgbClr val="36291D"/>
                    </a:solidFill>
                    <a:latin typeface="Montserrat Light" pitchFamily="2" charset="77"/>
                  </a:rPr>
                  <a:t>Test de Spearman (non-paramétrique)</a:t>
                </a:r>
              </a:p>
            </p:txBody>
          </p: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679E0742-5DA6-4FCB-4AD8-E9B80EA3F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560" y="4018500"/>
                <a:ext cx="1047395" cy="0"/>
              </a:xfrm>
              <a:prstGeom prst="line">
                <a:avLst/>
              </a:prstGeom>
              <a:ln w="28575">
                <a:gradFill flip="none" rotWithShape="1">
                  <a:gsLst>
                    <a:gs pos="63000">
                      <a:srgbClr val="AB2D21"/>
                    </a:gs>
                    <a:gs pos="0">
                      <a:schemeClr val="accent2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9369BBEE-291B-09CD-3805-C6E77D091BA9}"/>
                </a:ext>
              </a:extLst>
            </p:cNvPr>
            <p:cNvSpPr txBox="1"/>
            <p:nvPr/>
          </p:nvSpPr>
          <p:spPr>
            <a:xfrm>
              <a:off x="713752" y="2542124"/>
              <a:ext cx="36462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AB2D21"/>
                  </a:solidFill>
                  <a:latin typeface="Montserrat Light" pitchFamily="2" charset="77"/>
                </a:rPr>
                <a:t>Visualisation et test statistique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17AF8F71-E0AD-D0B4-36D1-E2E9D8C67547}"/>
              </a:ext>
            </a:extLst>
          </p:cNvPr>
          <p:cNvGrpSpPr/>
          <p:nvPr/>
        </p:nvGrpSpPr>
        <p:grpSpPr>
          <a:xfrm>
            <a:off x="6446857" y="2852012"/>
            <a:ext cx="5461356" cy="3691822"/>
            <a:chOff x="1679430" y="1600200"/>
            <a:chExt cx="2084182" cy="1713128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E40031F0-8B1F-DEFD-1141-226BD6C0E5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79430" y="1600200"/>
              <a:ext cx="2084182" cy="1713128"/>
              <a:chOff x="1247614" y="2219015"/>
              <a:chExt cx="2700001" cy="2710240"/>
            </a:xfrm>
          </p:grpSpPr>
          <p:sp>
            <p:nvSpPr>
              <p:cNvPr id="31" name="Ellipse 6">
                <a:extLst>
                  <a:ext uri="{FF2B5EF4-FFF2-40B4-BE49-F238E27FC236}">
                    <a16:creationId xmlns:a16="http://schemas.microsoft.com/office/drawing/2014/main" id="{8B043730-4E4B-4063-BFAF-9B5A3EFCF0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5" y="2219015"/>
                <a:ext cx="2700000" cy="270000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2700000" algn="tl" rotWithShape="0">
                  <a:srgbClr val="A1A5B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32" name="Ellipse 14">
                <a:extLst>
                  <a:ext uri="{FF2B5EF4-FFF2-40B4-BE49-F238E27FC236}">
                    <a16:creationId xmlns:a16="http://schemas.microsoft.com/office/drawing/2014/main" id="{2B5AA383-A850-864E-4C17-6AC8DC05BA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4" y="2229255"/>
                <a:ext cx="2700000" cy="2700000"/>
              </a:xfrm>
              <a:prstGeom prst="roundRect">
                <a:avLst/>
              </a:prstGeom>
              <a:solidFill>
                <a:srgbClr val="F7F7F7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</p:grp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1104E03-99C3-66A9-46E9-BFE1B5115581}"/>
                </a:ext>
              </a:extLst>
            </p:cNvPr>
            <p:cNvSpPr txBox="1"/>
            <p:nvPr/>
          </p:nvSpPr>
          <p:spPr>
            <a:xfrm>
              <a:off x="1719259" y="1639043"/>
              <a:ext cx="2021485" cy="1443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1100" dirty="0">
                  <a:solidFill>
                    <a:srgbClr val="AB2D21"/>
                  </a:solidFill>
                  <a:latin typeface="Montserrat" pitchFamily="2" charset="77"/>
                </a:rPr>
                <a:t>RÉSULTATS : 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Test Shapiro-</a:t>
              </a:r>
              <a:r>
                <a:rPr lang="fr-FR" sz="1100" dirty="0" err="1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Wilk</a:t>
              </a:r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 : les données ne suivent pas une distribution normale.  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Test de Spearman : r = -0,39 et p-value &lt; 0.05 </a:t>
              </a:r>
            </a:p>
            <a:p>
              <a:pPr algn="just">
                <a:lnSpc>
                  <a:spcPct val="150000"/>
                </a:lnSpc>
              </a:pPr>
              <a:r>
                <a:rPr lang="fr-FR" sz="1100" b="1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      ⇢ Variables corrélées</a:t>
              </a:r>
            </a:p>
            <a:p>
              <a:pPr algn="ctr">
                <a:lnSpc>
                  <a:spcPct val="150000"/>
                </a:lnSpc>
              </a:pPr>
              <a:r>
                <a:rPr lang="fr-FR" sz="1100" dirty="0">
                  <a:solidFill>
                    <a:srgbClr val="AB2D21"/>
                  </a:solidFill>
                  <a:latin typeface="Montserrat" pitchFamily="2" charset="77"/>
                  <a:ea typeface="Josefin Sans" pitchFamily="2" charset="77"/>
                </a:rPr>
                <a:t>OBSERVATIONS :</a:t>
              </a:r>
            </a:p>
            <a:p>
              <a:pPr>
                <a:lnSpc>
                  <a:spcPct val="150000"/>
                </a:lnSpc>
              </a:pPr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Le coefficient de Spearman indique un chiffre négatif et une p-value &lt; 0.05. Plus l’âge des clients augmente, plus la taille de leur panier d’achats diminue et inversement.</a:t>
              </a:r>
            </a:p>
            <a:p>
              <a:pPr algn="ctr">
                <a:lnSpc>
                  <a:spcPct val="150000"/>
                </a:lnSpc>
              </a:pPr>
              <a:r>
                <a:rPr lang="fr-FR" sz="1100" dirty="0">
                  <a:solidFill>
                    <a:srgbClr val="AB2D21"/>
                  </a:solidFill>
                  <a:latin typeface="Montserrat" pitchFamily="2" charset="77"/>
                  <a:ea typeface="Josefin Sans" pitchFamily="2" charset="77"/>
                </a:rPr>
                <a:t>INTERPRÉTATION :</a:t>
              </a:r>
            </a:p>
            <a:p>
              <a:pPr>
                <a:lnSpc>
                  <a:spcPct val="150000"/>
                </a:lnSpc>
              </a:pPr>
              <a:r>
                <a:rPr lang="fr-FR" sz="1100" b="1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Rejet de H0. Il y a un lien entre l’âge des clients et la taille du panier d’achats moyen.</a:t>
              </a:r>
              <a:endParaRPr lang="fr-FR" sz="1100" b="1" dirty="0">
                <a:solidFill>
                  <a:srgbClr val="36291D"/>
                </a:solidFill>
                <a:latin typeface="Montserrat Light" pitchFamily="2" charset="77"/>
              </a:endParaRP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id="{2EBB736F-7FA2-8839-5083-A020E86DBA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1" t="3091" r="9646"/>
          <a:stretch/>
        </p:blipFill>
        <p:spPr>
          <a:xfrm>
            <a:off x="642801" y="3699597"/>
            <a:ext cx="5524297" cy="185733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6731BF3-DFEC-169C-C643-CF3C939E72BE}"/>
              </a:ext>
            </a:extLst>
          </p:cNvPr>
          <p:cNvSpPr txBox="1"/>
          <p:nvPr/>
        </p:nvSpPr>
        <p:spPr>
          <a:xfrm>
            <a:off x="11716458" y="651967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AB2D21"/>
                </a:solidFill>
                <a:latin typeface="Avenir Book" panose="02000503020000020003" pitchFamily="2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641583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0EF0876A-0A70-614B-469D-96C4AE556B84}"/>
              </a:ext>
            </a:extLst>
          </p:cNvPr>
          <p:cNvGrpSpPr/>
          <p:nvPr/>
        </p:nvGrpSpPr>
        <p:grpSpPr>
          <a:xfrm>
            <a:off x="249095" y="0"/>
            <a:ext cx="182640" cy="6858000"/>
            <a:chOff x="249095" y="0"/>
            <a:chExt cx="182640" cy="685800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6DDDD7F-48F0-F1EF-8499-1AA861EF7C65}"/>
                </a:ext>
              </a:extLst>
            </p:cNvPr>
            <p:cNvGrpSpPr/>
            <p:nvPr/>
          </p:nvGrpSpPr>
          <p:grpSpPr>
            <a:xfrm>
              <a:off x="340415" y="0"/>
              <a:ext cx="0" cy="6858000"/>
              <a:chOff x="456162" y="0"/>
              <a:chExt cx="0" cy="6858000"/>
            </a:xfrm>
          </p:grpSpPr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D3FFC477-94CA-8819-FB06-9157F9352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0"/>
                <a:ext cx="0" cy="368490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A27F2AF-98DC-5DCB-32B0-7904F943B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1132764"/>
                <a:ext cx="0" cy="5725236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895B4F5-4E68-5EC5-5FA6-19A43F584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4908" y="647347"/>
              <a:ext cx="611013" cy="182640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3E9D7288-B179-D3A0-7532-9537BC2F14F6}"/>
              </a:ext>
            </a:extLst>
          </p:cNvPr>
          <p:cNvSpPr txBox="1"/>
          <p:nvPr/>
        </p:nvSpPr>
        <p:spPr>
          <a:xfrm>
            <a:off x="734256" y="470549"/>
            <a:ext cx="1150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spc="300" dirty="0">
                <a:solidFill>
                  <a:srgbClr val="AB2D21"/>
                </a:solidFill>
                <a:latin typeface="Montserrat" pitchFamily="2" charset="77"/>
              </a:rPr>
              <a:t>LIEN ENTRE L’ÂGE DES CLIENTS ET LES CATÉGORIES DE LIVRES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CBC6DA0F-0F00-84CC-B111-26334B77F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1921446-60ED-3C5D-46F2-48F5DEA81A4F}"/>
              </a:ext>
            </a:extLst>
          </p:cNvPr>
          <p:cNvSpPr txBox="1"/>
          <p:nvPr/>
        </p:nvSpPr>
        <p:spPr>
          <a:xfrm>
            <a:off x="723108" y="94664"/>
            <a:ext cx="1152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spc="300" dirty="0">
                <a:solidFill>
                  <a:srgbClr val="36291D"/>
                </a:solidFill>
                <a:latin typeface="Montserrat" pitchFamily="2" charset="77"/>
              </a:rPr>
              <a:t>ANALYSE DES CORRÉLATIONS</a:t>
            </a:r>
            <a:endParaRPr lang="fr-FR" sz="2000" spc="300" dirty="0">
              <a:solidFill>
                <a:srgbClr val="AB2D21"/>
              </a:solidFill>
              <a:latin typeface="Montserrat" pitchFamily="2" charset="77"/>
            </a:endParaRP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619D11B-829C-DB5A-6158-A31E3D6404D0}"/>
              </a:ext>
            </a:extLst>
          </p:cNvPr>
          <p:cNvGrpSpPr/>
          <p:nvPr/>
        </p:nvGrpSpPr>
        <p:grpSpPr>
          <a:xfrm>
            <a:off x="763006" y="1089507"/>
            <a:ext cx="4723345" cy="985099"/>
            <a:chOff x="677401" y="1770642"/>
            <a:chExt cx="3646268" cy="1035100"/>
          </a:xfrm>
        </p:grpSpPr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070176DF-DDA1-AAFA-A742-CC6BCE2845A3}"/>
                </a:ext>
              </a:extLst>
            </p:cNvPr>
            <p:cNvGrpSpPr/>
            <p:nvPr/>
          </p:nvGrpSpPr>
          <p:grpSpPr>
            <a:xfrm>
              <a:off x="677401" y="1770642"/>
              <a:ext cx="3646268" cy="741874"/>
              <a:chOff x="561740" y="3276626"/>
              <a:chExt cx="4000495" cy="741874"/>
            </a:xfrm>
          </p:grpSpPr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E9CA2F99-BB22-772A-E5AD-BB6BAD8AB08E}"/>
                  </a:ext>
                </a:extLst>
              </p:cNvPr>
              <p:cNvSpPr txBox="1"/>
              <p:nvPr/>
            </p:nvSpPr>
            <p:spPr>
              <a:xfrm>
                <a:off x="561740" y="3276626"/>
                <a:ext cx="4000495" cy="615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200" dirty="0">
                    <a:solidFill>
                      <a:srgbClr val="36291D"/>
                    </a:solidFill>
                    <a:latin typeface="Montserrat Light" pitchFamily="2" charset="77"/>
                  </a:rPr>
                  <a:t>Âge des clients : quantitative</a:t>
                </a:r>
              </a:p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200" dirty="0">
                    <a:solidFill>
                      <a:srgbClr val="36291D"/>
                    </a:solidFill>
                    <a:latin typeface="Montserrat Light" pitchFamily="2" charset="77"/>
                  </a:rPr>
                  <a:t>Catégories des livres : qualitative</a:t>
                </a:r>
              </a:p>
            </p:txBody>
          </p:sp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A5385FE5-5865-2D7E-6C16-A0BC1FE64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560" y="4018500"/>
                <a:ext cx="1047395" cy="0"/>
              </a:xfrm>
              <a:prstGeom prst="line">
                <a:avLst/>
              </a:prstGeom>
              <a:ln w="28575">
                <a:gradFill flip="none" rotWithShape="1">
                  <a:gsLst>
                    <a:gs pos="63000">
                      <a:srgbClr val="AB2D21"/>
                    </a:gs>
                    <a:gs pos="0">
                      <a:schemeClr val="accent2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D658A9F-5AF8-28E5-8A7B-94F170F740DC}"/>
                </a:ext>
              </a:extLst>
            </p:cNvPr>
            <p:cNvSpPr txBox="1"/>
            <p:nvPr/>
          </p:nvSpPr>
          <p:spPr>
            <a:xfrm>
              <a:off x="677401" y="2544132"/>
              <a:ext cx="36462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AB2D21"/>
                  </a:solidFill>
                  <a:latin typeface="Montserrat Light" pitchFamily="2" charset="77"/>
                </a:rPr>
                <a:t>Type des variables</a:t>
              </a:r>
            </a:p>
          </p:txBody>
        </p:sp>
      </p:grpSp>
      <p:sp>
        <p:nvSpPr>
          <p:cNvPr id="20" name="Flèche vers la droite 19">
            <a:extLst>
              <a:ext uri="{FF2B5EF4-FFF2-40B4-BE49-F238E27FC236}">
                <a16:creationId xmlns:a16="http://schemas.microsoft.com/office/drawing/2014/main" id="{4BB321D7-C380-69BF-2C17-C516CD047E7B}"/>
              </a:ext>
            </a:extLst>
          </p:cNvPr>
          <p:cNvSpPr/>
          <p:nvPr/>
        </p:nvSpPr>
        <p:spPr>
          <a:xfrm>
            <a:off x="6028598" y="1470351"/>
            <a:ext cx="277000" cy="122532"/>
          </a:xfrm>
          <a:prstGeom prst="rightArrow">
            <a:avLst>
              <a:gd name="adj1" fmla="val 36689"/>
              <a:gd name="adj2" fmla="val 47781"/>
            </a:avLst>
          </a:prstGeom>
          <a:solidFill>
            <a:srgbClr val="AB2D21"/>
          </a:solidFill>
          <a:ln>
            <a:solidFill>
              <a:srgbClr val="AB2D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99D09FB-8F7C-F30C-2983-66FED86E13E3}"/>
              </a:ext>
            </a:extLst>
          </p:cNvPr>
          <p:cNvGrpSpPr/>
          <p:nvPr/>
        </p:nvGrpSpPr>
        <p:grpSpPr>
          <a:xfrm>
            <a:off x="7517710" y="1025756"/>
            <a:ext cx="4566037" cy="1753577"/>
            <a:chOff x="667339" y="1457564"/>
            <a:chExt cx="3739093" cy="1244556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D92862D4-0B11-0F12-E208-8D7E100A1666}"/>
                </a:ext>
              </a:extLst>
            </p:cNvPr>
            <p:cNvGrpSpPr/>
            <p:nvPr/>
          </p:nvGrpSpPr>
          <p:grpSpPr>
            <a:xfrm>
              <a:off x="667339" y="1457564"/>
              <a:ext cx="3739093" cy="1054952"/>
              <a:chOff x="550701" y="2963548"/>
              <a:chExt cx="4102338" cy="1054952"/>
            </a:xfrm>
          </p:grpSpPr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745BE753-981D-C895-881A-7BEFB82D429E}"/>
                  </a:ext>
                </a:extLst>
              </p:cNvPr>
              <p:cNvSpPr txBox="1"/>
              <p:nvPr/>
            </p:nvSpPr>
            <p:spPr>
              <a:xfrm>
                <a:off x="550701" y="2963548"/>
                <a:ext cx="4102338" cy="884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200" dirty="0" err="1">
                    <a:solidFill>
                      <a:srgbClr val="36291D"/>
                    </a:solidFill>
                    <a:latin typeface="Montserrat Light" pitchFamily="2" charset="77"/>
                  </a:rPr>
                  <a:t>Boxplot</a:t>
                </a:r>
                <a:endParaRPr lang="fr-FR" sz="1200" dirty="0">
                  <a:solidFill>
                    <a:srgbClr val="36291D"/>
                  </a:solidFill>
                  <a:latin typeface="Montserrat Ligh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200" dirty="0">
                    <a:solidFill>
                      <a:srgbClr val="36291D"/>
                    </a:solidFill>
                    <a:latin typeface="Montserrat Light" pitchFamily="2" charset="77"/>
                  </a:rPr>
                  <a:t>Test de normalité Shapiro-</a:t>
                </a:r>
                <a:r>
                  <a:rPr lang="fr-FR" sz="1200" dirty="0" err="1">
                    <a:solidFill>
                      <a:srgbClr val="36291D"/>
                    </a:solidFill>
                    <a:latin typeface="Montserrat Light" pitchFamily="2" charset="77"/>
                  </a:rPr>
                  <a:t>Wilk</a:t>
                </a:r>
                <a:endParaRPr lang="fr-FR" sz="1200" dirty="0">
                  <a:solidFill>
                    <a:srgbClr val="36291D"/>
                  </a:solidFill>
                  <a:latin typeface="Montserrat Ligh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200" dirty="0">
                    <a:solidFill>
                      <a:srgbClr val="36291D"/>
                    </a:solidFill>
                    <a:latin typeface="Montserrat Light" pitchFamily="2" charset="77"/>
                  </a:rPr>
                  <a:t>Test d’égalité des variances </a:t>
                </a:r>
                <a:r>
                  <a:rPr lang="fr-FR" sz="1200" dirty="0" err="1">
                    <a:solidFill>
                      <a:srgbClr val="36291D"/>
                    </a:solidFill>
                    <a:latin typeface="Montserrat Light" pitchFamily="2" charset="77"/>
                  </a:rPr>
                  <a:t>Levene</a:t>
                </a:r>
                <a:endParaRPr lang="fr-FR" sz="1200" dirty="0">
                  <a:solidFill>
                    <a:srgbClr val="36291D"/>
                  </a:solidFill>
                  <a:latin typeface="Montserrat Light" pitchFamily="2" charset="77"/>
                </a:endParaRPr>
              </a:p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200" dirty="0">
                    <a:solidFill>
                      <a:srgbClr val="36291D"/>
                    </a:solidFill>
                    <a:latin typeface="Montserrat Light" pitchFamily="2" charset="77"/>
                  </a:rPr>
                  <a:t>Test de Welch-ANOVA</a:t>
                </a:r>
              </a:p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fr-FR" sz="1200" dirty="0">
                    <a:solidFill>
                      <a:srgbClr val="36291D"/>
                    </a:solidFill>
                    <a:latin typeface="Montserrat Light" pitchFamily="2" charset="77"/>
                  </a:rPr>
                  <a:t>Test post-hoc Games-Howell</a:t>
                </a:r>
              </a:p>
            </p:txBody>
          </p: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679E0742-5DA6-4FCB-4AD8-E9B80EA3F3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560" y="4018500"/>
                <a:ext cx="1047395" cy="0"/>
              </a:xfrm>
              <a:prstGeom prst="line">
                <a:avLst/>
              </a:prstGeom>
              <a:ln w="28575">
                <a:gradFill flip="none" rotWithShape="1">
                  <a:gsLst>
                    <a:gs pos="63000">
                      <a:srgbClr val="AB2D21"/>
                    </a:gs>
                    <a:gs pos="0">
                      <a:schemeClr val="accent2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9369BBEE-291B-09CD-3805-C6E77D091BA9}"/>
                </a:ext>
              </a:extLst>
            </p:cNvPr>
            <p:cNvSpPr txBox="1"/>
            <p:nvPr/>
          </p:nvSpPr>
          <p:spPr>
            <a:xfrm>
              <a:off x="713752" y="2542124"/>
              <a:ext cx="3646268" cy="159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AB2D21"/>
                  </a:solidFill>
                  <a:latin typeface="Montserrat Light" pitchFamily="2" charset="77"/>
                </a:rPr>
                <a:t>Visualisation et test statistique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17AF8F71-E0AD-D0B4-36D1-E2E9D8C67547}"/>
              </a:ext>
            </a:extLst>
          </p:cNvPr>
          <p:cNvGrpSpPr/>
          <p:nvPr/>
        </p:nvGrpSpPr>
        <p:grpSpPr>
          <a:xfrm>
            <a:off x="634643" y="2366925"/>
            <a:ext cx="6179055" cy="3956968"/>
            <a:chOff x="1679430" y="1600200"/>
            <a:chExt cx="2084182" cy="1713128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E40031F0-8B1F-DEFD-1141-226BD6C0E5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79430" y="1600200"/>
              <a:ext cx="2084182" cy="1713128"/>
              <a:chOff x="1247614" y="2219015"/>
              <a:chExt cx="2700001" cy="2710240"/>
            </a:xfrm>
          </p:grpSpPr>
          <p:sp>
            <p:nvSpPr>
              <p:cNvPr id="31" name="Ellipse 6">
                <a:extLst>
                  <a:ext uri="{FF2B5EF4-FFF2-40B4-BE49-F238E27FC236}">
                    <a16:creationId xmlns:a16="http://schemas.microsoft.com/office/drawing/2014/main" id="{8B043730-4E4B-4063-BFAF-9B5A3EFCF0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5" y="2219015"/>
                <a:ext cx="2700000" cy="270000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2700000" algn="tl" rotWithShape="0">
                  <a:srgbClr val="A1A5B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32" name="Ellipse 14">
                <a:extLst>
                  <a:ext uri="{FF2B5EF4-FFF2-40B4-BE49-F238E27FC236}">
                    <a16:creationId xmlns:a16="http://schemas.microsoft.com/office/drawing/2014/main" id="{2B5AA383-A850-864E-4C17-6AC8DC05BA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4" y="2229255"/>
                <a:ext cx="2700000" cy="2700000"/>
              </a:xfrm>
              <a:prstGeom prst="roundRect">
                <a:avLst/>
              </a:prstGeom>
              <a:solidFill>
                <a:srgbClr val="F7F7F7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 dirty="0"/>
              </a:p>
            </p:txBody>
          </p:sp>
        </p:grp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C1104E03-99C3-66A9-46E9-BFE1B5115581}"/>
                </a:ext>
              </a:extLst>
            </p:cNvPr>
            <p:cNvSpPr txBox="1"/>
            <p:nvPr/>
          </p:nvSpPr>
          <p:spPr>
            <a:xfrm>
              <a:off x="1722727" y="1638887"/>
              <a:ext cx="2021485" cy="16581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1100" dirty="0">
                  <a:solidFill>
                    <a:srgbClr val="AB2D21"/>
                  </a:solidFill>
                  <a:latin typeface="Montserrat" pitchFamily="2" charset="77"/>
                </a:rPr>
                <a:t>RÉSULTATS : 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Test Shapiro-</a:t>
              </a:r>
              <a:r>
                <a:rPr lang="fr-FR" sz="1100" dirty="0" err="1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Wilk</a:t>
              </a:r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 : les données ne suivent pas une distribution normale.  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Test </a:t>
              </a:r>
              <a:r>
                <a:rPr lang="fr-FR" sz="1100" dirty="0" err="1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Levene</a:t>
              </a:r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 : p-value &lt; 0.05. Les catégories des livres ont des variances différentes. 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Test de Welch-ANOVA : 28115 et p-value &lt; 0.05. Les moyennes des catégories sont différentes. </a:t>
              </a:r>
            </a:p>
            <a:p>
              <a:pPr marL="285750" indent="-2857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Test post-hoc Games-Howell : les p-value &lt; 0.05 entre chaque catégorie.</a:t>
              </a:r>
            </a:p>
            <a:p>
              <a:pPr algn="just">
                <a:lnSpc>
                  <a:spcPct val="150000"/>
                </a:lnSpc>
              </a:pPr>
              <a:r>
                <a:rPr lang="fr-FR" sz="1100" b="1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      ⇢ Variables corrélées</a:t>
              </a:r>
            </a:p>
            <a:p>
              <a:pPr algn="ctr">
                <a:lnSpc>
                  <a:spcPct val="150000"/>
                </a:lnSpc>
              </a:pPr>
              <a:r>
                <a:rPr lang="fr-FR" sz="1100" dirty="0">
                  <a:solidFill>
                    <a:srgbClr val="AB2D21"/>
                  </a:solidFill>
                  <a:latin typeface="Montserrat" pitchFamily="2" charset="77"/>
                  <a:ea typeface="Josefin Sans" pitchFamily="2" charset="77"/>
                </a:rPr>
                <a:t>OBSERVATIONS :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100" u="none" strike="noStrike" dirty="0">
                  <a:solidFill>
                    <a:srgbClr val="36291D"/>
                  </a:solidFill>
                  <a:effectLst/>
                  <a:latin typeface="Montserrat Light" pitchFamily="2" charset="77"/>
                </a:rPr>
                <a:t>Les catégories 0 et 1 : différence observée significative.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100" u="none" strike="noStrike" dirty="0">
                  <a:solidFill>
                    <a:srgbClr val="36291D"/>
                  </a:solidFill>
                  <a:effectLst/>
                  <a:latin typeface="Montserrat Light" pitchFamily="2" charset="77"/>
                </a:rPr>
                <a:t>Les catégories 0 et 2 : différence observée significative.</a:t>
              </a:r>
            </a:p>
            <a:p>
              <a:pPr marL="171450" indent="-171450"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100" u="none" strike="noStrike" dirty="0">
                  <a:solidFill>
                    <a:srgbClr val="36291D"/>
                  </a:solidFill>
                  <a:effectLst/>
                  <a:latin typeface="Montserrat Light" pitchFamily="2" charset="77"/>
                </a:rPr>
                <a:t>Les catégories 1 et 2 : différence observée significative.</a:t>
              </a:r>
            </a:p>
            <a:p>
              <a:pPr marL="171450" indent="-171450" algn="just">
                <a:lnSpc>
                  <a:spcPct val="125000"/>
                </a:lnSpc>
                <a:buFont typeface="Arial" panose="020B0604020202020204" pitchFamily="34" charset="0"/>
                <a:buChar char="•"/>
              </a:pPr>
              <a:endParaRPr lang="fr-FR" sz="1100" u="none" strike="noStrike" dirty="0">
                <a:solidFill>
                  <a:srgbClr val="36291D"/>
                </a:solidFill>
                <a:effectLst/>
                <a:latin typeface="Montserrat Light" pitchFamily="2" charset="77"/>
              </a:endParaRPr>
            </a:p>
            <a:p>
              <a:pPr algn="ctr">
                <a:lnSpc>
                  <a:spcPct val="150000"/>
                </a:lnSpc>
              </a:pPr>
              <a:r>
                <a:rPr lang="fr-FR" sz="1100" dirty="0">
                  <a:solidFill>
                    <a:srgbClr val="AB2D21"/>
                  </a:solidFill>
                  <a:latin typeface="Montserrat" pitchFamily="2" charset="77"/>
                  <a:ea typeface="Josefin Sans" pitchFamily="2" charset="77"/>
                </a:rPr>
                <a:t>INTERPRÉTATION :</a:t>
              </a:r>
            </a:p>
            <a:p>
              <a:pPr>
                <a:lnSpc>
                  <a:spcPct val="150000"/>
                </a:lnSpc>
              </a:pPr>
              <a:r>
                <a:rPr lang="fr-FR" sz="1100" b="1" dirty="0">
                  <a:solidFill>
                    <a:srgbClr val="36291D"/>
                  </a:solidFill>
                  <a:latin typeface="Montserrat Light" pitchFamily="2" charset="77"/>
                  <a:ea typeface="Josefin Sans" pitchFamily="2" charset="77"/>
                </a:rPr>
                <a:t>Rejet de H0. Il y a un lien entre l’âge des clients et les catégories de livres.</a:t>
              </a:r>
              <a:endParaRPr lang="fr-FR" sz="1100" b="1" dirty="0">
                <a:solidFill>
                  <a:srgbClr val="36291D"/>
                </a:solidFill>
                <a:latin typeface="Montserrat Light" pitchFamily="2" charset="77"/>
              </a:endParaRPr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3CB37AF0-961B-ABEA-8A3B-D97574C2DF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57" t="6124" r="7845"/>
          <a:stretch/>
        </p:blipFill>
        <p:spPr>
          <a:xfrm>
            <a:off x="7271512" y="3310159"/>
            <a:ext cx="4373757" cy="298057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094B2B9-7499-9CAE-6004-441926592511}"/>
              </a:ext>
            </a:extLst>
          </p:cNvPr>
          <p:cNvSpPr txBox="1"/>
          <p:nvPr/>
        </p:nvSpPr>
        <p:spPr>
          <a:xfrm>
            <a:off x="11716458" y="651967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AB2D21"/>
                </a:solidFill>
                <a:latin typeface="Avenir Book" panose="02000503020000020003" pitchFamily="2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569661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EA467A84-538F-6F3F-B3FD-F717A43573E2}"/>
              </a:ext>
            </a:extLst>
          </p:cNvPr>
          <p:cNvSpPr txBox="1">
            <a:spLocks/>
          </p:cNvSpPr>
          <p:nvPr/>
        </p:nvSpPr>
        <p:spPr>
          <a:xfrm>
            <a:off x="7499272" y="1063196"/>
            <a:ext cx="4640264" cy="390734"/>
          </a:xfrm>
          <a:prstGeom prst="round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1400" b="1" spc="300" dirty="0">
                <a:solidFill>
                  <a:srgbClr val="36291D"/>
                </a:solidFill>
                <a:latin typeface="Avenir Black" panose="02000503020000020003" pitchFamily="2" charset="0"/>
              </a:rPr>
              <a:t>OBJECTIFS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2B6BA94-806E-34B4-8B57-A8BD11D68EC6}"/>
              </a:ext>
            </a:extLst>
          </p:cNvPr>
          <p:cNvGrpSpPr/>
          <p:nvPr/>
        </p:nvGrpSpPr>
        <p:grpSpPr>
          <a:xfrm>
            <a:off x="414927" y="2700948"/>
            <a:ext cx="2571714" cy="2581466"/>
            <a:chOff x="525622" y="2682363"/>
            <a:chExt cx="2571714" cy="2581466"/>
          </a:xfrm>
          <a:solidFill>
            <a:schemeClr val="bg1"/>
          </a:solidFill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C87283DA-77B0-C13A-898C-709673E9E3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5622" y="2682363"/>
              <a:ext cx="2571714" cy="2581466"/>
              <a:chOff x="1247614" y="2219015"/>
              <a:chExt cx="2700001" cy="2710240"/>
            </a:xfrm>
            <a:grpFill/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27FC1159-ECC4-D38A-ED59-CDB76E9D7A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5" y="2219015"/>
                <a:ext cx="2700000" cy="270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254000" dist="127000" dir="2700000" algn="tl" rotWithShape="0">
                  <a:srgbClr val="A1A5B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F36771CB-EBF0-BEDB-AD03-FB00DB2ABF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4" y="2229255"/>
                <a:ext cx="2700000" cy="270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BFA52B5-8EB5-3E9C-21D7-731D94351086}"/>
                </a:ext>
              </a:extLst>
            </p:cNvPr>
            <p:cNvSpPr txBox="1"/>
            <p:nvPr/>
          </p:nvSpPr>
          <p:spPr>
            <a:xfrm>
              <a:off x="732654" y="3608639"/>
              <a:ext cx="2125785" cy="799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1600" dirty="0">
                  <a:solidFill>
                    <a:srgbClr val="36291D"/>
                  </a:solidFill>
                  <a:latin typeface="Avenir" panose="02000503020000020003" pitchFamily="2" charset="0"/>
                </a:rPr>
                <a:t>Mieux comprendre nos données.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43DD6FB1-E0F2-F975-B061-0D658A7286FA}"/>
              </a:ext>
            </a:extLst>
          </p:cNvPr>
          <p:cNvGrpSpPr/>
          <p:nvPr/>
        </p:nvGrpSpPr>
        <p:grpSpPr>
          <a:xfrm>
            <a:off x="3372208" y="2700948"/>
            <a:ext cx="2571714" cy="2581466"/>
            <a:chOff x="525622" y="2682363"/>
            <a:chExt cx="2571714" cy="2581466"/>
          </a:xfrm>
          <a:solidFill>
            <a:schemeClr val="bg1"/>
          </a:solidFill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39EB4FAE-1120-4B0D-1A67-6B533A8ABBA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5622" y="2682363"/>
              <a:ext cx="2571714" cy="2581466"/>
              <a:chOff x="1247614" y="2219015"/>
              <a:chExt cx="2700001" cy="2710240"/>
            </a:xfrm>
            <a:grpFill/>
          </p:grpSpPr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FAE665A5-FCBA-526D-192B-70112F5A4A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5" y="2219015"/>
                <a:ext cx="2700000" cy="270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254000" dist="127000" dir="2700000" algn="tl" rotWithShape="0">
                  <a:srgbClr val="A1A5B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81686C76-0C5E-ADBE-AB92-16A0031B70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4" y="2229255"/>
                <a:ext cx="2700000" cy="270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4EA4E068-1D3C-DDA9-E0CC-191FF4A6530C}"/>
                </a:ext>
              </a:extLst>
            </p:cNvPr>
            <p:cNvSpPr txBox="1"/>
            <p:nvPr/>
          </p:nvSpPr>
          <p:spPr>
            <a:xfrm>
              <a:off x="743429" y="3568685"/>
              <a:ext cx="2125785" cy="799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1600" dirty="0">
                  <a:solidFill>
                    <a:srgbClr val="36291D"/>
                  </a:solidFill>
                  <a:latin typeface="Avenir" panose="02000503020000020003" pitchFamily="2" charset="0"/>
                </a:rPr>
                <a:t>Indicateurs et chiffres clés de l’entreprise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6F1BE24-4069-CABD-39BB-6A9BA4E87C85}"/>
              </a:ext>
            </a:extLst>
          </p:cNvPr>
          <p:cNvGrpSpPr/>
          <p:nvPr/>
        </p:nvGrpSpPr>
        <p:grpSpPr>
          <a:xfrm>
            <a:off x="6329489" y="2700948"/>
            <a:ext cx="2571714" cy="2581466"/>
            <a:chOff x="525622" y="2682363"/>
            <a:chExt cx="2571714" cy="2581466"/>
          </a:xfrm>
          <a:solidFill>
            <a:schemeClr val="bg1"/>
          </a:solidFill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441C85B3-39FF-C9B6-1046-CF096395F6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5622" y="2682363"/>
              <a:ext cx="2571714" cy="2581466"/>
              <a:chOff x="1247614" y="2219015"/>
              <a:chExt cx="2700001" cy="2710240"/>
            </a:xfrm>
            <a:grpFill/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BCC14451-7C15-9409-80B3-E2D8C9BD61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5" y="2219015"/>
                <a:ext cx="2700000" cy="270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254000" dist="127000" dir="2700000" algn="tl" rotWithShape="0">
                  <a:srgbClr val="A1A5B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774554C6-BC93-B448-6230-0D7480A2FA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4" y="2229255"/>
                <a:ext cx="2700000" cy="270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0C624E5E-EDDA-B9DE-46D0-E182A52B299D}"/>
                </a:ext>
              </a:extLst>
            </p:cNvPr>
            <p:cNvSpPr txBox="1"/>
            <p:nvPr/>
          </p:nvSpPr>
          <p:spPr>
            <a:xfrm>
              <a:off x="747565" y="3239308"/>
              <a:ext cx="2125785" cy="1537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1600" dirty="0">
                  <a:solidFill>
                    <a:srgbClr val="36291D"/>
                  </a:solidFill>
                  <a:latin typeface="Avenir Book" panose="02000503020000020003" pitchFamily="2" charset="0"/>
                </a:rPr>
                <a:t>Analyses démographique et comportementale des clients.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E5820B9-111F-F706-C455-81D6B67CCAA6}"/>
              </a:ext>
            </a:extLst>
          </p:cNvPr>
          <p:cNvGrpSpPr/>
          <p:nvPr/>
        </p:nvGrpSpPr>
        <p:grpSpPr>
          <a:xfrm>
            <a:off x="9286771" y="2700948"/>
            <a:ext cx="2571714" cy="2581466"/>
            <a:chOff x="525622" y="2682363"/>
            <a:chExt cx="2571714" cy="2581466"/>
          </a:xfrm>
          <a:solidFill>
            <a:schemeClr val="bg1"/>
          </a:solidFill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62A5FDB5-D65C-01BD-0F28-65E910CF21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5622" y="2682363"/>
              <a:ext cx="2571714" cy="2581466"/>
              <a:chOff x="1247614" y="2219015"/>
              <a:chExt cx="2700001" cy="2710240"/>
            </a:xfrm>
            <a:grpFill/>
          </p:grpSpPr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59B6F4F7-FEF9-B022-1275-43106882CA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5" y="2219015"/>
                <a:ext cx="2700000" cy="270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254000" dist="127000" dir="2700000" algn="tl" rotWithShape="0">
                  <a:srgbClr val="A1A5B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79F40EA-C9FA-8CB8-645B-4938FDB356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4" y="2229255"/>
                <a:ext cx="2700000" cy="2700000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96D6125-0E69-C38F-9658-43606E55FF1C}"/>
                </a:ext>
              </a:extLst>
            </p:cNvPr>
            <p:cNvSpPr txBox="1"/>
            <p:nvPr/>
          </p:nvSpPr>
          <p:spPr>
            <a:xfrm>
              <a:off x="747566" y="3199354"/>
              <a:ext cx="2125785" cy="1537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fr-FR" sz="1600" dirty="0">
                  <a:solidFill>
                    <a:srgbClr val="36291D"/>
                  </a:solidFill>
                  <a:latin typeface="Avenir Book" panose="02000503020000020003" pitchFamily="2" charset="0"/>
                </a:rPr>
                <a:t>Mise en lumière des probables corrélations entre les indicateurs.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BE0371A0-ABDD-89FB-0E55-EE85C3DE4B2E}"/>
              </a:ext>
            </a:extLst>
          </p:cNvPr>
          <p:cNvGrpSpPr/>
          <p:nvPr/>
        </p:nvGrpSpPr>
        <p:grpSpPr>
          <a:xfrm>
            <a:off x="7255345" y="1889197"/>
            <a:ext cx="720000" cy="720000"/>
            <a:chOff x="1084489" y="1930648"/>
            <a:chExt cx="2033849" cy="1114533"/>
          </a:xfrm>
          <a:gradFill flip="none" rotWithShape="1">
            <a:gsLst>
              <a:gs pos="50000">
                <a:srgbClr val="E7E8ED"/>
              </a:gs>
              <a:gs pos="100000">
                <a:srgbClr val="A1A5B9"/>
              </a:gs>
              <a:gs pos="1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</p:grpSpPr>
        <p:sp>
          <p:nvSpPr>
            <p:cNvPr id="44" name="Rectangle : coins arrondis 15">
              <a:extLst>
                <a:ext uri="{FF2B5EF4-FFF2-40B4-BE49-F238E27FC236}">
                  <a16:creationId xmlns:a16="http://schemas.microsoft.com/office/drawing/2014/main" id="{A386C550-9F90-6126-A840-BB5D4B6C2748}"/>
                </a:ext>
              </a:extLst>
            </p:cNvPr>
            <p:cNvSpPr/>
            <p:nvPr/>
          </p:nvSpPr>
          <p:spPr>
            <a:xfrm>
              <a:off x="1090246" y="1930648"/>
              <a:ext cx="2028092" cy="1114533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90500" dir="2700000" algn="tl" rotWithShape="0">
                <a:srgbClr val="A1A5B9">
                  <a:alpha val="4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0" h="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Rectangle : coins arrondis 16">
              <a:extLst>
                <a:ext uri="{FF2B5EF4-FFF2-40B4-BE49-F238E27FC236}">
                  <a16:creationId xmlns:a16="http://schemas.microsoft.com/office/drawing/2014/main" id="{7D4025E5-1A07-0F0F-5D08-7C07DA1F2A1B}"/>
                </a:ext>
              </a:extLst>
            </p:cNvPr>
            <p:cNvSpPr/>
            <p:nvPr/>
          </p:nvSpPr>
          <p:spPr>
            <a:xfrm>
              <a:off x="1084489" y="1930648"/>
              <a:ext cx="2028092" cy="1114533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0" h="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A1507EB4-9D5D-4DEF-2B22-63E05575975C}"/>
              </a:ext>
            </a:extLst>
          </p:cNvPr>
          <p:cNvGrpSpPr/>
          <p:nvPr/>
        </p:nvGrpSpPr>
        <p:grpSpPr>
          <a:xfrm>
            <a:off x="10212627" y="1934722"/>
            <a:ext cx="720000" cy="720000"/>
            <a:chOff x="1084489" y="1930648"/>
            <a:chExt cx="2033849" cy="1114533"/>
          </a:xfrm>
          <a:gradFill flip="none" rotWithShape="1">
            <a:gsLst>
              <a:gs pos="50000">
                <a:srgbClr val="E7E8ED"/>
              </a:gs>
              <a:gs pos="100000">
                <a:srgbClr val="A1A5B9"/>
              </a:gs>
              <a:gs pos="10000">
                <a:schemeClr val="bg1"/>
              </a:gs>
            </a:gsLst>
            <a:path path="circle">
              <a:fillToRect r="100000" b="100000"/>
            </a:path>
            <a:tileRect l="-100000" t="-100000"/>
          </a:gradFill>
        </p:grpSpPr>
        <p:sp>
          <p:nvSpPr>
            <p:cNvPr id="48" name="Rectangle : coins arrondis 15">
              <a:extLst>
                <a:ext uri="{FF2B5EF4-FFF2-40B4-BE49-F238E27FC236}">
                  <a16:creationId xmlns:a16="http://schemas.microsoft.com/office/drawing/2014/main" id="{282AC381-CF65-2DE3-2501-C08856D1998A}"/>
                </a:ext>
              </a:extLst>
            </p:cNvPr>
            <p:cNvSpPr/>
            <p:nvPr/>
          </p:nvSpPr>
          <p:spPr>
            <a:xfrm>
              <a:off x="1090246" y="1930648"/>
              <a:ext cx="2028092" cy="1114533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90500" dir="2700000" algn="tl" rotWithShape="0">
                <a:srgbClr val="A1A5B9">
                  <a:alpha val="4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0" h="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Rectangle : coins arrondis 16">
              <a:extLst>
                <a:ext uri="{FF2B5EF4-FFF2-40B4-BE49-F238E27FC236}">
                  <a16:creationId xmlns:a16="http://schemas.microsoft.com/office/drawing/2014/main" id="{E06A8B94-C6D5-0EBB-EA16-E3A1F4921699}"/>
                </a:ext>
              </a:extLst>
            </p:cNvPr>
            <p:cNvSpPr/>
            <p:nvPr/>
          </p:nvSpPr>
          <p:spPr>
            <a:xfrm>
              <a:off x="1084489" y="1930648"/>
              <a:ext cx="2028092" cy="1114533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0" h="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CE4C1B7-19FB-3F19-8C96-6F4EE6E5394E}"/>
              </a:ext>
            </a:extLst>
          </p:cNvPr>
          <p:cNvGrpSpPr/>
          <p:nvPr/>
        </p:nvGrpSpPr>
        <p:grpSpPr>
          <a:xfrm>
            <a:off x="1340783" y="1889197"/>
            <a:ext cx="720000" cy="720000"/>
            <a:chOff x="1340783" y="1889197"/>
            <a:chExt cx="720000" cy="720000"/>
          </a:xfrm>
        </p:grpSpPr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37B00452-894D-4548-ECD9-2B9D567C6E15}"/>
                </a:ext>
              </a:extLst>
            </p:cNvPr>
            <p:cNvGrpSpPr/>
            <p:nvPr/>
          </p:nvGrpSpPr>
          <p:grpSpPr>
            <a:xfrm>
              <a:off x="1340783" y="1889197"/>
              <a:ext cx="720000" cy="720000"/>
              <a:chOff x="1084489" y="1930648"/>
              <a:chExt cx="2033849" cy="1114533"/>
            </a:xfrm>
            <a:gradFill flip="none" rotWithShape="1">
              <a:gsLst>
                <a:gs pos="50000">
                  <a:srgbClr val="E7E8ED"/>
                </a:gs>
                <a:gs pos="100000">
                  <a:srgbClr val="A1A5B9"/>
                </a:gs>
                <a:gs pos="1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</p:grpSpPr>
          <p:sp>
            <p:nvSpPr>
              <p:cNvPr id="11" name="Rectangle : coins arrondis 15">
                <a:extLst>
                  <a:ext uri="{FF2B5EF4-FFF2-40B4-BE49-F238E27FC236}">
                    <a16:creationId xmlns:a16="http://schemas.microsoft.com/office/drawing/2014/main" id="{D490DE5A-3484-895D-35FD-518751760260}"/>
                  </a:ext>
                </a:extLst>
              </p:cNvPr>
              <p:cNvSpPr/>
              <p:nvPr/>
            </p:nvSpPr>
            <p:spPr>
              <a:xfrm>
                <a:off x="1090246" y="1930648"/>
                <a:ext cx="2028092" cy="1114533"/>
              </a:xfrm>
              <a:prstGeom prst="ellipse">
                <a:avLst/>
              </a:prstGeom>
              <a:grpFill/>
              <a:ln>
                <a:noFill/>
              </a:ln>
              <a:effectLst>
                <a:outerShdw blurRad="254000" dist="190500" dir="2700000" algn="tl" rotWithShape="0">
                  <a:srgbClr val="A1A5B9">
                    <a:alpha val="40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 w="0" h="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" name="Rectangle : coins arrondis 16">
                <a:extLst>
                  <a:ext uri="{FF2B5EF4-FFF2-40B4-BE49-F238E27FC236}">
                    <a16:creationId xmlns:a16="http://schemas.microsoft.com/office/drawing/2014/main" id="{ADEEE479-864D-E013-B57A-34120B5313A9}"/>
                  </a:ext>
                </a:extLst>
              </p:cNvPr>
              <p:cNvSpPr/>
              <p:nvPr/>
            </p:nvSpPr>
            <p:spPr>
              <a:xfrm>
                <a:off x="1084489" y="1930648"/>
                <a:ext cx="2028092" cy="1114533"/>
              </a:xfrm>
              <a:prstGeom prst="ellipse">
                <a:avLst/>
              </a:prstGeom>
              <a:noFill/>
              <a:ln>
                <a:noFill/>
              </a:ln>
              <a:effectLst>
                <a:outerShdw blurRad="254000" dist="190500" dir="13500000" algn="tl" rotWithShape="0">
                  <a:schemeClr val="bg1">
                    <a:alpha val="75000"/>
                  </a:schemeClr>
                </a:outerShdw>
              </a:effectLst>
              <a:scene3d>
                <a:camera prst="orthographicFront"/>
                <a:lightRig rig="threePt" dir="t"/>
              </a:scene3d>
              <a:sp3d>
                <a:bevelT w="0" h="0"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65" name="Graphique 57" descr="Graphique à barres avec un remplissage uni">
              <a:extLst>
                <a:ext uri="{FF2B5EF4-FFF2-40B4-BE49-F238E27FC236}">
                  <a16:creationId xmlns:a16="http://schemas.microsoft.com/office/drawing/2014/main" id="{E1A9AD04-3398-9B98-C8C6-49B329C80167}"/>
                </a:ext>
              </a:extLst>
            </p:cNvPr>
            <p:cNvGrpSpPr/>
            <p:nvPr/>
          </p:nvGrpSpPr>
          <p:grpSpPr>
            <a:xfrm>
              <a:off x="1507224" y="2056657"/>
              <a:ext cx="385078" cy="385078"/>
              <a:chOff x="1507224" y="2056657"/>
              <a:chExt cx="385078" cy="385078"/>
            </a:xfrm>
            <a:gradFill flip="none" rotWithShape="1">
              <a:gsLst>
                <a:gs pos="0">
                  <a:srgbClr val="034688"/>
                </a:gs>
                <a:gs pos="100000">
                  <a:srgbClr val="00B5FF"/>
                </a:gs>
              </a:gsLst>
              <a:lin ang="2700000" scaled="1"/>
              <a:tileRect/>
            </a:gradFill>
          </p:grpSpPr>
          <p:sp>
            <p:nvSpPr>
              <p:cNvPr id="66" name="Forme libre 65">
                <a:extLst>
                  <a:ext uri="{FF2B5EF4-FFF2-40B4-BE49-F238E27FC236}">
                    <a16:creationId xmlns:a16="http://schemas.microsoft.com/office/drawing/2014/main" id="{A6847900-2CDA-7447-4C03-B40B8228FBF7}"/>
                  </a:ext>
                </a:extLst>
              </p:cNvPr>
              <p:cNvSpPr/>
              <p:nvPr/>
            </p:nvSpPr>
            <p:spPr>
              <a:xfrm>
                <a:off x="1507224" y="2056657"/>
                <a:ext cx="385078" cy="385078"/>
              </a:xfrm>
              <a:custGeom>
                <a:avLst/>
                <a:gdLst>
                  <a:gd name="connsiteX0" fmla="*/ 351101 w 385078"/>
                  <a:gd name="connsiteY0" fmla="*/ 0 h 385078"/>
                  <a:gd name="connsiteX1" fmla="*/ 385078 w 385078"/>
                  <a:gd name="connsiteY1" fmla="*/ 0 h 385078"/>
                  <a:gd name="connsiteX2" fmla="*/ 385078 w 385078"/>
                  <a:gd name="connsiteY2" fmla="*/ 385078 h 385078"/>
                  <a:gd name="connsiteX3" fmla="*/ 0 w 385078"/>
                  <a:gd name="connsiteY3" fmla="*/ 385078 h 385078"/>
                  <a:gd name="connsiteX4" fmla="*/ 0 w 385078"/>
                  <a:gd name="connsiteY4" fmla="*/ 351101 h 385078"/>
                  <a:gd name="connsiteX5" fmla="*/ 351101 w 385078"/>
                  <a:gd name="connsiteY5" fmla="*/ 351101 h 385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078" h="385078">
                    <a:moveTo>
                      <a:pt x="351101" y="0"/>
                    </a:moveTo>
                    <a:lnTo>
                      <a:pt x="385078" y="0"/>
                    </a:lnTo>
                    <a:lnTo>
                      <a:pt x="385078" y="385078"/>
                    </a:lnTo>
                    <a:lnTo>
                      <a:pt x="0" y="385078"/>
                    </a:lnTo>
                    <a:lnTo>
                      <a:pt x="0" y="351101"/>
                    </a:lnTo>
                    <a:lnTo>
                      <a:pt x="351101" y="351101"/>
                    </a:lnTo>
                    <a:close/>
                  </a:path>
                </a:pathLst>
              </a:custGeom>
              <a:gradFill>
                <a:gsLst>
                  <a:gs pos="0">
                    <a:srgbClr val="AB2D21"/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 w="56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7" name="Forme libre 66">
                <a:extLst>
                  <a:ext uri="{FF2B5EF4-FFF2-40B4-BE49-F238E27FC236}">
                    <a16:creationId xmlns:a16="http://schemas.microsoft.com/office/drawing/2014/main" id="{8BF527E4-CE42-0923-65A3-D015A6B2CF6F}"/>
                  </a:ext>
                </a:extLst>
              </p:cNvPr>
              <p:cNvSpPr/>
              <p:nvPr/>
            </p:nvSpPr>
            <p:spPr>
              <a:xfrm>
                <a:off x="1762056" y="2175579"/>
                <a:ext cx="62292" cy="198202"/>
              </a:xfrm>
              <a:custGeom>
                <a:avLst/>
                <a:gdLst>
                  <a:gd name="connsiteX0" fmla="*/ 0 w 62292"/>
                  <a:gd name="connsiteY0" fmla="*/ 0 h 198202"/>
                  <a:gd name="connsiteX1" fmla="*/ 62292 w 62292"/>
                  <a:gd name="connsiteY1" fmla="*/ 0 h 198202"/>
                  <a:gd name="connsiteX2" fmla="*/ 62292 w 62292"/>
                  <a:gd name="connsiteY2" fmla="*/ 198202 h 198202"/>
                  <a:gd name="connsiteX3" fmla="*/ 0 w 62292"/>
                  <a:gd name="connsiteY3" fmla="*/ 198202 h 19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92" h="198202">
                    <a:moveTo>
                      <a:pt x="0" y="0"/>
                    </a:moveTo>
                    <a:lnTo>
                      <a:pt x="62292" y="0"/>
                    </a:lnTo>
                    <a:lnTo>
                      <a:pt x="62292" y="198202"/>
                    </a:lnTo>
                    <a:lnTo>
                      <a:pt x="0" y="198202"/>
                    </a:lnTo>
                    <a:close/>
                  </a:path>
                </a:pathLst>
              </a:custGeom>
              <a:gradFill>
                <a:gsLst>
                  <a:gs pos="0">
                    <a:srgbClr val="AB2D21"/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 w="56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8" name="Forme libre 67">
                <a:extLst>
                  <a:ext uri="{FF2B5EF4-FFF2-40B4-BE49-F238E27FC236}">
                    <a16:creationId xmlns:a16="http://schemas.microsoft.com/office/drawing/2014/main" id="{DBC2B1DA-AEB0-8A0C-5A48-DC9691DF46B5}"/>
                  </a:ext>
                </a:extLst>
              </p:cNvPr>
              <p:cNvSpPr/>
              <p:nvPr/>
            </p:nvSpPr>
            <p:spPr>
              <a:xfrm>
                <a:off x="1677112" y="2056657"/>
                <a:ext cx="62292" cy="317123"/>
              </a:xfrm>
              <a:custGeom>
                <a:avLst/>
                <a:gdLst>
                  <a:gd name="connsiteX0" fmla="*/ 0 w 62292"/>
                  <a:gd name="connsiteY0" fmla="*/ 0 h 317123"/>
                  <a:gd name="connsiteX1" fmla="*/ 62292 w 62292"/>
                  <a:gd name="connsiteY1" fmla="*/ 0 h 317123"/>
                  <a:gd name="connsiteX2" fmla="*/ 62292 w 62292"/>
                  <a:gd name="connsiteY2" fmla="*/ 317123 h 317123"/>
                  <a:gd name="connsiteX3" fmla="*/ 0 w 62292"/>
                  <a:gd name="connsiteY3" fmla="*/ 317123 h 317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92" h="317123">
                    <a:moveTo>
                      <a:pt x="0" y="0"/>
                    </a:moveTo>
                    <a:lnTo>
                      <a:pt x="62292" y="0"/>
                    </a:lnTo>
                    <a:lnTo>
                      <a:pt x="62292" y="317123"/>
                    </a:lnTo>
                    <a:lnTo>
                      <a:pt x="0" y="317123"/>
                    </a:lnTo>
                    <a:close/>
                  </a:path>
                </a:pathLst>
              </a:custGeom>
              <a:gradFill>
                <a:gsLst>
                  <a:gs pos="0">
                    <a:srgbClr val="AB2D21"/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 w="56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69" name="Forme libre 68">
                <a:extLst>
                  <a:ext uri="{FF2B5EF4-FFF2-40B4-BE49-F238E27FC236}">
                    <a16:creationId xmlns:a16="http://schemas.microsoft.com/office/drawing/2014/main" id="{24E4F439-341A-5A2C-9A8D-A06AB52727DB}"/>
                  </a:ext>
                </a:extLst>
              </p:cNvPr>
              <p:cNvSpPr/>
              <p:nvPr/>
            </p:nvSpPr>
            <p:spPr>
              <a:xfrm>
                <a:off x="1592168" y="2175579"/>
                <a:ext cx="62292" cy="198202"/>
              </a:xfrm>
              <a:custGeom>
                <a:avLst/>
                <a:gdLst>
                  <a:gd name="connsiteX0" fmla="*/ 0 w 62292"/>
                  <a:gd name="connsiteY0" fmla="*/ 0 h 198202"/>
                  <a:gd name="connsiteX1" fmla="*/ 62292 w 62292"/>
                  <a:gd name="connsiteY1" fmla="*/ 0 h 198202"/>
                  <a:gd name="connsiteX2" fmla="*/ 62292 w 62292"/>
                  <a:gd name="connsiteY2" fmla="*/ 198202 h 198202"/>
                  <a:gd name="connsiteX3" fmla="*/ 0 w 62292"/>
                  <a:gd name="connsiteY3" fmla="*/ 198202 h 19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92" h="198202">
                    <a:moveTo>
                      <a:pt x="0" y="0"/>
                    </a:moveTo>
                    <a:lnTo>
                      <a:pt x="62292" y="0"/>
                    </a:lnTo>
                    <a:lnTo>
                      <a:pt x="62292" y="198202"/>
                    </a:lnTo>
                    <a:lnTo>
                      <a:pt x="0" y="198202"/>
                    </a:lnTo>
                    <a:close/>
                  </a:path>
                </a:pathLst>
              </a:custGeom>
              <a:gradFill>
                <a:gsLst>
                  <a:gs pos="0">
                    <a:srgbClr val="AB2D21"/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 w="56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70" name="Forme libre 69">
                <a:extLst>
                  <a:ext uri="{FF2B5EF4-FFF2-40B4-BE49-F238E27FC236}">
                    <a16:creationId xmlns:a16="http://schemas.microsoft.com/office/drawing/2014/main" id="{8B6B78BC-15D8-E250-0362-602D6F722CD8}"/>
                  </a:ext>
                </a:extLst>
              </p:cNvPr>
              <p:cNvSpPr/>
              <p:nvPr/>
            </p:nvSpPr>
            <p:spPr>
              <a:xfrm>
                <a:off x="1507224" y="2271848"/>
                <a:ext cx="62292" cy="101932"/>
              </a:xfrm>
              <a:custGeom>
                <a:avLst/>
                <a:gdLst>
                  <a:gd name="connsiteX0" fmla="*/ 0 w 62292"/>
                  <a:gd name="connsiteY0" fmla="*/ 0 h 101932"/>
                  <a:gd name="connsiteX1" fmla="*/ 62292 w 62292"/>
                  <a:gd name="connsiteY1" fmla="*/ 0 h 101932"/>
                  <a:gd name="connsiteX2" fmla="*/ 62292 w 62292"/>
                  <a:gd name="connsiteY2" fmla="*/ 101933 h 101932"/>
                  <a:gd name="connsiteX3" fmla="*/ 0 w 62292"/>
                  <a:gd name="connsiteY3" fmla="*/ 101933 h 10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292" h="101932">
                    <a:moveTo>
                      <a:pt x="0" y="0"/>
                    </a:moveTo>
                    <a:lnTo>
                      <a:pt x="62292" y="0"/>
                    </a:lnTo>
                    <a:lnTo>
                      <a:pt x="62292" y="101933"/>
                    </a:lnTo>
                    <a:lnTo>
                      <a:pt x="0" y="101933"/>
                    </a:lnTo>
                    <a:close/>
                  </a:path>
                </a:pathLst>
              </a:custGeom>
              <a:gradFill>
                <a:gsLst>
                  <a:gs pos="0">
                    <a:srgbClr val="AB2D21"/>
                  </a:gs>
                  <a:gs pos="100000">
                    <a:schemeClr val="accent2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 w="56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86" name="Graphique 59" descr="Base de données avec un remplissage uni">
            <a:extLst>
              <a:ext uri="{FF2B5EF4-FFF2-40B4-BE49-F238E27FC236}">
                <a16:creationId xmlns:a16="http://schemas.microsoft.com/office/drawing/2014/main" id="{69AD8FE2-8D3E-A897-3AA0-BC1E53441979}"/>
              </a:ext>
            </a:extLst>
          </p:cNvPr>
          <p:cNvGrpSpPr/>
          <p:nvPr/>
        </p:nvGrpSpPr>
        <p:grpSpPr>
          <a:xfrm>
            <a:off x="10418797" y="2079531"/>
            <a:ext cx="317123" cy="430381"/>
            <a:chOff x="10418797" y="2079531"/>
            <a:chExt cx="317123" cy="430381"/>
          </a:xfrm>
          <a:gradFill flip="none" rotWithShape="1">
            <a:gsLst>
              <a:gs pos="0">
                <a:srgbClr val="AB2D2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grpSpPr>
        <p:sp>
          <p:nvSpPr>
            <p:cNvPr id="87" name="Forme libre 86">
              <a:extLst>
                <a:ext uri="{FF2B5EF4-FFF2-40B4-BE49-F238E27FC236}">
                  <a16:creationId xmlns:a16="http://schemas.microsoft.com/office/drawing/2014/main" id="{736AE454-7E14-58EE-11C2-DD747E736E35}"/>
                </a:ext>
              </a:extLst>
            </p:cNvPr>
            <p:cNvSpPr/>
            <p:nvPr/>
          </p:nvSpPr>
          <p:spPr>
            <a:xfrm>
              <a:off x="10418797" y="2079531"/>
              <a:ext cx="317123" cy="90606"/>
            </a:xfrm>
            <a:custGeom>
              <a:avLst/>
              <a:gdLst>
                <a:gd name="connsiteX0" fmla="*/ 317123 w 317123"/>
                <a:gd name="connsiteY0" fmla="*/ 45303 h 90606"/>
                <a:gd name="connsiteX1" fmla="*/ 158562 w 317123"/>
                <a:gd name="connsiteY1" fmla="*/ 90607 h 90606"/>
                <a:gd name="connsiteX2" fmla="*/ 0 w 317123"/>
                <a:gd name="connsiteY2" fmla="*/ 45303 h 90606"/>
                <a:gd name="connsiteX3" fmla="*/ 158562 w 317123"/>
                <a:gd name="connsiteY3" fmla="*/ 0 h 90606"/>
                <a:gd name="connsiteX4" fmla="*/ 317123 w 317123"/>
                <a:gd name="connsiteY4" fmla="*/ 45303 h 90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123" h="90606">
                  <a:moveTo>
                    <a:pt x="317123" y="45303"/>
                  </a:moveTo>
                  <a:cubicBezTo>
                    <a:pt x="317123" y="70324"/>
                    <a:pt x="246133" y="90607"/>
                    <a:pt x="158562" y="90607"/>
                  </a:cubicBezTo>
                  <a:cubicBezTo>
                    <a:pt x="70990" y="90607"/>
                    <a:pt x="0" y="70324"/>
                    <a:pt x="0" y="45303"/>
                  </a:cubicBezTo>
                  <a:cubicBezTo>
                    <a:pt x="0" y="20283"/>
                    <a:pt x="70990" y="0"/>
                    <a:pt x="158562" y="0"/>
                  </a:cubicBezTo>
                  <a:cubicBezTo>
                    <a:pt x="246133" y="0"/>
                    <a:pt x="317123" y="20283"/>
                    <a:pt x="317123" y="45303"/>
                  </a:cubicBezTo>
                  <a:close/>
                </a:path>
              </a:pathLst>
            </a:custGeom>
            <a:grpFill/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8" name="Forme libre 87">
              <a:extLst>
                <a:ext uri="{FF2B5EF4-FFF2-40B4-BE49-F238E27FC236}">
                  <a16:creationId xmlns:a16="http://schemas.microsoft.com/office/drawing/2014/main" id="{3B594A0A-A3C8-8151-A193-EA43836C263A}"/>
                </a:ext>
              </a:extLst>
            </p:cNvPr>
            <p:cNvSpPr/>
            <p:nvPr/>
          </p:nvSpPr>
          <p:spPr>
            <a:xfrm>
              <a:off x="10418797" y="2147486"/>
              <a:ext cx="317123" cy="135910"/>
            </a:xfrm>
            <a:custGeom>
              <a:avLst/>
              <a:gdLst>
                <a:gd name="connsiteX0" fmla="*/ 271820 w 317123"/>
                <a:gd name="connsiteY0" fmla="*/ 90607 h 135910"/>
                <a:gd name="connsiteX1" fmla="*/ 260494 w 317123"/>
                <a:gd name="connsiteY1" fmla="*/ 79281 h 135910"/>
                <a:gd name="connsiteX2" fmla="*/ 271820 w 317123"/>
                <a:gd name="connsiteY2" fmla="*/ 67955 h 135910"/>
                <a:gd name="connsiteX3" fmla="*/ 283146 w 317123"/>
                <a:gd name="connsiteY3" fmla="*/ 79281 h 135910"/>
                <a:gd name="connsiteX4" fmla="*/ 271820 w 317123"/>
                <a:gd name="connsiteY4" fmla="*/ 90607 h 135910"/>
                <a:gd name="connsiteX5" fmla="*/ 158562 w 317123"/>
                <a:gd name="connsiteY5" fmla="*/ 45303 h 135910"/>
                <a:gd name="connsiteX6" fmla="*/ 0 w 317123"/>
                <a:gd name="connsiteY6" fmla="*/ 0 h 135910"/>
                <a:gd name="connsiteX7" fmla="*/ 0 w 317123"/>
                <a:gd name="connsiteY7" fmla="*/ 90607 h 135910"/>
                <a:gd name="connsiteX8" fmla="*/ 158562 w 317123"/>
                <a:gd name="connsiteY8" fmla="*/ 135910 h 135910"/>
                <a:gd name="connsiteX9" fmla="*/ 317123 w 317123"/>
                <a:gd name="connsiteY9" fmla="*/ 90607 h 135910"/>
                <a:gd name="connsiteX10" fmla="*/ 317123 w 317123"/>
                <a:gd name="connsiteY10" fmla="*/ 0 h 135910"/>
                <a:gd name="connsiteX11" fmla="*/ 158562 w 317123"/>
                <a:gd name="connsiteY11" fmla="*/ 45303 h 13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23" h="135910">
                  <a:moveTo>
                    <a:pt x="271820" y="90607"/>
                  </a:moveTo>
                  <a:cubicBezTo>
                    <a:pt x="265025" y="90607"/>
                    <a:pt x="260494" y="86076"/>
                    <a:pt x="260494" y="79281"/>
                  </a:cubicBezTo>
                  <a:cubicBezTo>
                    <a:pt x="260494" y="72485"/>
                    <a:pt x="265025" y="67955"/>
                    <a:pt x="271820" y="67955"/>
                  </a:cubicBezTo>
                  <a:cubicBezTo>
                    <a:pt x="278615" y="67955"/>
                    <a:pt x="283146" y="72485"/>
                    <a:pt x="283146" y="79281"/>
                  </a:cubicBezTo>
                  <a:cubicBezTo>
                    <a:pt x="283146" y="86076"/>
                    <a:pt x="278615" y="90607"/>
                    <a:pt x="271820" y="90607"/>
                  </a:cubicBezTo>
                  <a:close/>
                  <a:moveTo>
                    <a:pt x="158562" y="45303"/>
                  </a:moveTo>
                  <a:cubicBezTo>
                    <a:pt x="71353" y="45303"/>
                    <a:pt x="0" y="24917"/>
                    <a:pt x="0" y="0"/>
                  </a:cubicBezTo>
                  <a:lnTo>
                    <a:pt x="0" y="90607"/>
                  </a:lnTo>
                  <a:cubicBezTo>
                    <a:pt x="0" y="115524"/>
                    <a:pt x="71353" y="135910"/>
                    <a:pt x="158562" y="135910"/>
                  </a:cubicBezTo>
                  <a:cubicBezTo>
                    <a:pt x="245771" y="135910"/>
                    <a:pt x="317123" y="115524"/>
                    <a:pt x="317123" y="90607"/>
                  </a:cubicBezTo>
                  <a:lnTo>
                    <a:pt x="317123" y="0"/>
                  </a:lnTo>
                  <a:cubicBezTo>
                    <a:pt x="317123" y="24917"/>
                    <a:pt x="245771" y="45303"/>
                    <a:pt x="158562" y="45303"/>
                  </a:cubicBezTo>
                  <a:close/>
                </a:path>
              </a:pathLst>
            </a:custGeom>
            <a:grpFill/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9" name="Forme libre 88">
              <a:extLst>
                <a:ext uri="{FF2B5EF4-FFF2-40B4-BE49-F238E27FC236}">
                  <a16:creationId xmlns:a16="http://schemas.microsoft.com/office/drawing/2014/main" id="{DC477B34-B15A-BA0F-C9FC-E04C1568590B}"/>
                </a:ext>
              </a:extLst>
            </p:cNvPr>
            <p:cNvSpPr/>
            <p:nvPr/>
          </p:nvSpPr>
          <p:spPr>
            <a:xfrm>
              <a:off x="10418797" y="2260744"/>
              <a:ext cx="317123" cy="135910"/>
            </a:xfrm>
            <a:custGeom>
              <a:avLst/>
              <a:gdLst>
                <a:gd name="connsiteX0" fmla="*/ 271820 w 317123"/>
                <a:gd name="connsiteY0" fmla="*/ 90607 h 135910"/>
                <a:gd name="connsiteX1" fmla="*/ 260494 w 317123"/>
                <a:gd name="connsiteY1" fmla="*/ 79281 h 135910"/>
                <a:gd name="connsiteX2" fmla="*/ 271820 w 317123"/>
                <a:gd name="connsiteY2" fmla="*/ 67955 h 135910"/>
                <a:gd name="connsiteX3" fmla="*/ 283146 w 317123"/>
                <a:gd name="connsiteY3" fmla="*/ 79281 h 135910"/>
                <a:gd name="connsiteX4" fmla="*/ 271820 w 317123"/>
                <a:gd name="connsiteY4" fmla="*/ 90607 h 135910"/>
                <a:gd name="connsiteX5" fmla="*/ 158562 w 317123"/>
                <a:gd name="connsiteY5" fmla="*/ 45303 h 135910"/>
                <a:gd name="connsiteX6" fmla="*/ 0 w 317123"/>
                <a:gd name="connsiteY6" fmla="*/ 0 h 135910"/>
                <a:gd name="connsiteX7" fmla="*/ 0 w 317123"/>
                <a:gd name="connsiteY7" fmla="*/ 90607 h 135910"/>
                <a:gd name="connsiteX8" fmla="*/ 158562 w 317123"/>
                <a:gd name="connsiteY8" fmla="*/ 135910 h 135910"/>
                <a:gd name="connsiteX9" fmla="*/ 317123 w 317123"/>
                <a:gd name="connsiteY9" fmla="*/ 90607 h 135910"/>
                <a:gd name="connsiteX10" fmla="*/ 317123 w 317123"/>
                <a:gd name="connsiteY10" fmla="*/ 0 h 135910"/>
                <a:gd name="connsiteX11" fmla="*/ 158562 w 317123"/>
                <a:gd name="connsiteY11" fmla="*/ 45303 h 13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23" h="135910">
                  <a:moveTo>
                    <a:pt x="271820" y="90607"/>
                  </a:moveTo>
                  <a:cubicBezTo>
                    <a:pt x="265025" y="90607"/>
                    <a:pt x="260494" y="86076"/>
                    <a:pt x="260494" y="79281"/>
                  </a:cubicBezTo>
                  <a:cubicBezTo>
                    <a:pt x="260494" y="72485"/>
                    <a:pt x="265025" y="67955"/>
                    <a:pt x="271820" y="67955"/>
                  </a:cubicBezTo>
                  <a:cubicBezTo>
                    <a:pt x="278615" y="67955"/>
                    <a:pt x="283146" y="72485"/>
                    <a:pt x="283146" y="79281"/>
                  </a:cubicBezTo>
                  <a:cubicBezTo>
                    <a:pt x="283146" y="86076"/>
                    <a:pt x="278615" y="90607"/>
                    <a:pt x="271820" y="90607"/>
                  </a:cubicBezTo>
                  <a:close/>
                  <a:moveTo>
                    <a:pt x="158562" y="45303"/>
                  </a:moveTo>
                  <a:cubicBezTo>
                    <a:pt x="71353" y="45303"/>
                    <a:pt x="0" y="24917"/>
                    <a:pt x="0" y="0"/>
                  </a:cubicBezTo>
                  <a:lnTo>
                    <a:pt x="0" y="90607"/>
                  </a:lnTo>
                  <a:cubicBezTo>
                    <a:pt x="0" y="115524"/>
                    <a:pt x="71353" y="135910"/>
                    <a:pt x="158562" y="135910"/>
                  </a:cubicBezTo>
                  <a:cubicBezTo>
                    <a:pt x="245771" y="135910"/>
                    <a:pt x="317123" y="115524"/>
                    <a:pt x="317123" y="90607"/>
                  </a:cubicBezTo>
                  <a:lnTo>
                    <a:pt x="317123" y="0"/>
                  </a:lnTo>
                  <a:cubicBezTo>
                    <a:pt x="317123" y="24917"/>
                    <a:pt x="245771" y="45303"/>
                    <a:pt x="158562" y="45303"/>
                  </a:cubicBezTo>
                  <a:close/>
                </a:path>
              </a:pathLst>
            </a:custGeom>
            <a:grpFill/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90" name="Forme libre 89">
              <a:extLst>
                <a:ext uri="{FF2B5EF4-FFF2-40B4-BE49-F238E27FC236}">
                  <a16:creationId xmlns:a16="http://schemas.microsoft.com/office/drawing/2014/main" id="{54447DB9-FAD9-141F-BB7E-5CBB403FEE78}"/>
                </a:ext>
              </a:extLst>
            </p:cNvPr>
            <p:cNvSpPr/>
            <p:nvPr/>
          </p:nvSpPr>
          <p:spPr>
            <a:xfrm>
              <a:off x="10418797" y="2374002"/>
              <a:ext cx="317123" cy="135910"/>
            </a:xfrm>
            <a:custGeom>
              <a:avLst/>
              <a:gdLst>
                <a:gd name="connsiteX0" fmla="*/ 271820 w 317123"/>
                <a:gd name="connsiteY0" fmla="*/ 90607 h 135910"/>
                <a:gd name="connsiteX1" fmla="*/ 260494 w 317123"/>
                <a:gd name="connsiteY1" fmla="*/ 79281 h 135910"/>
                <a:gd name="connsiteX2" fmla="*/ 271820 w 317123"/>
                <a:gd name="connsiteY2" fmla="*/ 67955 h 135910"/>
                <a:gd name="connsiteX3" fmla="*/ 283146 w 317123"/>
                <a:gd name="connsiteY3" fmla="*/ 79281 h 135910"/>
                <a:gd name="connsiteX4" fmla="*/ 271820 w 317123"/>
                <a:gd name="connsiteY4" fmla="*/ 90607 h 135910"/>
                <a:gd name="connsiteX5" fmla="*/ 158562 w 317123"/>
                <a:gd name="connsiteY5" fmla="*/ 45303 h 135910"/>
                <a:gd name="connsiteX6" fmla="*/ 0 w 317123"/>
                <a:gd name="connsiteY6" fmla="*/ 0 h 135910"/>
                <a:gd name="connsiteX7" fmla="*/ 0 w 317123"/>
                <a:gd name="connsiteY7" fmla="*/ 90607 h 135910"/>
                <a:gd name="connsiteX8" fmla="*/ 158562 w 317123"/>
                <a:gd name="connsiteY8" fmla="*/ 135910 h 135910"/>
                <a:gd name="connsiteX9" fmla="*/ 317123 w 317123"/>
                <a:gd name="connsiteY9" fmla="*/ 90607 h 135910"/>
                <a:gd name="connsiteX10" fmla="*/ 317123 w 317123"/>
                <a:gd name="connsiteY10" fmla="*/ 0 h 135910"/>
                <a:gd name="connsiteX11" fmla="*/ 158562 w 317123"/>
                <a:gd name="connsiteY11" fmla="*/ 45303 h 13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23" h="135910">
                  <a:moveTo>
                    <a:pt x="271820" y="90607"/>
                  </a:moveTo>
                  <a:cubicBezTo>
                    <a:pt x="265025" y="90607"/>
                    <a:pt x="260494" y="86076"/>
                    <a:pt x="260494" y="79281"/>
                  </a:cubicBezTo>
                  <a:cubicBezTo>
                    <a:pt x="260494" y="72485"/>
                    <a:pt x="265025" y="67955"/>
                    <a:pt x="271820" y="67955"/>
                  </a:cubicBezTo>
                  <a:cubicBezTo>
                    <a:pt x="278615" y="67955"/>
                    <a:pt x="283146" y="72485"/>
                    <a:pt x="283146" y="79281"/>
                  </a:cubicBezTo>
                  <a:cubicBezTo>
                    <a:pt x="283146" y="86076"/>
                    <a:pt x="278615" y="90607"/>
                    <a:pt x="271820" y="90607"/>
                  </a:cubicBezTo>
                  <a:close/>
                  <a:moveTo>
                    <a:pt x="158562" y="45303"/>
                  </a:moveTo>
                  <a:cubicBezTo>
                    <a:pt x="71353" y="45303"/>
                    <a:pt x="0" y="24917"/>
                    <a:pt x="0" y="0"/>
                  </a:cubicBezTo>
                  <a:lnTo>
                    <a:pt x="0" y="90607"/>
                  </a:lnTo>
                  <a:cubicBezTo>
                    <a:pt x="0" y="115524"/>
                    <a:pt x="71353" y="135910"/>
                    <a:pt x="158562" y="135910"/>
                  </a:cubicBezTo>
                  <a:cubicBezTo>
                    <a:pt x="245771" y="135910"/>
                    <a:pt x="317123" y="115524"/>
                    <a:pt x="317123" y="90607"/>
                  </a:cubicBezTo>
                  <a:lnTo>
                    <a:pt x="317123" y="0"/>
                  </a:lnTo>
                  <a:cubicBezTo>
                    <a:pt x="317123" y="24917"/>
                    <a:pt x="245771" y="45303"/>
                    <a:pt x="158562" y="45303"/>
                  </a:cubicBezTo>
                  <a:close/>
                </a:path>
              </a:pathLst>
            </a:custGeom>
            <a:grpFill/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B3E2006-28F7-0DE3-391D-66D2FBB7D398}"/>
              </a:ext>
            </a:extLst>
          </p:cNvPr>
          <p:cNvGrpSpPr/>
          <p:nvPr/>
        </p:nvGrpSpPr>
        <p:grpSpPr>
          <a:xfrm>
            <a:off x="4299082" y="1907886"/>
            <a:ext cx="717962" cy="720000"/>
            <a:chOff x="4299082" y="1907886"/>
            <a:chExt cx="717962" cy="720000"/>
          </a:xfrm>
        </p:grpSpPr>
        <p:sp>
          <p:nvSpPr>
            <p:cNvPr id="38" name="Rectangle : coins arrondis 16">
              <a:extLst>
                <a:ext uri="{FF2B5EF4-FFF2-40B4-BE49-F238E27FC236}">
                  <a16:creationId xmlns:a16="http://schemas.microsoft.com/office/drawing/2014/main" id="{40C7E0A3-1C3B-8487-59D2-7B9D03F0126F}"/>
                </a:ext>
              </a:extLst>
            </p:cNvPr>
            <p:cNvSpPr/>
            <p:nvPr/>
          </p:nvSpPr>
          <p:spPr>
            <a:xfrm>
              <a:off x="4299082" y="1907886"/>
              <a:ext cx="717962" cy="720000"/>
            </a:xfrm>
            <a:prstGeom prst="ellipse">
              <a:avLst/>
            </a:prstGeom>
            <a:gradFill flip="none" rotWithShape="1">
              <a:gsLst>
                <a:gs pos="50000">
                  <a:srgbClr val="E7E8ED"/>
                </a:gs>
                <a:gs pos="100000">
                  <a:srgbClr val="A1A5B9"/>
                </a:gs>
                <a:gs pos="10000">
                  <a:schemeClr val="bg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254000" dist="190500" dir="13500000" algn="tl" rotWithShape="0">
                <a:schemeClr val="bg1">
                  <a:alpha val="75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w="0" h="0"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Forme libre 71">
              <a:extLst>
                <a:ext uri="{FF2B5EF4-FFF2-40B4-BE49-F238E27FC236}">
                  <a16:creationId xmlns:a16="http://schemas.microsoft.com/office/drawing/2014/main" id="{C79348FF-9918-66CB-B0A5-EA9F0DF7DB15}"/>
                </a:ext>
              </a:extLst>
            </p:cNvPr>
            <p:cNvSpPr/>
            <p:nvPr/>
          </p:nvSpPr>
          <p:spPr>
            <a:xfrm>
              <a:off x="4588069" y="2206636"/>
              <a:ext cx="129680" cy="128887"/>
            </a:xfrm>
            <a:custGeom>
              <a:avLst/>
              <a:gdLst>
                <a:gd name="connsiteX0" fmla="*/ 111503 w 129680"/>
                <a:gd name="connsiteY0" fmla="*/ 38451 h 128887"/>
                <a:gd name="connsiteX1" fmla="*/ 116316 w 129680"/>
                <a:gd name="connsiteY1" fmla="*/ 24181 h 128887"/>
                <a:gd name="connsiteX2" fmla="*/ 105444 w 129680"/>
                <a:gd name="connsiteY2" fmla="*/ 13308 h 128887"/>
                <a:gd name="connsiteX3" fmla="*/ 91173 w 129680"/>
                <a:gd name="connsiteY3" fmla="*/ 18121 h 128887"/>
                <a:gd name="connsiteX4" fmla="*/ 79394 w 129680"/>
                <a:gd name="connsiteY4" fmla="*/ 13308 h 128887"/>
                <a:gd name="connsiteX5" fmla="*/ 72712 w 129680"/>
                <a:gd name="connsiteY5" fmla="*/ 0 h 128887"/>
                <a:gd name="connsiteX6" fmla="*/ 57535 w 129680"/>
                <a:gd name="connsiteY6" fmla="*/ 0 h 128887"/>
                <a:gd name="connsiteX7" fmla="*/ 50796 w 129680"/>
                <a:gd name="connsiteY7" fmla="*/ 13364 h 128887"/>
                <a:gd name="connsiteX8" fmla="*/ 38961 w 129680"/>
                <a:gd name="connsiteY8" fmla="*/ 18178 h 128887"/>
                <a:gd name="connsiteX9" fmla="*/ 24690 w 129680"/>
                <a:gd name="connsiteY9" fmla="*/ 13364 h 128887"/>
                <a:gd name="connsiteX10" fmla="*/ 13818 w 129680"/>
                <a:gd name="connsiteY10" fmla="*/ 24237 h 128887"/>
                <a:gd name="connsiteX11" fmla="*/ 18348 w 129680"/>
                <a:gd name="connsiteY11" fmla="*/ 38508 h 128887"/>
                <a:gd name="connsiteX12" fmla="*/ 13364 w 129680"/>
                <a:gd name="connsiteY12" fmla="*/ 50287 h 128887"/>
                <a:gd name="connsiteX13" fmla="*/ 0 w 129680"/>
                <a:gd name="connsiteY13" fmla="*/ 56969 h 128887"/>
                <a:gd name="connsiteX14" fmla="*/ 0 w 129680"/>
                <a:gd name="connsiteY14" fmla="*/ 71919 h 128887"/>
                <a:gd name="connsiteX15" fmla="*/ 13364 w 129680"/>
                <a:gd name="connsiteY15" fmla="*/ 78658 h 128887"/>
                <a:gd name="connsiteX16" fmla="*/ 18178 w 129680"/>
                <a:gd name="connsiteY16" fmla="*/ 90437 h 128887"/>
                <a:gd name="connsiteX17" fmla="*/ 13364 w 129680"/>
                <a:gd name="connsiteY17" fmla="*/ 104707 h 128887"/>
                <a:gd name="connsiteX18" fmla="*/ 24690 w 129680"/>
                <a:gd name="connsiteY18" fmla="*/ 115580 h 128887"/>
                <a:gd name="connsiteX19" fmla="*/ 38961 w 129680"/>
                <a:gd name="connsiteY19" fmla="*/ 110710 h 128887"/>
                <a:gd name="connsiteX20" fmla="*/ 50740 w 129680"/>
                <a:gd name="connsiteY20" fmla="*/ 115580 h 128887"/>
                <a:gd name="connsiteX21" fmla="*/ 57422 w 129680"/>
                <a:gd name="connsiteY21" fmla="*/ 128888 h 128887"/>
                <a:gd name="connsiteX22" fmla="*/ 72599 w 129680"/>
                <a:gd name="connsiteY22" fmla="*/ 128888 h 128887"/>
                <a:gd name="connsiteX23" fmla="*/ 79337 w 129680"/>
                <a:gd name="connsiteY23" fmla="*/ 115807 h 128887"/>
                <a:gd name="connsiteX24" fmla="*/ 90946 w 129680"/>
                <a:gd name="connsiteY24" fmla="*/ 111106 h 128887"/>
                <a:gd name="connsiteX25" fmla="*/ 105160 w 129680"/>
                <a:gd name="connsiteY25" fmla="*/ 115977 h 128887"/>
                <a:gd name="connsiteX26" fmla="*/ 116033 w 129680"/>
                <a:gd name="connsiteY26" fmla="*/ 105047 h 128887"/>
                <a:gd name="connsiteX27" fmla="*/ 111220 w 129680"/>
                <a:gd name="connsiteY27" fmla="*/ 90833 h 128887"/>
                <a:gd name="connsiteX28" fmla="*/ 116373 w 129680"/>
                <a:gd name="connsiteY28" fmla="*/ 78998 h 128887"/>
                <a:gd name="connsiteX29" fmla="*/ 129681 w 129680"/>
                <a:gd name="connsiteY29" fmla="*/ 72315 h 128887"/>
                <a:gd name="connsiteX30" fmla="*/ 129681 w 129680"/>
                <a:gd name="connsiteY30" fmla="*/ 56969 h 128887"/>
                <a:gd name="connsiteX31" fmla="*/ 116316 w 129680"/>
                <a:gd name="connsiteY31" fmla="*/ 50230 h 128887"/>
                <a:gd name="connsiteX32" fmla="*/ 111503 w 129680"/>
                <a:gd name="connsiteY32" fmla="*/ 38451 h 128887"/>
                <a:gd name="connsiteX33" fmla="*/ 65067 w 129680"/>
                <a:gd name="connsiteY33" fmla="*/ 87322 h 128887"/>
                <a:gd name="connsiteX34" fmla="*/ 42415 w 129680"/>
                <a:gd name="connsiteY34" fmla="*/ 64670 h 128887"/>
                <a:gd name="connsiteX35" fmla="*/ 65067 w 129680"/>
                <a:gd name="connsiteY35" fmla="*/ 42019 h 128887"/>
                <a:gd name="connsiteX36" fmla="*/ 87719 w 129680"/>
                <a:gd name="connsiteY36" fmla="*/ 64670 h 128887"/>
                <a:gd name="connsiteX37" fmla="*/ 65067 w 129680"/>
                <a:gd name="connsiteY37" fmla="*/ 87322 h 12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9680" h="128887">
                  <a:moveTo>
                    <a:pt x="111503" y="38451"/>
                  </a:moveTo>
                  <a:lnTo>
                    <a:pt x="116316" y="24181"/>
                  </a:lnTo>
                  <a:lnTo>
                    <a:pt x="105444" y="13308"/>
                  </a:lnTo>
                  <a:lnTo>
                    <a:pt x="91173" y="18121"/>
                  </a:lnTo>
                  <a:cubicBezTo>
                    <a:pt x="87463" y="16031"/>
                    <a:pt x="83506" y="14414"/>
                    <a:pt x="79394" y="13308"/>
                  </a:cubicBezTo>
                  <a:lnTo>
                    <a:pt x="72712" y="0"/>
                  </a:lnTo>
                  <a:lnTo>
                    <a:pt x="57535" y="0"/>
                  </a:lnTo>
                  <a:lnTo>
                    <a:pt x="50796" y="13364"/>
                  </a:lnTo>
                  <a:cubicBezTo>
                    <a:pt x="46670" y="14481"/>
                    <a:pt x="42695" y="16097"/>
                    <a:pt x="38961" y="18178"/>
                  </a:cubicBezTo>
                  <a:lnTo>
                    <a:pt x="24690" y="13364"/>
                  </a:lnTo>
                  <a:lnTo>
                    <a:pt x="13818" y="24237"/>
                  </a:lnTo>
                  <a:lnTo>
                    <a:pt x="18348" y="38508"/>
                  </a:lnTo>
                  <a:cubicBezTo>
                    <a:pt x="16175" y="42197"/>
                    <a:pt x="14499" y="46158"/>
                    <a:pt x="13364" y="50287"/>
                  </a:cubicBezTo>
                  <a:lnTo>
                    <a:pt x="0" y="56969"/>
                  </a:lnTo>
                  <a:lnTo>
                    <a:pt x="0" y="71919"/>
                  </a:lnTo>
                  <a:lnTo>
                    <a:pt x="13364" y="78658"/>
                  </a:lnTo>
                  <a:cubicBezTo>
                    <a:pt x="14466" y="82771"/>
                    <a:pt x="16083" y="86729"/>
                    <a:pt x="18178" y="90437"/>
                  </a:cubicBezTo>
                  <a:lnTo>
                    <a:pt x="13364" y="104707"/>
                  </a:lnTo>
                  <a:lnTo>
                    <a:pt x="24690" y="115580"/>
                  </a:lnTo>
                  <a:lnTo>
                    <a:pt x="38961" y="110710"/>
                  </a:lnTo>
                  <a:cubicBezTo>
                    <a:pt x="42668" y="112820"/>
                    <a:pt x="46625" y="114456"/>
                    <a:pt x="50740" y="115580"/>
                  </a:cubicBezTo>
                  <a:lnTo>
                    <a:pt x="57422" y="128888"/>
                  </a:lnTo>
                  <a:lnTo>
                    <a:pt x="72599" y="128888"/>
                  </a:lnTo>
                  <a:lnTo>
                    <a:pt x="79337" y="115807"/>
                  </a:lnTo>
                  <a:cubicBezTo>
                    <a:pt x="83380" y="114707"/>
                    <a:pt x="87277" y="113129"/>
                    <a:pt x="90946" y="111106"/>
                  </a:cubicBezTo>
                  <a:lnTo>
                    <a:pt x="105160" y="115977"/>
                  </a:lnTo>
                  <a:lnTo>
                    <a:pt x="116033" y="105047"/>
                  </a:lnTo>
                  <a:lnTo>
                    <a:pt x="111220" y="90833"/>
                  </a:lnTo>
                  <a:cubicBezTo>
                    <a:pt x="113383" y="87097"/>
                    <a:pt x="115112" y="83127"/>
                    <a:pt x="116373" y="78998"/>
                  </a:cubicBezTo>
                  <a:lnTo>
                    <a:pt x="129681" y="72315"/>
                  </a:lnTo>
                  <a:lnTo>
                    <a:pt x="129681" y="56969"/>
                  </a:lnTo>
                  <a:lnTo>
                    <a:pt x="116316" y="50230"/>
                  </a:lnTo>
                  <a:cubicBezTo>
                    <a:pt x="115235" y="46110"/>
                    <a:pt x="113617" y="42150"/>
                    <a:pt x="111503" y="38451"/>
                  </a:cubicBezTo>
                  <a:close/>
                  <a:moveTo>
                    <a:pt x="65067" y="87322"/>
                  </a:moveTo>
                  <a:cubicBezTo>
                    <a:pt x="52557" y="87322"/>
                    <a:pt x="42415" y="77180"/>
                    <a:pt x="42415" y="64670"/>
                  </a:cubicBezTo>
                  <a:cubicBezTo>
                    <a:pt x="42415" y="52161"/>
                    <a:pt x="52557" y="42019"/>
                    <a:pt x="65067" y="42019"/>
                  </a:cubicBezTo>
                  <a:cubicBezTo>
                    <a:pt x="77501" y="42201"/>
                    <a:pt x="87536" y="52236"/>
                    <a:pt x="87719" y="64670"/>
                  </a:cubicBezTo>
                  <a:cubicBezTo>
                    <a:pt x="87719" y="77180"/>
                    <a:pt x="77577" y="87322"/>
                    <a:pt x="65067" y="8732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B2D21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3" name="Forme libre 72">
              <a:extLst>
                <a:ext uri="{FF2B5EF4-FFF2-40B4-BE49-F238E27FC236}">
                  <a16:creationId xmlns:a16="http://schemas.microsoft.com/office/drawing/2014/main" id="{215FC2F7-1C5F-C2A9-0DCA-FC43D2F864F0}"/>
                </a:ext>
              </a:extLst>
            </p:cNvPr>
            <p:cNvSpPr/>
            <p:nvPr/>
          </p:nvSpPr>
          <p:spPr>
            <a:xfrm>
              <a:off x="4588917" y="2446800"/>
              <a:ext cx="128267" cy="32675"/>
            </a:xfrm>
            <a:custGeom>
              <a:avLst/>
              <a:gdLst>
                <a:gd name="connsiteX0" fmla="*/ 112863 w 128267"/>
                <a:gd name="connsiteY0" fmla="*/ 0 h 32675"/>
                <a:gd name="connsiteX1" fmla="*/ 15404 w 128267"/>
                <a:gd name="connsiteY1" fmla="*/ 0 h 32675"/>
                <a:gd name="connsiteX2" fmla="*/ 29 w 128267"/>
                <a:gd name="connsiteY2" fmla="*/ 17300 h 32675"/>
                <a:gd name="connsiteX3" fmla="*/ 15404 w 128267"/>
                <a:gd name="connsiteY3" fmla="*/ 32675 h 32675"/>
                <a:gd name="connsiteX4" fmla="*/ 112863 w 128267"/>
                <a:gd name="connsiteY4" fmla="*/ 32675 h 32675"/>
                <a:gd name="connsiteX5" fmla="*/ 128238 w 128267"/>
                <a:gd name="connsiteY5" fmla="*/ 15375 h 32675"/>
                <a:gd name="connsiteX6" fmla="*/ 112863 w 128267"/>
                <a:gd name="connsiteY6" fmla="*/ 0 h 3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267" h="32675">
                  <a:moveTo>
                    <a:pt x="112863" y="0"/>
                  </a:moveTo>
                  <a:lnTo>
                    <a:pt x="15404" y="0"/>
                  </a:lnTo>
                  <a:cubicBezTo>
                    <a:pt x="6381" y="532"/>
                    <a:pt x="-502" y="8277"/>
                    <a:pt x="29" y="17300"/>
                  </a:cubicBezTo>
                  <a:cubicBezTo>
                    <a:pt x="517" y="25581"/>
                    <a:pt x="7123" y="32187"/>
                    <a:pt x="15404" y="32675"/>
                  </a:cubicBezTo>
                  <a:lnTo>
                    <a:pt x="112863" y="32675"/>
                  </a:lnTo>
                  <a:cubicBezTo>
                    <a:pt x="121886" y="32143"/>
                    <a:pt x="128770" y="24398"/>
                    <a:pt x="128238" y="15375"/>
                  </a:cubicBezTo>
                  <a:cubicBezTo>
                    <a:pt x="127750" y="7094"/>
                    <a:pt x="121144" y="488"/>
                    <a:pt x="1128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B2D21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4" name="Forme libre 73">
              <a:extLst>
                <a:ext uri="{FF2B5EF4-FFF2-40B4-BE49-F238E27FC236}">
                  <a16:creationId xmlns:a16="http://schemas.microsoft.com/office/drawing/2014/main" id="{8936AB0C-F4E8-025B-EAE6-2A81169AED71}"/>
                </a:ext>
              </a:extLst>
            </p:cNvPr>
            <p:cNvSpPr/>
            <p:nvPr/>
          </p:nvSpPr>
          <p:spPr>
            <a:xfrm>
              <a:off x="4617686" y="2502127"/>
              <a:ext cx="70729" cy="32675"/>
            </a:xfrm>
            <a:custGeom>
              <a:avLst/>
              <a:gdLst>
                <a:gd name="connsiteX0" fmla="*/ 35393 w 70729"/>
                <a:gd name="connsiteY0" fmla="*/ 32675 h 32675"/>
                <a:gd name="connsiteX1" fmla="*/ 70730 w 70729"/>
                <a:gd name="connsiteY1" fmla="*/ 0 h 32675"/>
                <a:gd name="connsiteX2" fmla="*/ 0 w 70729"/>
                <a:gd name="connsiteY2" fmla="*/ 0 h 32675"/>
                <a:gd name="connsiteX3" fmla="*/ 35393 w 70729"/>
                <a:gd name="connsiteY3" fmla="*/ 32675 h 3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29" h="32675">
                  <a:moveTo>
                    <a:pt x="35393" y="32675"/>
                  </a:moveTo>
                  <a:cubicBezTo>
                    <a:pt x="53883" y="32646"/>
                    <a:pt x="69255" y="18431"/>
                    <a:pt x="70730" y="0"/>
                  </a:cubicBezTo>
                  <a:lnTo>
                    <a:pt x="0" y="0"/>
                  </a:lnTo>
                  <a:cubicBezTo>
                    <a:pt x="1502" y="18440"/>
                    <a:pt x="16892" y="32648"/>
                    <a:pt x="35393" y="3267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B2D21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5" name="Forme libre 74">
              <a:extLst>
                <a:ext uri="{FF2B5EF4-FFF2-40B4-BE49-F238E27FC236}">
                  <a16:creationId xmlns:a16="http://schemas.microsoft.com/office/drawing/2014/main" id="{D81A4277-301E-3C9D-6B86-62BC0A3F7ECF}"/>
                </a:ext>
              </a:extLst>
            </p:cNvPr>
            <p:cNvSpPr/>
            <p:nvPr/>
          </p:nvSpPr>
          <p:spPr>
            <a:xfrm>
              <a:off x="4511336" y="2130413"/>
              <a:ext cx="283145" cy="293735"/>
            </a:xfrm>
            <a:custGeom>
              <a:avLst/>
              <a:gdLst>
                <a:gd name="connsiteX0" fmla="*/ 283146 w 283145"/>
                <a:gd name="connsiteY0" fmla="*/ 144688 h 293735"/>
                <a:gd name="connsiteX1" fmla="*/ 283146 w 283145"/>
                <a:gd name="connsiteY1" fmla="*/ 139817 h 293735"/>
                <a:gd name="connsiteX2" fmla="*/ 141573 w 283145"/>
                <a:gd name="connsiteY2" fmla="*/ 0 h 293735"/>
                <a:gd name="connsiteX3" fmla="*/ 141573 w 283145"/>
                <a:gd name="connsiteY3" fmla="*/ 0 h 293735"/>
                <a:gd name="connsiteX4" fmla="*/ 0 w 283145"/>
                <a:gd name="connsiteY4" fmla="*/ 139817 h 293735"/>
                <a:gd name="connsiteX5" fmla="*/ 0 w 283145"/>
                <a:gd name="connsiteY5" fmla="*/ 144688 h 293735"/>
                <a:gd name="connsiteX6" fmla="*/ 9853 w 283145"/>
                <a:gd name="connsiteY6" fmla="*/ 193672 h 293735"/>
                <a:gd name="connsiteX7" fmla="*/ 34431 w 283145"/>
                <a:gd name="connsiteY7" fmla="*/ 233935 h 293735"/>
                <a:gd name="connsiteX8" fmla="*/ 67559 w 283145"/>
                <a:gd name="connsiteY8" fmla="*/ 287733 h 293735"/>
                <a:gd name="connsiteX9" fmla="*/ 77299 w 283145"/>
                <a:gd name="connsiteY9" fmla="*/ 293736 h 293735"/>
                <a:gd name="connsiteX10" fmla="*/ 205847 w 283145"/>
                <a:gd name="connsiteY10" fmla="*/ 293736 h 293735"/>
                <a:gd name="connsiteX11" fmla="*/ 215587 w 283145"/>
                <a:gd name="connsiteY11" fmla="*/ 287733 h 293735"/>
                <a:gd name="connsiteX12" fmla="*/ 248715 w 283145"/>
                <a:gd name="connsiteY12" fmla="*/ 233935 h 293735"/>
                <a:gd name="connsiteX13" fmla="*/ 273292 w 283145"/>
                <a:gd name="connsiteY13" fmla="*/ 193672 h 293735"/>
                <a:gd name="connsiteX14" fmla="*/ 283146 w 283145"/>
                <a:gd name="connsiteY14" fmla="*/ 144688 h 293735"/>
                <a:gd name="connsiteX15" fmla="*/ 250527 w 283145"/>
                <a:gd name="connsiteY15" fmla="*/ 144178 h 293735"/>
                <a:gd name="connsiteX16" fmla="*/ 242996 w 283145"/>
                <a:gd name="connsiteY16" fmla="*/ 182233 h 293735"/>
                <a:gd name="connsiteX17" fmla="*/ 224648 w 283145"/>
                <a:gd name="connsiteY17" fmla="*/ 212133 h 293735"/>
                <a:gd name="connsiteX18" fmla="*/ 192539 w 283145"/>
                <a:gd name="connsiteY18" fmla="*/ 260947 h 293735"/>
                <a:gd name="connsiteX19" fmla="*/ 90607 w 283145"/>
                <a:gd name="connsiteY19" fmla="*/ 260947 h 293735"/>
                <a:gd name="connsiteX20" fmla="*/ 58781 w 283145"/>
                <a:gd name="connsiteY20" fmla="*/ 211963 h 293735"/>
                <a:gd name="connsiteX21" fmla="*/ 40433 w 283145"/>
                <a:gd name="connsiteY21" fmla="*/ 182063 h 293735"/>
                <a:gd name="connsiteX22" fmla="*/ 32618 w 283145"/>
                <a:gd name="connsiteY22" fmla="*/ 144008 h 293735"/>
                <a:gd name="connsiteX23" fmla="*/ 32618 w 283145"/>
                <a:gd name="connsiteY23" fmla="*/ 139931 h 293735"/>
                <a:gd name="connsiteX24" fmla="*/ 141403 w 283145"/>
                <a:gd name="connsiteY24" fmla="*/ 32335 h 293735"/>
                <a:gd name="connsiteX25" fmla="*/ 141403 w 283145"/>
                <a:gd name="connsiteY25" fmla="*/ 32335 h 293735"/>
                <a:gd name="connsiteX26" fmla="*/ 250188 w 283145"/>
                <a:gd name="connsiteY26" fmla="*/ 139931 h 293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83145" h="293735">
                  <a:moveTo>
                    <a:pt x="283146" y="144688"/>
                  </a:moveTo>
                  <a:lnTo>
                    <a:pt x="283146" y="139817"/>
                  </a:lnTo>
                  <a:cubicBezTo>
                    <a:pt x="281703" y="62521"/>
                    <a:pt x="218881" y="478"/>
                    <a:pt x="141573" y="0"/>
                  </a:cubicBezTo>
                  <a:lnTo>
                    <a:pt x="141573" y="0"/>
                  </a:lnTo>
                  <a:cubicBezTo>
                    <a:pt x="64264" y="478"/>
                    <a:pt x="1443" y="62521"/>
                    <a:pt x="0" y="139817"/>
                  </a:cubicBezTo>
                  <a:lnTo>
                    <a:pt x="0" y="144688"/>
                  </a:lnTo>
                  <a:cubicBezTo>
                    <a:pt x="518" y="161452"/>
                    <a:pt x="3849" y="178011"/>
                    <a:pt x="9853" y="193672"/>
                  </a:cubicBezTo>
                  <a:cubicBezTo>
                    <a:pt x="15585" y="208448"/>
                    <a:pt x="23908" y="222083"/>
                    <a:pt x="34431" y="233935"/>
                  </a:cubicBezTo>
                  <a:cubicBezTo>
                    <a:pt x="47399" y="248036"/>
                    <a:pt x="61556" y="275501"/>
                    <a:pt x="67559" y="287733"/>
                  </a:cubicBezTo>
                  <a:cubicBezTo>
                    <a:pt x="69395" y="291428"/>
                    <a:pt x="73173" y="293756"/>
                    <a:pt x="77299" y="293736"/>
                  </a:cubicBezTo>
                  <a:lnTo>
                    <a:pt x="205847" y="293736"/>
                  </a:lnTo>
                  <a:cubicBezTo>
                    <a:pt x="209973" y="293756"/>
                    <a:pt x="213751" y="291428"/>
                    <a:pt x="215587" y="287733"/>
                  </a:cubicBezTo>
                  <a:cubicBezTo>
                    <a:pt x="221590" y="275501"/>
                    <a:pt x="235747" y="248092"/>
                    <a:pt x="248715" y="233935"/>
                  </a:cubicBezTo>
                  <a:cubicBezTo>
                    <a:pt x="259238" y="222083"/>
                    <a:pt x="267561" y="208448"/>
                    <a:pt x="273292" y="193672"/>
                  </a:cubicBezTo>
                  <a:cubicBezTo>
                    <a:pt x="279297" y="178011"/>
                    <a:pt x="282628" y="161452"/>
                    <a:pt x="283146" y="144688"/>
                  </a:cubicBezTo>
                  <a:close/>
                  <a:moveTo>
                    <a:pt x="250527" y="144178"/>
                  </a:moveTo>
                  <a:cubicBezTo>
                    <a:pt x="250125" y="157191"/>
                    <a:pt x="247580" y="170048"/>
                    <a:pt x="242996" y="182233"/>
                  </a:cubicBezTo>
                  <a:cubicBezTo>
                    <a:pt x="238696" y="193206"/>
                    <a:pt x="232484" y="203329"/>
                    <a:pt x="224648" y="212133"/>
                  </a:cubicBezTo>
                  <a:cubicBezTo>
                    <a:pt x="212078" y="227097"/>
                    <a:pt x="201301" y="243479"/>
                    <a:pt x="192539" y="260947"/>
                  </a:cubicBezTo>
                  <a:lnTo>
                    <a:pt x="90607" y="260947"/>
                  </a:lnTo>
                  <a:cubicBezTo>
                    <a:pt x="81945" y="243434"/>
                    <a:pt x="71263" y="226994"/>
                    <a:pt x="58781" y="211963"/>
                  </a:cubicBezTo>
                  <a:cubicBezTo>
                    <a:pt x="50945" y="203159"/>
                    <a:pt x="44733" y="193036"/>
                    <a:pt x="40433" y="182063"/>
                  </a:cubicBezTo>
                  <a:cubicBezTo>
                    <a:pt x="35752" y="169894"/>
                    <a:pt x="33112" y="157037"/>
                    <a:pt x="32618" y="144008"/>
                  </a:cubicBezTo>
                  <a:lnTo>
                    <a:pt x="32618" y="139931"/>
                  </a:lnTo>
                  <a:cubicBezTo>
                    <a:pt x="33633" y="80470"/>
                    <a:pt x="81934" y="32696"/>
                    <a:pt x="141403" y="32335"/>
                  </a:cubicBezTo>
                  <a:lnTo>
                    <a:pt x="141403" y="32335"/>
                  </a:lnTo>
                  <a:cubicBezTo>
                    <a:pt x="200872" y="32696"/>
                    <a:pt x="249173" y="80470"/>
                    <a:pt x="250188" y="13993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B2D21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6" name="Forme libre 75">
              <a:extLst>
                <a:ext uri="{FF2B5EF4-FFF2-40B4-BE49-F238E27FC236}">
                  <a16:creationId xmlns:a16="http://schemas.microsoft.com/office/drawing/2014/main" id="{C90136A1-0BA9-42FF-03CE-E0A8A7EDF798}"/>
                </a:ext>
              </a:extLst>
            </p:cNvPr>
            <p:cNvSpPr/>
            <p:nvPr/>
          </p:nvSpPr>
          <p:spPr>
            <a:xfrm>
              <a:off x="4642829" y="2045922"/>
              <a:ext cx="22651" cy="62292"/>
            </a:xfrm>
            <a:custGeom>
              <a:avLst/>
              <a:gdLst>
                <a:gd name="connsiteX0" fmla="*/ 11326 w 22651"/>
                <a:gd name="connsiteY0" fmla="*/ 62292 h 62292"/>
                <a:gd name="connsiteX1" fmla="*/ 22652 w 22651"/>
                <a:gd name="connsiteY1" fmla="*/ 50966 h 62292"/>
                <a:gd name="connsiteX2" fmla="*/ 22652 w 22651"/>
                <a:gd name="connsiteY2" fmla="*/ 11326 h 62292"/>
                <a:gd name="connsiteX3" fmla="*/ 11326 w 22651"/>
                <a:gd name="connsiteY3" fmla="*/ 0 h 62292"/>
                <a:gd name="connsiteX4" fmla="*/ 0 w 22651"/>
                <a:gd name="connsiteY4" fmla="*/ 11326 h 62292"/>
                <a:gd name="connsiteX5" fmla="*/ 0 w 22651"/>
                <a:gd name="connsiteY5" fmla="*/ 50966 h 62292"/>
                <a:gd name="connsiteX6" fmla="*/ 11326 w 22651"/>
                <a:gd name="connsiteY6" fmla="*/ 62292 h 6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651" h="62292">
                  <a:moveTo>
                    <a:pt x="11326" y="62292"/>
                  </a:moveTo>
                  <a:cubicBezTo>
                    <a:pt x="17581" y="62292"/>
                    <a:pt x="22652" y="57222"/>
                    <a:pt x="22652" y="50966"/>
                  </a:cubicBezTo>
                  <a:lnTo>
                    <a:pt x="22652" y="11326"/>
                  </a:lnTo>
                  <a:cubicBezTo>
                    <a:pt x="22652" y="5071"/>
                    <a:pt x="17581" y="0"/>
                    <a:pt x="11326" y="0"/>
                  </a:cubicBezTo>
                  <a:cubicBezTo>
                    <a:pt x="5071" y="0"/>
                    <a:pt x="0" y="5071"/>
                    <a:pt x="0" y="11326"/>
                  </a:cubicBezTo>
                  <a:lnTo>
                    <a:pt x="0" y="50966"/>
                  </a:lnTo>
                  <a:cubicBezTo>
                    <a:pt x="0" y="57222"/>
                    <a:pt x="5071" y="62292"/>
                    <a:pt x="11326" y="6229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B2D21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7" name="Forme libre 76">
              <a:extLst>
                <a:ext uri="{FF2B5EF4-FFF2-40B4-BE49-F238E27FC236}">
                  <a16:creationId xmlns:a16="http://schemas.microsoft.com/office/drawing/2014/main" id="{F636EDD6-8AFC-5198-5195-11637938E70A}"/>
                </a:ext>
              </a:extLst>
            </p:cNvPr>
            <p:cNvSpPr/>
            <p:nvPr/>
          </p:nvSpPr>
          <p:spPr>
            <a:xfrm>
              <a:off x="4488796" y="2110958"/>
              <a:ext cx="50240" cy="50326"/>
            </a:xfrm>
            <a:custGeom>
              <a:avLst/>
              <a:gdLst>
                <a:gd name="connsiteX0" fmla="*/ 30978 w 50240"/>
                <a:gd name="connsiteY0" fmla="*/ 47034 h 50326"/>
                <a:gd name="connsiteX1" fmla="*/ 46947 w 50240"/>
                <a:gd name="connsiteY1" fmla="*/ 47034 h 50326"/>
                <a:gd name="connsiteX2" fmla="*/ 46947 w 50240"/>
                <a:gd name="connsiteY2" fmla="*/ 31064 h 50326"/>
                <a:gd name="connsiteX3" fmla="*/ 18916 w 50240"/>
                <a:gd name="connsiteY3" fmla="*/ 2920 h 50326"/>
                <a:gd name="connsiteX4" fmla="*/ 2919 w 50240"/>
                <a:gd name="connsiteY4" fmla="*/ 3736 h 50326"/>
                <a:gd name="connsiteX5" fmla="*/ 2946 w 50240"/>
                <a:gd name="connsiteY5" fmla="*/ 18946 h 5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240" h="50326">
                  <a:moveTo>
                    <a:pt x="30978" y="47034"/>
                  </a:moveTo>
                  <a:cubicBezTo>
                    <a:pt x="35396" y="51425"/>
                    <a:pt x="42530" y="51425"/>
                    <a:pt x="46947" y="47034"/>
                  </a:cubicBezTo>
                  <a:cubicBezTo>
                    <a:pt x="51338" y="42616"/>
                    <a:pt x="51338" y="35482"/>
                    <a:pt x="46947" y="31064"/>
                  </a:cubicBezTo>
                  <a:lnTo>
                    <a:pt x="18916" y="2920"/>
                  </a:lnTo>
                  <a:cubicBezTo>
                    <a:pt x="14273" y="-1272"/>
                    <a:pt x="7112" y="-907"/>
                    <a:pt x="2919" y="3736"/>
                  </a:cubicBezTo>
                  <a:cubicBezTo>
                    <a:pt x="-984" y="8059"/>
                    <a:pt x="-972" y="14637"/>
                    <a:pt x="2946" y="1894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B2D21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8" name="Forme libre 77">
              <a:extLst>
                <a:ext uri="{FF2B5EF4-FFF2-40B4-BE49-F238E27FC236}">
                  <a16:creationId xmlns:a16="http://schemas.microsoft.com/office/drawing/2014/main" id="{C84697E2-92A6-D6CB-C55A-4991795F92A7}"/>
                </a:ext>
              </a:extLst>
            </p:cNvPr>
            <p:cNvSpPr/>
            <p:nvPr/>
          </p:nvSpPr>
          <p:spPr>
            <a:xfrm>
              <a:off x="4769160" y="2113896"/>
              <a:ext cx="49704" cy="49599"/>
            </a:xfrm>
            <a:custGeom>
              <a:avLst/>
              <a:gdLst>
                <a:gd name="connsiteX0" fmla="*/ 11561 w 49704"/>
                <a:gd name="connsiteY0" fmla="*/ 49588 h 49599"/>
                <a:gd name="connsiteX1" fmla="*/ 19602 w 49704"/>
                <a:gd name="connsiteY1" fmla="*/ 46247 h 49599"/>
                <a:gd name="connsiteX2" fmla="*/ 47577 w 49704"/>
                <a:gd name="connsiteY2" fmla="*/ 17933 h 49599"/>
                <a:gd name="connsiteX3" fmla="*/ 44985 w 49704"/>
                <a:gd name="connsiteY3" fmla="*/ 2127 h 49599"/>
                <a:gd name="connsiteX4" fmla="*/ 31608 w 49704"/>
                <a:gd name="connsiteY4" fmla="*/ 2246 h 49599"/>
                <a:gd name="connsiteX5" fmla="*/ 3293 w 49704"/>
                <a:gd name="connsiteY5" fmla="*/ 30561 h 49599"/>
                <a:gd name="connsiteX6" fmla="*/ 3293 w 49704"/>
                <a:gd name="connsiteY6" fmla="*/ 46530 h 49599"/>
                <a:gd name="connsiteX7" fmla="*/ 11561 w 49704"/>
                <a:gd name="connsiteY7" fmla="*/ 49588 h 49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704" h="49599">
                  <a:moveTo>
                    <a:pt x="11561" y="49588"/>
                  </a:moveTo>
                  <a:cubicBezTo>
                    <a:pt x="14579" y="49590"/>
                    <a:pt x="17474" y="48388"/>
                    <a:pt x="19602" y="46247"/>
                  </a:cubicBezTo>
                  <a:lnTo>
                    <a:pt x="47577" y="17933"/>
                  </a:lnTo>
                  <a:cubicBezTo>
                    <a:pt x="51226" y="12852"/>
                    <a:pt x="50066" y="5775"/>
                    <a:pt x="44985" y="2127"/>
                  </a:cubicBezTo>
                  <a:cubicBezTo>
                    <a:pt x="40976" y="-752"/>
                    <a:pt x="35565" y="-704"/>
                    <a:pt x="31608" y="2246"/>
                  </a:cubicBezTo>
                  <a:lnTo>
                    <a:pt x="3293" y="30561"/>
                  </a:lnTo>
                  <a:cubicBezTo>
                    <a:pt x="-1098" y="34978"/>
                    <a:pt x="-1098" y="42113"/>
                    <a:pt x="3293" y="46530"/>
                  </a:cubicBezTo>
                  <a:cubicBezTo>
                    <a:pt x="5523" y="48624"/>
                    <a:pt x="8505" y="49728"/>
                    <a:pt x="11561" y="49588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B2D21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79" name="Forme libre 78">
              <a:extLst>
                <a:ext uri="{FF2B5EF4-FFF2-40B4-BE49-F238E27FC236}">
                  <a16:creationId xmlns:a16="http://schemas.microsoft.com/office/drawing/2014/main" id="{65947C82-7916-7715-680D-02F7A8316419}"/>
                </a:ext>
              </a:extLst>
            </p:cNvPr>
            <p:cNvSpPr/>
            <p:nvPr/>
          </p:nvSpPr>
          <p:spPr>
            <a:xfrm>
              <a:off x="4427299" y="2258282"/>
              <a:ext cx="62292" cy="22651"/>
            </a:xfrm>
            <a:custGeom>
              <a:avLst/>
              <a:gdLst>
                <a:gd name="connsiteX0" fmla="*/ 50966 w 62292"/>
                <a:gd name="connsiteY0" fmla="*/ 0 h 22651"/>
                <a:gd name="connsiteX1" fmla="*/ 11326 w 62292"/>
                <a:gd name="connsiteY1" fmla="*/ 0 h 22651"/>
                <a:gd name="connsiteX2" fmla="*/ 0 w 62292"/>
                <a:gd name="connsiteY2" fmla="*/ 11326 h 22651"/>
                <a:gd name="connsiteX3" fmla="*/ 11326 w 62292"/>
                <a:gd name="connsiteY3" fmla="*/ 22652 h 22651"/>
                <a:gd name="connsiteX4" fmla="*/ 50966 w 62292"/>
                <a:gd name="connsiteY4" fmla="*/ 22652 h 22651"/>
                <a:gd name="connsiteX5" fmla="*/ 62292 w 62292"/>
                <a:gd name="connsiteY5" fmla="*/ 11326 h 22651"/>
                <a:gd name="connsiteX6" fmla="*/ 50966 w 62292"/>
                <a:gd name="connsiteY6" fmla="*/ 0 h 2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92" h="22651">
                  <a:moveTo>
                    <a:pt x="50966" y="0"/>
                  </a:moveTo>
                  <a:lnTo>
                    <a:pt x="11326" y="0"/>
                  </a:lnTo>
                  <a:cubicBezTo>
                    <a:pt x="5071" y="0"/>
                    <a:pt x="0" y="5071"/>
                    <a:pt x="0" y="11326"/>
                  </a:cubicBezTo>
                  <a:cubicBezTo>
                    <a:pt x="0" y="17581"/>
                    <a:pt x="5071" y="22652"/>
                    <a:pt x="11326" y="22652"/>
                  </a:cubicBezTo>
                  <a:lnTo>
                    <a:pt x="50966" y="22652"/>
                  </a:lnTo>
                  <a:cubicBezTo>
                    <a:pt x="57222" y="22652"/>
                    <a:pt x="62292" y="17581"/>
                    <a:pt x="62292" y="11326"/>
                  </a:cubicBezTo>
                  <a:cubicBezTo>
                    <a:pt x="62292" y="5071"/>
                    <a:pt x="57222" y="0"/>
                    <a:pt x="5096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B2D21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0" name="Forme libre 79">
              <a:extLst>
                <a:ext uri="{FF2B5EF4-FFF2-40B4-BE49-F238E27FC236}">
                  <a16:creationId xmlns:a16="http://schemas.microsoft.com/office/drawing/2014/main" id="{C3EAA54B-8885-7D62-DE37-12EE2E6B2641}"/>
                </a:ext>
              </a:extLst>
            </p:cNvPr>
            <p:cNvSpPr/>
            <p:nvPr/>
          </p:nvSpPr>
          <p:spPr>
            <a:xfrm>
              <a:off x="4487783" y="2378104"/>
              <a:ext cx="50683" cy="50966"/>
            </a:xfrm>
            <a:custGeom>
              <a:avLst/>
              <a:gdLst>
                <a:gd name="connsiteX0" fmla="*/ 31991 w 50683"/>
                <a:gd name="connsiteY0" fmla="*/ 2723 h 50966"/>
                <a:gd name="connsiteX1" fmla="*/ 3959 w 50683"/>
                <a:gd name="connsiteY1" fmla="*/ 31038 h 50966"/>
                <a:gd name="connsiteX2" fmla="*/ 2724 w 50683"/>
                <a:gd name="connsiteY2" fmla="*/ 47007 h 50966"/>
                <a:gd name="connsiteX3" fmla="*/ 18693 w 50683"/>
                <a:gd name="connsiteY3" fmla="*/ 48243 h 50966"/>
                <a:gd name="connsiteX4" fmla="*/ 19929 w 50683"/>
                <a:gd name="connsiteY4" fmla="*/ 47007 h 50966"/>
                <a:gd name="connsiteX5" fmla="*/ 47960 w 50683"/>
                <a:gd name="connsiteY5" fmla="*/ 18693 h 50966"/>
                <a:gd name="connsiteX6" fmla="*/ 46725 w 50683"/>
                <a:gd name="connsiteY6" fmla="*/ 2723 h 50966"/>
                <a:gd name="connsiteX7" fmla="*/ 31991 w 50683"/>
                <a:gd name="connsiteY7" fmla="*/ 2723 h 5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683" h="50966">
                  <a:moveTo>
                    <a:pt x="31991" y="2723"/>
                  </a:moveTo>
                  <a:lnTo>
                    <a:pt x="3959" y="31038"/>
                  </a:lnTo>
                  <a:cubicBezTo>
                    <a:pt x="-792" y="35107"/>
                    <a:pt x="-1345" y="42256"/>
                    <a:pt x="2724" y="47007"/>
                  </a:cubicBezTo>
                  <a:cubicBezTo>
                    <a:pt x="6792" y="51759"/>
                    <a:pt x="13942" y="52311"/>
                    <a:pt x="18693" y="48243"/>
                  </a:cubicBezTo>
                  <a:cubicBezTo>
                    <a:pt x="19136" y="47864"/>
                    <a:pt x="19549" y="47450"/>
                    <a:pt x="19929" y="47007"/>
                  </a:cubicBezTo>
                  <a:lnTo>
                    <a:pt x="47960" y="18693"/>
                  </a:lnTo>
                  <a:cubicBezTo>
                    <a:pt x="52029" y="13942"/>
                    <a:pt x="51476" y="6792"/>
                    <a:pt x="46725" y="2723"/>
                  </a:cubicBezTo>
                  <a:cubicBezTo>
                    <a:pt x="42485" y="-908"/>
                    <a:pt x="36231" y="-908"/>
                    <a:pt x="31991" y="272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B2D21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1" name="Forme libre 80">
              <a:extLst>
                <a:ext uri="{FF2B5EF4-FFF2-40B4-BE49-F238E27FC236}">
                  <a16:creationId xmlns:a16="http://schemas.microsoft.com/office/drawing/2014/main" id="{CB855DC5-AFFD-EDDB-1C2A-C05D74B6BC1A}"/>
                </a:ext>
              </a:extLst>
            </p:cNvPr>
            <p:cNvSpPr/>
            <p:nvPr/>
          </p:nvSpPr>
          <p:spPr>
            <a:xfrm>
              <a:off x="4769030" y="2374940"/>
              <a:ext cx="52049" cy="52096"/>
            </a:xfrm>
            <a:custGeom>
              <a:avLst/>
              <a:gdLst>
                <a:gd name="connsiteX0" fmla="*/ 19732 w 52049"/>
                <a:gd name="connsiteY0" fmla="*/ 3736 h 52096"/>
                <a:gd name="connsiteX1" fmla="*/ 3736 w 52049"/>
                <a:gd name="connsiteY1" fmla="*/ 2920 h 52096"/>
                <a:gd name="connsiteX2" fmla="*/ 2920 w 52049"/>
                <a:gd name="connsiteY2" fmla="*/ 18916 h 52096"/>
                <a:gd name="connsiteX3" fmla="*/ 3706 w 52049"/>
                <a:gd name="connsiteY3" fmla="*/ 19705 h 52096"/>
                <a:gd name="connsiteX4" fmla="*/ 32021 w 52049"/>
                <a:gd name="connsiteY4" fmla="*/ 48020 h 52096"/>
                <a:gd name="connsiteX5" fmla="*/ 47972 w 52049"/>
                <a:gd name="connsiteY5" fmla="*/ 49473 h 52096"/>
                <a:gd name="connsiteX6" fmla="*/ 49425 w 52049"/>
                <a:gd name="connsiteY6" fmla="*/ 33522 h 52096"/>
                <a:gd name="connsiteX7" fmla="*/ 47594 w 52049"/>
                <a:gd name="connsiteY7" fmla="*/ 31767 h 52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049" h="52096">
                  <a:moveTo>
                    <a:pt x="19732" y="3736"/>
                  </a:moveTo>
                  <a:cubicBezTo>
                    <a:pt x="15541" y="-907"/>
                    <a:pt x="8379" y="-1272"/>
                    <a:pt x="3736" y="2920"/>
                  </a:cubicBezTo>
                  <a:cubicBezTo>
                    <a:pt x="-907" y="7111"/>
                    <a:pt x="-1272" y="14273"/>
                    <a:pt x="2920" y="18916"/>
                  </a:cubicBezTo>
                  <a:cubicBezTo>
                    <a:pt x="3169" y="19191"/>
                    <a:pt x="3432" y="19455"/>
                    <a:pt x="3706" y="19705"/>
                  </a:cubicBezTo>
                  <a:lnTo>
                    <a:pt x="32021" y="48020"/>
                  </a:lnTo>
                  <a:cubicBezTo>
                    <a:pt x="36024" y="52826"/>
                    <a:pt x="43166" y="53476"/>
                    <a:pt x="47972" y="49473"/>
                  </a:cubicBezTo>
                  <a:cubicBezTo>
                    <a:pt x="52778" y="45470"/>
                    <a:pt x="53428" y="38328"/>
                    <a:pt x="49425" y="33522"/>
                  </a:cubicBezTo>
                  <a:cubicBezTo>
                    <a:pt x="48882" y="32870"/>
                    <a:pt x="48268" y="32282"/>
                    <a:pt x="47594" y="3176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B2D21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" name="Forme libre 81">
              <a:extLst>
                <a:ext uri="{FF2B5EF4-FFF2-40B4-BE49-F238E27FC236}">
                  <a16:creationId xmlns:a16="http://schemas.microsoft.com/office/drawing/2014/main" id="{634B6F18-7780-5053-9100-724DF25C193B}"/>
                </a:ext>
              </a:extLst>
            </p:cNvPr>
            <p:cNvSpPr/>
            <p:nvPr/>
          </p:nvSpPr>
          <p:spPr>
            <a:xfrm>
              <a:off x="4816624" y="2257885"/>
              <a:ext cx="62292" cy="22651"/>
            </a:xfrm>
            <a:custGeom>
              <a:avLst/>
              <a:gdLst>
                <a:gd name="connsiteX0" fmla="*/ 50966 w 62292"/>
                <a:gd name="connsiteY0" fmla="*/ 0 h 22651"/>
                <a:gd name="connsiteX1" fmla="*/ 11326 w 62292"/>
                <a:gd name="connsiteY1" fmla="*/ 0 h 22651"/>
                <a:gd name="connsiteX2" fmla="*/ 0 w 62292"/>
                <a:gd name="connsiteY2" fmla="*/ 11326 h 22651"/>
                <a:gd name="connsiteX3" fmla="*/ 11326 w 62292"/>
                <a:gd name="connsiteY3" fmla="*/ 22652 h 22651"/>
                <a:gd name="connsiteX4" fmla="*/ 50966 w 62292"/>
                <a:gd name="connsiteY4" fmla="*/ 22652 h 22651"/>
                <a:gd name="connsiteX5" fmla="*/ 62292 w 62292"/>
                <a:gd name="connsiteY5" fmla="*/ 11326 h 22651"/>
                <a:gd name="connsiteX6" fmla="*/ 50966 w 62292"/>
                <a:gd name="connsiteY6" fmla="*/ 0 h 22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292" h="22651">
                  <a:moveTo>
                    <a:pt x="50966" y="0"/>
                  </a:moveTo>
                  <a:lnTo>
                    <a:pt x="11326" y="0"/>
                  </a:lnTo>
                  <a:cubicBezTo>
                    <a:pt x="5071" y="0"/>
                    <a:pt x="0" y="5071"/>
                    <a:pt x="0" y="11326"/>
                  </a:cubicBezTo>
                  <a:cubicBezTo>
                    <a:pt x="0" y="17581"/>
                    <a:pt x="5071" y="22652"/>
                    <a:pt x="11326" y="22652"/>
                  </a:cubicBezTo>
                  <a:lnTo>
                    <a:pt x="50966" y="22652"/>
                  </a:lnTo>
                  <a:cubicBezTo>
                    <a:pt x="57222" y="22652"/>
                    <a:pt x="62292" y="17581"/>
                    <a:pt x="62292" y="11326"/>
                  </a:cubicBezTo>
                  <a:cubicBezTo>
                    <a:pt x="62292" y="5071"/>
                    <a:pt x="57222" y="0"/>
                    <a:pt x="50966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AB2D21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 w="56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44330E5-FFFE-9F8E-CD11-F755AC59FBB8}"/>
              </a:ext>
            </a:extLst>
          </p:cNvPr>
          <p:cNvCxnSpPr>
            <a:cxnSpLocks/>
          </p:cNvCxnSpPr>
          <p:nvPr/>
        </p:nvCxnSpPr>
        <p:spPr>
          <a:xfrm>
            <a:off x="1793202" y="921860"/>
            <a:ext cx="10346334" cy="0"/>
          </a:xfrm>
          <a:prstGeom prst="line">
            <a:avLst/>
          </a:prstGeom>
          <a:ln w="76200">
            <a:solidFill>
              <a:srgbClr val="AB2D21"/>
            </a:solidFill>
          </a:ln>
          <a:effectLst>
            <a:outerShdw blurRad="50800" dist="50800" dir="5400000" algn="ctr" rotWithShape="0">
              <a:schemeClr val="bg1">
                <a:lumMod val="7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ED2E1AB0-145B-B3DE-5EDC-4143051CBE50}"/>
              </a:ext>
            </a:extLst>
          </p:cNvPr>
          <p:cNvSpPr txBox="1"/>
          <p:nvPr/>
        </p:nvSpPr>
        <p:spPr>
          <a:xfrm>
            <a:off x="11716458" y="65196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AB2D21"/>
                </a:solidFill>
                <a:latin typeface="Avenir Book" panose="02000503020000020003" pitchFamily="2" charset="0"/>
              </a:rPr>
              <a:t>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353A57D-4DE0-0E96-833D-84353C33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1" y="675833"/>
            <a:ext cx="1646140" cy="492053"/>
          </a:xfrm>
          <a:prstGeom prst="rect">
            <a:avLst/>
          </a:prstGeom>
        </p:spPr>
      </p:pic>
      <p:grpSp>
        <p:nvGrpSpPr>
          <p:cNvPr id="40" name="Graphique 79" descr="Homme et femme avec un remplissage uni">
            <a:extLst>
              <a:ext uri="{FF2B5EF4-FFF2-40B4-BE49-F238E27FC236}">
                <a16:creationId xmlns:a16="http://schemas.microsoft.com/office/drawing/2014/main" id="{47CB119D-9DFA-F203-DDAA-3E5EF2BD65DE}"/>
              </a:ext>
            </a:extLst>
          </p:cNvPr>
          <p:cNvGrpSpPr/>
          <p:nvPr/>
        </p:nvGrpSpPr>
        <p:grpSpPr>
          <a:xfrm>
            <a:off x="7444154" y="2045922"/>
            <a:ext cx="340339" cy="389538"/>
            <a:chOff x="1586879" y="5505095"/>
            <a:chExt cx="340339" cy="389538"/>
          </a:xfrm>
          <a:gradFill flip="none" rotWithShape="1">
            <a:gsLst>
              <a:gs pos="20000">
                <a:srgbClr val="AB2D2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2700000" scaled="1"/>
            <a:tileRect/>
          </a:gradFill>
        </p:grpSpPr>
        <p:sp>
          <p:nvSpPr>
            <p:cNvPr id="41" name="Forme libre 40">
              <a:extLst>
                <a:ext uri="{FF2B5EF4-FFF2-40B4-BE49-F238E27FC236}">
                  <a16:creationId xmlns:a16="http://schemas.microsoft.com/office/drawing/2014/main" id="{0F5235C4-047B-60C6-D9FD-B6B14767DE6A}"/>
                </a:ext>
              </a:extLst>
            </p:cNvPr>
            <p:cNvSpPr/>
            <p:nvPr/>
          </p:nvSpPr>
          <p:spPr>
            <a:xfrm>
              <a:off x="1644830" y="5505095"/>
              <a:ext cx="68169" cy="68169"/>
            </a:xfrm>
            <a:custGeom>
              <a:avLst/>
              <a:gdLst>
                <a:gd name="connsiteX0" fmla="*/ 68169 w 68169"/>
                <a:gd name="connsiteY0" fmla="*/ 34085 h 68169"/>
                <a:gd name="connsiteX1" fmla="*/ 34085 w 68169"/>
                <a:gd name="connsiteY1" fmla="*/ 68169 h 68169"/>
                <a:gd name="connsiteX2" fmla="*/ 0 w 68169"/>
                <a:gd name="connsiteY2" fmla="*/ 34085 h 68169"/>
                <a:gd name="connsiteX3" fmla="*/ 34085 w 68169"/>
                <a:gd name="connsiteY3" fmla="*/ 0 h 68169"/>
                <a:gd name="connsiteX4" fmla="*/ 68169 w 68169"/>
                <a:gd name="connsiteY4" fmla="*/ 34085 h 6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69" h="68169">
                  <a:moveTo>
                    <a:pt x="68169" y="34085"/>
                  </a:moveTo>
                  <a:cubicBezTo>
                    <a:pt x="68169" y="52909"/>
                    <a:pt x="52909" y="68169"/>
                    <a:pt x="34085" y="68169"/>
                  </a:cubicBezTo>
                  <a:cubicBezTo>
                    <a:pt x="15260" y="68169"/>
                    <a:pt x="0" y="52909"/>
                    <a:pt x="0" y="34085"/>
                  </a:cubicBezTo>
                  <a:cubicBezTo>
                    <a:pt x="0" y="15260"/>
                    <a:pt x="15260" y="0"/>
                    <a:pt x="34085" y="0"/>
                  </a:cubicBezTo>
                  <a:cubicBezTo>
                    <a:pt x="52909" y="0"/>
                    <a:pt x="68169" y="15260"/>
                    <a:pt x="68169" y="34085"/>
                  </a:cubicBezTo>
                  <a:close/>
                </a:path>
              </a:pathLst>
            </a:custGeom>
            <a:grpFill/>
            <a:ln w="48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Forme libre 42">
              <a:extLst>
                <a:ext uri="{FF2B5EF4-FFF2-40B4-BE49-F238E27FC236}">
                  <a16:creationId xmlns:a16="http://schemas.microsoft.com/office/drawing/2014/main" id="{FF979AA8-0755-DF79-EE85-E9B2795733E8}"/>
                </a:ext>
              </a:extLst>
            </p:cNvPr>
            <p:cNvSpPr/>
            <p:nvPr/>
          </p:nvSpPr>
          <p:spPr>
            <a:xfrm>
              <a:off x="1800646" y="5505095"/>
              <a:ext cx="68169" cy="68169"/>
            </a:xfrm>
            <a:custGeom>
              <a:avLst/>
              <a:gdLst>
                <a:gd name="connsiteX0" fmla="*/ 68169 w 68169"/>
                <a:gd name="connsiteY0" fmla="*/ 34085 h 68169"/>
                <a:gd name="connsiteX1" fmla="*/ 34085 w 68169"/>
                <a:gd name="connsiteY1" fmla="*/ 68169 h 68169"/>
                <a:gd name="connsiteX2" fmla="*/ 0 w 68169"/>
                <a:gd name="connsiteY2" fmla="*/ 34085 h 68169"/>
                <a:gd name="connsiteX3" fmla="*/ 34085 w 68169"/>
                <a:gd name="connsiteY3" fmla="*/ 0 h 68169"/>
                <a:gd name="connsiteX4" fmla="*/ 68169 w 68169"/>
                <a:gd name="connsiteY4" fmla="*/ 34085 h 6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69" h="68169">
                  <a:moveTo>
                    <a:pt x="68169" y="34085"/>
                  </a:moveTo>
                  <a:cubicBezTo>
                    <a:pt x="68169" y="52909"/>
                    <a:pt x="52909" y="68169"/>
                    <a:pt x="34085" y="68169"/>
                  </a:cubicBezTo>
                  <a:cubicBezTo>
                    <a:pt x="15260" y="68169"/>
                    <a:pt x="0" y="52909"/>
                    <a:pt x="0" y="34085"/>
                  </a:cubicBezTo>
                  <a:cubicBezTo>
                    <a:pt x="0" y="15260"/>
                    <a:pt x="15260" y="0"/>
                    <a:pt x="34085" y="0"/>
                  </a:cubicBezTo>
                  <a:cubicBezTo>
                    <a:pt x="52909" y="0"/>
                    <a:pt x="68169" y="15260"/>
                    <a:pt x="68169" y="34085"/>
                  </a:cubicBezTo>
                  <a:close/>
                </a:path>
              </a:pathLst>
            </a:custGeom>
            <a:grpFill/>
            <a:ln w="48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0" name="Forme libre 49">
              <a:extLst>
                <a:ext uri="{FF2B5EF4-FFF2-40B4-BE49-F238E27FC236}">
                  <a16:creationId xmlns:a16="http://schemas.microsoft.com/office/drawing/2014/main" id="{A57DE38E-4FA3-8DB0-20DC-96102302AA44}"/>
                </a:ext>
              </a:extLst>
            </p:cNvPr>
            <p:cNvSpPr/>
            <p:nvPr/>
          </p:nvSpPr>
          <p:spPr>
            <a:xfrm>
              <a:off x="1586879" y="5583003"/>
              <a:ext cx="340339" cy="311630"/>
            </a:xfrm>
            <a:custGeom>
              <a:avLst/>
              <a:gdLst>
                <a:gd name="connsiteX0" fmla="*/ 339879 w 340339"/>
                <a:gd name="connsiteY0" fmla="*/ 136825 h 311630"/>
                <a:gd name="connsiteX1" fmla="*/ 312125 w 340339"/>
                <a:gd name="connsiteY1" fmla="*/ 34085 h 311630"/>
                <a:gd name="connsiteX2" fmla="*/ 307742 w 340339"/>
                <a:gd name="connsiteY2" fmla="*/ 26294 h 311630"/>
                <a:gd name="connsiteX3" fmla="*/ 274145 w 340339"/>
                <a:gd name="connsiteY3" fmla="*/ 4869 h 311630"/>
                <a:gd name="connsiteX4" fmla="*/ 247851 w 340339"/>
                <a:gd name="connsiteY4" fmla="*/ 0 h 311630"/>
                <a:gd name="connsiteX5" fmla="*/ 221557 w 340339"/>
                <a:gd name="connsiteY5" fmla="*/ 4382 h 311630"/>
                <a:gd name="connsiteX6" fmla="*/ 187959 w 340339"/>
                <a:gd name="connsiteY6" fmla="*/ 25807 h 311630"/>
                <a:gd name="connsiteX7" fmla="*/ 183577 w 340339"/>
                <a:gd name="connsiteY7" fmla="*/ 33598 h 311630"/>
                <a:gd name="connsiteX8" fmla="*/ 169943 w 340339"/>
                <a:gd name="connsiteY8" fmla="*/ 84725 h 311630"/>
                <a:gd name="connsiteX9" fmla="*/ 156309 w 340339"/>
                <a:gd name="connsiteY9" fmla="*/ 34085 h 311630"/>
                <a:gd name="connsiteX10" fmla="*/ 151927 w 340339"/>
                <a:gd name="connsiteY10" fmla="*/ 26294 h 311630"/>
                <a:gd name="connsiteX11" fmla="*/ 118329 w 340339"/>
                <a:gd name="connsiteY11" fmla="*/ 4869 h 311630"/>
                <a:gd name="connsiteX12" fmla="*/ 92035 w 340339"/>
                <a:gd name="connsiteY12" fmla="*/ 0 h 311630"/>
                <a:gd name="connsiteX13" fmla="*/ 65742 w 340339"/>
                <a:gd name="connsiteY13" fmla="*/ 4382 h 311630"/>
                <a:gd name="connsiteX14" fmla="*/ 32144 w 340339"/>
                <a:gd name="connsiteY14" fmla="*/ 25807 h 311630"/>
                <a:gd name="connsiteX15" fmla="*/ 27762 w 340339"/>
                <a:gd name="connsiteY15" fmla="*/ 33598 h 311630"/>
                <a:gd name="connsiteX16" fmla="*/ 494 w 340339"/>
                <a:gd name="connsiteY16" fmla="*/ 136338 h 311630"/>
                <a:gd name="connsiteX17" fmla="*/ 10719 w 340339"/>
                <a:gd name="connsiteY17" fmla="*/ 154841 h 311630"/>
                <a:gd name="connsiteX18" fmla="*/ 14128 w 340339"/>
                <a:gd name="connsiteY18" fmla="*/ 155815 h 311630"/>
                <a:gd name="connsiteX19" fmla="*/ 28249 w 340339"/>
                <a:gd name="connsiteY19" fmla="*/ 145103 h 311630"/>
                <a:gd name="connsiteX20" fmla="*/ 53082 w 340339"/>
                <a:gd name="connsiteY20" fmla="*/ 51614 h 311630"/>
                <a:gd name="connsiteX21" fmla="*/ 53082 w 340339"/>
                <a:gd name="connsiteY21" fmla="*/ 160685 h 311630"/>
                <a:gd name="connsiteX22" fmla="*/ 53082 w 340339"/>
                <a:gd name="connsiteY22" fmla="*/ 311631 h 311630"/>
                <a:gd name="connsiteX23" fmla="*/ 82297 w 340339"/>
                <a:gd name="connsiteY23" fmla="*/ 311631 h 311630"/>
                <a:gd name="connsiteX24" fmla="*/ 82297 w 340339"/>
                <a:gd name="connsiteY24" fmla="*/ 160685 h 311630"/>
                <a:gd name="connsiteX25" fmla="*/ 101774 w 340339"/>
                <a:gd name="connsiteY25" fmla="*/ 160685 h 311630"/>
                <a:gd name="connsiteX26" fmla="*/ 101774 w 340339"/>
                <a:gd name="connsiteY26" fmla="*/ 311631 h 311630"/>
                <a:gd name="connsiteX27" fmla="*/ 130989 w 340339"/>
                <a:gd name="connsiteY27" fmla="*/ 311631 h 311630"/>
                <a:gd name="connsiteX28" fmla="*/ 130989 w 340339"/>
                <a:gd name="connsiteY28" fmla="*/ 160685 h 311630"/>
                <a:gd name="connsiteX29" fmla="*/ 130989 w 340339"/>
                <a:gd name="connsiteY29" fmla="*/ 51614 h 311630"/>
                <a:gd name="connsiteX30" fmla="*/ 155822 w 340339"/>
                <a:gd name="connsiteY30" fmla="*/ 144616 h 311630"/>
                <a:gd name="connsiteX31" fmla="*/ 169943 w 340339"/>
                <a:gd name="connsiteY31" fmla="*/ 155328 h 311630"/>
                <a:gd name="connsiteX32" fmla="*/ 173838 w 340339"/>
                <a:gd name="connsiteY32" fmla="*/ 154841 h 311630"/>
                <a:gd name="connsiteX33" fmla="*/ 183090 w 340339"/>
                <a:gd name="connsiteY33" fmla="*/ 146077 h 311630"/>
                <a:gd name="connsiteX34" fmla="*/ 208897 w 340339"/>
                <a:gd name="connsiteY34" fmla="*/ 51614 h 311630"/>
                <a:gd name="connsiteX35" fmla="*/ 208897 w 340339"/>
                <a:gd name="connsiteY35" fmla="*/ 91055 h 311630"/>
                <a:gd name="connsiteX36" fmla="*/ 181142 w 340339"/>
                <a:gd name="connsiteY36" fmla="*/ 194769 h 311630"/>
                <a:gd name="connsiteX37" fmla="*/ 208897 w 340339"/>
                <a:gd name="connsiteY37" fmla="*/ 194769 h 311630"/>
                <a:gd name="connsiteX38" fmla="*/ 208897 w 340339"/>
                <a:gd name="connsiteY38" fmla="*/ 311631 h 311630"/>
                <a:gd name="connsiteX39" fmla="*/ 238112 w 340339"/>
                <a:gd name="connsiteY39" fmla="*/ 311631 h 311630"/>
                <a:gd name="connsiteX40" fmla="*/ 238112 w 340339"/>
                <a:gd name="connsiteY40" fmla="*/ 194769 h 311630"/>
                <a:gd name="connsiteX41" fmla="*/ 257589 w 340339"/>
                <a:gd name="connsiteY41" fmla="*/ 194769 h 311630"/>
                <a:gd name="connsiteX42" fmla="*/ 257589 w 340339"/>
                <a:gd name="connsiteY42" fmla="*/ 311631 h 311630"/>
                <a:gd name="connsiteX43" fmla="*/ 286805 w 340339"/>
                <a:gd name="connsiteY43" fmla="*/ 311631 h 311630"/>
                <a:gd name="connsiteX44" fmla="*/ 286805 w 340339"/>
                <a:gd name="connsiteY44" fmla="*/ 194769 h 311630"/>
                <a:gd name="connsiteX45" fmla="*/ 314559 w 340339"/>
                <a:gd name="connsiteY45" fmla="*/ 194769 h 311630"/>
                <a:gd name="connsiteX46" fmla="*/ 286805 w 340339"/>
                <a:gd name="connsiteY46" fmla="*/ 91055 h 311630"/>
                <a:gd name="connsiteX47" fmla="*/ 286805 w 340339"/>
                <a:gd name="connsiteY47" fmla="*/ 51614 h 311630"/>
                <a:gd name="connsiteX48" fmla="*/ 311638 w 340339"/>
                <a:gd name="connsiteY48" fmla="*/ 144616 h 311630"/>
                <a:gd name="connsiteX49" fmla="*/ 325758 w 340339"/>
                <a:gd name="connsiteY49" fmla="*/ 155328 h 311630"/>
                <a:gd name="connsiteX50" fmla="*/ 329654 w 340339"/>
                <a:gd name="connsiteY50" fmla="*/ 154841 h 311630"/>
                <a:gd name="connsiteX51" fmla="*/ 339879 w 340339"/>
                <a:gd name="connsiteY51" fmla="*/ 136825 h 311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40339" h="311630">
                  <a:moveTo>
                    <a:pt x="339879" y="136825"/>
                  </a:moveTo>
                  <a:lnTo>
                    <a:pt x="312125" y="34085"/>
                  </a:lnTo>
                  <a:cubicBezTo>
                    <a:pt x="311151" y="31163"/>
                    <a:pt x="309690" y="28242"/>
                    <a:pt x="307742" y="26294"/>
                  </a:cubicBezTo>
                  <a:cubicBezTo>
                    <a:pt x="298491" y="16555"/>
                    <a:pt x="286805" y="9252"/>
                    <a:pt x="274145" y="4869"/>
                  </a:cubicBezTo>
                  <a:cubicBezTo>
                    <a:pt x="265867" y="1461"/>
                    <a:pt x="257102" y="0"/>
                    <a:pt x="247851" y="0"/>
                  </a:cubicBezTo>
                  <a:cubicBezTo>
                    <a:pt x="238599" y="0"/>
                    <a:pt x="229835" y="1461"/>
                    <a:pt x="221557" y="4382"/>
                  </a:cubicBezTo>
                  <a:cubicBezTo>
                    <a:pt x="208410" y="8765"/>
                    <a:pt x="197211" y="16068"/>
                    <a:pt x="187959" y="25807"/>
                  </a:cubicBezTo>
                  <a:cubicBezTo>
                    <a:pt x="186012" y="28242"/>
                    <a:pt x="184551" y="30676"/>
                    <a:pt x="183577" y="33598"/>
                  </a:cubicBezTo>
                  <a:lnTo>
                    <a:pt x="169943" y="84725"/>
                  </a:lnTo>
                  <a:lnTo>
                    <a:pt x="156309" y="34085"/>
                  </a:lnTo>
                  <a:cubicBezTo>
                    <a:pt x="155335" y="31163"/>
                    <a:pt x="153875" y="28242"/>
                    <a:pt x="151927" y="26294"/>
                  </a:cubicBezTo>
                  <a:cubicBezTo>
                    <a:pt x="142675" y="16555"/>
                    <a:pt x="130989" y="9252"/>
                    <a:pt x="118329" y="4869"/>
                  </a:cubicBezTo>
                  <a:cubicBezTo>
                    <a:pt x="110052" y="1461"/>
                    <a:pt x="101287" y="0"/>
                    <a:pt x="92035" y="0"/>
                  </a:cubicBezTo>
                  <a:cubicBezTo>
                    <a:pt x="82784" y="0"/>
                    <a:pt x="74019" y="1461"/>
                    <a:pt x="65742" y="4382"/>
                  </a:cubicBezTo>
                  <a:cubicBezTo>
                    <a:pt x="52595" y="8765"/>
                    <a:pt x="41395" y="16068"/>
                    <a:pt x="32144" y="25807"/>
                  </a:cubicBezTo>
                  <a:cubicBezTo>
                    <a:pt x="30196" y="28242"/>
                    <a:pt x="28735" y="30676"/>
                    <a:pt x="27762" y="33598"/>
                  </a:cubicBezTo>
                  <a:lnTo>
                    <a:pt x="494" y="136338"/>
                  </a:lnTo>
                  <a:cubicBezTo>
                    <a:pt x="-1454" y="144129"/>
                    <a:pt x="2442" y="152894"/>
                    <a:pt x="10719" y="154841"/>
                  </a:cubicBezTo>
                  <a:cubicBezTo>
                    <a:pt x="11693" y="155815"/>
                    <a:pt x="12667" y="155815"/>
                    <a:pt x="14128" y="155815"/>
                  </a:cubicBezTo>
                  <a:cubicBezTo>
                    <a:pt x="20458" y="155815"/>
                    <a:pt x="26301" y="151433"/>
                    <a:pt x="28249" y="145103"/>
                  </a:cubicBezTo>
                  <a:lnTo>
                    <a:pt x="53082" y="51614"/>
                  </a:lnTo>
                  <a:lnTo>
                    <a:pt x="53082" y="160685"/>
                  </a:lnTo>
                  <a:lnTo>
                    <a:pt x="53082" y="311631"/>
                  </a:lnTo>
                  <a:lnTo>
                    <a:pt x="82297" y="311631"/>
                  </a:lnTo>
                  <a:lnTo>
                    <a:pt x="82297" y="160685"/>
                  </a:lnTo>
                  <a:lnTo>
                    <a:pt x="101774" y="160685"/>
                  </a:lnTo>
                  <a:lnTo>
                    <a:pt x="101774" y="311631"/>
                  </a:lnTo>
                  <a:lnTo>
                    <a:pt x="130989" y="311631"/>
                  </a:lnTo>
                  <a:lnTo>
                    <a:pt x="130989" y="160685"/>
                  </a:lnTo>
                  <a:lnTo>
                    <a:pt x="130989" y="51614"/>
                  </a:lnTo>
                  <a:lnTo>
                    <a:pt x="155822" y="144616"/>
                  </a:lnTo>
                  <a:cubicBezTo>
                    <a:pt x="157770" y="150946"/>
                    <a:pt x="163613" y="155328"/>
                    <a:pt x="169943" y="155328"/>
                  </a:cubicBezTo>
                  <a:cubicBezTo>
                    <a:pt x="171404" y="155328"/>
                    <a:pt x="172378" y="155328"/>
                    <a:pt x="173838" y="154841"/>
                  </a:cubicBezTo>
                  <a:cubicBezTo>
                    <a:pt x="178221" y="153381"/>
                    <a:pt x="181629" y="149972"/>
                    <a:pt x="183090" y="146077"/>
                  </a:cubicBezTo>
                  <a:cubicBezTo>
                    <a:pt x="183577" y="146077"/>
                    <a:pt x="208897" y="51614"/>
                    <a:pt x="208897" y="51614"/>
                  </a:cubicBezTo>
                  <a:lnTo>
                    <a:pt x="208897" y="91055"/>
                  </a:lnTo>
                  <a:lnTo>
                    <a:pt x="181142" y="194769"/>
                  </a:lnTo>
                  <a:lnTo>
                    <a:pt x="208897" y="194769"/>
                  </a:lnTo>
                  <a:lnTo>
                    <a:pt x="208897" y="311631"/>
                  </a:lnTo>
                  <a:lnTo>
                    <a:pt x="238112" y="311631"/>
                  </a:lnTo>
                  <a:lnTo>
                    <a:pt x="238112" y="194769"/>
                  </a:lnTo>
                  <a:lnTo>
                    <a:pt x="257589" y="194769"/>
                  </a:lnTo>
                  <a:lnTo>
                    <a:pt x="257589" y="311631"/>
                  </a:lnTo>
                  <a:lnTo>
                    <a:pt x="286805" y="311631"/>
                  </a:lnTo>
                  <a:lnTo>
                    <a:pt x="286805" y="194769"/>
                  </a:lnTo>
                  <a:lnTo>
                    <a:pt x="314559" y="194769"/>
                  </a:lnTo>
                  <a:lnTo>
                    <a:pt x="286805" y="91055"/>
                  </a:lnTo>
                  <a:lnTo>
                    <a:pt x="286805" y="51614"/>
                  </a:lnTo>
                  <a:lnTo>
                    <a:pt x="311638" y="144616"/>
                  </a:lnTo>
                  <a:cubicBezTo>
                    <a:pt x="313585" y="150946"/>
                    <a:pt x="319428" y="155328"/>
                    <a:pt x="325758" y="155328"/>
                  </a:cubicBezTo>
                  <a:cubicBezTo>
                    <a:pt x="327219" y="155328"/>
                    <a:pt x="328193" y="155328"/>
                    <a:pt x="329654" y="154841"/>
                  </a:cubicBezTo>
                  <a:cubicBezTo>
                    <a:pt x="337445" y="152894"/>
                    <a:pt x="341827" y="144616"/>
                    <a:pt x="339879" y="136825"/>
                  </a:cubicBezTo>
                  <a:close/>
                </a:path>
              </a:pathLst>
            </a:custGeom>
            <a:grpFill/>
            <a:ln w="48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25410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0EF0876A-0A70-614B-469D-96C4AE556B84}"/>
              </a:ext>
            </a:extLst>
          </p:cNvPr>
          <p:cNvGrpSpPr/>
          <p:nvPr/>
        </p:nvGrpSpPr>
        <p:grpSpPr>
          <a:xfrm>
            <a:off x="249095" y="0"/>
            <a:ext cx="182640" cy="6858000"/>
            <a:chOff x="249095" y="0"/>
            <a:chExt cx="182640" cy="685800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6DDDD7F-48F0-F1EF-8499-1AA861EF7C65}"/>
                </a:ext>
              </a:extLst>
            </p:cNvPr>
            <p:cNvGrpSpPr/>
            <p:nvPr/>
          </p:nvGrpSpPr>
          <p:grpSpPr>
            <a:xfrm>
              <a:off x="340415" y="0"/>
              <a:ext cx="0" cy="6858000"/>
              <a:chOff x="456162" y="0"/>
              <a:chExt cx="0" cy="6858000"/>
            </a:xfrm>
          </p:grpSpPr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D3FFC477-94CA-8819-FB06-9157F9352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0"/>
                <a:ext cx="0" cy="368490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A27F2AF-98DC-5DCB-32B0-7904F943B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1132764"/>
                <a:ext cx="0" cy="5725236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895B4F5-4E68-5EC5-5FA6-19A43F584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4908" y="647347"/>
              <a:ext cx="611013" cy="182640"/>
            </a:xfrm>
            <a:prstGeom prst="rect">
              <a:avLst/>
            </a:prstGeom>
          </p:spPr>
        </p:pic>
      </p:grpSp>
      <p:sp>
        <p:nvSpPr>
          <p:cNvPr id="3" name="AutoShape 2">
            <a:extLst>
              <a:ext uri="{FF2B5EF4-FFF2-40B4-BE49-F238E27FC236}">
                <a16:creationId xmlns:a16="http://schemas.microsoft.com/office/drawing/2014/main" id="{CBC6DA0F-0F00-84CC-B111-26334B77F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1921446-60ED-3C5D-46F2-48F5DEA81A4F}"/>
              </a:ext>
            </a:extLst>
          </p:cNvPr>
          <p:cNvSpPr txBox="1"/>
          <p:nvPr/>
        </p:nvSpPr>
        <p:spPr>
          <a:xfrm>
            <a:off x="898629" y="368490"/>
            <a:ext cx="11524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pc="300" dirty="0">
                <a:solidFill>
                  <a:srgbClr val="36291D"/>
                </a:solidFill>
                <a:latin typeface="Montserrat" pitchFamily="2" charset="77"/>
              </a:rPr>
              <a:t>CONLUSION</a:t>
            </a:r>
            <a:endParaRPr lang="fr-FR" sz="2400" spc="300" dirty="0">
              <a:solidFill>
                <a:srgbClr val="AB2D21"/>
              </a:solidFill>
              <a:latin typeface="Montserrat" pitchFamily="2" charset="77"/>
            </a:endParaRP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75C2767-4839-F662-1F9A-9979AC1B5DC9}"/>
              </a:ext>
            </a:extLst>
          </p:cNvPr>
          <p:cNvGrpSpPr/>
          <p:nvPr/>
        </p:nvGrpSpPr>
        <p:grpSpPr>
          <a:xfrm>
            <a:off x="1057297" y="1150749"/>
            <a:ext cx="10999699" cy="496602"/>
            <a:chOff x="1162338" y="1569528"/>
            <a:chExt cx="10999699" cy="496602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DD277A59-AF0E-A15C-1745-BF99D1B77F6B}"/>
                </a:ext>
              </a:extLst>
            </p:cNvPr>
            <p:cNvGrpSpPr/>
            <p:nvPr/>
          </p:nvGrpSpPr>
          <p:grpSpPr>
            <a:xfrm>
              <a:off x="1162338" y="1569528"/>
              <a:ext cx="2998980" cy="496602"/>
              <a:chOff x="591375" y="3161290"/>
              <a:chExt cx="4000495" cy="496602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34021AD-C84C-9909-CEED-9E5950957454}"/>
                  </a:ext>
                </a:extLst>
              </p:cNvPr>
              <p:cNvSpPr txBox="1"/>
              <p:nvPr/>
            </p:nvSpPr>
            <p:spPr>
              <a:xfrm>
                <a:off x="591375" y="3161290"/>
                <a:ext cx="4000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rgbClr val="36291D"/>
                    </a:solidFill>
                    <a:latin typeface="Montserrat Medium" pitchFamily="2" charset="77"/>
                  </a:rPr>
                  <a:t>VARIABLE 1</a:t>
                </a:r>
              </a:p>
            </p:txBody>
          </p: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2D0F95ED-1C8F-5D6C-FF24-204DCA6DC2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09" y="3657892"/>
                <a:ext cx="1293330" cy="0"/>
              </a:xfrm>
              <a:prstGeom prst="line">
                <a:avLst/>
              </a:prstGeom>
              <a:ln w="28575">
                <a:gradFill flip="none" rotWithShape="1">
                  <a:gsLst>
                    <a:gs pos="63000">
                      <a:srgbClr val="AB2D21"/>
                    </a:gs>
                    <a:gs pos="0">
                      <a:schemeClr val="accent2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4F7C6C81-A5C5-10DD-C164-C0E45B5FC0DE}"/>
                </a:ext>
              </a:extLst>
            </p:cNvPr>
            <p:cNvGrpSpPr/>
            <p:nvPr/>
          </p:nvGrpSpPr>
          <p:grpSpPr>
            <a:xfrm>
              <a:off x="5161468" y="1569528"/>
              <a:ext cx="2998980" cy="496602"/>
              <a:chOff x="591375" y="3161290"/>
              <a:chExt cx="4000495" cy="496602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6259B3FA-04B0-018A-B08E-B6C340E7B2FB}"/>
                  </a:ext>
                </a:extLst>
              </p:cNvPr>
              <p:cNvSpPr txBox="1"/>
              <p:nvPr/>
            </p:nvSpPr>
            <p:spPr>
              <a:xfrm>
                <a:off x="591375" y="3161290"/>
                <a:ext cx="4000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rgbClr val="36291D"/>
                    </a:solidFill>
                    <a:latin typeface="Montserrat Medium" pitchFamily="2" charset="77"/>
                  </a:rPr>
                  <a:t>VARIABLE 2</a:t>
                </a:r>
              </a:p>
            </p:txBody>
          </p:sp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2DFCE5BA-94B6-720E-2762-896F77DCC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09" y="3657892"/>
                <a:ext cx="1293330" cy="0"/>
              </a:xfrm>
              <a:prstGeom prst="line">
                <a:avLst/>
              </a:prstGeom>
              <a:ln w="28575">
                <a:gradFill flip="none" rotWithShape="1">
                  <a:gsLst>
                    <a:gs pos="63000">
                      <a:srgbClr val="AB2D21"/>
                    </a:gs>
                    <a:gs pos="0">
                      <a:schemeClr val="accent2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AA90260A-BEA7-300E-BA3B-A84DD7B33D58}"/>
                </a:ext>
              </a:extLst>
            </p:cNvPr>
            <p:cNvGrpSpPr/>
            <p:nvPr/>
          </p:nvGrpSpPr>
          <p:grpSpPr>
            <a:xfrm>
              <a:off x="9163057" y="1569528"/>
              <a:ext cx="2998980" cy="496602"/>
              <a:chOff x="591375" y="3161290"/>
              <a:chExt cx="4000495" cy="496602"/>
            </a:xfrm>
          </p:grpSpPr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81EC316-DA4F-9905-1EA8-4B7E648C3F5B}"/>
                  </a:ext>
                </a:extLst>
              </p:cNvPr>
              <p:cNvSpPr txBox="1"/>
              <p:nvPr/>
            </p:nvSpPr>
            <p:spPr>
              <a:xfrm>
                <a:off x="591375" y="3161290"/>
                <a:ext cx="40004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solidFill>
                      <a:srgbClr val="36291D"/>
                    </a:solidFill>
                    <a:latin typeface="Montserrat Medium" pitchFamily="2" charset="77"/>
                  </a:rPr>
                  <a:t>OBSERVATION</a:t>
                </a:r>
              </a:p>
            </p:txBody>
          </p: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277AB850-AA21-E5A5-39E7-96427ED5B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09" y="3657892"/>
                <a:ext cx="1293330" cy="0"/>
              </a:xfrm>
              <a:prstGeom prst="line">
                <a:avLst/>
              </a:prstGeom>
              <a:ln w="28575">
                <a:gradFill flip="none" rotWithShape="1">
                  <a:gsLst>
                    <a:gs pos="63000">
                      <a:srgbClr val="AB2D21"/>
                    </a:gs>
                    <a:gs pos="0">
                      <a:schemeClr val="accent2">
                        <a:lumMod val="20000"/>
                        <a:lumOff val="8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D1455FA-CC6A-83C2-24DB-FAB6B82BAEC7}"/>
              </a:ext>
            </a:extLst>
          </p:cNvPr>
          <p:cNvGrpSpPr/>
          <p:nvPr/>
        </p:nvGrpSpPr>
        <p:grpSpPr>
          <a:xfrm>
            <a:off x="431735" y="2040087"/>
            <a:ext cx="10773593" cy="341242"/>
            <a:chOff x="519999" y="2601368"/>
            <a:chExt cx="9239538" cy="341242"/>
          </a:xfrm>
        </p:grpSpPr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A56F11A2-99CF-2741-7B78-79B87ABB12EE}"/>
                </a:ext>
              </a:extLst>
            </p:cNvPr>
            <p:cNvSpPr txBox="1"/>
            <p:nvPr/>
          </p:nvSpPr>
          <p:spPr>
            <a:xfrm>
              <a:off x="1070875" y="2601368"/>
              <a:ext cx="1702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rgbClr val="36291D"/>
                  </a:solidFill>
                  <a:latin typeface="Montserrat Light" pitchFamily="2" charset="77"/>
                </a:rPr>
                <a:t>Genre des clients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A38810B3-C262-7407-BDB3-6BE8807F9AB9}"/>
                </a:ext>
              </a:extLst>
            </p:cNvPr>
            <p:cNvSpPr txBox="1"/>
            <p:nvPr/>
          </p:nvSpPr>
          <p:spPr>
            <a:xfrm>
              <a:off x="519999" y="2604056"/>
              <a:ext cx="3329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 Light" pitchFamily="2" charset="77"/>
                </a:rPr>
                <a:t>1°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2985CEBD-77F4-1724-B17B-8466BC23F02F}"/>
                </a:ext>
              </a:extLst>
            </p:cNvPr>
            <p:cNvSpPr txBox="1"/>
            <p:nvPr/>
          </p:nvSpPr>
          <p:spPr>
            <a:xfrm>
              <a:off x="4500568" y="2604056"/>
              <a:ext cx="18108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rgbClr val="36291D"/>
                  </a:solidFill>
                  <a:latin typeface="Montserrat Light" pitchFamily="2" charset="77"/>
                </a:rPr>
                <a:t>Catégorie de livres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119AA89D-EDDB-DEFC-9455-7237DF53B102}"/>
                </a:ext>
              </a:extLst>
            </p:cNvPr>
            <p:cNvSpPr txBox="1"/>
            <p:nvPr/>
          </p:nvSpPr>
          <p:spPr>
            <a:xfrm>
              <a:off x="7948716" y="2601368"/>
              <a:ext cx="18108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 Light" pitchFamily="2" charset="77"/>
                </a:rPr>
                <a:t>Pas de corrélation.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352E53E-75A1-118E-ED03-939D9E705589}"/>
              </a:ext>
            </a:extLst>
          </p:cNvPr>
          <p:cNvGrpSpPr/>
          <p:nvPr/>
        </p:nvGrpSpPr>
        <p:grpSpPr>
          <a:xfrm>
            <a:off x="431735" y="2832457"/>
            <a:ext cx="11521678" cy="830997"/>
            <a:chOff x="519999" y="2565365"/>
            <a:chExt cx="11314383" cy="830997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EF6BB167-9F56-B7F7-5051-ACDB178DA3C3}"/>
                </a:ext>
              </a:extLst>
            </p:cNvPr>
            <p:cNvSpPr txBox="1"/>
            <p:nvPr/>
          </p:nvSpPr>
          <p:spPr>
            <a:xfrm>
              <a:off x="1162338" y="2604056"/>
              <a:ext cx="1712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rgbClr val="36291D"/>
                  </a:solidFill>
                  <a:latin typeface="Montserrat Light" pitchFamily="2" charset="77"/>
                </a:rPr>
                <a:t>Âge des clients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D129D54E-2C53-9B00-E700-22527B7D86D7}"/>
                </a:ext>
              </a:extLst>
            </p:cNvPr>
            <p:cNvSpPr txBox="1"/>
            <p:nvPr/>
          </p:nvSpPr>
          <p:spPr>
            <a:xfrm>
              <a:off x="519999" y="2604056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>
                  <a:solidFill>
                    <a:srgbClr val="AB2D21"/>
                  </a:solidFill>
                  <a:latin typeface="Montserrat Light" pitchFamily="2" charset="77"/>
                </a:rPr>
                <a:t>2°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09FA9C8-66FE-98A7-BFC5-A9BDBB7BBAE3}"/>
                </a:ext>
              </a:extLst>
            </p:cNvPr>
            <p:cNvSpPr txBox="1"/>
            <p:nvPr/>
          </p:nvSpPr>
          <p:spPr>
            <a:xfrm>
              <a:off x="5082215" y="2565365"/>
              <a:ext cx="27093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rgbClr val="36291D"/>
                  </a:solidFill>
                  <a:latin typeface="Montserrat Light" pitchFamily="2" charset="77"/>
                </a:rPr>
                <a:t>Montant total des achats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6B22D621-DDB7-4E5A-506C-01500B0D2C53}"/>
                </a:ext>
              </a:extLst>
            </p:cNvPr>
            <p:cNvSpPr txBox="1"/>
            <p:nvPr/>
          </p:nvSpPr>
          <p:spPr>
            <a:xfrm>
              <a:off x="9026271" y="2565365"/>
              <a:ext cx="2808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600" b="1" dirty="0">
                  <a:solidFill>
                    <a:srgbClr val="AB2D21"/>
                  </a:solidFill>
                  <a:latin typeface="Montserrat Light" pitchFamily="2" charset="77"/>
                </a:rPr>
                <a:t>L’âge influence le montant total des achats.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AFE023C6-1809-C623-BC1D-9D9FBD40ADF1}"/>
              </a:ext>
            </a:extLst>
          </p:cNvPr>
          <p:cNvGrpSpPr/>
          <p:nvPr/>
        </p:nvGrpSpPr>
        <p:grpSpPr>
          <a:xfrm>
            <a:off x="431735" y="3873783"/>
            <a:ext cx="11470229" cy="584775"/>
            <a:chOff x="519999" y="2556127"/>
            <a:chExt cx="11470229" cy="584775"/>
          </a:xfrm>
        </p:grpSpPr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1C993EE-7F1B-79BA-C677-EF9D89E3789D}"/>
                </a:ext>
              </a:extLst>
            </p:cNvPr>
            <p:cNvSpPr txBox="1"/>
            <p:nvPr/>
          </p:nvSpPr>
          <p:spPr>
            <a:xfrm>
              <a:off x="1162338" y="2604056"/>
              <a:ext cx="1712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rgbClr val="36291D"/>
                  </a:solidFill>
                  <a:latin typeface="Montserrat Light" pitchFamily="2" charset="77"/>
                </a:rPr>
                <a:t>Âge des clients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8D4C568F-81B1-274B-5884-B76E029E8C7D}"/>
                </a:ext>
              </a:extLst>
            </p:cNvPr>
            <p:cNvSpPr txBox="1"/>
            <p:nvPr/>
          </p:nvSpPr>
          <p:spPr>
            <a:xfrm>
              <a:off x="519999" y="2604056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>
                  <a:solidFill>
                    <a:srgbClr val="AB2D21"/>
                  </a:solidFill>
                  <a:latin typeface="Montserrat Light" pitchFamily="2" charset="77"/>
                </a:rPr>
                <a:t>3°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2276EE78-8F9B-9E4B-D11A-538D60B53289}"/>
                </a:ext>
              </a:extLst>
            </p:cNvPr>
            <p:cNvSpPr txBox="1"/>
            <p:nvPr/>
          </p:nvSpPr>
          <p:spPr>
            <a:xfrm>
              <a:off x="5161468" y="2556127"/>
              <a:ext cx="239681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rgbClr val="36291D"/>
                  </a:solidFill>
                  <a:latin typeface="Montserrat Light" pitchFamily="2" charset="77"/>
                </a:rPr>
                <a:t>Fréquence des achats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882BB400-8C34-FC4A-6555-D967123B763F}"/>
                </a:ext>
              </a:extLst>
            </p:cNvPr>
            <p:cNvSpPr txBox="1"/>
            <p:nvPr/>
          </p:nvSpPr>
          <p:spPr>
            <a:xfrm>
              <a:off x="9182117" y="2556127"/>
              <a:ext cx="28081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600" b="1" dirty="0">
                  <a:solidFill>
                    <a:srgbClr val="AB2D21"/>
                  </a:solidFill>
                  <a:latin typeface="Montserrat Light" pitchFamily="2" charset="77"/>
                </a:rPr>
                <a:t>L’âge influence la fréquence des achats.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E19D0787-3ABD-BF6F-967F-FE8FAAA2B065}"/>
              </a:ext>
            </a:extLst>
          </p:cNvPr>
          <p:cNvGrpSpPr/>
          <p:nvPr/>
        </p:nvGrpSpPr>
        <p:grpSpPr>
          <a:xfrm>
            <a:off x="431735" y="4816636"/>
            <a:ext cx="11470229" cy="830997"/>
            <a:chOff x="519999" y="2556127"/>
            <a:chExt cx="11470229" cy="830997"/>
          </a:xfrm>
        </p:grpSpPr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5840646C-A650-40F7-6666-81A9135531FD}"/>
                </a:ext>
              </a:extLst>
            </p:cNvPr>
            <p:cNvSpPr txBox="1"/>
            <p:nvPr/>
          </p:nvSpPr>
          <p:spPr>
            <a:xfrm>
              <a:off x="1162338" y="2604056"/>
              <a:ext cx="1712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rgbClr val="36291D"/>
                  </a:solidFill>
                  <a:latin typeface="Montserrat Light" pitchFamily="2" charset="77"/>
                </a:rPr>
                <a:t>Âge des clients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E36FAA1-B8F4-4455-9B89-6A53EDC55C82}"/>
                </a:ext>
              </a:extLst>
            </p:cNvPr>
            <p:cNvSpPr txBox="1"/>
            <p:nvPr/>
          </p:nvSpPr>
          <p:spPr>
            <a:xfrm>
              <a:off x="519999" y="2604056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>
                  <a:solidFill>
                    <a:srgbClr val="AB2D21"/>
                  </a:solidFill>
                  <a:latin typeface="Montserrat Light" pitchFamily="2" charset="77"/>
                </a:rPr>
                <a:t>4°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89E8F27B-5825-96A4-2CC3-14AB7FF11187}"/>
                </a:ext>
              </a:extLst>
            </p:cNvPr>
            <p:cNvSpPr txBox="1"/>
            <p:nvPr/>
          </p:nvSpPr>
          <p:spPr>
            <a:xfrm>
              <a:off x="5161469" y="2556127"/>
              <a:ext cx="280811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solidFill>
                    <a:srgbClr val="36291D"/>
                  </a:solidFill>
                  <a:latin typeface="Montserrat Light" pitchFamily="2" charset="77"/>
                </a:rPr>
                <a:t>Taille du panier d’achats moyen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AE032D72-CFE8-7CE5-13E3-92FFFE5A24A6}"/>
                </a:ext>
              </a:extLst>
            </p:cNvPr>
            <p:cNvSpPr txBox="1"/>
            <p:nvPr/>
          </p:nvSpPr>
          <p:spPr>
            <a:xfrm>
              <a:off x="9182117" y="2556127"/>
              <a:ext cx="2808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600" b="1" dirty="0">
                  <a:solidFill>
                    <a:srgbClr val="AB2D21"/>
                  </a:solidFill>
                  <a:latin typeface="Montserrat Light" pitchFamily="2" charset="77"/>
                </a:rPr>
                <a:t>L’âge influence la taille du panier d’achats moyen.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3D2528B8-0931-4BBA-A44B-492E3F554ADA}"/>
              </a:ext>
            </a:extLst>
          </p:cNvPr>
          <p:cNvGrpSpPr/>
          <p:nvPr/>
        </p:nvGrpSpPr>
        <p:grpSpPr>
          <a:xfrm>
            <a:off x="431735" y="5925627"/>
            <a:ext cx="11470229" cy="830997"/>
            <a:chOff x="519999" y="2556127"/>
            <a:chExt cx="11470229" cy="830997"/>
          </a:xfrm>
        </p:grpSpPr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A42A71AA-0C91-E728-72A4-129AC73DCFF7}"/>
                </a:ext>
              </a:extLst>
            </p:cNvPr>
            <p:cNvSpPr txBox="1"/>
            <p:nvPr/>
          </p:nvSpPr>
          <p:spPr>
            <a:xfrm>
              <a:off x="1162338" y="2604056"/>
              <a:ext cx="1712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rgbClr val="36291D"/>
                  </a:solidFill>
                  <a:latin typeface="Montserrat Light" pitchFamily="2" charset="77"/>
                </a:rPr>
                <a:t>Âge des clients</a:t>
              </a: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E902D47D-38C4-1EEA-C33C-BF147054326B}"/>
                </a:ext>
              </a:extLst>
            </p:cNvPr>
            <p:cNvSpPr txBox="1"/>
            <p:nvPr/>
          </p:nvSpPr>
          <p:spPr>
            <a:xfrm>
              <a:off x="519999" y="2604056"/>
              <a:ext cx="3882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b="1" dirty="0">
                  <a:solidFill>
                    <a:srgbClr val="AB2D21"/>
                  </a:solidFill>
                  <a:latin typeface="Montserrat Light" pitchFamily="2" charset="77"/>
                </a:rPr>
                <a:t>5°</a:t>
              </a:r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FA2C0757-8C2D-B9E7-0B34-67080BB40C6A}"/>
                </a:ext>
              </a:extLst>
            </p:cNvPr>
            <p:cNvSpPr txBox="1"/>
            <p:nvPr/>
          </p:nvSpPr>
          <p:spPr>
            <a:xfrm>
              <a:off x="5161468" y="2604056"/>
              <a:ext cx="21355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rgbClr val="36291D"/>
                  </a:solidFill>
                  <a:latin typeface="Montserrat Light" pitchFamily="2" charset="77"/>
                </a:rPr>
                <a:t>Catégories de livres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8B2DD7E5-C7E6-FB41-5C7D-08B682E1370B}"/>
                </a:ext>
              </a:extLst>
            </p:cNvPr>
            <p:cNvSpPr txBox="1"/>
            <p:nvPr/>
          </p:nvSpPr>
          <p:spPr>
            <a:xfrm>
              <a:off x="9182117" y="2556127"/>
              <a:ext cx="28081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sz="1600" b="1" dirty="0">
                  <a:solidFill>
                    <a:srgbClr val="AB2D21"/>
                  </a:solidFill>
                  <a:latin typeface="Montserrat Light" pitchFamily="2" charset="77"/>
                </a:rPr>
                <a:t>L’âge influence la catégorie de livres achetée.</a:t>
              </a:r>
            </a:p>
          </p:txBody>
        </p:sp>
      </p:grp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11626158-D49D-833A-D413-603C953248A5}"/>
              </a:ext>
            </a:extLst>
          </p:cNvPr>
          <p:cNvCxnSpPr>
            <a:cxnSpLocks/>
          </p:cNvCxnSpPr>
          <p:nvPr/>
        </p:nvCxnSpPr>
        <p:spPr>
          <a:xfrm flipV="1">
            <a:off x="1153960" y="2492321"/>
            <a:ext cx="10697625" cy="98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21D12D0-AC17-5EAB-541C-F47D5EAC17CC}"/>
              </a:ext>
            </a:extLst>
          </p:cNvPr>
          <p:cNvCxnSpPr>
            <a:cxnSpLocks/>
          </p:cNvCxnSpPr>
          <p:nvPr/>
        </p:nvCxnSpPr>
        <p:spPr>
          <a:xfrm flipV="1">
            <a:off x="1153959" y="3588790"/>
            <a:ext cx="10697625" cy="98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C8A03A5-7E81-99D5-35FD-F964404BD87F}"/>
              </a:ext>
            </a:extLst>
          </p:cNvPr>
          <p:cNvCxnSpPr>
            <a:cxnSpLocks/>
          </p:cNvCxnSpPr>
          <p:nvPr/>
        </p:nvCxnSpPr>
        <p:spPr>
          <a:xfrm flipV="1">
            <a:off x="1153958" y="4584354"/>
            <a:ext cx="10697625" cy="98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8C301292-2F53-12F1-E6B1-504FDC420CD3}"/>
              </a:ext>
            </a:extLst>
          </p:cNvPr>
          <p:cNvCxnSpPr>
            <a:cxnSpLocks/>
          </p:cNvCxnSpPr>
          <p:nvPr/>
        </p:nvCxnSpPr>
        <p:spPr>
          <a:xfrm flipV="1">
            <a:off x="1158502" y="5706267"/>
            <a:ext cx="10697625" cy="984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59499E1C-3474-C20B-9874-C67431044652}"/>
              </a:ext>
            </a:extLst>
          </p:cNvPr>
          <p:cNvSpPr txBox="1"/>
          <p:nvPr/>
        </p:nvSpPr>
        <p:spPr>
          <a:xfrm>
            <a:off x="11716458" y="651967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AB2D21"/>
                </a:solidFill>
                <a:latin typeface="Avenir Book" panose="02000503020000020003" pitchFamily="2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09058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BDE542-B6B6-580E-7704-17504CED7A67}"/>
              </a:ext>
            </a:extLst>
          </p:cNvPr>
          <p:cNvSpPr/>
          <p:nvPr/>
        </p:nvSpPr>
        <p:spPr>
          <a:xfrm>
            <a:off x="0" y="-20606"/>
            <a:ext cx="12192000" cy="6858000"/>
          </a:xfrm>
          <a:prstGeom prst="rect">
            <a:avLst/>
          </a:pr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A746895B-CA70-338D-DAB6-C4B783BA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939" y="2022191"/>
            <a:ext cx="10162537" cy="2274840"/>
          </a:xfrm>
        </p:spPr>
        <p:txBody>
          <a:bodyPr>
            <a:normAutofit/>
          </a:bodyPr>
          <a:lstStyle/>
          <a:p>
            <a:r>
              <a:rPr lang="fr-FR" sz="4800" b="1" spc="300" dirty="0">
                <a:solidFill>
                  <a:srgbClr val="36291D"/>
                </a:solidFill>
                <a:latin typeface="Avenir Heavy" panose="02000503020000020003" pitchFamily="2" charset="0"/>
              </a:rPr>
              <a:t>MERCI POUR VOTRE ATTENTION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AEAF81F-BB4A-BD94-D365-F9B1B7B79A2A}"/>
              </a:ext>
            </a:extLst>
          </p:cNvPr>
          <p:cNvCxnSpPr>
            <a:cxnSpLocks/>
          </p:cNvCxnSpPr>
          <p:nvPr/>
        </p:nvCxnSpPr>
        <p:spPr>
          <a:xfrm>
            <a:off x="1300392" y="4060893"/>
            <a:ext cx="3956135" cy="0"/>
          </a:xfrm>
          <a:prstGeom prst="line">
            <a:avLst/>
          </a:prstGeom>
          <a:ln w="28575">
            <a:solidFill>
              <a:srgbClr val="AB2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97497A9F-769F-4123-1EA0-FB740C41401F}"/>
              </a:ext>
            </a:extLst>
          </p:cNvPr>
          <p:cNvSpPr txBox="1"/>
          <p:nvPr/>
        </p:nvSpPr>
        <p:spPr>
          <a:xfrm>
            <a:off x="1300392" y="4484032"/>
            <a:ext cx="2874505" cy="1168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36291D"/>
                </a:solidFill>
                <a:latin typeface="Avenir" panose="02000503020000020003" pitchFamily="2" charset="0"/>
              </a:rPr>
              <a:t>Inès KHALDI </a:t>
            </a:r>
          </a:p>
          <a:p>
            <a:pPr>
              <a:lnSpc>
                <a:spcPct val="150000"/>
              </a:lnSpc>
            </a:pPr>
            <a:r>
              <a:rPr lang="fr-FR" sz="1600" dirty="0" err="1">
                <a:solidFill>
                  <a:srgbClr val="36291D"/>
                </a:solidFill>
                <a:latin typeface="Avenir" panose="02000503020000020003" pitchFamily="2" charset="0"/>
              </a:rPr>
              <a:t>ineskhld@gmail.com</a:t>
            </a:r>
            <a:endParaRPr lang="fr-FR" sz="1600" dirty="0">
              <a:solidFill>
                <a:srgbClr val="36291D"/>
              </a:solidFill>
              <a:latin typeface="Avenir" panose="02000503020000020003" pitchFamily="2" charset="0"/>
            </a:endParaRPr>
          </a:p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36291D"/>
                </a:solidFill>
                <a:latin typeface="Avenir" panose="02000503020000020003" pitchFamily="2" charset="0"/>
              </a:rPr>
              <a:t>Data </a:t>
            </a:r>
            <a:r>
              <a:rPr lang="fr-FR" sz="1600" dirty="0" err="1">
                <a:solidFill>
                  <a:srgbClr val="36291D"/>
                </a:solidFill>
                <a:latin typeface="Avenir" panose="02000503020000020003" pitchFamily="2" charset="0"/>
              </a:rPr>
              <a:t>analyst</a:t>
            </a:r>
            <a:r>
              <a:rPr lang="fr-FR" sz="1600" dirty="0">
                <a:solidFill>
                  <a:srgbClr val="36291D"/>
                </a:solidFill>
                <a:latin typeface="Avenir" panose="02000503020000020003" pitchFamily="2" charset="0"/>
              </a:rPr>
              <a:t> – OC 2023-2024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33DDC8-ABAB-8256-296E-66101504C0A8}"/>
              </a:ext>
            </a:extLst>
          </p:cNvPr>
          <p:cNvSpPr txBox="1"/>
          <p:nvPr/>
        </p:nvSpPr>
        <p:spPr>
          <a:xfrm>
            <a:off x="11659866" y="652961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  <a:latin typeface="Avenir Book" panose="02000503020000020003" pitchFamily="2" charset="0"/>
              </a:rPr>
              <a:t>27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1A628B7D-D90B-E2FD-49CB-90416A4B48C0}"/>
              </a:ext>
            </a:extLst>
          </p:cNvPr>
          <p:cNvGrpSpPr/>
          <p:nvPr/>
        </p:nvGrpSpPr>
        <p:grpSpPr>
          <a:xfrm>
            <a:off x="249095" y="0"/>
            <a:ext cx="182640" cy="6858000"/>
            <a:chOff x="249095" y="0"/>
            <a:chExt cx="182640" cy="6858000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4CE43A6F-A5FB-328F-3A09-A7E4C5B08E2A}"/>
                </a:ext>
              </a:extLst>
            </p:cNvPr>
            <p:cNvGrpSpPr/>
            <p:nvPr/>
          </p:nvGrpSpPr>
          <p:grpSpPr>
            <a:xfrm>
              <a:off x="340415" y="0"/>
              <a:ext cx="0" cy="6858000"/>
              <a:chOff x="456162" y="0"/>
              <a:chExt cx="0" cy="6858000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822C5D73-2014-F630-A087-634F7FA079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0"/>
                <a:ext cx="0" cy="368490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808AD30A-AA3E-DCAC-BA2C-CB9284391D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1132764"/>
                <a:ext cx="0" cy="5725236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FDE1327A-64F3-11FC-CE88-6AA5CB50E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34908" y="647347"/>
              <a:ext cx="611013" cy="182640"/>
            </a:xfrm>
            <a:prstGeom prst="rect">
              <a:avLst/>
            </a:prstGeom>
          </p:spPr>
        </p:pic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C820978D-BAEC-03F7-69A1-3D2E174E868B}"/>
              </a:ext>
            </a:extLst>
          </p:cNvPr>
          <p:cNvSpPr txBox="1"/>
          <p:nvPr/>
        </p:nvSpPr>
        <p:spPr>
          <a:xfrm>
            <a:off x="11716458" y="651967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AB2D21"/>
                </a:solidFill>
                <a:latin typeface="Avenir Book" panose="02000503020000020003" pitchFamily="2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831523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1E1152-54B7-0DFC-F027-7071C80B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036" y="217610"/>
            <a:ext cx="11750045" cy="6633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spc="300" dirty="0">
                <a:solidFill>
                  <a:srgbClr val="AB2D21"/>
                </a:solidFill>
                <a:latin typeface="Montserrat Medium" pitchFamily="2" charset="77"/>
              </a:rPr>
              <a:t>SOMMAIRE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2D6750E-A5D9-3B5A-5024-5CB1E5C59B5B}"/>
              </a:ext>
            </a:extLst>
          </p:cNvPr>
          <p:cNvSpPr txBox="1"/>
          <p:nvPr/>
        </p:nvSpPr>
        <p:spPr>
          <a:xfrm>
            <a:off x="851037" y="1404781"/>
            <a:ext cx="1061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6291D"/>
                </a:solidFill>
                <a:latin typeface="Avenir Medium" panose="02000503020000020003" pitchFamily="2" charset="0"/>
              </a:rPr>
              <a:t>QUELQUES CHIFFRES CLÉS</a:t>
            </a:r>
            <a:r>
              <a:rPr lang="fr-FR" sz="1200" spc="600" dirty="0">
                <a:solidFill>
                  <a:srgbClr val="36291D"/>
                </a:solidFill>
                <a:latin typeface="Avenir Book" panose="02000503020000020003" pitchFamily="2" charset="0"/>
              </a:rPr>
              <a:t>…… ………………………………………………………….……………….4</a:t>
            </a:r>
            <a:endParaRPr lang="fr-FR" dirty="0">
              <a:solidFill>
                <a:srgbClr val="36291D"/>
              </a:solidFill>
              <a:latin typeface="Avenir Book" panose="02000503020000020003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0CCC537-C3B8-82EA-E123-2094931FAA8B}"/>
              </a:ext>
            </a:extLst>
          </p:cNvPr>
          <p:cNvSpPr txBox="1"/>
          <p:nvPr/>
        </p:nvSpPr>
        <p:spPr>
          <a:xfrm>
            <a:off x="851033" y="2467253"/>
            <a:ext cx="10617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6291D"/>
                </a:solidFill>
                <a:latin typeface="Avenir Medium" panose="02000503020000020003" pitchFamily="2" charset="0"/>
              </a:rPr>
              <a:t>ANALYSE DES INDICATEURS DE VENTES </a:t>
            </a:r>
            <a:r>
              <a:rPr lang="fr-FR" sz="1200" spc="600" dirty="0">
                <a:solidFill>
                  <a:srgbClr val="36291D"/>
                </a:solidFill>
                <a:latin typeface="Avenir Book" panose="02000503020000020003" pitchFamily="2" charset="0"/>
              </a:rPr>
              <a:t>……………….……………………………………..….....6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43B0A38-C7D9-F3F3-0422-97FF269A7E5B}"/>
              </a:ext>
            </a:extLst>
          </p:cNvPr>
          <p:cNvSpPr txBox="1"/>
          <p:nvPr/>
        </p:nvSpPr>
        <p:spPr>
          <a:xfrm>
            <a:off x="851033" y="3015237"/>
            <a:ext cx="1073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6291D"/>
                </a:solidFill>
                <a:latin typeface="Avenir Medium" panose="02000503020000020003" pitchFamily="2" charset="0"/>
              </a:rPr>
              <a:t>PROFIL DÉMOGRAPHIQUE DES CLIENTS </a:t>
            </a:r>
            <a:r>
              <a:rPr lang="fr-FR" sz="1200" spc="600" dirty="0">
                <a:solidFill>
                  <a:srgbClr val="36291D"/>
                </a:solidFill>
                <a:latin typeface="Avenir Book" panose="02000503020000020003" pitchFamily="2" charset="0"/>
              </a:rPr>
              <a:t>……………………………..………………………….....</a:t>
            </a:r>
            <a:r>
              <a:rPr lang="fr-FR" sz="1200" dirty="0">
                <a:solidFill>
                  <a:srgbClr val="36291D"/>
                </a:solidFill>
                <a:latin typeface="Avenir Book" panose="02000503020000020003" pitchFamily="2" charset="0"/>
              </a:rPr>
              <a:t>11 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9246F9B-096B-AFFA-FBA0-7E6BF47E831F}"/>
              </a:ext>
            </a:extLst>
          </p:cNvPr>
          <p:cNvSpPr txBox="1"/>
          <p:nvPr/>
        </p:nvSpPr>
        <p:spPr>
          <a:xfrm>
            <a:off x="851033" y="3626050"/>
            <a:ext cx="10617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6291D"/>
                </a:solidFill>
                <a:latin typeface="Avenir Medium" panose="02000503020000020003" pitchFamily="2" charset="0"/>
              </a:rPr>
              <a:t>PROFIL COMPORTEMENTAL DES CLIENTS </a:t>
            </a:r>
            <a:r>
              <a:rPr lang="fr-FR" sz="1200" spc="600" dirty="0">
                <a:solidFill>
                  <a:srgbClr val="36291D"/>
                </a:solidFill>
                <a:latin typeface="Avenir Book" panose="02000503020000020003" pitchFamily="2" charset="0"/>
              </a:rPr>
              <a:t>……………….……………………..……………..…….</a:t>
            </a:r>
            <a:r>
              <a:rPr lang="fr-FR" sz="1200" dirty="0">
                <a:solidFill>
                  <a:srgbClr val="36291D"/>
                </a:solidFill>
                <a:latin typeface="Avenir Book" panose="02000503020000020003" pitchFamily="2" charset="0"/>
              </a:rPr>
              <a:t>12</a:t>
            </a:r>
            <a:r>
              <a:rPr lang="fr-FR" sz="1200" spc="600" dirty="0">
                <a:solidFill>
                  <a:srgbClr val="36291D"/>
                </a:solidFill>
                <a:latin typeface="Avenir Book" panose="02000503020000020003" pitchFamily="2" charset="0"/>
              </a:rPr>
              <a:t> </a:t>
            </a:r>
            <a:endParaRPr lang="fr-FR" sz="1200" dirty="0">
              <a:solidFill>
                <a:srgbClr val="36291D"/>
              </a:solidFill>
              <a:latin typeface="Avenir Book" panose="02000503020000020003" pitchFamily="2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72EC422-6316-ABA7-5A27-A4007EB49BDD}"/>
              </a:ext>
            </a:extLst>
          </p:cNvPr>
          <p:cNvSpPr txBox="1"/>
          <p:nvPr/>
        </p:nvSpPr>
        <p:spPr>
          <a:xfrm>
            <a:off x="851033" y="5285917"/>
            <a:ext cx="10617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6291D"/>
                </a:solidFill>
                <a:latin typeface="Avenir Medium" panose="02000503020000020003" pitchFamily="2" charset="0"/>
              </a:rPr>
              <a:t>ANALYSE DES CORRÉLATIONS ……………</a:t>
            </a:r>
            <a:r>
              <a:rPr lang="fr-FR" sz="1200" spc="600" dirty="0">
                <a:solidFill>
                  <a:srgbClr val="36291D"/>
                </a:solidFill>
                <a:latin typeface="Avenir Book" panose="02000503020000020003" pitchFamily="2" charset="0"/>
              </a:rPr>
              <a:t>…………………………..………………………………</a:t>
            </a:r>
            <a:r>
              <a:rPr lang="fr-FR" sz="1200" spc="300" dirty="0">
                <a:solidFill>
                  <a:srgbClr val="36291D"/>
                </a:solidFill>
                <a:latin typeface="Avenir Book" panose="02000503020000020003" pitchFamily="2" charset="0"/>
              </a:rPr>
              <a:t>...</a:t>
            </a:r>
            <a:r>
              <a:rPr lang="fr-FR" sz="1200" spc="600" dirty="0">
                <a:solidFill>
                  <a:srgbClr val="36291D"/>
                </a:solidFill>
                <a:latin typeface="Avenir Book" panose="02000503020000020003" pitchFamily="2" charset="0"/>
              </a:rPr>
              <a:t>.</a:t>
            </a:r>
            <a:r>
              <a:rPr lang="fr-FR" sz="1200" dirty="0">
                <a:solidFill>
                  <a:srgbClr val="36291D"/>
                </a:solidFill>
                <a:latin typeface="Avenir Book" panose="02000503020000020003" pitchFamily="2" charset="0"/>
              </a:rPr>
              <a:t>14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9B345D6-3021-1A95-101C-B9E33134C147}"/>
              </a:ext>
            </a:extLst>
          </p:cNvPr>
          <p:cNvSpPr txBox="1"/>
          <p:nvPr/>
        </p:nvSpPr>
        <p:spPr>
          <a:xfrm>
            <a:off x="851035" y="5908615"/>
            <a:ext cx="10509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6291D"/>
                </a:solidFill>
                <a:latin typeface="Avenir Medium" panose="02000503020000020003" pitchFamily="2" charset="0"/>
              </a:rPr>
              <a:t>CONCLUSION </a:t>
            </a:r>
            <a:r>
              <a:rPr lang="fr-FR" sz="1200" spc="600" dirty="0">
                <a:solidFill>
                  <a:srgbClr val="36291D"/>
                </a:solidFill>
                <a:latin typeface="Avenir Book" panose="02000503020000020003" pitchFamily="2" charset="0"/>
              </a:rPr>
              <a:t>……………………………………………………….……………</a:t>
            </a:r>
            <a:r>
              <a:rPr lang="fr-FR" sz="1200" spc="300" dirty="0">
                <a:solidFill>
                  <a:srgbClr val="36291D"/>
                </a:solidFill>
                <a:latin typeface="Avenir Book" panose="02000503020000020003" pitchFamily="2" charset="0"/>
              </a:rPr>
              <a:t>………………………………..</a:t>
            </a:r>
            <a:r>
              <a:rPr lang="fr-FR" sz="1200" dirty="0">
                <a:solidFill>
                  <a:srgbClr val="36291D"/>
                </a:solidFill>
                <a:latin typeface="Avenir Book" panose="02000503020000020003" pitchFamily="2" charset="0"/>
              </a:rPr>
              <a:t>20</a:t>
            </a:r>
            <a:endParaRPr lang="fr-FR" sz="1200" dirty="0">
              <a:solidFill>
                <a:srgbClr val="36291D"/>
              </a:solidFill>
              <a:latin typeface="Avenir Medium" panose="02000503020000020003" pitchFamily="2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C2AF300-C24D-25B1-B8AB-C46C419C08A9}"/>
              </a:ext>
            </a:extLst>
          </p:cNvPr>
          <p:cNvSpPr txBox="1"/>
          <p:nvPr/>
        </p:nvSpPr>
        <p:spPr>
          <a:xfrm>
            <a:off x="11716458" y="65196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AB2D21"/>
                </a:solidFill>
                <a:latin typeface="Avenir Book" panose="02000503020000020003" pitchFamily="2" charset="0"/>
              </a:rPr>
              <a:t>3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808886E-3D35-EDCF-AE42-22D2E063132A}"/>
              </a:ext>
            </a:extLst>
          </p:cNvPr>
          <p:cNvGrpSpPr/>
          <p:nvPr/>
        </p:nvGrpSpPr>
        <p:grpSpPr>
          <a:xfrm>
            <a:off x="249095" y="0"/>
            <a:ext cx="182640" cy="6858000"/>
            <a:chOff x="249095" y="0"/>
            <a:chExt cx="182640" cy="6858000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9DAE781-F0E9-A0C6-94F9-4F0FB437F2A0}"/>
                </a:ext>
              </a:extLst>
            </p:cNvPr>
            <p:cNvGrpSpPr/>
            <p:nvPr/>
          </p:nvGrpSpPr>
          <p:grpSpPr>
            <a:xfrm>
              <a:off x="340415" y="0"/>
              <a:ext cx="0" cy="6858000"/>
              <a:chOff x="456162" y="0"/>
              <a:chExt cx="0" cy="685800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137B69E3-1DDB-B62B-2822-9C9872EE26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0"/>
                <a:ext cx="0" cy="368490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FD5713C5-2B55-CB00-C70A-AB9167A73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1132764"/>
                <a:ext cx="0" cy="5725236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1258AD03-3E06-9D2E-2A7E-593AF5A9A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4908" y="647347"/>
              <a:ext cx="611013" cy="182640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F376216E-641B-7B63-981D-309C6933037E}"/>
              </a:ext>
            </a:extLst>
          </p:cNvPr>
          <p:cNvSpPr txBox="1"/>
          <p:nvPr/>
        </p:nvSpPr>
        <p:spPr>
          <a:xfrm>
            <a:off x="851035" y="1936017"/>
            <a:ext cx="1061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6291D"/>
                </a:solidFill>
                <a:latin typeface="Avenir Medium" panose="02000503020000020003" pitchFamily="2" charset="0"/>
              </a:rPr>
              <a:t>PREMIER BILAN……………..</a:t>
            </a:r>
            <a:r>
              <a:rPr lang="fr-FR" sz="1200" spc="600" dirty="0">
                <a:solidFill>
                  <a:srgbClr val="36291D"/>
                </a:solidFill>
                <a:latin typeface="Avenir Book" panose="02000503020000020003" pitchFamily="2" charset="0"/>
              </a:rPr>
              <a:t>…… ………………………………………………………….……………….5</a:t>
            </a:r>
            <a:endParaRPr lang="fr-FR" dirty="0">
              <a:solidFill>
                <a:srgbClr val="36291D"/>
              </a:solidFill>
              <a:latin typeface="Avenir Book" panose="02000503020000020003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E544EA-55D1-8D67-9CCD-8056DA83882A}"/>
              </a:ext>
            </a:extLst>
          </p:cNvPr>
          <p:cNvSpPr txBox="1"/>
          <p:nvPr/>
        </p:nvSpPr>
        <p:spPr>
          <a:xfrm>
            <a:off x="1115226" y="4693199"/>
            <a:ext cx="1073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6291D"/>
                </a:solidFill>
                <a:latin typeface="Avenir Medium" panose="02000503020000020003" pitchFamily="2" charset="0"/>
              </a:rPr>
              <a:t>Focus sur les clients professionnels</a:t>
            </a:r>
            <a:r>
              <a:rPr lang="fr-FR" sz="1200" spc="600" dirty="0">
                <a:solidFill>
                  <a:srgbClr val="36291D"/>
                </a:solidFill>
                <a:latin typeface="Avenir Book" panose="02000503020000020003" pitchFamily="2" charset="0"/>
              </a:rPr>
              <a:t>………….…………………………..…………………………...</a:t>
            </a:r>
            <a:r>
              <a:rPr lang="fr-FR" sz="1200" dirty="0">
                <a:solidFill>
                  <a:srgbClr val="36291D"/>
                </a:solidFill>
                <a:latin typeface="Avenir Book" panose="02000503020000020003" pitchFamily="2" charset="0"/>
              </a:rPr>
              <a:t>13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E04F06-4A10-4036-6572-1FA82B8D1096}"/>
              </a:ext>
            </a:extLst>
          </p:cNvPr>
          <p:cNvSpPr txBox="1"/>
          <p:nvPr/>
        </p:nvSpPr>
        <p:spPr>
          <a:xfrm>
            <a:off x="1122125" y="4145215"/>
            <a:ext cx="1073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36291D"/>
                </a:solidFill>
                <a:latin typeface="Avenir Medium" panose="02000503020000020003" pitchFamily="2" charset="0"/>
              </a:rPr>
              <a:t>Focus sur les clients particuliers</a:t>
            </a:r>
            <a:r>
              <a:rPr lang="fr-FR" sz="1200" spc="600" dirty="0">
                <a:solidFill>
                  <a:srgbClr val="36291D"/>
                </a:solidFill>
                <a:latin typeface="Avenir Book" panose="02000503020000020003" pitchFamily="2" charset="0"/>
              </a:rPr>
              <a:t>………….…………………………..………………..……………..</a:t>
            </a:r>
            <a:r>
              <a:rPr lang="fr-FR" sz="1200" dirty="0">
                <a:solidFill>
                  <a:srgbClr val="36291D"/>
                </a:solidFill>
                <a:latin typeface="Avenir Book" panose="02000503020000020003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6847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553EAEE-74CF-34A5-985F-D9E9136AA0CE}"/>
              </a:ext>
            </a:extLst>
          </p:cNvPr>
          <p:cNvSpPr txBox="1"/>
          <p:nvPr/>
        </p:nvSpPr>
        <p:spPr>
          <a:xfrm>
            <a:off x="249094" y="2666714"/>
            <a:ext cx="39500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spc="300" dirty="0">
                <a:solidFill>
                  <a:srgbClr val="36291D"/>
                </a:solidFill>
                <a:latin typeface="Montserrat" pitchFamily="2" charset="77"/>
              </a:rPr>
              <a:t>QUELQUES </a:t>
            </a:r>
            <a:r>
              <a:rPr lang="fr-FR" sz="3600" spc="300" dirty="0">
                <a:solidFill>
                  <a:srgbClr val="AB2D21"/>
                </a:solidFill>
                <a:latin typeface="Montserrat" pitchFamily="2" charset="77"/>
              </a:rPr>
              <a:t>CHIFFRES CLÉS </a:t>
            </a:r>
            <a:endParaRPr lang="fr-FR" sz="3600" spc="300" dirty="0">
              <a:solidFill>
                <a:srgbClr val="36291D"/>
              </a:solidFill>
              <a:latin typeface="Montserrat" pitchFamily="2" charset="77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3B4663C-B05F-135B-D9E6-C1E692AAAA42}"/>
              </a:ext>
            </a:extLst>
          </p:cNvPr>
          <p:cNvSpPr/>
          <p:nvPr/>
        </p:nvSpPr>
        <p:spPr>
          <a:xfrm rot="1800000">
            <a:off x="617961" y="1803668"/>
            <a:ext cx="3291444" cy="3282309"/>
          </a:xfrm>
          <a:prstGeom prst="arc">
            <a:avLst>
              <a:gd name="adj1" fmla="val 11490241"/>
              <a:gd name="adj2" fmla="val 7047309"/>
            </a:avLst>
          </a:prstGeom>
          <a:noFill/>
          <a:ln w="19050" cap="rnd">
            <a:gradFill>
              <a:gsLst>
                <a:gs pos="100000">
                  <a:srgbClr val="AB2D21"/>
                </a:gs>
                <a:gs pos="2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6492AC2C-BC1F-D004-7A59-A9A9C4988C03}"/>
              </a:ext>
            </a:extLst>
          </p:cNvPr>
          <p:cNvSpPr/>
          <p:nvPr/>
        </p:nvSpPr>
        <p:spPr>
          <a:xfrm rot="1515979">
            <a:off x="207038" y="1519180"/>
            <a:ext cx="3819639" cy="3819639"/>
          </a:xfrm>
          <a:prstGeom prst="arc">
            <a:avLst>
              <a:gd name="adj1" fmla="val 14960179"/>
              <a:gd name="adj2" fmla="val 3570244"/>
            </a:avLst>
          </a:prstGeom>
          <a:noFill/>
          <a:ln w="57150" cap="rnd">
            <a:gradFill>
              <a:gsLst>
                <a:gs pos="20000">
                  <a:srgbClr val="AB2D21"/>
                </a:gs>
                <a:gs pos="99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5B7661C-2759-E3EF-7D83-AB8E055CD8C3}"/>
              </a:ext>
            </a:extLst>
          </p:cNvPr>
          <p:cNvSpPr txBox="1"/>
          <p:nvPr/>
        </p:nvSpPr>
        <p:spPr>
          <a:xfrm>
            <a:off x="11716458" y="65196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AB2D21"/>
                </a:solidFill>
                <a:latin typeface="Avenir Book" panose="02000503020000020003" pitchFamily="2" charset="0"/>
              </a:rPr>
              <a:t>4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98B908A-06A3-BB47-E746-694203AA16D1}"/>
              </a:ext>
            </a:extLst>
          </p:cNvPr>
          <p:cNvGrpSpPr/>
          <p:nvPr/>
        </p:nvGrpSpPr>
        <p:grpSpPr>
          <a:xfrm>
            <a:off x="249095" y="0"/>
            <a:ext cx="182640" cy="6858000"/>
            <a:chOff x="249095" y="0"/>
            <a:chExt cx="182640" cy="6858000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EBFB8FF-62E9-B2E2-C4F2-3E847E4A017A}"/>
                </a:ext>
              </a:extLst>
            </p:cNvPr>
            <p:cNvGrpSpPr/>
            <p:nvPr/>
          </p:nvGrpSpPr>
          <p:grpSpPr>
            <a:xfrm>
              <a:off x="340415" y="0"/>
              <a:ext cx="0" cy="6858000"/>
              <a:chOff x="456162" y="0"/>
              <a:chExt cx="0" cy="685800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1B9154B0-7BC9-CFDA-617F-23449FC337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0"/>
                <a:ext cx="0" cy="368490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1AB2A8C5-6EA0-8869-52D4-E09D39C9FE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1132764"/>
                <a:ext cx="0" cy="5725236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C81D6D8B-5F19-AE2D-8F5F-463474AFE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4908" y="647347"/>
              <a:ext cx="611013" cy="182640"/>
            </a:xfrm>
            <a:prstGeom prst="rect">
              <a:avLst/>
            </a:prstGeom>
          </p:spPr>
        </p:pic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9FB9A5C8-9E19-8F12-4964-B44B82141788}"/>
              </a:ext>
            </a:extLst>
          </p:cNvPr>
          <p:cNvSpPr txBox="1"/>
          <p:nvPr/>
        </p:nvSpPr>
        <p:spPr>
          <a:xfrm>
            <a:off x="4592917" y="268359"/>
            <a:ext cx="6526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spc="300" dirty="0">
                <a:solidFill>
                  <a:srgbClr val="36291D"/>
                </a:solidFill>
                <a:latin typeface="Josefin Sans" pitchFamily="2" charset="77"/>
                <a:ea typeface="Josefin Sans" pitchFamily="2" charset="77"/>
              </a:rPr>
              <a:t>KPI </a:t>
            </a:r>
            <a:r>
              <a:rPr lang="fr-FR" sz="2400" b="1" spc="300" dirty="0">
                <a:solidFill>
                  <a:srgbClr val="AB2D21"/>
                </a:solidFill>
                <a:latin typeface="Josefin Sans" pitchFamily="2" charset="77"/>
                <a:ea typeface="Josefin Sans" pitchFamily="2" charset="77"/>
              </a:rPr>
              <a:t>CLIENTS ET VENTES</a:t>
            </a:r>
            <a:endParaRPr lang="fr-FR" sz="2400" b="1" spc="300" dirty="0">
              <a:solidFill>
                <a:srgbClr val="36291D"/>
              </a:solidFill>
              <a:latin typeface="Josefin Sans" pitchFamily="2" charset="77"/>
              <a:ea typeface="Josefin Sans" pitchFamily="2" charset="77"/>
            </a:endParaRPr>
          </a:p>
        </p:txBody>
      </p: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70719752-2929-ED34-FEDE-E8D87E241DE3}"/>
              </a:ext>
            </a:extLst>
          </p:cNvPr>
          <p:cNvGrpSpPr/>
          <p:nvPr/>
        </p:nvGrpSpPr>
        <p:grpSpPr>
          <a:xfrm>
            <a:off x="4858474" y="950703"/>
            <a:ext cx="5995156" cy="423238"/>
            <a:chOff x="5490449" y="1108141"/>
            <a:chExt cx="5995156" cy="423238"/>
          </a:xfrm>
        </p:grpSpPr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664682EC-D5B6-AEDA-C29B-A3FA58BAF9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0449" y="1184858"/>
              <a:ext cx="874970" cy="3465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innerShdw blurRad="254000" dist="127000" dir="13500000">
                <a:srgbClr val="A1A5B9">
                  <a:alpha val="40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AB2D21"/>
                  </a:solidFill>
                  <a:latin typeface="Josefin Sans" pitchFamily="2" charset="77"/>
                  <a:ea typeface="Josefin Sans" pitchFamily="2" charset="77"/>
                </a:rPr>
                <a:t>2021-03</a:t>
              </a:r>
            </a:p>
          </p:txBody>
        </p:sp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D84C14EA-E137-7407-0198-443EFF9DA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50541" y="1184858"/>
              <a:ext cx="874971" cy="3465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innerShdw blurRad="254000" dist="127000" dir="13500000">
                <a:srgbClr val="A1A5B9">
                  <a:alpha val="40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AB2D21"/>
                  </a:solidFill>
                  <a:latin typeface="Josefin Sans" pitchFamily="2" charset="77"/>
                  <a:ea typeface="Josefin Sans" pitchFamily="2" charset="77"/>
                </a:rPr>
                <a:t>2022-02</a:t>
              </a:r>
              <a:endParaRPr lang="fr-FR" sz="1600" dirty="0">
                <a:solidFill>
                  <a:srgbClr val="AB2D21"/>
                </a:solidFill>
                <a:latin typeface="Josefin Sans" pitchFamily="2" charset="77"/>
                <a:ea typeface="Josefin Sans" pitchFamily="2" charset="77"/>
              </a:endParaRPr>
            </a:p>
          </p:txBody>
        </p:sp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948A2928-EE73-E420-42E6-2381B7FC79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610634" y="1184858"/>
              <a:ext cx="874971" cy="3465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innerShdw blurRad="254000" dist="127000" dir="13500000">
                <a:srgbClr val="A1A5B9">
                  <a:alpha val="40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AB2D21"/>
                  </a:solidFill>
                  <a:latin typeface="Josefin Sans" pitchFamily="2" charset="77"/>
                  <a:ea typeface="Josefin Sans" pitchFamily="2" charset="77"/>
                </a:rPr>
                <a:t>2023-02</a:t>
              </a:r>
              <a:endParaRPr lang="fr-FR" sz="1100" dirty="0">
                <a:solidFill>
                  <a:srgbClr val="AB2D21"/>
                </a:solidFill>
                <a:latin typeface="Josefin Sans" pitchFamily="2" charset="77"/>
                <a:ea typeface="Josefin Sans" pitchFamily="2" charset="77"/>
              </a:endParaRPr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2641C7A6-BB26-CC3B-18F2-9C148DEFEF15}"/>
                </a:ext>
              </a:extLst>
            </p:cNvPr>
            <p:cNvCxnSpPr/>
            <p:nvPr/>
          </p:nvCxnSpPr>
          <p:spPr>
            <a:xfrm>
              <a:off x="6524368" y="1359243"/>
              <a:ext cx="1353064" cy="0"/>
            </a:xfrm>
            <a:prstGeom prst="straightConnector1">
              <a:avLst/>
            </a:prstGeom>
            <a:ln>
              <a:solidFill>
                <a:srgbClr val="AB2D2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773C49F3-6044-E4F3-2A0B-A626D06D6062}"/>
                </a:ext>
              </a:extLst>
            </p:cNvPr>
            <p:cNvCxnSpPr/>
            <p:nvPr/>
          </p:nvCxnSpPr>
          <p:spPr>
            <a:xfrm>
              <a:off x="9123406" y="1359243"/>
              <a:ext cx="1353064" cy="0"/>
            </a:xfrm>
            <a:prstGeom prst="straightConnector1">
              <a:avLst/>
            </a:prstGeom>
            <a:ln>
              <a:solidFill>
                <a:srgbClr val="AB2D2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A31F070A-A524-8F6E-4832-DDD69BF7D414}"/>
                </a:ext>
              </a:extLst>
            </p:cNvPr>
            <p:cNvSpPr txBox="1"/>
            <p:nvPr/>
          </p:nvSpPr>
          <p:spPr>
            <a:xfrm>
              <a:off x="6851151" y="1116347"/>
              <a:ext cx="713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Josefin Sans" pitchFamily="2" charset="77"/>
                  <a:ea typeface="Josefin Sans" pitchFamily="2" charset="77"/>
                </a:rPr>
                <a:t>Période 1</a:t>
              </a:r>
            </a:p>
          </p:txBody>
        </p: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B9171C13-C167-F581-12FF-33BD966CE0C1}"/>
                </a:ext>
              </a:extLst>
            </p:cNvPr>
            <p:cNvSpPr txBox="1"/>
            <p:nvPr/>
          </p:nvSpPr>
          <p:spPr>
            <a:xfrm>
              <a:off x="9427954" y="1108141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latin typeface="Josefin Sans" pitchFamily="2" charset="77"/>
                  <a:ea typeface="Josefin Sans" pitchFamily="2" charset="77"/>
                </a:rPr>
                <a:t>Période 2</a:t>
              </a:r>
            </a:p>
          </p:txBody>
        </p:sp>
      </p:grpSp>
      <p:sp>
        <p:nvSpPr>
          <p:cNvPr id="94" name="ZoneTexte 93">
            <a:extLst>
              <a:ext uri="{FF2B5EF4-FFF2-40B4-BE49-F238E27FC236}">
                <a16:creationId xmlns:a16="http://schemas.microsoft.com/office/drawing/2014/main" id="{238A89BE-A368-8548-0F96-8A34D897DE78}"/>
              </a:ext>
            </a:extLst>
          </p:cNvPr>
          <p:cNvSpPr txBox="1"/>
          <p:nvPr/>
        </p:nvSpPr>
        <p:spPr>
          <a:xfrm>
            <a:off x="10152504" y="5206264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Montserrat" pitchFamily="2" charset="77"/>
              </a:rPr>
              <a:t>Taux d’attrition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C6588CD4-7DCE-8076-6A99-7CDCA18BC871}"/>
              </a:ext>
            </a:extLst>
          </p:cNvPr>
          <p:cNvSpPr txBox="1"/>
          <p:nvPr/>
        </p:nvSpPr>
        <p:spPr>
          <a:xfrm>
            <a:off x="10093994" y="3603751"/>
            <a:ext cx="1673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Montserrat" pitchFamily="2" charset="77"/>
              </a:rPr>
              <a:t>Taux fidélisation</a:t>
            </a:r>
          </a:p>
        </p:txBody>
      </p: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F3A8C1E0-0CAF-D789-F320-0A86E767F724}"/>
              </a:ext>
            </a:extLst>
          </p:cNvPr>
          <p:cNvGrpSpPr>
            <a:grpSpLocks noChangeAspect="1"/>
          </p:cNvGrpSpPr>
          <p:nvPr/>
        </p:nvGrpSpPr>
        <p:grpSpPr>
          <a:xfrm>
            <a:off x="10361113" y="2047332"/>
            <a:ext cx="1139618" cy="1143940"/>
            <a:chOff x="1247614" y="2219015"/>
            <a:chExt cx="2700001" cy="2710240"/>
          </a:xfrm>
          <a:solidFill>
            <a:schemeClr val="bg1"/>
          </a:solidFill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4A9C3AFB-7790-DDAD-3EBF-708C8FC3B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7615" y="2219015"/>
              <a:ext cx="2700000" cy="2700000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2700000" algn="tl" rotWithShape="0">
                <a:srgbClr val="A1A5B9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6B663D0D-A770-316D-AE55-7A92A08C9F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7614" y="2229255"/>
              <a:ext cx="2700001" cy="2700000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135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rgbClr val="AB2D21"/>
                  </a:solidFill>
                  <a:latin typeface="Josefin Sans" pitchFamily="2" charset="77"/>
                  <a:ea typeface="Josefin Sans" pitchFamily="2" charset="77"/>
                </a:rPr>
                <a:t>0</a:t>
              </a:r>
            </a:p>
          </p:txBody>
        </p:sp>
      </p:grpSp>
      <p:sp>
        <p:nvSpPr>
          <p:cNvPr id="102" name="ZoneTexte 101">
            <a:extLst>
              <a:ext uri="{FF2B5EF4-FFF2-40B4-BE49-F238E27FC236}">
                <a16:creationId xmlns:a16="http://schemas.microsoft.com/office/drawing/2014/main" id="{772A94B1-C50C-A0B4-FB23-C17F9D6AA82B}"/>
              </a:ext>
            </a:extLst>
          </p:cNvPr>
          <p:cNvSpPr txBox="1"/>
          <p:nvPr/>
        </p:nvSpPr>
        <p:spPr>
          <a:xfrm>
            <a:off x="9997013" y="1739555"/>
            <a:ext cx="1867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Montserrat" pitchFamily="2" charset="77"/>
              </a:rPr>
              <a:t>Acquisition clients</a:t>
            </a:r>
          </a:p>
        </p:txBody>
      </p: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649BE0C4-2BD0-03FB-3533-EC932A09C97B}"/>
              </a:ext>
            </a:extLst>
          </p:cNvPr>
          <p:cNvGrpSpPr/>
          <p:nvPr/>
        </p:nvGrpSpPr>
        <p:grpSpPr>
          <a:xfrm>
            <a:off x="4832045" y="1848897"/>
            <a:ext cx="3646880" cy="4339144"/>
            <a:chOff x="6063630" y="1752808"/>
            <a:chExt cx="3646880" cy="2937254"/>
          </a:xfrm>
        </p:grpSpPr>
        <p:grpSp>
          <p:nvGrpSpPr>
            <p:cNvPr id="110" name="Groupe 109">
              <a:extLst>
                <a:ext uri="{FF2B5EF4-FFF2-40B4-BE49-F238E27FC236}">
                  <a16:creationId xmlns:a16="http://schemas.microsoft.com/office/drawing/2014/main" id="{8E51125F-4BFE-C6D7-482A-635D6D062B02}"/>
                </a:ext>
              </a:extLst>
            </p:cNvPr>
            <p:cNvGrpSpPr/>
            <p:nvPr/>
          </p:nvGrpSpPr>
          <p:grpSpPr>
            <a:xfrm>
              <a:off x="6063630" y="2368284"/>
              <a:ext cx="3498002" cy="556248"/>
              <a:chOff x="6049842" y="2651593"/>
              <a:chExt cx="3498002" cy="556248"/>
            </a:xfrm>
          </p:grpSpPr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CD1C7EFF-02D5-87FB-5458-6D1A7D97E5FD}"/>
                  </a:ext>
                </a:extLst>
              </p:cNvPr>
              <p:cNvSpPr txBox="1"/>
              <p:nvPr/>
            </p:nvSpPr>
            <p:spPr>
              <a:xfrm>
                <a:off x="6101067" y="2930842"/>
                <a:ext cx="34467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latin typeface="Montserrat Light" pitchFamily="2" charset="77"/>
                  </a:rPr>
                  <a:t>Sessions d’achat entre la 1</a:t>
                </a:r>
                <a:r>
                  <a:rPr lang="fr-FR" sz="1200" baseline="30000" dirty="0">
                    <a:latin typeface="Montserrat Light" pitchFamily="2" charset="77"/>
                  </a:rPr>
                  <a:t>e</a:t>
                </a:r>
                <a:r>
                  <a:rPr lang="fr-FR" sz="1200" dirty="0">
                    <a:latin typeface="Montserrat Light" pitchFamily="2" charset="77"/>
                  </a:rPr>
                  <a:t> et la 2</a:t>
                </a:r>
                <a:r>
                  <a:rPr lang="fr-FR" sz="1200" baseline="30000" dirty="0">
                    <a:latin typeface="Montserrat Light" pitchFamily="2" charset="77"/>
                  </a:rPr>
                  <a:t>e</a:t>
                </a:r>
                <a:r>
                  <a:rPr lang="fr-FR" sz="1200" dirty="0">
                    <a:latin typeface="Montserrat Light" pitchFamily="2" charset="77"/>
                  </a:rPr>
                  <a:t> période</a:t>
                </a:r>
              </a:p>
            </p:txBody>
          </p:sp>
          <p:sp>
            <p:nvSpPr>
              <p:cNvPr id="103" name="ZoneTexte 102">
                <a:extLst>
                  <a:ext uri="{FF2B5EF4-FFF2-40B4-BE49-F238E27FC236}">
                    <a16:creationId xmlns:a16="http://schemas.microsoft.com/office/drawing/2014/main" id="{8F374F9C-6566-3A53-C4A6-5C9EE72C7AC7}"/>
                  </a:ext>
                </a:extLst>
              </p:cNvPr>
              <p:cNvSpPr txBox="1"/>
              <p:nvPr/>
            </p:nvSpPr>
            <p:spPr>
              <a:xfrm>
                <a:off x="6049842" y="2651593"/>
                <a:ext cx="13067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>
                    <a:solidFill>
                      <a:srgbClr val="36291D"/>
                    </a:solidFill>
                    <a:latin typeface="Josefin Sans" pitchFamily="2" charset="77"/>
                    <a:ea typeface="Josefin Sans" pitchFamily="2" charset="77"/>
                  </a:rPr>
                  <a:t>+ 0.47 %</a:t>
                </a:r>
              </a:p>
            </p:txBody>
          </p:sp>
        </p:grpSp>
        <p:grpSp>
          <p:nvGrpSpPr>
            <p:cNvPr id="109" name="Groupe 108">
              <a:extLst>
                <a:ext uri="{FF2B5EF4-FFF2-40B4-BE49-F238E27FC236}">
                  <a16:creationId xmlns:a16="http://schemas.microsoft.com/office/drawing/2014/main" id="{AA21886A-6AF7-0AC5-ED7B-93429FDA6B7C}"/>
                </a:ext>
              </a:extLst>
            </p:cNvPr>
            <p:cNvGrpSpPr/>
            <p:nvPr/>
          </p:nvGrpSpPr>
          <p:grpSpPr>
            <a:xfrm>
              <a:off x="6096000" y="1752808"/>
              <a:ext cx="3614510" cy="563517"/>
              <a:chOff x="6135673" y="2049236"/>
              <a:chExt cx="3614510" cy="563517"/>
            </a:xfrm>
          </p:grpSpPr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FD82F1FA-A50F-8751-9838-AE4FB2F389CA}"/>
                  </a:ext>
                </a:extLst>
              </p:cNvPr>
              <p:cNvSpPr txBox="1"/>
              <p:nvPr/>
            </p:nvSpPr>
            <p:spPr>
              <a:xfrm>
                <a:off x="6136693" y="2335754"/>
                <a:ext cx="36134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latin typeface="Montserrat Light" pitchFamily="2" charset="77"/>
                  </a:rPr>
                  <a:t>Nombre de ventes entre la 1</a:t>
                </a:r>
                <a:r>
                  <a:rPr lang="fr-FR" sz="1200" baseline="30000" dirty="0">
                    <a:latin typeface="Montserrat Light" pitchFamily="2" charset="77"/>
                  </a:rPr>
                  <a:t>e</a:t>
                </a:r>
                <a:r>
                  <a:rPr lang="fr-FR" sz="1200" dirty="0">
                    <a:latin typeface="Montserrat Light" pitchFamily="2" charset="77"/>
                  </a:rPr>
                  <a:t> et la 2</a:t>
                </a:r>
                <a:r>
                  <a:rPr lang="fr-FR" sz="1200" baseline="30000" dirty="0">
                    <a:latin typeface="Montserrat Light" pitchFamily="2" charset="77"/>
                  </a:rPr>
                  <a:t>e</a:t>
                </a:r>
                <a:r>
                  <a:rPr lang="fr-FR" sz="1200" dirty="0">
                    <a:latin typeface="Montserrat Light" pitchFamily="2" charset="77"/>
                  </a:rPr>
                  <a:t> période</a:t>
                </a: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A5002270-E686-05C7-F73C-68D8B04B64FC}"/>
                  </a:ext>
                </a:extLst>
              </p:cNvPr>
              <p:cNvSpPr txBox="1"/>
              <p:nvPr/>
            </p:nvSpPr>
            <p:spPr>
              <a:xfrm>
                <a:off x="6135673" y="2049236"/>
                <a:ext cx="769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>
                    <a:solidFill>
                      <a:srgbClr val="36291D"/>
                    </a:solidFill>
                    <a:latin typeface="Josefin Sans" pitchFamily="2" charset="77"/>
                    <a:ea typeface="Josefin Sans" pitchFamily="2" charset="77"/>
                  </a:rPr>
                  <a:t>- 1 %</a:t>
                </a:r>
              </a:p>
            </p:txBody>
          </p:sp>
        </p:grpSp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03E52538-23F5-A843-A071-F4791B58F3E0}"/>
                </a:ext>
              </a:extLst>
            </p:cNvPr>
            <p:cNvGrpSpPr/>
            <p:nvPr/>
          </p:nvGrpSpPr>
          <p:grpSpPr>
            <a:xfrm>
              <a:off x="6080515" y="2979656"/>
              <a:ext cx="2464103" cy="550785"/>
              <a:chOff x="6049632" y="3239087"/>
              <a:chExt cx="2464103" cy="550785"/>
            </a:xfrm>
          </p:grpSpPr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66B86FBF-0198-3FDA-60C3-1F1A71BB3232}"/>
                  </a:ext>
                </a:extLst>
              </p:cNvPr>
              <p:cNvSpPr txBox="1"/>
              <p:nvPr/>
            </p:nvSpPr>
            <p:spPr>
              <a:xfrm>
                <a:off x="6049632" y="3239087"/>
                <a:ext cx="13179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>
                    <a:solidFill>
                      <a:srgbClr val="36291D"/>
                    </a:solidFill>
                    <a:latin typeface="Josefin Sans" pitchFamily="2" charset="77"/>
                    <a:ea typeface="Josefin Sans" pitchFamily="2" charset="77"/>
                  </a:rPr>
                  <a:t>+ 0.36 %</a:t>
                </a:r>
              </a:p>
            </p:txBody>
          </p:sp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EB79BC34-3BCF-BD4A-A60C-EA6738044B44}"/>
                  </a:ext>
                </a:extLst>
              </p:cNvPr>
              <p:cNvSpPr txBox="1"/>
              <p:nvPr/>
            </p:nvSpPr>
            <p:spPr>
              <a:xfrm>
                <a:off x="6083261" y="3512873"/>
                <a:ext cx="2430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latin typeface="Montserrat Light" pitchFamily="2" charset="77"/>
                  </a:rPr>
                  <a:t>CA entre la 1</a:t>
                </a:r>
                <a:r>
                  <a:rPr lang="fr-FR" sz="1200" baseline="30000" dirty="0">
                    <a:latin typeface="Montserrat Light" pitchFamily="2" charset="77"/>
                  </a:rPr>
                  <a:t>e</a:t>
                </a:r>
                <a:r>
                  <a:rPr lang="fr-FR" sz="1200" dirty="0">
                    <a:latin typeface="Montserrat Light" pitchFamily="2" charset="77"/>
                  </a:rPr>
                  <a:t> et la 2</a:t>
                </a:r>
                <a:r>
                  <a:rPr lang="fr-FR" sz="1200" baseline="30000" dirty="0">
                    <a:latin typeface="Montserrat Light" pitchFamily="2" charset="77"/>
                  </a:rPr>
                  <a:t>e</a:t>
                </a:r>
                <a:r>
                  <a:rPr lang="fr-FR" sz="1200" dirty="0">
                    <a:latin typeface="Montserrat Light" pitchFamily="2" charset="77"/>
                  </a:rPr>
                  <a:t> période</a:t>
                </a:r>
              </a:p>
            </p:txBody>
          </p:sp>
        </p:grpSp>
        <p:grpSp>
          <p:nvGrpSpPr>
            <p:cNvPr id="112" name="Groupe 111">
              <a:extLst>
                <a:ext uri="{FF2B5EF4-FFF2-40B4-BE49-F238E27FC236}">
                  <a16:creationId xmlns:a16="http://schemas.microsoft.com/office/drawing/2014/main" id="{2E81E6BF-03CD-6D0E-89CB-CA46CA9E66BB}"/>
                </a:ext>
              </a:extLst>
            </p:cNvPr>
            <p:cNvGrpSpPr/>
            <p:nvPr/>
          </p:nvGrpSpPr>
          <p:grpSpPr>
            <a:xfrm>
              <a:off x="6105285" y="4098906"/>
              <a:ext cx="1778161" cy="591156"/>
              <a:chOff x="6056545" y="3687872"/>
              <a:chExt cx="1733167" cy="591156"/>
            </a:xfrm>
          </p:grpSpPr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1F06B8A1-BFEA-7D91-5662-0E1A75B32623}"/>
                  </a:ext>
                </a:extLst>
              </p:cNvPr>
              <p:cNvSpPr txBox="1"/>
              <p:nvPr/>
            </p:nvSpPr>
            <p:spPr>
              <a:xfrm>
                <a:off x="6065363" y="3687872"/>
                <a:ext cx="15946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>
                    <a:solidFill>
                      <a:srgbClr val="36291D"/>
                    </a:solidFill>
                    <a:latin typeface="Josefin Sans" pitchFamily="2" charset="77"/>
                    <a:ea typeface="Josefin Sans" pitchFamily="2" charset="77"/>
                  </a:rPr>
                  <a:t>16 470  </a:t>
                </a:r>
                <a:r>
                  <a:rPr lang="fr-FR" sz="2400" b="1" dirty="0" err="1">
                    <a:solidFill>
                      <a:srgbClr val="36291D"/>
                    </a:solidFill>
                    <a:latin typeface="Josefin Sans" pitchFamily="2" charset="77"/>
                    <a:ea typeface="Josefin Sans" pitchFamily="2" charset="77"/>
                  </a:rPr>
                  <a:t>eur</a:t>
                </a:r>
                <a:endParaRPr lang="fr-FR" sz="2400" b="1" dirty="0">
                  <a:solidFill>
                    <a:srgbClr val="36291D"/>
                  </a:solidFill>
                  <a:latin typeface="Josefin Sans" pitchFamily="2" charset="77"/>
                  <a:ea typeface="Josefin Sans" pitchFamily="2" charset="77"/>
                </a:endParaRPr>
              </a:p>
            </p:txBody>
          </p:sp>
          <p:sp>
            <p:nvSpPr>
              <p:cNvPr id="108" name="ZoneTexte 107">
                <a:extLst>
                  <a:ext uri="{FF2B5EF4-FFF2-40B4-BE49-F238E27FC236}">
                    <a16:creationId xmlns:a16="http://schemas.microsoft.com/office/drawing/2014/main" id="{AB45BAD2-F640-C27D-049A-CC21F19F7A6A}"/>
                  </a:ext>
                </a:extLst>
              </p:cNvPr>
              <p:cNvSpPr txBox="1"/>
              <p:nvPr/>
            </p:nvSpPr>
            <p:spPr>
              <a:xfrm>
                <a:off x="6056545" y="4002029"/>
                <a:ext cx="17331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latin typeface="Montserrat Light" pitchFamily="2" charset="77"/>
                  </a:rPr>
                  <a:t>CA journalier moyen</a:t>
                </a:r>
              </a:p>
            </p:txBody>
          </p:sp>
        </p:grp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BC19196E-D84B-4C6B-B7A0-9CB2D24EE49E}"/>
                </a:ext>
              </a:extLst>
            </p:cNvPr>
            <p:cNvGrpSpPr/>
            <p:nvPr/>
          </p:nvGrpSpPr>
          <p:grpSpPr>
            <a:xfrm>
              <a:off x="6096000" y="3539398"/>
              <a:ext cx="2026517" cy="556009"/>
              <a:chOff x="6052109" y="3827690"/>
              <a:chExt cx="2026517" cy="556009"/>
            </a:xfrm>
          </p:grpSpPr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614E8010-02E9-5E26-4024-6EA47FA7371B}"/>
                  </a:ext>
                </a:extLst>
              </p:cNvPr>
              <p:cNvSpPr txBox="1"/>
              <p:nvPr/>
            </p:nvSpPr>
            <p:spPr>
              <a:xfrm>
                <a:off x="6061818" y="3827690"/>
                <a:ext cx="12933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b="1" dirty="0">
                    <a:solidFill>
                      <a:srgbClr val="36291D"/>
                    </a:solidFill>
                    <a:latin typeface="Josefin Sans" pitchFamily="2" charset="77"/>
                    <a:ea typeface="Josefin Sans" pitchFamily="2" charset="77"/>
                  </a:rPr>
                  <a:t>12 M </a:t>
                </a:r>
                <a:r>
                  <a:rPr lang="fr-FR" sz="2400" b="1" dirty="0" err="1">
                    <a:solidFill>
                      <a:srgbClr val="36291D"/>
                    </a:solidFill>
                    <a:latin typeface="Josefin Sans" pitchFamily="2" charset="77"/>
                    <a:ea typeface="Josefin Sans" pitchFamily="2" charset="77"/>
                  </a:rPr>
                  <a:t>eur</a:t>
                </a:r>
                <a:endParaRPr lang="fr-FR" sz="2400" b="1" dirty="0">
                  <a:solidFill>
                    <a:srgbClr val="36291D"/>
                  </a:solidFill>
                  <a:latin typeface="Josefin Sans" pitchFamily="2" charset="77"/>
                  <a:ea typeface="Josefin Sans" pitchFamily="2" charset="77"/>
                </a:endParaRPr>
              </a:p>
            </p:txBody>
          </p:sp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A4873881-138C-8898-1537-48C44C15B656}"/>
                  </a:ext>
                </a:extLst>
              </p:cNvPr>
              <p:cNvSpPr txBox="1"/>
              <p:nvPr/>
            </p:nvSpPr>
            <p:spPr>
              <a:xfrm>
                <a:off x="6052109" y="4106700"/>
                <a:ext cx="20265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latin typeface="Montserrat Light" pitchFamily="2" charset="77"/>
                  </a:rPr>
                  <a:t>CA cumulé sur deux ans</a:t>
                </a:r>
              </a:p>
            </p:txBody>
          </p:sp>
        </p:grp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D16FF40E-CCB5-CB05-0E2D-87735589C37A}"/>
              </a:ext>
            </a:extLst>
          </p:cNvPr>
          <p:cNvGrpSpPr>
            <a:grpSpLocks noChangeAspect="1"/>
          </p:cNvGrpSpPr>
          <p:nvPr/>
        </p:nvGrpSpPr>
        <p:grpSpPr>
          <a:xfrm>
            <a:off x="10361113" y="3901455"/>
            <a:ext cx="1139618" cy="1143940"/>
            <a:chOff x="1247614" y="2219015"/>
            <a:chExt cx="2700001" cy="2710240"/>
          </a:xfrm>
          <a:solidFill>
            <a:schemeClr val="bg1"/>
          </a:solidFill>
        </p:grpSpPr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AC3F1141-68EA-47B1-B842-4A269C7CEF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7615" y="2219015"/>
              <a:ext cx="2700000" cy="2700000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2700000" algn="tl" rotWithShape="0">
                <a:srgbClr val="A1A5B9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AECD4071-350C-BB58-D22C-723A5E083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7614" y="2229255"/>
              <a:ext cx="2700001" cy="2700000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135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rgbClr val="AB2D21"/>
                  </a:solidFill>
                  <a:latin typeface="Josefin Sans" pitchFamily="2" charset="77"/>
                  <a:ea typeface="Josefin Sans" pitchFamily="2" charset="77"/>
                </a:rPr>
                <a:t>99.9</a:t>
              </a:r>
            </a:p>
            <a:p>
              <a:pPr algn="ctr"/>
              <a:r>
                <a:rPr lang="fr-FR" sz="2400" b="1" dirty="0">
                  <a:solidFill>
                    <a:srgbClr val="AB2D21"/>
                  </a:solidFill>
                  <a:latin typeface="Josefin Sans" pitchFamily="2" charset="77"/>
                  <a:ea typeface="Josefin Sans" pitchFamily="2" charset="77"/>
                </a:rPr>
                <a:t>%</a:t>
              </a:r>
            </a:p>
          </p:txBody>
        </p:sp>
      </p:grpSp>
      <p:grpSp>
        <p:nvGrpSpPr>
          <p:cNvPr id="126" name="Groupe 125">
            <a:extLst>
              <a:ext uri="{FF2B5EF4-FFF2-40B4-BE49-F238E27FC236}">
                <a16:creationId xmlns:a16="http://schemas.microsoft.com/office/drawing/2014/main" id="{86C0A8C3-FB86-DBA2-A3C7-4354850D946E}"/>
              </a:ext>
            </a:extLst>
          </p:cNvPr>
          <p:cNvGrpSpPr>
            <a:grpSpLocks noChangeAspect="1"/>
          </p:cNvGrpSpPr>
          <p:nvPr/>
        </p:nvGrpSpPr>
        <p:grpSpPr>
          <a:xfrm>
            <a:off x="10400697" y="5529627"/>
            <a:ext cx="1139618" cy="1143940"/>
            <a:chOff x="1247614" y="2219015"/>
            <a:chExt cx="2700001" cy="2710240"/>
          </a:xfrm>
          <a:solidFill>
            <a:schemeClr val="bg1"/>
          </a:solidFill>
        </p:grpSpPr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7CDFF78-66C3-AA48-C86F-1EFD5048E8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7615" y="2219015"/>
              <a:ext cx="2700000" cy="2700000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2700000" algn="tl" rotWithShape="0">
                <a:srgbClr val="A1A5B9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50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1587D092-CF82-ACAF-9E92-2DD523EA0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7614" y="2229255"/>
              <a:ext cx="2700001" cy="2700000"/>
            </a:xfrm>
            <a:prstGeom prst="ellipse">
              <a:avLst/>
            </a:prstGeom>
            <a:grpFill/>
            <a:ln>
              <a:noFill/>
            </a:ln>
            <a:effectLst>
              <a:outerShdw blurRad="254000" dist="127000" dir="13500000" algn="tl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rgbClr val="AB2D21"/>
                  </a:solidFill>
                  <a:latin typeface="Josefin Sans" pitchFamily="2" charset="77"/>
                  <a:ea typeface="Josefin Sans" pitchFamily="2" charset="77"/>
                </a:rPr>
                <a:t>1</a:t>
              </a:r>
            </a:p>
            <a:p>
              <a:pPr algn="ctr"/>
              <a:r>
                <a:rPr lang="fr-FR" sz="2400" b="1" dirty="0">
                  <a:solidFill>
                    <a:srgbClr val="AB2D21"/>
                  </a:solidFill>
                  <a:latin typeface="Josefin Sans" pitchFamily="2" charset="77"/>
                  <a:ea typeface="Josefin Sans" pitchFamily="2" charset="77"/>
                </a:rPr>
                <a:t>%</a:t>
              </a:r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CD0B94AA-C2A5-9134-B102-9D3B9635004C}"/>
              </a:ext>
            </a:extLst>
          </p:cNvPr>
          <p:cNvSpPr txBox="1"/>
          <p:nvPr/>
        </p:nvSpPr>
        <p:spPr>
          <a:xfrm>
            <a:off x="4445101" y="1349053"/>
            <a:ext cx="1553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Josefin Sans" pitchFamily="2" charset="77"/>
                <a:ea typeface="Josefin Sans" pitchFamily="2" charset="77"/>
              </a:rPr>
              <a:t>Début activité en ligne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8235B9-B7F6-5CFF-94B5-636827E2FAD4}"/>
              </a:ext>
            </a:extLst>
          </p:cNvPr>
          <p:cNvSpPr txBox="1"/>
          <p:nvPr/>
        </p:nvSpPr>
        <p:spPr>
          <a:xfrm>
            <a:off x="10265301" y="1349053"/>
            <a:ext cx="301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Josefin Sans" pitchFamily="2" charset="77"/>
                <a:ea typeface="Josefin Sans" pitchFamily="2" charset="77"/>
              </a:rPr>
              <a:t>j-j</a:t>
            </a:r>
          </a:p>
        </p:txBody>
      </p:sp>
    </p:spTree>
    <p:extLst>
      <p:ext uri="{BB962C8B-B14F-4D97-AF65-F5344CB8AC3E}">
        <p14:creationId xmlns:p14="http://schemas.microsoft.com/office/powerpoint/2010/main" val="2202147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553EAEE-74CF-34A5-985F-D9E9136AA0CE}"/>
              </a:ext>
            </a:extLst>
          </p:cNvPr>
          <p:cNvSpPr txBox="1"/>
          <p:nvPr/>
        </p:nvSpPr>
        <p:spPr>
          <a:xfrm>
            <a:off x="249094" y="2666714"/>
            <a:ext cx="3950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spc="300" dirty="0">
                <a:solidFill>
                  <a:srgbClr val="36291D"/>
                </a:solidFill>
                <a:latin typeface="Montserrat" pitchFamily="2" charset="77"/>
              </a:rPr>
              <a:t>PREMIER </a:t>
            </a:r>
            <a:r>
              <a:rPr lang="fr-FR" sz="3600" spc="300" dirty="0">
                <a:solidFill>
                  <a:srgbClr val="AB2D21"/>
                </a:solidFill>
                <a:latin typeface="Montserrat" pitchFamily="2" charset="77"/>
              </a:rPr>
              <a:t>BILAN</a:t>
            </a:r>
            <a:endParaRPr lang="fr-FR" sz="3600" spc="300" dirty="0">
              <a:solidFill>
                <a:srgbClr val="36291D"/>
              </a:solidFill>
              <a:latin typeface="Montserrat" pitchFamily="2" charset="77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3B4663C-B05F-135B-D9E6-C1E692AAAA42}"/>
              </a:ext>
            </a:extLst>
          </p:cNvPr>
          <p:cNvSpPr/>
          <p:nvPr/>
        </p:nvSpPr>
        <p:spPr>
          <a:xfrm rot="1800000">
            <a:off x="481731" y="1787846"/>
            <a:ext cx="3291444" cy="3282309"/>
          </a:xfrm>
          <a:prstGeom prst="arc">
            <a:avLst>
              <a:gd name="adj1" fmla="val 11490241"/>
              <a:gd name="adj2" fmla="val 7047309"/>
            </a:avLst>
          </a:prstGeom>
          <a:noFill/>
          <a:ln w="19050" cap="rnd">
            <a:gradFill>
              <a:gsLst>
                <a:gs pos="100000">
                  <a:srgbClr val="AB2D21"/>
                </a:gs>
                <a:gs pos="20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6492AC2C-BC1F-D004-7A59-A9A9C4988C03}"/>
              </a:ext>
            </a:extLst>
          </p:cNvPr>
          <p:cNvSpPr/>
          <p:nvPr/>
        </p:nvSpPr>
        <p:spPr>
          <a:xfrm rot="1515979">
            <a:off x="207038" y="1519180"/>
            <a:ext cx="3819639" cy="3819639"/>
          </a:xfrm>
          <a:prstGeom prst="arc">
            <a:avLst>
              <a:gd name="adj1" fmla="val 14960179"/>
              <a:gd name="adj2" fmla="val 3570244"/>
            </a:avLst>
          </a:prstGeom>
          <a:noFill/>
          <a:ln w="57150" cap="rnd">
            <a:gradFill>
              <a:gsLst>
                <a:gs pos="20000">
                  <a:srgbClr val="AB2D21"/>
                </a:gs>
                <a:gs pos="99000">
                  <a:schemeClr val="accent2">
                    <a:lumMod val="20000"/>
                    <a:lumOff val="80000"/>
                  </a:schemeClr>
                </a:gs>
              </a:gsLst>
              <a:lin ang="5400000" scaled="1"/>
            </a:gra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6750F8F2-6AF3-9FA6-07E3-281F82CB36F2}"/>
              </a:ext>
            </a:extLst>
          </p:cNvPr>
          <p:cNvSpPr txBox="1"/>
          <p:nvPr/>
        </p:nvSpPr>
        <p:spPr>
          <a:xfrm>
            <a:off x="8116671" y="5946403"/>
            <a:ext cx="4095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  <a:latin typeface="Avenir" panose="02000503020000020003" pitchFamily="2" charset="0"/>
              </a:rPr>
              <a:t>DES PAYS AYANT LE TAUX LE PLUS ÉLEVÉ DE SOUS-NUTRITION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5B7661C-2759-E3EF-7D83-AB8E055CD8C3}"/>
              </a:ext>
            </a:extLst>
          </p:cNvPr>
          <p:cNvSpPr txBox="1"/>
          <p:nvPr/>
        </p:nvSpPr>
        <p:spPr>
          <a:xfrm>
            <a:off x="11716458" y="65196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AB2D21"/>
                </a:solidFill>
                <a:latin typeface="Avenir Book" panose="02000503020000020003" pitchFamily="2" charset="0"/>
              </a:rPr>
              <a:t>5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98B908A-06A3-BB47-E746-694203AA16D1}"/>
              </a:ext>
            </a:extLst>
          </p:cNvPr>
          <p:cNvGrpSpPr/>
          <p:nvPr/>
        </p:nvGrpSpPr>
        <p:grpSpPr>
          <a:xfrm>
            <a:off x="249095" y="0"/>
            <a:ext cx="182640" cy="6858000"/>
            <a:chOff x="249095" y="0"/>
            <a:chExt cx="182640" cy="6858000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EBFB8FF-62E9-B2E2-C4F2-3E847E4A017A}"/>
                </a:ext>
              </a:extLst>
            </p:cNvPr>
            <p:cNvGrpSpPr/>
            <p:nvPr/>
          </p:nvGrpSpPr>
          <p:grpSpPr>
            <a:xfrm>
              <a:off x="340415" y="0"/>
              <a:ext cx="0" cy="6858000"/>
              <a:chOff x="456162" y="0"/>
              <a:chExt cx="0" cy="685800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1B9154B0-7BC9-CFDA-617F-23449FC337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0"/>
                <a:ext cx="0" cy="368490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1AB2A8C5-6EA0-8869-52D4-E09D39C9FE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1132764"/>
                <a:ext cx="0" cy="5725236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C81D6D8B-5F19-AE2D-8F5F-463474AFE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4908" y="647347"/>
              <a:ext cx="611013" cy="182640"/>
            </a:xfrm>
            <a:prstGeom prst="rect">
              <a:avLst/>
            </a:prstGeom>
          </p:spPr>
        </p:pic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9FB9A5C8-9E19-8F12-4964-B44B82141788}"/>
              </a:ext>
            </a:extLst>
          </p:cNvPr>
          <p:cNvSpPr txBox="1"/>
          <p:nvPr/>
        </p:nvSpPr>
        <p:spPr>
          <a:xfrm>
            <a:off x="5424965" y="399049"/>
            <a:ext cx="6178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spc="300" dirty="0">
                <a:solidFill>
                  <a:srgbClr val="36291D"/>
                </a:solidFill>
                <a:latin typeface="Josefin Sans" pitchFamily="2" charset="77"/>
                <a:ea typeface="Josefin Sans" pitchFamily="2" charset="77"/>
              </a:rPr>
              <a:t>LES TENDANCES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D0FB7B41-9B37-D3B1-6FB0-C9C269F091A6}"/>
              </a:ext>
            </a:extLst>
          </p:cNvPr>
          <p:cNvGrpSpPr/>
          <p:nvPr/>
        </p:nvGrpSpPr>
        <p:grpSpPr>
          <a:xfrm>
            <a:off x="8185996" y="5408035"/>
            <a:ext cx="2084182" cy="1209341"/>
            <a:chOff x="5096701" y="2847857"/>
            <a:chExt cx="2084182" cy="1267648"/>
          </a:xfrm>
          <a:gradFill>
            <a:gsLst>
              <a:gs pos="100000">
                <a:schemeClr val="bg1"/>
              </a:gs>
              <a:gs pos="0">
                <a:schemeClr val="accent2">
                  <a:lumMod val="20000"/>
                  <a:lumOff val="80000"/>
                </a:schemeClr>
              </a:gs>
            </a:gsLst>
            <a:lin ang="2700000" scaled="1"/>
          </a:gradFill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BFDC2A8B-D250-69A6-7225-29455A6E0F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96701" y="2847857"/>
              <a:ext cx="2084182" cy="1267648"/>
              <a:chOff x="1247614" y="2219015"/>
              <a:chExt cx="2700001" cy="2710240"/>
            </a:xfrm>
            <a:grpFill/>
          </p:grpSpPr>
          <p:sp>
            <p:nvSpPr>
              <p:cNvPr id="28" name="Ellipse 6">
                <a:extLst>
                  <a:ext uri="{FF2B5EF4-FFF2-40B4-BE49-F238E27FC236}">
                    <a16:creationId xmlns:a16="http://schemas.microsoft.com/office/drawing/2014/main" id="{85218EB9-FEC0-65F0-2565-1C77AA4A18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5" y="2219015"/>
                <a:ext cx="2700000" cy="2700000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254000" dist="127000" dir="2700000" algn="tl" rotWithShape="0">
                  <a:srgbClr val="A1A5B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atin typeface="Montserrat Medium" pitchFamily="2" charset="77"/>
                </a:endParaRPr>
              </a:p>
            </p:txBody>
          </p:sp>
          <p:sp>
            <p:nvSpPr>
              <p:cNvPr id="29" name="Ellipse 14">
                <a:extLst>
                  <a:ext uri="{FF2B5EF4-FFF2-40B4-BE49-F238E27FC236}">
                    <a16:creationId xmlns:a16="http://schemas.microsoft.com/office/drawing/2014/main" id="{5F4E1EEB-613D-B449-DCC6-57EB70E071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4" y="2229255"/>
                <a:ext cx="2700000" cy="2700000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atin typeface="Montserrat Medium" pitchFamily="2" charset="77"/>
                </a:endParaRPr>
              </a:p>
            </p:txBody>
          </p:sp>
        </p:grp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DF4D6AAE-72C0-9BB7-9EE6-EF753F5A8793}"/>
                </a:ext>
              </a:extLst>
            </p:cNvPr>
            <p:cNvSpPr txBox="1"/>
            <p:nvPr/>
          </p:nvSpPr>
          <p:spPr>
            <a:xfrm>
              <a:off x="5128048" y="3217676"/>
              <a:ext cx="2021485" cy="7742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36291D"/>
                  </a:solidFill>
                  <a:latin typeface="Montserrat Medium" pitchFamily="2" charset="77"/>
                </a:rPr>
                <a:t>Les </a:t>
              </a:r>
              <a:r>
                <a:rPr lang="fr-FR" sz="1400" dirty="0">
                  <a:solidFill>
                    <a:srgbClr val="AB2D21"/>
                  </a:solidFill>
                  <a:latin typeface="Montserrat Medium" pitchFamily="2" charset="77"/>
                </a:rPr>
                <a:t>30 – 50 ans </a:t>
              </a:r>
              <a:r>
                <a:rPr lang="fr-FR" sz="1400" dirty="0">
                  <a:solidFill>
                    <a:srgbClr val="36291D"/>
                  </a:solidFill>
                  <a:latin typeface="Montserrat Medium" pitchFamily="2" charset="77"/>
                </a:rPr>
                <a:t>représentent la </a:t>
              </a:r>
              <a:r>
                <a:rPr lang="fr-FR" sz="1400" dirty="0">
                  <a:solidFill>
                    <a:srgbClr val="AB2D21"/>
                  </a:solidFill>
                  <a:latin typeface="Montserrat Medium" pitchFamily="2" charset="77"/>
                </a:rPr>
                <a:t>plus grosse part du CA</a:t>
              </a:r>
              <a:r>
                <a:rPr lang="fr-FR" sz="1400" dirty="0">
                  <a:solidFill>
                    <a:srgbClr val="36291D"/>
                  </a:solidFill>
                  <a:latin typeface="Montserrat Medium" pitchFamily="2" charset="77"/>
                </a:rPr>
                <a:t>.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77ABCBEC-8A21-9378-D34A-7390374A0F62}"/>
              </a:ext>
            </a:extLst>
          </p:cNvPr>
          <p:cNvGrpSpPr/>
          <p:nvPr/>
        </p:nvGrpSpPr>
        <p:grpSpPr>
          <a:xfrm>
            <a:off x="4609900" y="1141968"/>
            <a:ext cx="4417183" cy="1217739"/>
            <a:chOff x="4097010" y="1125701"/>
            <a:chExt cx="4417183" cy="1217739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6D6E8346-377C-FFDB-243A-534D38805D04}"/>
                </a:ext>
              </a:extLst>
            </p:cNvPr>
            <p:cNvGrpSpPr/>
            <p:nvPr/>
          </p:nvGrpSpPr>
          <p:grpSpPr>
            <a:xfrm>
              <a:off x="4097010" y="1125701"/>
              <a:ext cx="2084182" cy="1217739"/>
              <a:chOff x="4199153" y="1238952"/>
              <a:chExt cx="2084182" cy="1267648"/>
            </a:xfrm>
            <a:solidFill>
              <a:srgbClr val="AB2D21">
                <a:alpha val="54000"/>
              </a:srgbClr>
            </a:solidFill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9324533D-0469-9B28-BB80-DC8A34F123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199153" y="1238952"/>
                <a:ext cx="2084182" cy="1267648"/>
                <a:chOff x="1247614" y="2219015"/>
                <a:chExt cx="2700001" cy="2710240"/>
              </a:xfrm>
              <a:grpFill/>
            </p:grpSpPr>
            <p:sp>
              <p:nvSpPr>
                <p:cNvPr id="10" name="Ellipse 6">
                  <a:extLst>
                    <a:ext uri="{FF2B5EF4-FFF2-40B4-BE49-F238E27FC236}">
                      <a16:creationId xmlns:a16="http://schemas.microsoft.com/office/drawing/2014/main" id="{F7BEA431-AA3D-A7C5-5749-CDD80D02B7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47615" y="2219015"/>
                  <a:ext cx="2700000" cy="2700000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254000" dist="127000" dir="2700000" algn="tl" rotWithShape="0">
                    <a:srgbClr val="A1A5B9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Montserrat Medium" pitchFamily="2" charset="77"/>
                  </a:endParaRPr>
                </a:p>
              </p:txBody>
            </p:sp>
            <p:sp>
              <p:nvSpPr>
                <p:cNvPr id="12" name="Ellipse 14">
                  <a:extLst>
                    <a:ext uri="{FF2B5EF4-FFF2-40B4-BE49-F238E27FC236}">
                      <a16:creationId xmlns:a16="http://schemas.microsoft.com/office/drawing/2014/main" id="{6425688B-35AB-5DF0-A0A5-0D35C2737F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47614" y="2229255"/>
                  <a:ext cx="2700000" cy="270000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latin typeface="Montserrat Medium" pitchFamily="2" charset="77"/>
                  </a:endParaRPr>
                </a:p>
              </p:txBody>
            </p:sp>
          </p:grp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0C11DA6E-301E-841E-08DF-973692C7A640}"/>
                  </a:ext>
                </a:extLst>
              </p:cNvPr>
              <p:cNvSpPr txBox="1"/>
              <p:nvPr/>
            </p:nvSpPr>
            <p:spPr>
              <a:xfrm>
                <a:off x="4230500" y="1608771"/>
                <a:ext cx="2021485" cy="5446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rgbClr val="AB2D21"/>
                    </a:solidFill>
                    <a:latin typeface="Montserrat Medium" pitchFamily="2" charset="77"/>
                  </a:rPr>
                  <a:t>Catégorie 1. </a:t>
                </a:r>
              </a:p>
              <a:p>
                <a:r>
                  <a:rPr lang="fr-FR" sz="1400" dirty="0">
                    <a:solidFill>
                      <a:srgbClr val="36291D"/>
                    </a:solidFill>
                    <a:latin typeface="Montserrat Medium" pitchFamily="2" charset="77"/>
                  </a:rPr>
                  <a:t>La </a:t>
                </a:r>
                <a:r>
                  <a:rPr lang="fr-FR" sz="1400" dirty="0">
                    <a:solidFill>
                      <a:srgbClr val="AB2D21"/>
                    </a:solidFill>
                    <a:latin typeface="Montserrat Medium" pitchFamily="2" charset="77"/>
                  </a:rPr>
                  <a:t>plus</a:t>
                </a:r>
                <a:r>
                  <a:rPr lang="fr-FR" sz="1400" dirty="0">
                    <a:solidFill>
                      <a:srgbClr val="36291D"/>
                    </a:solidFill>
                    <a:latin typeface="Montserrat Medium" pitchFamily="2" charset="77"/>
                  </a:rPr>
                  <a:t> achetée</a:t>
                </a:r>
              </a:p>
            </p:txBody>
          </p: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9E0C5BB5-A48F-2477-9852-B79BE09AB623}"/>
                </a:ext>
              </a:extLst>
            </p:cNvPr>
            <p:cNvSpPr txBox="1"/>
            <p:nvPr/>
          </p:nvSpPr>
          <p:spPr>
            <a:xfrm>
              <a:off x="6326621" y="1298504"/>
              <a:ext cx="2187572" cy="89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200" dirty="0">
                  <a:latin typeface="Montserrat" pitchFamily="2" charset="77"/>
                </a:rPr>
                <a:t>Top 10 des livres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200" dirty="0">
                  <a:latin typeface="Montserrat" pitchFamily="2" charset="77"/>
                </a:rPr>
                <a:t>98 % des clients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200" dirty="0">
                  <a:latin typeface="Montserrat" pitchFamily="2" charset="77"/>
                </a:rPr>
                <a:t>40 % du CA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CB15DB6F-F60E-5E5B-00E5-72C4D608E825}"/>
              </a:ext>
            </a:extLst>
          </p:cNvPr>
          <p:cNvGrpSpPr/>
          <p:nvPr/>
        </p:nvGrpSpPr>
        <p:grpSpPr>
          <a:xfrm>
            <a:off x="5935731" y="2550131"/>
            <a:ext cx="4303099" cy="1274880"/>
            <a:chOff x="5086430" y="2501539"/>
            <a:chExt cx="4303099" cy="127488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7767D08A-9310-F1E0-C363-FAA30C4975E1}"/>
                </a:ext>
              </a:extLst>
            </p:cNvPr>
            <p:cNvGrpSpPr/>
            <p:nvPr/>
          </p:nvGrpSpPr>
          <p:grpSpPr>
            <a:xfrm>
              <a:off x="5086430" y="2501539"/>
              <a:ext cx="2084182" cy="1274880"/>
              <a:chOff x="5096701" y="2847857"/>
              <a:chExt cx="2084182" cy="1267648"/>
            </a:xfr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p:grpSpPr>
          <p:grpSp>
            <p:nvGrpSpPr>
              <p:cNvPr id="41" name="Groupe 40">
                <a:extLst>
                  <a:ext uri="{FF2B5EF4-FFF2-40B4-BE49-F238E27FC236}">
                    <a16:creationId xmlns:a16="http://schemas.microsoft.com/office/drawing/2014/main" id="{A953482A-1C28-23F4-68FB-2EA7F4A7A12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96701" y="2847857"/>
                <a:ext cx="2084182" cy="1267648"/>
                <a:chOff x="1247614" y="2219015"/>
                <a:chExt cx="2700001" cy="2710240"/>
              </a:xfrm>
              <a:grpFill/>
            </p:grpSpPr>
            <p:sp>
              <p:nvSpPr>
                <p:cNvPr id="43" name="Ellipse 6">
                  <a:extLst>
                    <a:ext uri="{FF2B5EF4-FFF2-40B4-BE49-F238E27FC236}">
                      <a16:creationId xmlns:a16="http://schemas.microsoft.com/office/drawing/2014/main" id="{78705435-C032-57B7-1BB1-FCA63B6AA1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47615" y="2219015"/>
                  <a:ext cx="2700000" cy="2700000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254000" dist="127000" dir="2700000" algn="tl" rotWithShape="0">
                    <a:srgbClr val="A1A5B9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Montserrat Medium" pitchFamily="2" charset="77"/>
                  </a:endParaRPr>
                </a:p>
              </p:txBody>
            </p:sp>
            <p:sp>
              <p:nvSpPr>
                <p:cNvPr id="44" name="Ellipse 14">
                  <a:extLst>
                    <a:ext uri="{FF2B5EF4-FFF2-40B4-BE49-F238E27FC236}">
                      <a16:creationId xmlns:a16="http://schemas.microsoft.com/office/drawing/2014/main" id="{EF281286-4B17-9464-5FDE-E49CBBCA61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47614" y="2229255"/>
                  <a:ext cx="2700000" cy="2700000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254000" dist="127000" dir="13500000" algn="tl" rotWithShape="0">
                    <a:schemeClr val="bg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latin typeface="Montserrat Medium" pitchFamily="2" charset="77"/>
                  </a:endParaRPr>
                </a:p>
              </p:txBody>
            </p:sp>
          </p:grp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1B6D98BB-B3A2-0556-AAD2-04383B5F574E}"/>
                  </a:ext>
                </a:extLst>
              </p:cNvPr>
              <p:cNvSpPr txBox="1"/>
              <p:nvPr/>
            </p:nvSpPr>
            <p:spPr>
              <a:xfrm>
                <a:off x="5128048" y="3217676"/>
                <a:ext cx="2021485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rgbClr val="AB2D21"/>
                    </a:solidFill>
                    <a:latin typeface="Montserrat Medium" pitchFamily="2" charset="77"/>
                  </a:rPr>
                  <a:t>Catégorie 2</a:t>
                </a:r>
                <a:r>
                  <a:rPr lang="fr-FR" sz="1400" dirty="0">
                    <a:solidFill>
                      <a:srgbClr val="36291D"/>
                    </a:solidFill>
                    <a:latin typeface="Montserrat Medium" pitchFamily="2" charset="77"/>
                  </a:rPr>
                  <a:t>.       </a:t>
                </a:r>
              </a:p>
              <a:p>
                <a:r>
                  <a:rPr lang="fr-FR" sz="1400" dirty="0">
                    <a:solidFill>
                      <a:srgbClr val="36291D"/>
                    </a:solidFill>
                    <a:latin typeface="Montserrat Medium" pitchFamily="2" charset="77"/>
                  </a:rPr>
                  <a:t>La </a:t>
                </a:r>
                <a:r>
                  <a:rPr lang="fr-FR" sz="1400" dirty="0">
                    <a:solidFill>
                      <a:srgbClr val="AB2D21"/>
                    </a:solidFill>
                    <a:latin typeface="Montserrat Medium" pitchFamily="2" charset="77"/>
                  </a:rPr>
                  <a:t>moins</a:t>
                </a:r>
                <a:r>
                  <a:rPr lang="fr-FR" sz="1400" dirty="0">
                    <a:solidFill>
                      <a:srgbClr val="36291D"/>
                    </a:solidFill>
                    <a:latin typeface="Montserrat Medium" pitchFamily="2" charset="77"/>
                  </a:rPr>
                  <a:t> achetée</a:t>
                </a:r>
              </a:p>
            </p:txBody>
          </p:sp>
        </p:grp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FF7BDD33-AD26-C0F7-4863-D018F802C110}"/>
                </a:ext>
              </a:extLst>
            </p:cNvPr>
            <p:cNvSpPr txBox="1"/>
            <p:nvPr/>
          </p:nvSpPr>
          <p:spPr>
            <a:xfrm>
              <a:off x="7201957" y="2686427"/>
              <a:ext cx="2187572" cy="89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200" dirty="0">
                  <a:latin typeface="Montserrat" pitchFamily="2" charset="77"/>
                </a:rPr>
                <a:t>Les -30 ans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200" dirty="0">
                  <a:latin typeface="Montserrat" pitchFamily="2" charset="77"/>
                </a:rPr>
                <a:t>42 % des clients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200" dirty="0">
                  <a:latin typeface="Montserrat" pitchFamily="2" charset="77"/>
                </a:rPr>
                <a:t>23 % du CA</a:t>
              </a: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9D17D586-BACB-3F47-4478-2062056A9EE4}"/>
              </a:ext>
            </a:extLst>
          </p:cNvPr>
          <p:cNvGrpSpPr/>
          <p:nvPr/>
        </p:nvGrpSpPr>
        <p:grpSpPr>
          <a:xfrm>
            <a:off x="6977820" y="3999683"/>
            <a:ext cx="4386144" cy="1213928"/>
            <a:chOff x="6097171" y="3940367"/>
            <a:chExt cx="4386144" cy="1213928"/>
          </a:xfrm>
        </p:grpSpPr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78CF8C06-9403-44AC-33DF-784A64C653D6}"/>
                </a:ext>
              </a:extLst>
            </p:cNvPr>
            <p:cNvGrpSpPr/>
            <p:nvPr/>
          </p:nvGrpSpPr>
          <p:grpSpPr>
            <a:xfrm>
              <a:off x="6097171" y="3940367"/>
              <a:ext cx="2084182" cy="1213928"/>
              <a:chOff x="5096701" y="2847857"/>
              <a:chExt cx="2084182" cy="1267648"/>
            </a:xfrm>
            <a:solidFill>
              <a:schemeClr val="bg1"/>
            </a:solidFill>
          </p:grpSpPr>
          <p:grpSp>
            <p:nvGrpSpPr>
              <p:cNvPr id="34" name="Groupe 33">
                <a:extLst>
                  <a:ext uri="{FF2B5EF4-FFF2-40B4-BE49-F238E27FC236}">
                    <a16:creationId xmlns:a16="http://schemas.microsoft.com/office/drawing/2014/main" id="{1B783CF6-BE0A-5A38-E560-8255E91209D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96701" y="2847857"/>
                <a:ext cx="2084182" cy="1267648"/>
                <a:chOff x="1247614" y="2219015"/>
                <a:chExt cx="2700001" cy="2710240"/>
              </a:xfrm>
              <a:grpFill/>
            </p:grpSpPr>
            <p:sp>
              <p:nvSpPr>
                <p:cNvPr id="37" name="Ellipse 6">
                  <a:extLst>
                    <a:ext uri="{FF2B5EF4-FFF2-40B4-BE49-F238E27FC236}">
                      <a16:creationId xmlns:a16="http://schemas.microsoft.com/office/drawing/2014/main" id="{F733A0E3-B8AD-4F7F-FD8D-3F68F08721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47615" y="2219015"/>
                  <a:ext cx="2700000" cy="2700000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254000" dist="127000" dir="2700000" algn="tl" rotWithShape="0">
                    <a:srgbClr val="A1A5B9">
                      <a:alpha val="40000"/>
                    </a:srgb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atin typeface="Montserrat Medium" pitchFamily="2" charset="77"/>
                  </a:endParaRPr>
                </a:p>
              </p:txBody>
            </p:sp>
            <p:sp>
              <p:nvSpPr>
                <p:cNvPr id="38" name="Ellipse 14">
                  <a:extLst>
                    <a:ext uri="{FF2B5EF4-FFF2-40B4-BE49-F238E27FC236}">
                      <a16:creationId xmlns:a16="http://schemas.microsoft.com/office/drawing/2014/main" id="{B96034CC-09C8-3E5B-10F3-9AD9C19849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47614" y="2229255"/>
                  <a:ext cx="2700000" cy="2700000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254000" dist="127000" dir="13500000" algn="tl" rotWithShape="0">
                    <a:schemeClr val="bg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latin typeface="Montserrat Medium" pitchFamily="2" charset="77"/>
                  </a:endParaRPr>
                </a:p>
              </p:txBody>
            </p:sp>
          </p:grpSp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62EF9A1-32D3-C47E-3D31-CC0BDD42A95B}"/>
                  </a:ext>
                </a:extLst>
              </p:cNvPr>
              <p:cNvSpPr txBox="1"/>
              <p:nvPr/>
            </p:nvSpPr>
            <p:spPr>
              <a:xfrm>
                <a:off x="5128048" y="3217676"/>
                <a:ext cx="2021485" cy="54637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solidFill>
                      <a:srgbClr val="AB2D21"/>
                    </a:solidFill>
                    <a:latin typeface="Montserrat Medium" pitchFamily="2" charset="77"/>
                  </a:rPr>
                  <a:t>Catégorie 0</a:t>
                </a:r>
                <a:r>
                  <a:rPr lang="fr-FR" sz="1400" dirty="0">
                    <a:solidFill>
                      <a:srgbClr val="36291D"/>
                    </a:solidFill>
                    <a:latin typeface="Montserrat Medium" pitchFamily="2" charset="77"/>
                  </a:rPr>
                  <a:t>. </a:t>
                </a:r>
              </a:p>
              <a:p>
                <a:r>
                  <a:rPr lang="fr-FR" sz="1400" dirty="0">
                    <a:solidFill>
                      <a:srgbClr val="AB2D21"/>
                    </a:solidFill>
                    <a:latin typeface="Montserrat Medium" pitchFamily="2" charset="77"/>
                  </a:rPr>
                  <a:t>Flop</a:t>
                </a:r>
                <a:r>
                  <a:rPr lang="fr-FR" sz="1400" dirty="0">
                    <a:solidFill>
                      <a:srgbClr val="36291D"/>
                    </a:solidFill>
                    <a:latin typeface="Montserrat Medium" pitchFamily="2" charset="77"/>
                  </a:rPr>
                  <a:t> de ventes</a:t>
                </a:r>
              </a:p>
            </p:txBody>
          </p:sp>
        </p:grp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91F52E82-8D13-CFDC-143B-2D406034D447}"/>
                </a:ext>
              </a:extLst>
            </p:cNvPr>
            <p:cNvSpPr txBox="1"/>
            <p:nvPr/>
          </p:nvSpPr>
          <p:spPr>
            <a:xfrm>
              <a:off x="8295743" y="4107055"/>
              <a:ext cx="2187572" cy="892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200" dirty="0">
                  <a:latin typeface="Montserrat" pitchFamily="2" charset="77"/>
                </a:rPr>
                <a:t>Les 30 – 50 ans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200" dirty="0">
                  <a:latin typeface="Montserrat" pitchFamily="2" charset="77"/>
                </a:rPr>
                <a:t>92 % des clients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1200" dirty="0">
                  <a:latin typeface="Montserrat" pitchFamily="2" charset="77"/>
                </a:rPr>
                <a:t>37 % du 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2314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EC84A809-F7B6-8D19-383F-3EEE8F284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174" y="663566"/>
            <a:ext cx="6321698" cy="632169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6C812A0-CC99-5D6D-5B06-F6E1C826436A}"/>
              </a:ext>
            </a:extLst>
          </p:cNvPr>
          <p:cNvSpPr/>
          <p:nvPr/>
        </p:nvSpPr>
        <p:spPr>
          <a:xfrm>
            <a:off x="13128" y="0"/>
            <a:ext cx="12192000" cy="6837394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fr-FR" sz="1800" dirty="0">
              <a:solidFill>
                <a:srgbClr val="36291D"/>
              </a:solidFill>
              <a:latin typeface="Montserrat Light" pitchFamily="2" charset="77"/>
            </a:endParaRPr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83B01757-BF63-0A2B-864B-C5398C04E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86" y="2264690"/>
            <a:ext cx="8361853" cy="2274840"/>
          </a:xfrm>
        </p:spPr>
        <p:txBody>
          <a:bodyPr>
            <a:normAutofit/>
          </a:bodyPr>
          <a:lstStyle/>
          <a:p>
            <a:r>
              <a:rPr lang="fr-FR" sz="4800" spc="300" dirty="0">
                <a:solidFill>
                  <a:srgbClr val="36291D"/>
                </a:solidFill>
                <a:latin typeface="Avenir Medium" panose="02000503020000020003" pitchFamily="2" charset="0"/>
              </a:rPr>
              <a:t>ANALYSE DES </a:t>
            </a:r>
            <a:r>
              <a:rPr lang="fr-FR" sz="4800" b="1" spc="300" dirty="0">
                <a:solidFill>
                  <a:srgbClr val="AB2D21"/>
                </a:solidFill>
                <a:latin typeface="Avenir Black" panose="02000503020000020003" pitchFamily="2" charset="0"/>
              </a:rPr>
              <a:t>INDICATEURS DE VENTE</a:t>
            </a:r>
            <a:endParaRPr lang="fr-FR" sz="4800" spc="300" dirty="0">
              <a:solidFill>
                <a:srgbClr val="AB2D21"/>
              </a:solidFill>
              <a:latin typeface="Avenir Medium" panose="02000503020000020003" pitchFamily="2" charset="0"/>
            </a:endParaRP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7FC1516C-5841-2499-47BA-02262040955D}"/>
              </a:ext>
            </a:extLst>
          </p:cNvPr>
          <p:cNvCxnSpPr>
            <a:cxnSpLocks/>
          </p:cNvCxnSpPr>
          <p:nvPr/>
        </p:nvCxnSpPr>
        <p:spPr>
          <a:xfrm>
            <a:off x="919177" y="4559366"/>
            <a:ext cx="3956135" cy="0"/>
          </a:xfrm>
          <a:prstGeom prst="line">
            <a:avLst/>
          </a:prstGeom>
          <a:ln w="28575">
            <a:solidFill>
              <a:srgbClr val="AB2D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285428D7-4BE8-8A99-EE01-E8FD3D8EF902}"/>
              </a:ext>
            </a:extLst>
          </p:cNvPr>
          <p:cNvGrpSpPr/>
          <p:nvPr/>
        </p:nvGrpSpPr>
        <p:grpSpPr>
          <a:xfrm>
            <a:off x="249095" y="0"/>
            <a:ext cx="182640" cy="6858000"/>
            <a:chOff x="249095" y="0"/>
            <a:chExt cx="182640" cy="6858000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0047CC2-0E8E-3A8B-C81E-677E382FC84E}"/>
                </a:ext>
              </a:extLst>
            </p:cNvPr>
            <p:cNvGrpSpPr/>
            <p:nvPr/>
          </p:nvGrpSpPr>
          <p:grpSpPr>
            <a:xfrm>
              <a:off x="340415" y="0"/>
              <a:ext cx="0" cy="6858000"/>
              <a:chOff x="456162" y="0"/>
              <a:chExt cx="0" cy="6858000"/>
            </a:xfrm>
          </p:grpSpPr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ED677320-1EAC-AECB-6E3F-0C365EF9C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0"/>
                <a:ext cx="0" cy="368490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F6C256A8-E0FD-07A9-FB96-DF5C5EA55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1132764"/>
                <a:ext cx="0" cy="5725236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E7F9F96A-01B8-3A0D-0107-991E4B041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34908" y="647347"/>
              <a:ext cx="611013" cy="182640"/>
            </a:xfrm>
            <a:prstGeom prst="rect">
              <a:avLst/>
            </a:prstGeom>
          </p:spPr>
        </p:pic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612B03EF-B3BC-8677-2BFC-18DA76822BFF}"/>
              </a:ext>
            </a:extLst>
          </p:cNvPr>
          <p:cNvSpPr txBox="1"/>
          <p:nvPr/>
        </p:nvSpPr>
        <p:spPr>
          <a:xfrm>
            <a:off x="11659866" y="652961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AB2D21"/>
                </a:solidFill>
                <a:latin typeface="Avenir Book" panose="02000503020000020003" pitchFamily="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64071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9873943-589B-B722-46B8-7CF1D95C82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4" t="5700" r="6393"/>
          <a:stretch/>
        </p:blipFill>
        <p:spPr>
          <a:xfrm>
            <a:off x="641263" y="1011555"/>
            <a:ext cx="8171928" cy="5846445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0EF0876A-0A70-614B-469D-96C4AE556B84}"/>
              </a:ext>
            </a:extLst>
          </p:cNvPr>
          <p:cNvGrpSpPr/>
          <p:nvPr/>
        </p:nvGrpSpPr>
        <p:grpSpPr>
          <a:xfrm>
            <a:off x="249095" y="0"/>
            <a:ext cx="182640" cy="6858000"/>
            <a:chOff x="249095" y="0"/>
            <a:chExt cx="182640" cy="685800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6DDDD7F-48F0-F1EF-8499-1AA861EF7C65}"/>
                </a:ext>
              </a:extLst>
            </p:cNvPr>
            <p:cNvGrpSpPr/>
            <p:nvPr/>
          </p:nvGrpSpPr>
          <p:grpSpPr>
            <a:xfrm>
              <a:off x="340415" y="0"/>
              <a:ext cx="0" cy="6858000"/>
              <a:chOff x="456162" y="0"/>
              <a:chExt cx="0" cy="6858000"/>
            </a:xfrm>
          </p:grpSpPr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D3FFC477-94CA-8819-FB06-9157F9352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0"/>
                <a:ext cx="0" cy="368490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A27F2AF-98DC-5DCB-32B0-7904F943B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1132764"/>
                <a:ext cx="0" cy="5725236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895B4F5-4E68-5EC5-5FA6-19A43F584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4908" y="647347"/>
              <a:ext cx="611013" cy="182640"/>
            </a:xfrm>
            <a:prstGeom prst="rect">
              <a:avLst/>
            </a:prstGeom>
          </p:spPr>
        </p:pic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5053D5E-E1B5-CC1F-9749-9F50553E8644}"/>
              </a:ext>
            </a:extLst>
          </p:cNvPr>
          <p:cNvGrpSpPr/>
          <p:nvPr/>
        </p:nvGrpSpPr>
        <p:grpSpPr>
          <a:xfrm>
            <a:off x="8661061" y="2002380"/>
            <a:ext cx="3646268" cy="465391"/>
            <a:chOff x="558015" y="3553109"/>
            <a:chExt cx="4000495" cy="465391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A5032FD-2D94-993D-5CC3-84E802162820}"/>
                </a:ext>
              </a:extLst>
            </p:cNvPr>
            <p:cNvSpPr txBox="1"/>
            <p:nvPr/>
          </p:nvSpPr>
          <p:spPr>
            <a:xfrm>
              <a:off x="558015" y="3553109"/>
              <a:ext cx="40004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36291D"/>
                  </a:solidFill>
                  <a:latin typeface="Montserrat Light" pitchFamily="2" charset="77"/>
                </a:rPr>
                <a:t>Tendance stable légèrement à la hausse.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9EA1A3E3-B276-6FD7-0CEF-4ADEE397DDE8}"/>
                </a:ext>
              </a:extLst>
            </p:cNvPr>
            <p:cNvCxnSpPr>
              <a:cxnSpLocks/>
            </p:cNvCxnSpPr>
            <p:nvPr/>
          </p:nvCxnSpPr>
          <p:spPr>
            <a:xfrm>
              <a:off x="652560" y="4018500"/>
              <a:ext cx="1047395" cy="0"/>
            </a:xfrm>
            <a:prstGeom prst="line">
              <a:avLst/>
            </a:prstGeom>
            <a:ln w="28575">
              <a:gradFill flip="none" rotWithShape="1">
                <a:gsLst>
                  <a:gs pos="63000">
                    <a:srgbClr val="AB2D21"/>
                  </a:gs>
                  <a:gs pos="0">
                    <a:schemeClr val="accent2">
                      <a:lumMod val="20000"/>
                      <a:lumOff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61601AE-F456-A531-504E-7C824E006100}"/>
              </a:ext>
            </a:extLst>
          </p:cNvPr>
          <p:cNvGrpSpPr/>
          <p:nvPr/>
        </p:nvGrpSpPr>
        <p:grpSpPr>
          <a:xfrm>
            <a:off x="8661060" y="3429000"/>
            <a:ext cx="3646269" cy="465391"/>
            <a:chOff x="558015" y="3553109"/>
            <a:chExt cx="4000495" cy="465391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DBE82D1F-6DD7-0A63-D16F-1A921FE898F9}"/>
                </a:ext>
              </a:extLst>
            </p:cNvPr>
            <p:cNvSpPr txBox="1"/>
            <p:nvPr/>
          </p:nvSpPr>
          <p:spPr>
            <a:xfrm>
              <a:off x="558015" y="3553109"/>
              <a:ext cx="40004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36291D"/>
                  </a:solidFill>
                  <a:latin typeface="Montserrat Light" pitchFamily="2" charset="77"/>
                </a:rPr>
                <a:t>Pas de périodicité significative.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92338E92-6FFC-A6C3-E271-0DF8A28E14FE}"/>
                </a:ext>
              </a:extLst>
            </p:cNvPr>
            <p:cNvCxnSpPr>
              <a:cxnSpLocks/>
            </p:cNvCxnSpPr>
            <p:nvPr/>
          </p:nvCxnSpPr>
          <p:spPr>
            <a:xfrm>
              <a:off x="652559" y="4018500"/>
              <a:ext cx="952851" cy="0"/>
            </a:xfrm>
            <a:prstGeom prst="line">
              <a:avLst/>
            </a:prstGeom>
            <a:ln w="28575">
              <a:gradFill flip="none" rotWithShape="1">
                <a:gsLst>
                  <a:gs pos="63000">
                    <a:srgbClr val="AB2D21"/>
                  </a:gs>
                  <a:gs pos="0">
                    <a:schemeClr val="accent2">
                      <a:lumMod val="20000"/>
                      <a:lumOff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855AEF1-7004-94BF-2D34-AAB9C6C9F9D7}"/>
              </a:ext>
            </a:extLst>
          </p:cNvPr>
          <p:cNvGrpSpPr/>
          <p:nvPr/>
        </p:nvGrpSpPr>
        <p:grpSpPr>
          <a:xfrm>
            <a:off x="8635699" y="4789488"/>
            <a:ext cx="3757804" cy="465392"/>
            <a:chOff x="558015" y="3775530"/>
            <a:chExt cx="4000495" cy="465392"/>
          </a:xfrm>
        </p:grpSpPr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659DA220-672E-1365-216D-D36B9EDEA778}"/>
                </a:ext>
              </a:extLst>
            </p:cNvPr>
            <p:cNvSpPr txBox="1"/>
            <p:nvPr/>
          </p:nvSpPr>
          <p:spPr>
            <a:xfrm>
              <a:off x="558015" y="3775530"/>
              <a:ext cx="40004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rgbClr val="36291D"/>
                  </a:solidFill>
                  <a:latin typeface="Montserrat Light" pitchFamily="2" charset="77"/>
                </a:rPr>
                <a:t>Légère hausse en milieu d’année 2022.</a:t>
              </a: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EAE42A84-DEC0-F98A-0616-06CDF0569074}"/>
                </a:ext>
              </a:extLst>
            </p:cNvPr>
            <p:cNvCxnSpPr>
              <a:cxnSpLocks/>
            </p:cNvCxnSpPr>
            <p:nvPr/>
          </p:nvCxnSpPr>
          <p:spPr>
            <a:xfrm>
              <a:off x="649753" y="4240922"/>
              <a:ext cx="952851" cy="0"/>
            </a:xfrm>
            <a:prstGeom prst="line">
              <a:avLst/>
            </a:prstGeom>
            <a:ln w="28575">
              <a:gradFill flip="none" rotWithShape="1">
                <a:gsLst>
                  <a:gs pos="63000">
                    <a:srgbClr val="AB2D21"/>
                  </a:gs>
                  <a:gs pos="0">
                    <a:schemeClr val="accent2">
                      <a:lumMod val="20000"/>
                      <a:lumOff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E36945D2-0AD8-DAE6-AE18-59AFFF25051F}"/>
              </a:ext>
            </a:extLst>
          </p:cNvPr>
          <p:cNvSpPr txBox="1"/>
          <p:nvPr/>
        </p:nvSpPr>
        <p:spPr>
          <a:xfrm>
            <a:off x="667339" y="139122"/>
            <a:ext cx="1067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pc="300" dirty="0">
                <a:solidFill>
                  <a:srgbClr val="36291D"/>
                </a:solidFill>
                <a:latin typeface="Montserrat" pitchFamily="2" charset="77"/>
              </a:rPr>
              <a:t>CHIFFRE D’AFFAIRES - INDICATEURS ET GRAHIQUES</a:t>
            </a:r>
            <a:endParaRPr lang="fr-FR" sz="2400" spc="300" dirty="0">
              <a:solidFill>
                <a:srgbClr val="AB2D21"/>
              </a:solidFill>
              <a:latin typeface="Montserrat" pitchFamily="2" charset="77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705F62A-B663-54FC-2A0A-87671DB69CD6}"/>
              </a:ext>
            </a:extLst>
          </p:cNvPr>
          <p:cNvSpPr txBox="1"/>
          <p:nvPr/>
        </p:nvSpPr>
        <p:spPr>
          <a:xfrm>
            <a:off x="685936" y="600787"/>
            <a:ext cx="1063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pc="300" dirty="0">
                <a:solidFill>
                  <a:srgbClr val="36291D"/>
                </a:solidFill>
                <a:latin typeface="Montserrat" pitchFamily="2" charset="77"/>
              </a:rPr>
              <a:t>TENDANCE– </a:t>
            </a:r>
            <a:r>
              <a:rPr lang="fr-FR" sz="1600" spc="300" dirty="0">
                <a:solidFill>
                  <a:srgbClr val="AB2D21"/>
                </a:solidFill>
                <a:latin typeface="Montserrat" pitchFamily="2" charset="77"/>
              </a:rPr>
              <a:t>LA MOYENNE MOBILE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62E38A2-5BBB-A611-BAEC-75EBCE97AACF}"/>
              </a:ext>
            </a:extLst>
          </p:cNvPr>
          <p:cNvSpPr txBox="1"/>
          <p:nvPr/>
        </p:nvSpPr>
        <p:spPr>
          <a:xfrm>
            <a:off x="11716458" y="65196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AB2D21"/>
                </a:solidFill>
                <a:latin typeface="Avenir Book" panose="02000503020000020003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855773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0EF0876A-0A70-614B-469D-96C4AE556B84}"/>
              </a:ext>
            </a:extLst>
          </p:cNvPr>
          <p:cNvGrpSpPr/>
          <p:nvPr/>
        </p:nvGrpSpPr>
        <p:grpSpPr>
          <a:xfrm>
            <a:off x="249095" y="0"/>
            <a:ext cx="182640" cy="6858000"/>
            <a:chOff x="249095" y="0"/>
            <a:chExt cx="182640" cy="685800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6DDDD7F-48F0-F1EF-8499-1AA861EF7C65}"/>
                </a:ext>
              </a:extLst>
            </p:cNvPr>
            <p:cNvGrpSpPr/>
            <p:nvPr/>
          </p:nvGrpSpPr>
          <p:grpSpPr>
            <a:xfrm>
              <a:off x="340415" y="0"/>
              <a:ext cx="0" cy="6858000"/>
              <a:chOff x="456162" y="0"/>
              <a:chExt cx="0" cy="6858000"/>
            </a:xfrm>
          </p:grpSpPr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D3FFC477-94CA-8819-FB06-9157F9352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0"/>
                <a:ext cx="0" cy="368490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A27F2AF-98DC-5DCB-32B0-7904F943B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1132764"/>
                <a:ext cx="0" cy="5725236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895B4F5-4E68-5EC5-5FA6-19A43F584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34908" y="647347"/>
              <a:ext cx="611013" cy="182640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3E9D7288-B179-D3A0-7532-9537BC2F14F6}"/>
              </a:ext>
            </a:extLst>
          </p:cNvPr>
          <p:cNvSpPr txBox="1"/>
          <p:nvPr/>
        </p:nvSpPr>
        <p:spPr>
          <a:xfrm>
            <a:off x="685936" y="600787"/>
            <a:ext cx="10638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pc="300" dirty="0">
                <a:solidFill>
                  <a:srgbClr val="36291D"/>
                </a:solidFill>
                <a:latin typeface="Montserrat" pitchFamily="2" charset="77"/>
              </a:rPr>
              <a:t>LE CA ANNUEL - </a:t>
            </a:r>
            <a:r>
              <a:rPr lang="fr-FR" sz="1600" spc="300" dirty="0">
                <a:solidFill>
                  <a:srgbClr val="AB2D21"/>
                </a:solidFill>
                <a:latin typeface="Montserrat" pitchFamily="2" charset="77"/>
              </a:rPr>
              <a:t>CATÉGORIES ET RÉFÉRENCES DES LIVRES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A5053D5E-E1B5-CC1F-9749-9F50553E8644}"/>
              </a:ext>
            </a:extLst>
          </p:cNvPr>
          <p:cNvGrpSpPr/>
          <p:nvPr/>
        </p:nvGrpSpPr>
        <p:grpSpPr>
          <a:xfrm>
            <a:off x="765755" y="5088419"/>
            <a:ext cx="3646268" cy="857210"/>
            <a:chOff x="591375" y="3161290"/>
            <a:chExt cx="4000495" cy="857210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DA5032FD-2D94-993D-5CC3-84E802162820}"/>
                </a:ext>
              </a:extLst>
            </p:cNvPr>
            <p:cNvSpPr txBox="1"/>
            <p:nvPr/>
          </p:nvSpPr>
          <p:spPr>
            <a:xfrm>
              <a:off x="591375" y="3161290"/>
              <a:ext cx="400049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36291D"/>
                  </a:solidFill>
                  <a:latin typeface="Montserrat Light" pitchFamily="2" charset="77"/>
                </a:rPr>
                <a:t>Répartition du CA annuel assez égalitaire entre chaque catégorie pour les 3 années.  </a:t>
              </a:r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9EA1A3E3-B276-6FD7-0CEF-4ADEE397DDE8}"/>
                </a:ext>
              </a:extLst>
            </p:cNvPr>
            <p:cNvCxnSpPr>
              <a:cxnSpLocks/>
            </p:cNvCxnSpPr>
            <p:nvPr/>
          </p:nvCxnSpPr>
          <p:spPr>
            <a:xfrm>
              <a:off x="652560" y="4018500"/>
              <a:ext cx="1047395" cy="0"/>
            </a:xfrm>
            <a:prstGeom prst="line">
              <a:avLst/>
            </a:prstGeom>
            <a:ln w="28575">
              <a:gradFill flip="none" rotWithShape="1">
                <a:gsLst>
                  <a:gs pos="63000">
                    <a:srgbClr val="AB2D21"/>
                  </a:gs>
                  <a:gs pos="0">
                    <a:schemeClr val="accent2">
                      <a:lumMod val="20000"/>
                      <a:lumOff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C4EBEC5C-272C-B97B-E1A2-FCA494387E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11" t="6976" r="9161" b="3087"/>
          <a:stretch/>
        </p:blipFill>
        <p:spPr>
          <a:xfrm>
            <a:off x="513049" y="1474919"/>
            <a:ext cx="6007569" cy="3331858"/>
          </a:xfrm>
          <a:prstGeom prst="rect">
            <a:avLst/>
          </a:prstGeom>
        </p:spPr>
      </p:pic>
      <p:sp>
        <p:nvSpPr>
          <p:cNvPr id="3" name="AutoShape 2">
            <a:extLst>
              <a:ext uri="{FF2B5EF4-FFF2-40B4-BE49-F238E27FC236}">
                <a16:creationId xmlns:a16="http://schemas.microsoft.com/office/drawing/2014/main" id="{CBC6DA0F-0F00-84CC-B111-26334B77F5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49F67A-4B66-98A9-7D2B-5889EF19C7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6" t="5716" r="8235" b="3514"/>
          <a:stretch/>
        </p:blipFill>
        <p:spPr>
          <a:xfrm>
            <a:off x="7215977" y="1475927"/>
            <a:ext cx="4462974" cy="3190462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070176DF-DDA1-AAFA-A742-CC6BCE2845A3}"/>
              </a:ext>
            </a:extLst>
          </p:cNvPr>
          <p:cNvGrpSpPr/>
          <p:nvPr/>
        </p:nvGrpSpPr>
        <p:grpSpPr>
          <a:xfrm>
            <a:off x="7380737" y="5088419"/>
            <a:ext cx="3646268" cy="641766"/>
            <a:chOff x="550703" y="3376734"/>
            <a:chExt cx="4000495" cy="641766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E9CA2F99-BB22-772A-E5AD-BB6BAD8AB08E}"/>
                </a:ext>
              </a:extLst>
            </p:cNvPr>
            <p:cNvSpPr txBox="1"/>
            <p:nvPr/>
          </p:nvSpPr>
          <p:spPr>
            <a:xfrm>
              <a:off x="550703" y="3376734"/>
              <a:ext cx="40004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rgbClr val="36291D"/>
                  </a:solidFill>
                  <a:latin typeface="Montserrat Light" pitchFamily="2" charset="77"/>
                </a:rPr>
                <a:t>Répartition CA entre les livres de chaque catégorie plutôt égalitaire.  </a:t>
              </a: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5385FE5-5865-2D7E-6C16-A0BC1FE64784}"/>
                </a:ext>
              </a:extLst>
            </p:cNvPr>
            <p:cNvCxnSpPr>
              <a:cxnSpLocks/>
            </p:cNvCxnSpPr>
            <p:nvPr/>
          </p:nvCxnSpPr>
          <p:spPr>
            <a:xfrm>
              <a:off x="652560" y="4018500"/>
              <a:ext cx="1047395" cy="0"/>
            </a:xfrm>
            <a:prstGeom prst="line">
              <a:avLst/>
            </a:prstGeom>
            <a:ln w="28575">
              <a:gradFill flip="none" rotWithShape="1">
                <a:gsLst>
                  <a:gs pos="63000">
                    <a:srgbClr val="AB2D21"/>
                  </a:gs>
                  <a:gs pos="0">
                    <a:schemeClr val="accent2">
                      <a:lumMod val="20000"/>
                      <a:lumOff val="8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21921446-60ED-3C5D-46F2-48F5DEA81A4F}"/>
              </a:ext>
            </a:extLst>
          </p:cNvPr>
          <p:cNvSpPr txBox="1"/>
          <p:nvPr/>
        </p:nvSpPr>
        <p:spPr>
          <a:xfrm>
            <a:off x="667339" y="139122"/>
            <a:ext cx="1067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pc="300" dirty="0">
                <a:solidFill>
                  <a:srgbClr val="36291D"/>
                </a:solidFill>
                <a:latin typeface="Montserrat" pitchFamily="2" charset="77"/>
              </a:rPr>
              <a:t>CHIFFRE D’AFFAIRES - INDICATEURS ET GRAHIQUES</a:t>
            </a:r>
            <a:endParaRPr lang="fr-FR" sz="2400" spc="300" dirty="0">
              <a:solidFill>
                <a:srgbClr val="AB2D21"/>
              </a:solidFill>
              <a:latin typeface="Montserrat" pitchFamily="2" charset="77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69651D-ADFA-952F-0EA9-336503B6BA76}"/>
              </a:ext>
            </a:extLst>
          </p:cNvPr>
          <p:cNvSpPr txBox="1"/>
          <p:nvPr/>
        </p:nvSpPr>
        <p:spPr>
          <a:xfrm>
            <a:off x="11716458" y="65196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AB2D21"/>
                </a:solidFill>
                <a:latin typeface="Avenir Book" panose="02000503020000020003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50084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0EF0876A-0A70-614B-469D-96C4AE556B84}"/>
              </a:ext>
            </a:extLst>
          </p:cNvPr>
          <p:cNvGrpSpPr/>
          <p:nvPr/>
        </p:nvGrpSpPr>
        <p:grpSpPr>
          <a:xfrm>
            <a:off x="249095" y="0"/>
            <a:ext cx="182640" cy="6858000"/>
            <a:chOff x="249095" y="0"/>
            <a:chExt cx="182640" cy="6858000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6DDDD7F-48F0-F1EF-8499-1AA861EF7C65}"/>
                </a:ext>
              </a:extLst>
            </p:cNvPr>
            <p:cNvGrpSpPr/>
            <p:nvPr/>
          </p:nvGrpSpPr>
          <p:grpSpPr>
            <a:xfrm>
              <a:off x="340415" y="0"/>
              <a:ext cx="0" cy="6858000"/>
              <a:chOff x="456162" y="0"/>
              <a:chExt cx="0" cy="6858000"/>
            </a:xfrm>
          </p:grpSpPr>
          <p:cxnSp>
            <p:nvCxnSpPr>
              <p:cNvPr id="8" name="Connecteur droit 7">
                <a:extLst>
                  <a:ext uri="{FF2B5EF4-FFF2-40B4-BE49-F238E27FC236}">
                    <a16:creationId xmlns:a16="http://schemas.microsoft.com/office/drawing/2014/main" id="{D3FFC477-94CA-8819-FB06-9157F93522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0"/>
                <a:ext cx="0" cy="368490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BA27F2AF-98DC-5DCB-32B0-7904F943B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62" y="1132764"/>
                <a:ext cx="0" cy="5725236"/>
              </a:xfrm>
              <a:prstGeom prst="line">
                <a:avLst/>
              </a:prstGeom>
              <a:ln w="19050">
                <a:solidFill>
                  <a:srgbClr val="AB2D2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895B4F5-4E68-5EC5-5FA6-19A43F584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34908" y="647347"/>
              <a:ext cx="611013" cy="182640"/>
            </a:xfrm>
            <a:prstGeom prst="rect">
              <a:avLst/>
            </a:prstGeom>
          </p:spPr>
        </p:pic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3E9D7288-B179-D3A0-7532-9537BC2F14F6}"/>
              </a:ext>
            </a:extLst>
          </p:cNvPr>
          <p:cNvSpPr txBox="1"/>
          <p:nvPr/>
        </p:nvSpPr>
        <p:spPr>
          <a:xfrm>
            <a:off x="674909" y="629435"/>
            <a:ext cx="8546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pc="300" dirty="0">
                <a:solidFill>
                  <a:srgbClr val="36291D"/>
                </a:solidFill>
                <a:latin typeface="Montserrat" pitchFamily="2" charset="77"/>
              </a:rPr>
              <a:t>LE VOLUME DES VENTES - </a:t>
            </a:r>
            <a:r>
              <a:rPr lang="fr-FR" sz="1600" spc="300" dirty="0">
                <a:solidFill>
                  <a:srgbClr val="AB2D21"/>
                </a:solidFill>
                <a:latin typeface="Montserrat" pitchFamily="2" charset="77"/>
              </a:rPr>
              <a:t>CATÉGORIES</a:t>
            </a:r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90CD69B5-28F2-2952-C4BF-C6199EF0B0CD}"/>
              </a:ext>
            </a:extLst>
          </p:cNvPr>
          <p:cNvGrpSpPr/>
          <p:nvPr/>
        </p:nvGrpSpPr>
        <p:grpSpPr>
          <a:xfrm>
            <a:off x="833017" y="5713726"/>
            <a:ext cx="2532340" cy="894201"/>
            <a:chOff x="1679430" y="1600200"/>
            <a:chExt cx="2084182" cy="1974908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78BF973A-C38E-4006-9E52-270BD6C9C8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79430" y="1600200"/>
              <a:ext cx="2084182" cy="1713128"/>
              <a:chOff x="1247614" y="2219015"/>
              <a:chExt cx="2700001" cy="2710240"/>
            </a:xfrm>
          </p:grpSpPr>
          <p:sp>
            <p:nvSpPr>
              <p:cNvPr id="47" name="Ellipse 6">
                <a:extLst>
                  <a:ext uri="{FF2B5EF4-FFF2-40B4-BE49-F238E27FC236}">
                    <a16:creationId xmlns:a16="http://schemas.microsoft.com/office/drawing/2014/main" id="{B3F8E377-7A46-32AA-0B9A-9D39A81DD0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5" y="2219015"/>
                <a:ext cx="2700000" cy="2700000"/>
              </a:xfrm>
              <a:prstGeom prst="roundRect">
                <a:avLst/>
              </a:prstGeom>
              <a:solidFill>
                <a:srgbClr val="E7E8ED"/>
              </a:solidFill>
              <a:ln>
                <a:noFill/>
              </a:ln>
              <a:effectLst>
                <a:outerShdw blurRad="254000" dist="127000" dir="2700000" algn="tl" rotWithShape="0">
                  <a:srgbClr val="A1A5B9">
                    <a:alpha val="4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Ellipse 14">
                <a:extLst>
                  <a:ext uri="{FF2B5EF4-FFF2-40B4-BE49-F238E27FC236}">
                    <a16:creationId xmlns:a16="http://schemas.microsoft.com/office/drawing/2014/main" id="{A1E56787-0830-39A3-5260-A4AB07A2C5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7614" y="2229255"/>
                <a:ext cx="2700000" cy="2700000"/>
              </a:xfrm>
              <a:prstGeom prst="roundRect">
                <a:avLst/>
              </a:prstGeom>
              <a:solidFill>
                <a:srgbClr val="F7F7F7"/>
              </a:solidFill>
              <a:ln>
                <a:noFill/>
              </a:ln>
              <a:effectLst>
                <a:outerShdw blurRad="254000" dist="127000" dir="13500000" algn="tl" rotWithShape="0">
                  <a:schemeClr val="bg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620A96ED-050A-4072-23A9-4A0C3FBCF9F7}"/>
                </a:ext>
              </a:extLst>
            </p:cNvPr>
            <p:cNvSpPr txBox="1"/>
            <p:nvPr/>
          </p:nvSpPr>
          <p:spPr>
            <a:xfrm>
              <a:off x="1717835" y="1875742"/>
              <a:ext cx="2021485" cy="1699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solidFill>
                    <a:srgbClr val="36291D"/>
                  </a:solidFill>
                  <a:latin typeface="Montserrat Light" pitchFamily="2" charset="77"/>
                </a:rPr>
                <a:t>Moyenne mensuelle : </a:t>
              </a:r>
            </a:p>
            <a:p>
              <a:pPr algn="ctr"/>
              <a:r>
                <a:rPr lang="fr-FR" sz="1600" b="1" dirty="0">
                  <a:solidFill>
                    <a:srgbClr val="AB2D21"/>
                  </a:solidFill>
                  <a:latin typeface="Josefin Sans" pitchFamily="2" charset="77"/>
                  <a:ea typeface="Josefin Sans" pitchFamily="2" charset="77"/>
                </a:rPr>
                <a:t>28 637 </a:t>
              </a:r>
              <a:r>
                <a:rPr lang="fr-FR" sz="1400" dirty="0">
                  <a:solidFill>
                    <a:srgbClr val="36291D"/>
                  </a:solidFill>
                  <a:latin typeface="Montserrat Light" pitchFamily="2" charset="77"/>
                </a:rPr>
                <a:t>livres vendus</a:t>
              </a:r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6FC83A04-C9C3-373C-9CB0-8038B2EE58C0}"/>
              </a:ext>
            </a:extLst>
          </p:cNvPr>
          <p:cNvGrpSpPr/>
          <p:nvPr/>
        </p:nvGrpSpPr>
        <p:grpSpPr>
          <a:xfrm>
            <a:off x="575420" y="1314288"/>
            <a:ext cx="5070436" cy="4053395"/>
            <a:chOff x="582319" y="1114503"/>
            <a:chExt cx="5070436" cy="4053395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D0868D0E-5376-F5D2-AF97-23EEDBB2D9E4}"/>
                </a:ext>
              </a:extLst>
            </p:cNvPr>
            <p:cNvGrpSpPr/>
            <p:nvPr/>
          </p:nvGrpSpPr>
          <p:grpSpPr>
            <a:xfrm>
              <a:off x="582319" y="1175311"/>
              <a:ext cx="4631146" cy="3992587"/>
              <a:chOff x="582319" y="1175311"/>
              <a:chExt cx="4631146" cy="3992587"/>
            </a:xfrm>
          </p:grpSpPr>
          <p:grpSp>
            <p:nvGrpSpPr>
              <p:cNvPr id="19" name="Groupe 18">
                <a:extLst>
                  <a:ext uri="{FF2B5EF4-FFF2-40B4-BE49-F238E27FC236}">
                    <a16:creationId xmlns:a16="http://schemas.microsoft.com/office/drawing/2014/main" id="{22562DDF-BC7B-AECA-CCCE-067F01D21182}"/>
                  </a:ext>
                </a:extLst>
              </p:cNvPr>
              <p:cNvGrpSpPr/>
              <p:nvPr/>
            </p:nvGrpSpPr>
            <p:grpSpPr>
              <a:xfrm>
                <a:off x="1519580" y="1510177"/>
                <a:ext cx="3693885" cy="769754"/>
                <a:chOff x="940138" y="1691139"/>
                <a:chExt cx="3693885" cy="769754"/>
              </a:xfrm>
            </p:grpSpPr>
            <p:grpSp>
              <p:nvGrpSpPr>
                <p:cNvPr id="11" name="Groupe 10">
                  <a:extLst>
                    <a:ext uri="{FF2B5EF4-FFF2-40B4-BE49-F238E27FC236}">
                      <a16:creationId xmlns:a16="http://schemas.microsoft.com/office/drawing/2014/main" id="{A5053D5E-E1B5-CC1F-9749-9F50553E8644}"/>
                    </a:ext>
                  </a:extLst>
                </p:cNvPr>
                <p:cNvGrpSpPr/>
                <p:nvPr/>
              </p:nvGrpSpPr>
              <p:grpSpPr>
                <a:xfrm>
                  <a:off x="987755" y="1691139"/>
                  <a:ext cx="3646268" cy="424686"/>
                  <a:chOff x="643618" y="3204048"/>
                  <a:chExt cx="4000495" cy="369609"/>
                </a:xfrm>
              </p:grpSpPr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DA5032FD-2D94-993D-5CC3-84E802162820}"/>
                      </a:ext>
                    </a:extLst>
                  </p:cNvPr>
                  <p:cNvSpPr txBox="1"/>
                  <p:nvPr/>
                </p:nvSpPr>
                <p:spPr>
                  <a:xfrm>
                    <a:off x="643618" y="3204048"/>
                    <a:ext cx="4000495" cy="348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2000" b="1" dirty="0">
                        <a:solidFill>
                          <a:srgbClr val="36291D"/>
                        </a:solidFill>
                        <a:latin typeface="Josefin Sans" pitchFamily="2" charset="77"/>
                        <a:ea typeface="Josefin Sans" pitchFamily="2" charset="77"/>
                      </a:rPr>
                      <a:t>415 475 </a:t>
                    </a:r>
                    <a:r>
                      <a:rPr lang="fr-FR" sz="1400" dirty="0">
                        <a:solidFill>
                          <a:srgbClr val="36291D"/>
                        </a:solidFill>
                        <a:latin typeface="Montserrat Light" pitchFamily="2" charset="77"/>
                      </a:rPr>
                      <a:t>ventes</a:t>
                    </a:r>
                    <a:endParaRPr lang="fr-FR" dirty="0">
                      <a:solidFill>
                        <a:srgbClr val="36291D"/>
                      </a:solidFill>
                      <a:latin typeface="Montserrat Light" pitchFamily="2" charset="77"/>
                    </a:endParaRPr>
                  </a:p>
                </p:txBody>
              </p:sp>
              <p:cxnSp>
                <p:nvCxnSpPr>
                  <p:cNvPr id="13" name="Connecteur droit 12">
                    <a:extLst>
                      <a:ext uri="{FF2B5EF4-FFF2-40B4-BE49-F238E27FC236}">
                        <a16:creationId xmlns:a16="http://schemas.microsoft.com/office/drawing/2014/main" id="{9EA1A3E3-B276-6FD7-0CEF-4ADEE397DD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3231" y="3573657"/>
                    <a:ext cx="669780" cy="0"/>
                  </a:xfrm>
                  <a:prstGeom prst="line">
                    <a:avLst/>
                  </a:prstGeom>
                  <a:ln w="28575">
                    <a:gradFill flip="none" rotWithShape="1">
                      <a:gsLst>
                        <a:gs pos="63000">
                          <a:srgbClr val="AB2D21"/>
                        </a:gs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24165CB9-80FD-F8E6-E650-33D4A498F47A}"/>
                    </a:ext>
                  </a:extLst>
                </p:cNvPr>
                <p:cNvSpPr txBox="1"/>
                <p:nvPr/>
              </p:nvSpPr>
              <p:spPr>
                <a:xfrm>
                  <a:off x="940138" y="2153116"/>
                  <a:ext cx="36462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solidFill>
                        <a:srgbClr val="AB2D21"/>
                      </a:solidFill>
                      <a:latin typeface="Montserrat Light" pitchFamily="2" charset="77"/>
                    </a:rPr>
                    <a:t>Catég 0.</a:t>
                  </a:r>
                </a:p>
              </p:txBody>
            </p:sp>
          </p:grpSp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4574263F-E8E7-BC13-7D9C-ECD55E084CC4}"/>
                  </a:ext>
                </a:extLst>
              </p:cNvPr>
              <p:cNvGrpSpPr/>
              <p:nvPr/>
            </p:nvGrpSpPr>
            <p:grpSpPr>
              <a:xfrm>
                <a:off x="1519580" y="2926199"/>
                <a:ext cx="3693885" cy="768922"/>
                <a:chOff x="940138" y="1691971"/>
                <a:chExt cx="3693885" cy="768922"/>
              </a:xfrm>
            </p:grpSpPr>
            <p:grpSp>
              <p:nvGrpSpPr>
                <p:cNvPr id="21" name="Groupe 20">
                  <a:extLst>
                    <a:ext uri="{FF2B5EF4-FFF2-40B4-BE49-F238E27FC236}">
                      <a16:creationId xmlns:a16="http://schemas.microsoft.com/office/drawing/2014/main" id="{6059CC3C-13FE-E48B-3CEC-0144FD8B681B}"/>
                    </a:ext>
                  </a:extLst>
                </p:cNvPr>
                <p:cNvGrpSpPr/>
                <p:nvPr/>
              </p:nvGrpSpPr>
              <p:grpSpPr>
                <a:xfrm>
                  <a:off x="987755" y="1691971"/>
                  <a:ext cx="3646268" cy="423849"/>
                  <a:chOff x="643618" y="3204776"/>
                  <a:chExt cx="4000495" cy="368881"/>
                </a:xfrm>
              </p:grpSpPr>
              <p:sp>
                <p:nvSpPr>
                  <p:cNvPr id="23" name="ZoneTexte 22">
                    <a:extLst>
                      <a:ext uri="{FF2B5EF4-FFF2-40B4-BE49-F238E27FC236}">
                        <a16:creationId xmlns:a16="http://schemas.microsoft.com/office/drawing/2014/main" id="{667F77C1-23E9-A455-1583-6F5AF2C893F4}"/>
                      </a:ext>
                    </a:extLst>
                  </p:cNvPr>
                  <p:cNvSpPr txBox="1"/>
                  <p:nvPr/>
                </p:nvSpPr>
                <p:spPr>
                  <a:xfrm>
                    <a:off x="643618" y="3204776"/>
                    <a:ext cx="4000495" cy="348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2000" b="1" dirty="0">
                        <a:solidFill>
                          <a:srgbClr val="36291D"/>
                        </a:solidFill>
                        <a:latin typeface="Josefin Sans" pitchFamily="2" charset="77"/>
                        <a:ea typeface="Josefin Sans" pitchFamily="2" charset="77"/>
                      </a:rPr>
                      <a:t>235 594 </a:t>
                    </a:r>
                    <a:r>
                      <a:rPr lang="fr-FR" sz="1400" dirty="0">
                        <a:solidFill>
                          <a:srgbClr val="36291D"/>
                        </a:solidFill>
                        <a:latin typeface="Montserrat Light" pitchFamily="2" charset="77"/>
                      </a:rPr>
                      <a:t>ventes</a:t>
                    </a:r>
                    <a:endParaRPr lang="fr-FR" dirty="0">
                      <a:solidFill>
                        <a:srgbClr val="36291D"/>
                      </a:solidFill>
                      <a:latin typeface="Montserrat" pitchFamily="2" charset="77"/>
                    </a:endParaRPr>
                  </a:p>
                </p:txBody>
              </p:sp>
              <p:cxnSp>
                <p:nvCxnSpPr>
                  <p:cNvPr id="24" name="Connecteur droit 23">
                    <a:extLst>
                      <a:ext uri="{FF2B5EF4-FFF2-40B4-BE49-F238E27FC236}">
                        <a16:creationId xmlns:a16="http://schemas.microsoft.com/office/drawing/2014/main" id="{F3505677-8828-B4B6-6BBE-B15086948B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3231" y="3573657"/>
                    <a:ext cx="669780" cy="0"/>
                  </a:xfrm>
                  <a:prstGeom prst="line">
                    <a:avLst/>
                  </a:prstGeom>
                  <a:ln w="28575">
                    <a:gradFill flip="none" rotWithShape="1">
                      <a:gsLst>
                        <a:gs pos="63000">
                          <a:srgbClr val="AB2D21"/>
                        </a:gs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3DBB3CE0-90E8-DFB1-27CD-B0A9D78505A1}"/>
                    </a:ext>
                  </a:extLst>
                </p:cNvPr>
                <p:cNvSpPr txBox="1"/>
                <p:nvPr/>
              </p:nvSpPr>
              <p:spPr>
                <a:xfrm>
                  <a:off x="940138" y="2153116"/>
                  <a:ext cx="36462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solidFill>
                        <a:srgbClr val="AB2D21"/>
                      </a:solidFill>
                      <a:latin typeface="Montserrat Light" pitchFamily="2" charset="77"/>
                    </a:rPr>
                    <a:t>Catég 1.</a:t>
                  </a:r>
                </a:p>
              </p:txBody>
            </p:sp>
          </p:grp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B825E03F-9D25-D6CE-2002-8B3B258964DC}"/>
                  </a:ext>
                </a:extLst>
              </p:cNvPr>
              <p:cNvGrpSpPr/>
              <p:nvPr/>
            </p:nvGrpSpPr>
            <p:grpSpPr>
              <a:xfrm>
                <a:off x="1519580" y="4342224"/>
                <a:ext cx="3693885" cy="768087"/>
                <a:chOff x="940138" y="1692806"/>
                <a:chExt cx="3693885" cy="768087"/>
              </a:xfrm>
            </p:grpSpPr>
            <p:grpSp>
              <p:nvGrpSpPr>
                <p:cNvPr id="26" name="Groupe 25">
                  <a:extLst>
                    <a:ext uri="{FF2B5EF4-FFF2-40B4-BE49-F238E27FC236}">
                      <a16:creationId xmlns:a16="http://schemas.microsoft.com/office/drawing/2014/main" id="{CD4EF270-5EBD-8CCF-F867-D066A305235A}"/>
                    </a:ext>
                  </a:extLst>
                </p:cNvPr>
                <p:cNvGrpSpPr/>
                <p:nvPr/>
              </p:nvGrpSpPr>
              <p:grpSpPr>
                <a:xfrm>
                  <a:off x="987755" y="1692806"/>
                  <a:ext cx="3646268" cy="423020"/>
                  <a:chOff x="643618" y="3205498"/>
                  <a:chExt cx="4000495" cy="368159"/>
                </a:xfrm>
              </p:grpSpPr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953B387-E885-E4D8-A209-4E97E505A97E}"/>
                      </a:ext>
                    </a:extLst>
                  </p:cNvPr>
                  <p:cNvSpPr txBox="1"/>
                  <p:nvPr/>
                </p:nvSpPr>
                <p:spPr>
                  <a:xfrm>
                    <a:off x="643618" y="3205498"/>
                    <a:ext cx="4000495" cy="348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2000" b="1" dirty="0">
                        <a:solidFill>
                          <a:srgbClr val="36291D"/>
                        </a:solidFill>
                        <a:latin typeface="Josefin Sans" pitchFamily="2" charset="77"/>
                        <a:ea typeface="Josefin Sans" pitchFamily="2" charset="77"/>
                      </a:rPr>
                      <a:t>36 486 </a:t>
                    </a:r>
                    <a:r>
                      <a:rPr lang="fr-FR" sz="1400" dirty="0">
                        <a:solidFill>
                          <a:srgbClr val="36291D"/>
                        </a:solidFill>
                        <a:latin typeface="Montserrat Light" pitchFamily="2" charset="77"/>
                      </a:rPr>
                      <a:t>ventes</a:t>
                    </a:r>
                    <a:endParaRPr lang="fr-FR" dirty="0">
                      <a:solidFill>
                        <a:srgbClr val="36291D"/>
                      </a:solidFill>
                      <a:latin typeface="Montserrat Light" pitchFamily="2" charset="77"/>
                    </a:endParaRPr>
                  </a:p>
                </p:txBody>
              </p:sp>
              <p:cxnSp>
                <p:nvCxnSpPr>
                  <p:cNvPr id="29" name="Connecteur droit 28">
                    <a:extLst>
                      <a:ext uri="{FF2B5EF4-FFF2-40B4-BE49-F238E27FC236}">
                        <a16:creationId xmlns:a16="http://schemas.microsoft.com/office/drawing/2014/main" id="{77DE065C-313B-4A65-A9E4-5AAFF08446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3231" y="3573657"/>
                    <a:ext cx="669780" cy="0"/>
                  </a:xfrm>
                  <a:prstGeom prst="line">
                    <a:avLst/>
                  </a:prstGeom>
                  <a:ln w="28575">
                    <a:gradFill flip="none" rotWithShape="1">
                      <a:gsLst>
                        <a:gs pos="63000">
                          <a:srgbClr val="AB2D21"/>
                        </a:gs>
                        <a:gs pos="0">
                          <a:schemeClr val="accent2">
                            <a:lumMod val="20000"/>
                            <a:lumOff val="8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B346F60E-81A5-3562-3F70-FC4DFFBC1F17}"/>
                    </a:ext>
                  </a:extLst>
                </p:cNvPr>
                <p:cNvSpPr txBox="1"/>
                <p:nvPr/>
              </p:nvSpPr>
              <p:spPr>
                <a:xfrm>
                  <a:off x="940138" y="2153116"/>
                  <a:ext cx="36462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400" dirty="0">
                      <a:solidFill>
                        <a:srgbClr val="AB2D21"/>
                      </a:solidFill>
                      <a:latin typeface="Montserrat Light" pitchFamily="2" charset="77"/>
                    </a:rPr>
                    <a:t>Catég 2.</a:t>
                  </a:r>
                </a:p>
              </p:txBody>
            </p:sp>
          </p:grpSp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D6DE9C42-98D8-FBBA-FE43-9441F7C43073}"/>
                  </a:ext>
                </a:extLst>
              </p:cNvPr>
              <p:cNvGrpSpPr/>
              <p:nvPr/>
            </p:nvGrpSpPr>
            <p:grpSpPr>
              <a:xfrm rot="10800000">
                <a:off x="1090744" y="1449995"/>
                <a:ext cx="2136016" cy="2199353"/>
                <a:chOff x="2244629" y="1335032"/>
                <a:chExt cx="2136016" cy="2199353"/>
              </a:xfrm>
            </p:grpSpPr>
            <p:sp>
              <p:nvSpPr>
                <p:cNvPr id="40" name="Arc 39">
                  <a:extLst>
                    <a:ext uri="{FF2B5EF4-FFF2-40B4-BE49-F238E27FC236}">
                      <a16:creationId xmlns:a16="http://schemas.microsoft.com/office/drawing/2014/main" id="{04CF99B0-0CA0-F2A3-40DD-A5B9DC4C2C58}"/>
                    </a:ext>
                  </a:extLst>
                </p:cNvPr>
                <p:cNvSpPr/>
                <p:nvPr/>
              </p:nvSpPr>
              <p:spPr>
                <a:xfrm rot="2849477">
                  <a:off x="2182210" y="1397451"/>
                  <a:ext cx="2199353" cy="2074516"/>
                </a:xfrm>
                <a:prstGeom prst="arc">
                  <a:avLst/>
                </a:prstGeom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B2CE1462-B82B-8C2A-38CA-7166F7E042F3}"/>
                    </a:ext>
                  </a:extLst>
                </p:cNvPr>
                <p:cNvSpPr txBox="1"/>
                <p:nvPr/>
              </p:nvSpPr>
              <p:spPr>
                <a:xfrm rot="10800000">
                  <a:off x="3764771" y="2273118"/>
                  <a:ext cx="61587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Josefin Sans" pitchFamily="2" charset="77"/>
                      <a:ea typeface="Josefin Sans" pitchFamily="2" charset="77"/>
                    </a:rPr>
                    <a:t>x 1.7</a:t>
                  </a:r>
                </a:p>
              </p:txBody>
            </p:sp>
          </p:grpSp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9B8E4DAB-29AD-BA15-066C-D3080D6A8862}"/>
                  </a:ext>
                </a:extLst>
              </p:cNvPr>
              <p:cNvGrpSpPr/>
              <p:nvPr/>
            </p:nvGrpSpPr>
            <p:grpSpPr>
              <a:xfrm rot="10800000">
                <a:off x="582319" y="1175311"/>
                <a:ext cx="3945971" cy="3992587"/>
                <a:chOff x="1111628" y="1122918"/>
                <a:chExt cx="3945971" cy="3992587"/>
              </a:xfrm>
            </p:grpSpPr>
            <p:sp>
              <p:nvSpPr>
                <p:cNvPr id="41" name="Arc 40">
                  <a:extLst>
                    <a:ext uri="{FF2B5EF4-FFF2-40B4-BE49-F238E27FC236}">
                      <a16:creationId xmlns:a16="http://schemas.microsoft.com/office/drawing/2014/main" id="{C241B726-D23F-EEA8-9DF4-91ADEE83AAEB}"/>
                    </a:ext>
                  </a:extLst>
                </p:cNvPr>
                <p:cNvSpPr/>
                <p:nvPr/>
              </p:nvSpPr>
              <p:spPr>
                <a:xfrm rot="2849477">
                  <a:off x="1066544" y="1168002"/>
                  <a:ext cx="3992587" cy="3902419"/>
                </a:xfrm>
                <a:prstGeom prst="arc">
                  <a:avLst>
                    <a:gd name="adj1" fmla="val 16077802"/>
                    <a:gd name="adj2" fmla="val 0"/>
                  </a:avLst>
                </a:prstGeom>
                <a:ln w="19050">
                  <a:solidFill>
                    <a:srgbClr val="AB2D21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DCF1464C-12D8-746A-B493-0EC5E363628E}"/>
                    </a:ext>
                  </a:extLst>
                </p:cNvPr>
                <p:cNvSpPr txBox="1"/>
                <p:nvPr/>
              </p:nvSpPr>
              <p:spPr>
                <a:xfrm rot="10800000">
                  <a:off x="4533096" y="2998266"/>
                  <a:ext cx="52450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2000" b="1" dirty="0">
                      <a:solidFill>
                        <a:srgbClr val="AB2D21"/>
                      </a:solidFill>
                      <a:latin typeface="Josefin Sans" pitchFamily="2" charset="77"/>
                      <a:ea typeface="Josefin Sans" pitchFamily="2" charset="77"/>
                    </a:rPr>
                    <a:t>x 11</a:t>
                  </a:r>
                </a:p>
              </p:txBody>
            </p:sp>
          </p:grpSp>
        </p:grp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7E0EE94C-C526-066F-53FA-EC7B62AE4457}"/>
                </a:ext>
              </a:extLst>
            </p:cNvPr>
            <p:cNvSpPr txBox="1"/>
            <p:nvPr/>
          </p:nvSpPr>
          <p:spPr>
            <a:xfrm>
              <a:off x="4317569" y="1498456"/>
              <a:ext cx="917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solidFill>
                    <a:srgbClr val="AB2D21"/>
                  </a:solidFill>
                  <a:latin typeface="Josefin Sans" pitchFamily="2" charset="77"/>
                  <a:ea typeface="Josefin Sans" pitchFamily="2" charset="77"/>
                </a:rPr>
                <a:t>60.4 %</a:t>
              </a: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CDB36925-3FDB-0B5C-0507-5F8BF49381E5}"/>
                </a:ext>
              </a:extLst>
            </p:cNvPr>
            <p:cNvSpPr txBox="1"/>
            <p:nvPr/>
          </p:nvSpPr>
          <p:spPr>
            <a:xfrm>
              <a:off x="4317570" y="2922945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solidFill>
                    <a:srgbClr val="AB2D21"/>
                  </a:solidFill>
                  <a:latin typeface="Josefin Sans" pitchFamily="2" charset="77"/>
                  <a:ea typeface="Josefin Sans" pitchFamily="2" charset="77"/>
                </a:rPr>
                <a:t>34.2 %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A1FA629B-7FB5-064D-4F79-A3F58D513789}"/>
                </a:ext>
              </a:extLst>
            </p:cNvPr>
            <p:cNvSpPr txBox="1"/>
            <p:nvPr/>
          </p:nvSpPr>
          <p:spPr>
            <a:xfrm>
              <a:off x="4317569" y="4349881"/>
              <a:ext cx="8370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>
                  <a:solidFill>
                    <a:srgbClr val="AB2D21"/>
                  </a:solidFill>
                  <a:latin typeface="Josefin Sans" pitchFamily="2" charset="77"/>
                  <a:ea typeface="Josefin Sans" pitchFamily="2" charset="77"/>
                </a:rPr>
                <a:t> 5.3 %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142F59B5-6FE4-8ED5-42D9-63894CDE9601}"/>
                </a:ext>
              </a:extLst>
            </p:cNvPr>
            <p:cNvSpPr txBox="1"/>
            <p:nvPr/>
          </p:nvSpPr>
          <p:spPr>
            <a:xfrm>
              <a:off x="3819470" y="1114503"/>
              <a:ext cx="183328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rgbClr val="36291D"/>
                  </a:solidFill>
                  <a:latin typeface="Montserrat Light" pitchFamily="2" charset="77"/>
                </a:rPr>
                <a:t>Part volume des ventes</a:t>
              </a:r>
            </a:p>
          </p:txBody>
        </p: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05AFE4FF-714C-4876-94BB-40945955E931}"/>
                </a:ext>
              </a:extLst>
            </p:cNvPr>
            <p:cNvCxnSpPr/>
            <p:nvPr/>
          </p:nvCxnSpPr>
          <p:spPr>
            <a:xfrm>
              <a:off x="4019420" y="1359382"/>
              <a:ext cx="1433384" cy="0"/>
            </a:xfrm>
            <a:prstGeom prst="line">
              <a:avLst/>
            </a:prstGeom>
            <a:ln>
              <a:solidFill>
                <a:srgbClr val="3629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841AC582-BD63-2CA0-DB26-78700DC4C25C}"/>
                </a:ext>
              </a:extLst>
            </p:cNvPr>
            <p:cNvCxnSpPr>
              <a:cxnSpLocks/>
            </p:cNvCxnSpPr>
            <p:nvPr/>
          </p:nvCxnSpPr>
          <p:spPr>
            <a:xfrm>
              <a:off x="3788480" y="1719891"/>
              <a:ext cx="230940" cy="0"/>
            </a:xfrm>
            <a:prstGeom prst="line">
              <a:avLst/>
            </a:prstGeom>
            <a:ln w="19050">
              <a:solidFill>
                <a:srgbClr val="AB2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DBEB4B56-1BB4-FEB4-5076-AC93D533A819}"/>
                </a:ext>
              </a:extLst>
            </p:cNvPr>
            <p:cNvCxnSpPr>
              <a:cxnSpLocks/>
            </p:cNvCxnSpPr>
            <p:nvPr/>
          </p:nvCxnSpPr>
          <p:spPr>
            <a:xfrm>
              <a:off x="3819470" y="3113181"/>
              <a:ext cx="230940" cy="0"/>
            </a:xfrm>
            <a:prstGeom prst="line">
              <a:avLst/>
            </a:prstGeom>
            <a:ln w="19050">
              <a:solidFill>
                <a:srgbClr val="AB2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E06C66AE-A398-8B5A-2E19-B8011779FCEC}"/>
                </a:ext>
              </a:extLst>
            </p:cNvPr>
            <p:cNvCxnSpPr>
              <a:cxnSpLocks/>
            </p:cNvCxnSpPr>
            <p:nvPr/>
          </p:nvCxnSpPr>
          <p:spPr>
            <a:xfrm>
              <a:off x="3810587" y="4561679"/>
              <a:ext cx="230940" cy="0"/>
            </a:xfrm>
            <a:prstGeom prst="line">
              <a:avLst/>
            </a:prstGeom>
            <a:ln w="19050">
              <a:solidFill>
                <a:srgbClr val="AB2D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6" name="Image 65">
            <a:extLst>
              <a:ext uri="{FF2B5EF4-FFF2-40B4-BE49-F238E27FC236}">
                <a16:creationId xmlns:a16="http://schemas.microsoft.com/office/drawing/2014/main" id="{78FC0C8A-E223-1862-AA4E-01DDF440F6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522" b="17892"/>
          <a:stretch/>
        </p:blipFill>
        <p:spPr>
          <a:xfrm>
            <a:off x="8233172" y="1072496"/>
            <a:ext cx="2659153" cy="2837171"/>
          </a:xfrm>
          <a:prstGeom prst="rect">
            <a:avLst/>
          </a:prstGeo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566D6F1A-9517-65FC-D2C6-74D0926D3B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30" r="8099"/>
          <a:stretch/>
        </p:blipFill>
        <p:spPr>
          <a:xfrm>
            <a:off x="7300091" y="4097683"/>
            <a:ext cx="4316489" cy="2540000"/>
          </a:xfrm>
          <a:prstGeom prst="rect">
            <a:avLst/>
          </a:prstGeom>
        </p:spPr>
      </p:pic>
      <p:sp>
        <p:nvSpPr>
          <p:cNvPr id="68" name="ZoneTexte 67">
            <a:extLst>
              <a:ext uri="{FF2B5EF4-FFF2-40B4-BE49-F238E27FC236}">
                <a16:creationId xmlns:a16="http://schemas.microsoft.com/office/drawing/2014/main" id="{5D378485-31E3-BEDC-24BC-D1EEA81929F3}"/>
              </a:ext>
            </a:extLst>
          </p:cNvPr>
          <p:cNvSpPr txBox="1"/>
          <p:nvPr/>
        </p:nvSpPr>
        <p:spPr>
          <a:xfrm>
            <a:off x="667340" y="139122"/>
            <a:ext cx="8546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spc="300" dirty="0">
                <a:solidFill>
                  <a:srgbClr val="36291D"/>
                </a:solidFill>
                <a:latin typeface="Montserrat" pitchFamily="2" charset="77"/>
              </a:rPr>
              <a:t>ZOOM SUR LES RÉFÉRENCES</a:t>
            </a:r>
            <a:endParaRPr lang="fr-FR" sz="2400" spc="300" dirty="0">
              <a:solidFill>
                <a:srgbClr val="AB2D21"/>
              </a:solidFill>
              <a:latin typeface="Montserrat" pitchFamily="2" charset="77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28850C4-1967-628C-E327-04F2B0122C7D}"/>
              </a:ext>
            </a:extLst>
          </p:cNvPr>
          <p:cNvSpPr txBox="1"/>
          <p:nvPr/>
        </p:nvSpPr>
        <p:spPr>
          <a:xfrm>
            <a:off x="11716458" y="65196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AB2D21"/>
                </a:solidFill>
                <a:latin typeface="Avenir Book" panose="02000503020000020003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16880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6351</TotalTime>
  <Words>1606</Words>
  <Application>Microsoft Macintosh PowerPoint</Application>
  <PresentationFormat>Grand écran</PresentationFormat>
  <Paragraphs>286</Paragraphs>
  <Slides>21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5" baseType="lpstr">
      <vt:lpstr>Arial</vt:lpstr>
      <vt:lpstr>Avenir</vt:lpstr>
      <vt:lpstr>Avenir Black</vt:lpstr>
      <vt:lpstr>Avenir Book</vt:lpstr>
      <vt:lpstr>Avenir Heavy</vt:lpstr>
      <vt:lpstr>Avenir Medium</vt:lpstr>
      <vt:lpstr>Calibri</vt:lpstr>
      <vt:lpstr>Calibri Light</vt:lpstr>
      <vt:lpstr>Courier New</vt:lpstr>
      <vt:lpstr>Josefin Sans</vt:lpstr>
      <vt:lpstr>Montserrat</vt:lpstr>
      <vt:lpstr>Montserrat Light</vt:lpstr>
      <vt:lpstr>Montserrat Medium</vt:lpstr>
      <vt:lpstr>Thème Office</vt:lpstr>
      <vt:lpstr>Présentation PowerPoint</vt:lpstr>
      <vt:lpstr>Présentation PowerPoint</vt:lpstr>
      <vt:lpstr>SOMMAIRE</vt:lpstr>
      <vt:lpstr>Présentation PowerPoint</vt:lpstr>
      <vt:lpstr>Présentation PowerPoint</vt:lpstr>
      <vt:lpstr>ANALYSE DES INDICATEURS DE VENTE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A1A5B9</dc:title>
  <dc:creator>Inès KHALDI</dc:creator>
  <cp:lastModifiedBy>Inès KHALDI</cp:lastModifiedBy>
  <cp:revision>231</cp:revision>
  <dcterms:created xsi:type="dcterms:W3CDTF">2023-11-19T15:18:49Z</dcterms:created>
  <dcterms:modified xsi:type="dcterms:W3CDTF">2024-02-03T16:31:05Z</dcterms:modified>
</cp:coreProperties>
</file>