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theme/theme3.xml" ContentType="application/vnd.openxmlformats-officedocument.theme+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Default Extension="png" ContentType="image/png"/>
  <Override PartName="/ppt/slideLayouts/slideLayout11.xml" ContentType="application/vnd.openxmlformats-officedocument.presentationml.slideLayout+xml"/>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Override PartName="/ppt/handoutMasters/handoutMaster1.xml" ContentType="application/vnd.openxmlformats-officedocument.presentationml.handoutMaster+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30279975" cy="42808525"/>
  <p:notesSz cx="10236200" cy="7048500"/>
  <p:defaultTextStyle>
    <a:defPPr>
      <a:defRPr lang="en-GB"/>
    </a:defPPr>
    <a:lvl1pPr algn="l" rtl="0" fontAlgn="base">
      <a:spcBef>
        <a:spcPct val="0"/>
      </a:spcBef>
      <a:spcAft>
        <a:spcPct val="0"/>
      </a:spcAft>
      <a:defRPr sz="2400" kern="1200">
        <a:solidFill>
          <a:schemeClr val="tx1"/>
        </a:solidFill>
        <a:latin typeface="Times New Roman" pitchFamily="-109" charset="0"/>
        <a:ea typeface="+mn-ea"/>
        <a:cs typeface="+mn-cs"/>
      </a:defRPr>
    </a:lvl1pPr>
    <a:lvl2pPr marL="457200" algn="l" rtl="0" fontAlgn="base">
      <a:spcBef>
        <a:spcPct val="0"/>
      </a:spcBef>
      <a:spcAft>
        <a:spcPct val="0"/>
      </a:spcAft>
      <a:defRPr sz="2400" kern="1200">
        <a:solidFill>
          <a:schemeClr val="tx1"/>
        </a:solidFill>
        <a:latin typeface="Times New Roman" pitchFamily="-109" charset="0"/>
        <a:ea typeface="+mn-ea"/>
        <a:cs typeface="+mn-cs"/>
      </a:defRPr>
    </a:lvl2pPr>
    <a:lvl3pPr marL="914400" algn="l" rtl="0" fontAlgn="base">
      <a:spcBef>
        <a:spcPct val="0"/>
      </a:spcBef>
      <a:spcAft>
        <a:spcPct val="0"/>
      </a:spcAft>
      <a:defRPr sz="2400" kern="1200">
        <a:solidFill>
          <a:schemeClr val="tx1"/>
        </a:solidFill>
        <a:latin typeface="Times New Roman" pitchFamily="-109" charset="0"/>
        <a:ea typeface="+mn-ea"/>
        <a:cs typeface="+mn-cs"/>
      </a:defRPr>
    </a:lvl3pPr>
    <a:lvl4pPr marL="1371600" algn="l" rtl="0" fontAlgn="base">
      <a:spcBef>
        <a:spcPct val="0"/>
      </a:spcBef>
      <a:spcAft>
        <a:spcPct val="0"/>
      </a:spcAft>
      <a:defRPr sz="2400" kern="1200">
        <a:solidFill>
          <a:schemeClr val="tx1"/>
        </a:solidFill>
        <a:latin typeface="Times New Roman" pitchFamily="-109" charset="0"/>
        <a:ea typeface="+mn-ea"/>
        <a:cs typeface="+mn-cs"/>
      </a:defRPr>
    </a:lvl4pPr>
    <a:lvl5pPr marL="1828800" algn="l" rtl="0" fontAlgn="base">
      <a:spcBef>
        <a:spcPct val="0"/>
      </a:spcBef>
      <a:spcAft>
        <a:spcPct val="0"/>
      </a:spcAft>
      <a:defRPr sz="2400" kern="1200">
        <a:solidFill>
          <a:schemeClr val="tx1"/>
        </a:solidFill>
        <a:latin typeface="Times New Roman" pitchFamily="-109" charset="0"/>
        <a:ea typeface="+mn-ea"/>
        <a:cs typeface="+mn-cs"/>
      </a:defRPr>
    </a:lvl5pPr>
    <a:lvl6pPr marL="2286000" algn="l" defTabSz="457200" rtl="0" eaLnBrk="1" latinLnBrk="0" hangingPunct="1">
      <a:defRPr sz="2400" kern="1200">
        <a:solidFill>
          <a:schemeClr val="tx1"/>
        </a:solidFill>
        <a:latin typeface="Times New Roman" pitchFamily="-109" charset="0"/>
        <a:ea typeface="+mn-ea"/>
        <a:cs typeface="+mn-cs"/>
      </a:defRPr>
    </a:lvl6pPr>
    <a:lvl7pPr marL="2743200" algn="l" defTabSz="457200" rtl="0" eaLnBrk="1" latinLnBrk="0" hangingPunct="1">
      <a:defRPr sz="2400" kern="1200">
        <a:solidFill>
          <a:schemeClr val="tx1"/>
        </a:solidFill>
        <a:latin typeface="Times New Roman" pitchFamily="-109" charset="0"/>
        <a:ea typeface="+mn-ea"/>
        <a:cs typeface="+mn-cs"/>
      </a:defRPr>
    </a:lvl7pPr>
    <a:lvl8pPr marL="3200400" algn="l" defTabSz="457200" rtl="0" eaLnBrk="1" latinLnBrk="0" hangingPunct="1">
      <a:defRPr sz="2400" kern="1200">
        <a:solidFill>
          <a:schemeClr val="tx1"/>
        </a:solidFill>
        <a:latin typeface="Times New Roman" pitchFamily="-109" charset="0"/>
        <a:ea typeface="+mn-ea"/>
        <a:cs typeface="+mn-cs"/>
      </a:defRPr>
    </a:lvl8pPr>
    <a:lvl9pPr marL="3657600" algn="l" defTabSz="457200" rtl="0" eaLnBrk="1" latinLnBrk="0" hangingPunct="1">
      <a:defRPr sz="2400" kern="1200">
        <a:solidFill>
          <a:schemeClr val="tx1"/>
        </a:solidFill>
        <a:latin typeface="Times New Roman" pitchFamily="-10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FF0000"/>
    <a:srgbClr val="6667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5816" autoAdjust="0"/>
    <p:restoredTop sz="94660"/>
  </p:normalViewPr>
  <p:slideViewPr>
    <p:cSldViewPr>
      <p:cViewPr>
        <p:scale>
          <a:sx n="75" d="100"/>
          <a:sy n="75" d="100"/>
        </p:scale>
        <p:origin x="-112" y="2272"/>
      </p:cViewPr>
      <p:guideLst>
        <p:guide orient="horz" pos="18234"/>
        <p:guide orient="horz" pos="10342"/>
        <p:guide orient="horz" pos="17373"/>
        <p:guide pos="18144"/>
        <p:guide pos="907"/>
      </p:guideLst>
    </p:cSldViewPr>
  </p:slideViewPr>
  <p:outlineViewPr>
    <p:cViewPr>
      <p:scale>
        <a:sx n="100" d="100"/>
        <a:sy n="100" d="100"/>
      </p:scale>
      <p:origin x="896" y="0"/>
    </p:cViewPr>
  </p:outlineViewPr>
  <p:notesTextViewPr>
    <p:cViewPr>
      <p:scale>
        <a:sx n="33" d="100"/>
        <a:sy n="33"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9" Type="http://schemas.openxmlformats.org/officeDocument/2006/relationships/tableStyles" Target="tableStyles.xml"/><Relationship Id="rId3" Type="http://schemas.openxmlformats.org/officeDocument/2006/relationships/notesMaster" Target="notesMasters/notesMaster1.xml"/><Relationship Id="rId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4437063" cy="352425"/>
          </a:xfrm>
          <a:prstGeom prst="rect">
            <a:avLst/>
          </a:prstGeom>
          <a:noFill/>
          <a:ln w="9525">
            <a:noFill/>
            <a:miter lim="800000"/>
            <a:headEnd/>
            <a:tailEnd/>
          </a:ln>
          <a:effectLst/>
        </p:spPr>
        <p:txBody>
          <a:bodyPr vert="horz" wrap="square" lIns="98723" tIns="49363" rIns="98723" bIns="49363" numCol="1" anchor="t" anchorCtr="0" compatLnSpc="1">
            <a:prstTxWarp prst="textNoShape">
              <a:avLst/>
            </a:prstTxWarp>
          </a:bodyPr>
          <a:lstStyle>
            <a:lvl1pPr defTabSz="987425">
              <a:defRPr sz="1200">
                <a:latin typeface="Times New Roman" charset="0"/>
              </a:defRPr>
            </a:lvl1pPr>
          </a:lstStyle>
          <a:p>
            <a:pPr>
              <a:defRPr/>
            </a:pPr>
            <a:endParaRPr lang="en-US"/>
          </a:p>
        </p:txBody>
      </p:sp>
      <p:sp>
        <p:nvSpPr>
          <p:cNvPr id="4099" name="Rectangle 1027"/>
          <p:cNvSpPr>
            <a:spLocks noGrp="1" noChangeArrowheads="1"/>
          </p:cNvSpPr>
          <p:nvPr>
            <p:ph type="dt" sz="quarter" idx="1"/>
          </p:nvPr>
        </p:nvSpPr>
        <p:spPr bwMode="auto">
          <a:xfrm>
            <a:off x="5799138" y="0"/>
            <a:ext cx="4437062" cy="352425"/>
          </a:xfrm>
          <a:prstGeom prst="rect">
            <a:avLst/>
          </a:prstGeom>
          <a:noFill/>
          <a:ln w="9525">
            <a:noFill/>
            <a:miter lim="800000"/>
            <a:headEnd/>
            <a:tailEnd/>
          </a:ln>
          <a:effectLst/>
        </p:spPr>
        <p:txBody>
          <a:bodyPr vert="horz" wrap="square" lIns="98723" tIns="49363" rIns="98723" bIns="49363" numCol="1" anchor="t" anchorCtr="0" compatLnSpc="1">
            <a:prstTxWarp prst="textNoShape">
              <a:avLst/>
            </a:prstTxWarp>
          </a:bodyPr>
          <a:lstStyle>
            <a:lvl1pPr algn="r" defTabSz="987425">
              <a:defRPr sz="1200">
                <a:latin typeface="Times New Roman" charset="0"/>
              </a:defRPr>
            </a:lvl1pPr>
          </a:lstStyle>
          <a:p>
            <a:pPr>
              <a:defRPr/>
            </a:pPr>
            <a:endParaRPr lang="en-US"/>
          </a:p>
        </p:txBody>
      </p:sp>
      <p:sp>
        <p:nvSpPr>
          <p:cNvPr id="4100" name="Rectangle 1028"/>
          <p:cNvSpPr>
            <a:spLocks noGrp="1" noChangeArrowheads="1"/>
          </p:cNvSpPr>
          <p:nvPr>
            <p:ph type="ftr" sz="quarter" idx="2"/>
          </p:nvPr>
        </p:nvSpPr>
        <p:spPr bwMode="auto">
          <a:xfrm>
            <a:off x="0" y="6696075"/>
            <a:ext cx="4437063" cy="352425"/>
          </a:xfrm>
          <a:prstGeom prst="rect">
            <a:avLst/>
          </a:prstGeom>
          <a:noFill/>
          <a:ln w="9525">
            <a:noFill/>
            <a:miter lim="800000"/>
            <a:headEnd/>
            <a:tailEnd/>
          </a:ln>
          <a:effectLst/>
        </p:spPr>
        <p:txBody>
          <a:bodyPr vert="horz" wrap="square" lIns="98723" tIns="49363" rIns="98723" bIns="49363" numCol="1" anchor="b" anchorCtr="0" compatLnSpc="1">
            <a:prstTxWarp prst="textNoShape">
              <a:avLst/>
            </a:prstTxWarp>
          </a:bodyPr>
          <a:lstStyle>
            <a:lvl1pPr defTabSz="987425">
              <a:defRPr sz="1200">
                <a:latin typeface="Times New Roman" charset="0"/>
              </a:defRPr>
            </a:lvl1pPr>
          </a:lstStyle>
          <a:p>
            <a:pPr>
              <a:defRPr/>
            </a:pPr>
            <a:endParaRPr lang="en-US"/>
          </a:p>
        </p:txBody>
      </p:sp>
      <p:sp>
        <p:nvSpPr>
          <p:cNvPr id="4101" name="Rectangle 1029"/>
          <p:cNvSpPr>
            <a:spLocks noGrp="1" noChangeArrowheads="1"/>
          </p:cNvSpPr>
          <p:nvPr>
            <p:ph type="sldNum" sz="quarter" idx="3"/>
          </p:nvPr>
        </p:nvSpPr>
        <p:spPr bwMode="auto">
          <a:xfrm>
            <a:off x="5799138" y="6696075"/>
            <a:ext cx="4437062" cy="352425"/>
          </a:xfrm>
          <a:prstGeom prst="rect">
            <a:avLst/>
          </a:prstGeom>
          <a:noFill/>
          <a:ln w="9525">
            <a:noFill/>
            <a:miter lim="800000"/>
            <a:headEnd/>
            <a:tailEnd/>
          </a:ln>
          <a:effectLst/>
        </p:spPr>
        <p:txBody>
          <a:bodyPr vert="horz" wrap="square" lIns="98723" tIns="49363" rIns="98723" bIns="49363" numCol="1" anchor="b" anchorCtr="0" compatLnSpc="1">
            <a:prstTxWarp prst="textNoShape">
              <a:avLst/>
            </a:prstTxWarp>
          </a:bodyPr>
          <a:lstStyle>
            <a:lvl1pPr algn="r" defTabSz="987425">
              <a:defRPr sz="1200">
                <a:latin typeface="Times New Roman" charset="0"/>
              </a:defRPr>
            </a:lvl1pPr>
          </a:lstStyle>
          <a:p>
            <a:pPr>
              <a:defRPr/>
            </a:pPr>
            <a:fld id="{5D036E0E-8E0B-6443-B08A-2A925EA8D07B}"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5475" cy="352425"/>
          </a:xfrm>
          <a:prstGeom prst="rect">
            <a:avLst/>
          </a:prstGeom>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3" name="Date Placeholder 2"/>
          <p:cNvSpPr>
            <a:spLocks noGrp="1"/>
          </p:cNvSpPr>
          <p:nvPr>
            <p:ph type="dt" idx="1"/>
          </p:nvPr>
        </p:nvSpPr>
        <p:spPr>
          <a:xfrm>
            <a:off x="5797550" y="0"/>
            <a:ext cx="4437063" cy="352425"/>
          </a:xfrm>
          <a:prstGeom prst="rect">
            <a:avLst/>
          </a:prstGeom>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fld id="{EE83E805-9B80-234F-8362-E5E1EAFC9052}" type="datetime1">
              <a:rPr lang="en-US"/>
              <a:pPr>
                <a:defRPr/>
              </a:pPr>
              <a:t>11/5/10</a:t>
            </a:fld>
            <a:endParaRPr lang="en-US"/>
          </a:p>
        </p:txBody>
      </p:sp>
      <p:sp>
        <p:nvSpPr>
          <p:cNvPr id="4" name="Slide Image Placeholder 3"/>
          <p:cNvSpPr>
            <a:spLocks noGrp="1" noRot="1" noChangeAspect="1"/>
          </p:cNvSpPr>
          <p:nvPr>
            <p:ph type="sldImg" idx="2"/>
          </p:nvPr>
        </p:nvSpPr>
        <p:spPr>
          <a:xfrm>
            <a:off x="4183063" y="528638"/>
            <a:ext cx="1870075" cy="264318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1023938" y="3348038"/>
            <a:ext cx="8188325" cy="3171825"/>
          </a:xfrm>
          <a:prstGeom prst="rect">
            <a:avLst/>
          </a:prstGeom>
        </p:spPr>
        <p:txBody>
          <a:bodyPr vert="horz" wrap="square" lIns="91440" tIns="45720" rIns="91440" bIns="45720" numCol="1" anchor="t" anchorCtr="0" compatLnSpc="1">
            <a:prstTxWarp prst="textNoShape">
              <a:avLst/>
            </a:prstTxWarp>
            <a:normAutofit/>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endParaRPr lang="en-US" noProof="0"/>
          </a:p>
        </p:txBody>
      </p:sp>
      <p:sp>
        <p:nvSpPr>
          <p:cNvPr id="6" name="Footer Placeholder 5"/>
          <p:cNvSpPr>
            <a:spLocks noGrp="1"/>
          </p:cNvSpPr>
          <p:nvPr>
            <p:ph type="ftr" sz="quarter" idx="4"/>
          </p:nvPr>
        </p:nvSpPr>
        <p:spPr>
          <a:xfrm>
            <a:off x="0" y="6694488"/>
            <a:ext cx="4435475" cy="352425"/>
          </a:xfrm>
          <a:prstGeom prst="rect">
            <a:avLst/>
          </a:prstGeom>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7" name="Slide Number Placeholder 6"/>
          <p:cNvSpPr>
            <a:spLocks noGrp="1"/>
          </p:cNvSpPr>
          <p:nvPr>
            <p:ph type="sldNum" sz="quarter" idx="5"/>
          </p:nvPr>
        </p:nvSpPr>
        <p:spPr>
          <a:xfrm>
            <a:off x="5797550" y="6694488"/>
            <a:ext cx="4437063" cy="352425"/>
          </a:xfrm>
          <a:prstGeom prst="rect">
            <a:avLst/>
          </a:prstGeom>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E83AC048-D8F8-B249-91F7-15ABAD095E2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Slide Image Placeholder 1"/>
          <p:cNvSpPr>
            <a:spLocks noGrp="1" noRot="1" noChangeAspec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a:lstStyle/>
          <a:p>
            <a:endParaRPr lang="en-US">
              <a:ea typeface="ＭＳ Ｐゴシック" pitchFamily="-109" charset="-128"/>
              <a:cs typeface="ＭＳ Ｐゴシック" pitchFamily="-109" charset="-128"/>
            </a:endParaRPr>
          </a:p>
        </p:txBody>
      </p:sp>
      <p:sp>
        <p:nvSpPr>
          <p:cNvPr id="16388" name="Slide Number Placeholder 3"/>
          <p:cNvSpPr>
            <a:spLocks noGrp="1"/>
          </p:cNvSpPr>
          <p:nvPr>
            <p:ph type="sldNum" sz="quarter" idx="5"/>
          </p:nvPr>
        </p:nvSpPr>
        <p:spPr bwMode="auto">
          <a:noFill/>
          <a:ln>
            <a:miter lim="800000"/>
            <a:headEnd/>
            <a:tailEnd/>
          </a:ln>
        </p:spPr>
        <p:txBody>
          <a:bodyPr/>
          <a:lstStyle/>
          <a:p>
            <a:fld id="{CD7E310E-09B4-9848-B2EA-BFEBDE98E516}" type="slidenum">
              <a:rPr lang="en-US" smtClean="0">
                <a:latin typeface="Times New Roman" pitchFamily="-109" charset="0"/>
              </a:rPr>
              <a:pPr/>
              <a:t>1</a:t>
            </a:fld>
            <a:endParaRPr lang="en-US" smtClean="0">
              <a:latin typeface="Times New Roman" pitchFamily="-109"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713" y="13298488"/>
            <a:ext cx="25736550" cy="9175750"/>
          </a:xfrm>
          <a:prstGeom prst="rect">
            <a:avLst/>
          </a:prstGeom>
        </p:spPr>
        <p:txBody>
          <a:bodyPr vert="horz"/>
          <a:lstStyle/>
          <a:p>
            <a:r>
              <a:rPr lang="nl-NL" smtClean="0"/>
              <a:t>Click to edit Master title style</a:t>
            </a:r>
            <a:endParaRPr lang="en-US"/>
          </a:p>
        </p:txBody>
      </p:sp>
      <p:sp>
        <p:nvSpPr>
          <p:cNvPr id="3" name="Subtitle 2"/>
          <p:cNvSpPr>
            <a:spLocks noGrp="1"/>
          </p:cNvSpPr>
          <p:nvPr>
            <p:ph type="subTitle" idx="1"/>
          </p:nvPr>
        </p:nvSpPr>
        <p:spPr>
          <a:xfrm>
            <a:off x="4541838" y="24258588"/>
            <a:ext cx="21196300" cy="10939462"/>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51025" cy="7134225"/>
          </a:xfrm>
          <a:prstGeom prst="rect">
            <a:avLst/>
          </a:prstGeom>
        </p:spPr>
        <p:txBody>
          <a:bodyPr vert="horz"/>
          <a:lstStyle/>
          <a:p>
            <a:r>
              <a:rPr lang="nl-NL" smtClean="0"/>
              <a:t>Click to edit Master title style</a:t>
            </a:r>
            <a:endParaRPr lang="en-US"/>
          </a:p>
        </p:txBody>
      </p:sp>
      <p:sp>
        <p:nvSpPr>
          <p:cNvPr id="3" name="Vertical Text Placeholder 2"/>
          <p:cNvSpPr>
            <a:spLocks noGrp="1"/>
          </p:cNvSpPr>
          <p:nvPr>
            <p:ph type="body" orient="vert" idx="1"/>
          </p:nvPr>
        </p:nvSpPr>
        <p:spPr>
          <a:xfrm>
            <a:off x="1514475" y="9988550"/>
            <a:ext cx="27251025" cy="28251150"/>
          </a:xfrm>
          <a:prstGeom prst="rect">
            <a:avLst/>
          </a:prstGeom>
        </p:spPr>
        <p:txBody>
          <a:bodyPr vert="eaVert"/>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3538" y="1714500"/>
            <a:ext cx="6811962" cy="36525200"/>
          </a:xfrm>
          <a:prstGeom prst="rect">
            <a:avLst/>
          </a:prstGeom>
        </p:spPr>
        <p:txBody>
          <a:bodyPr vert="eaVert"/>
          <a:lstStyle/>
          <a:p>
            <a:r>
              <a:rPr lang="nl-NL" smtClean="0"/>
              <a:t>Click to edit Master title style</a:t>
            </a:r>
            <a:endParaRPr lang="en-US"/>
          </a:p>
        </p:txBody>
      </p:sp>
      <p:sp>
        <p:nvSpPr>
          <p:cNvPr id="3" name="Vertical Text Placeholder 2"/>
          <p:cNvSpPr>
            <a:spLocks noGrp="1"/>
          </p:cNvSpPr>
          <p:nvPr>
            <p:ph type="body" orient="vert" idx="1"/>
          </p:nvPr>
        </p:nvSpPr>
        <p:spPr>
          <a:xfrm>
            <a:off x="1514475" y="1714500"/>
            <a:ext cx="20286663" cy="36525200"/>
          </a:xfrm>
          <a:prstGeom prst="rect">
            <a:avLst/>
          </a:prstGeom>
        </p:spPr>
        <p:txBody>
          <a:bodyPr vert="eaVert"/>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51025" cy="7134225"/>
          </a:xfrm>
          <a:prstGeom prst="rect">
            <a:avLst/>
          </a:prstGeom>
        </p:spPr>
        <p:txBody>
          <a:bodyPr vert="horz"/>
          <a:lstStyle/>
          <a:p>
            <a:r>
              <a:rPr lang="nl-NL" smtClean="0"/>
              <a:t>Click to edit Master title style</a:t>
            </a:r>
            <a:endParaRPr lang="en-US"/>
          </a:p>
        </p:txBody>
      </p:sp>
      <p:sp>
        <p:nvSpPr>
          <p:cNvPr id="3" name="Content Placeholder 2"/>
          <p:cNvSpPr>
            <a:spLocks noGrp="1"/>
          </p:cNvSpPr>
          <p:nvPr>
            <p:ph idx="1"/>
          </p:nvPr>
        </p:nvSpPr>
        <p:spPr>
          <a:xfrm>
            <a:off x="1514475" y="9988550"/>
            <a:ext cx="27251025" cy="28251150"/>
          </a:xfrm>
          <a:prstGeom prst="rect">
            <a:avLst/>
          </a:prstGeom>
        </p:spPr>
        <p:txBody>
          <a:bodyPr vert="horz"/>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2363" y="27508200"/>
            <a:ext cx="25738137" cy="8502650"/>
          </a:xfrm>
          <a:prstGeom prst="rect">
            <a:avLst/>
          </a:prstGeom>
        </p:spPr>
        <p:txBody>
          <a:bodyPr vert="horz" anchor="t"/>
          <a:lstStyle>
            <a:lvl1pPr algn="l">
              <a:defRPr sz="4000" b="1" cap="all"/>
            </a:lvl1pPr>
          </a:lstStyle>
          <a:p>
            <a:r>
              <a:rPr lang="nl-NL" smtClean="0"/>
              <a:t>Click to edit Master title style</a:t>
            </a:r>
            <a:endParaRPr lang="en-US"/>
          </a:p>
        </p:txBody>
      </p:sp>
      <p:sp>
        <p:nvSpPr>
          <p:cNvPr id="3" name="Text Placeholder 2"/>
          <p:cNvSpPr>
            <a:spLocks noGrp="1"/>
          </p:cNvSpPr>
          <p:nvPr>
            <p:ph type="body" idx="1"/>
          </p:nvPr>
        </p:nvSpPr>
        <p:spPr>
          <a:xfrm>
            <a:off x="2392363" y="18143538"/>
            <a:ext cx="25738137" cy="93646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51025" cy="7134225"/>
          </a:xfrm>
          <a:prstGeom prst="rect">
            <a:avLst/>
          </a:prstGeom>
        </p:spPr>
        <p:txBody>
          <a:bodyPr vert="horz"/>
          <a:lstStyle/>
          <a:p>
            <a:r>
              <a:rPr lang="nl-NL" smtClean="0"/>
              <a:t>Click to edit Master title style</a:t>
            </a:r>
            <a:endParaRPr lang="en-US"/>
          </a:p>
        </p:txBody>
      </p:sp>
      <p:sp>
        <p:nvSpPr>
          <p:cNvPr id="3" name="Content Placeholder 2"/>
          <p:cNvSpPr>
            <a:spLocks noGrp="1"/>
          </p:cNvSpPr>
          <p:nvPr>
            <p:ph sz="half" idx="1"/>
          </p:nvPr>
        </p:nvSpPr>
        <p:spPr>
          <a:xfrm>
            <a:off x="1514475" y="9988550"/>
            <a:ext cx="13549313" cy="28251150"/>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4" name="Content Placeholder 3"/>
          <p:cNvSpPr>
            <a:spLocks noGrp="1"/>
          </p:cNvSpPr>
          <p:nvPr>
            <p:ph sz="half" idx="2"/>
          </p:nvPr>
        </p:nvSpPr>
        <p:spPr>
          <a:xfrm>
            <a:off x="15216188" y="9988550"/>
            <a:ext cx="13549312" cy="28251150"/>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51025" cy="7134225"/>
          </a:xfrm>
          <a:prstGeom prst="rect">
            <a:avLst/>
          </a:prstGeom>
        </p:spPr>
        <p:txBody>
          <a:bodyPr vert="horz"/>
          <a:lstStyle>
            <a:lvl1pPr>
              <a:defRPr/>
            </a:lvl1pPr>
          </a:lstStyle>
          <a:p>
            <a:r>
              <a:rPr lang="nl-NL" smtClean="0"/>
              <a:t>Click to edit Master title style</a:t>
            </a:r>
            <a:endParaRPr lang="en-US"/>
          </a:p>
        </p:txBody>
      </p:sp>
      <p:sp>
        <p:nvSpPr>
          <p:cNvPr id="3" name="Text Placeholder 2"/>
          <p:cNvSpPr>
            <a:spLocks noGrp="1"/>
          </p:cNvSpPr>
          <p:nvPr>
            <p:ph type="body" idx="1"/>
          </p:nvPr>
        </p:nvSpPr>
        <p:spPr>
          <a:xfrm>
            <a:off x="1514475" y="9582150"/>
            <a:ext cx="13377863" cy="39941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Click to edit Master text styles</a:t>
            </a:r>
          </a:p>
        </p:txBody>
      </p:sp>
      <p:sp>
        <p:nvSpPr>
          <p:cNvPr id="4" name="Content Placeholder 3"/>
          <p:cNvSpPr>
            <a:spLocks noGrp="1"/>
          </p:cNvSpPr>
          <p:nvPr>
            <p:ph sz="half" idx="2"/>
          </p:nvPr>
        </p:nvSpPr>
        <p:spPr>
          <a:xfrm>
            <a:off x="1514475" y="13576300"/>
            <a:ext cx="13377863" cy="246634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5" name="Text Placeholder 4"/>
          <p:cNvSpPr>
            <a:spLocks noGrp="1"/>
          </p:cNvSpPr>
          <p:nvPr>
            <p:ph type="body" sz="quarter" idx="3"/>
          </p:nvPr>
        </p:nvSpPr>
        <p:spPr>
          <a:xfrm>
            <a:off x="15381288" y="9582150"/>
            <a:ext cx="13384212" cy="39941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Click to edit Master text styles</a:t>
            </a:r>
          </a:p>
        </p:txBody>
      </p:sp>
      <p:sp>
        <p:nvSpPr>
          <p:cNvPr id="6" name="Content Placeholder 5"/>
          <p:cNvSpPr>
            <a:spLocks noGrp="1"/>
          </p:cNvSpPr>
          <p:nvPr>
            <p:ph sz="quarter" idx="4"/>
          </p:nvPr>
        </p:nvSpPr>
        <p:spPr>
          <a:xfrm>
            <a:off x="15381288" y="13576300"/>
            <a:ext cx="13384212" cy="246634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51025" cy="7134225"/>
          </a:xfrm>
          <a:prstGeom prst="rect">
            <a:avLst/>
          </a:prstGeom>
        </p:spPr>
        <p:txBody>
          <a:bodyPr vert="horz"/>
          <a:lstStyle/>
          <a:p>
            <a:r>
              <a:rPr lang="nl-NL"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61563" cy="7253288"/>
          </a:xfrm>
          <a:prstGeom prst="rect">
            <a:avLst/>
          </a:prstGeom>
        </p:spPr>
        <p:txBody>
          <a:bodyPr vert="horz" anchor="b"/>
          <a:lstStyle>
            <a:lvl1pPr algn="l">
              <a:defRPr sz="2000" b="1"/>
            </a:lvl1pPr>
          </a:lstStyle>
          <a:p>
            <a:r>
              <a:rPr lang="nl-NL" smtClean="0"/>
              <a:t>Click to edit Master title style</a:t>
            </a:r>
            <a:endParaRPr lang="en-US"/>
          </a:p>
        </p:txBody>
      </p:sp>
      <p:sp>
        <p:nvSpPr>
          <p:cNvPr id="3" name="Content Placeholder 2"/>
          <p:cNvSpPr>
            <a:spLocks noGrp="1"/>
          </p:cNvSpPr>
          <p:nvPr>
            <p:ph idx="1"/>
          </p:nvPr>
        </p:nvSpPr>
        <p:spPr>
          <a:xfrm>
            <a:off x="11837988" y="1704975"/>
            <a:ext cx="16927512" cy="365347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4" name="Text Placeholder 3"/>
          <p:cNvSpPr>
            <a:spLocks noGrp="1"/>
          </p:cNvSpPr>
          <p:nvPr>
            <p:ph type="body" sz="half" idx="2"/>
          </p:nvPr>
        </p:nvSpPr>
        <p:spPr>
          <a:xfrm>
            <a:off x="1514475" y="8958263"/>
            <a:ext cx="9961563" cy="292814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663" y="29965650"/>
            <a:ext cx="18167350" cy="3538538"/>
          </a:xfrm>
          <a:prstGeom prst="rect">
            <a:avLst/>
          </a:prstGeom>
        </p:spPr>
        <p:txBody>
          <a:bodyPr vert="horz" anchor="b"/>
          <a:lstStyle>
            <a:lvl1pPr algn="l">
              <a:defRPr sz="2000" b="1"/>
            </a:lvl1pPr>
          </a:lstStyle>
          <a:p>
            <a:r>
              <a:rPr lang="nl-NL" smtClean="0"/>
              <a:t>Click to edit Master title style</a:t>
            </a:r>
            <a:endParaRPr lang="en-US"/>
          </a:p>
        </p:txBody>
      </p:sp>
      <p:sp>
        <p:nvSpPr>
          <p:cNvPr id="3" name="Picture Placeholder 2"/>
          <p:cNvSpPr>
            <a:spLocks noGrp="1"/>
          </p:cNvSpPr>
          <p:nvPr>
            <p:ph type="pic" idx="1"/>
          </p:nvPr>
        </p:nvSpPr>
        <p:spPr>
          <a:xfrm>
            <a:off x="5935663" y="3824288"/>
            <a:ext cx="18167350" cy="2568575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5935663" y="33504188"/>
            <a:ext cx="18167350" cy="50228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1"/>
      </p:bgRef>
    </p:bg>
    <p:spTree>
      <p:nvGrpSpPr>
        <p:cNvPr id="1" name=""/>
        <p:cNvGrpSpPr/>
        <p:nvPr/>
      </p:nvGrpSpPr>
      <p:grpSpPr>
        <a:xfrm>
          <a:off x="0" y="0"/>
          <a:ext cx="0" cy="0"/>
          <a:chOff x="0" y="0"/>
          <a:chExt cx="0" cy="0"/>
        </a:xfrm>
      </p:grpSpPr>
      <p:sp>
        <p:nvSpPr>
          <p:cNvPr id="3" name="Rounded Rectangle 2"/>
          <p:cNvSpPr/>
          <p:nvPr userDrawn="1"/>
        </p:nvSpPr>
        <p:spPr>
          <a:xfrm>
            <a:off x="0" y="0"/>
            <a:ext cx="30279975" cy="6621463"/>
          </a:xfrm>
          <a:prstGeom prst="roundRect">
            <a:avLst/>
          </a:prstGeom>
          <a:gradFill flip="none" rotWithShape="1">
            <a:gsLst>
              <a:gs pos="0">
                <a:schemeClr val="accent6">
                  <a:lumMod val="60000"/>
                  <a:lumOff val="40000"/>
                </a:schemeClr>
              </a:gs>
              <a:gs pos="100000">
                <a:srgbClr val="FFFFFF"/>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19600" rtl="0" eaLnBrk="0" fontAlgn="base" hangingPunct="0">
        <a:spcBef>
          <a:spcPct val="0"/>
        </a:spcBef>
        <a:spcAft>
          <a:spcPct val="0"/>
        </a:spcAft>
        <a:defRPr sz="21300">
          <a:solidFill>
            <a:schemeClr val="tx2"/>
          </a:solidFill>
          <a:latin typeface="+mj-lt"/>
          <a:ea typeface="ＭＳ Ｐゴシック" charset="-128"/>
          <a:cs typeface="ＭＳ Ｐゴシック" charset="-128"/>
        </a:defRPr>
      </a:lvl1pPr>
      <a:lvl2pPr algn="ctr" defTabSz="4419600" rtl="0" eaLnBrk="0" fontAlgn="base" hangingPunct="0">
        <a:spcBef>
          <a:spcPct val="0"/>
        </a:spcBef>
        <a:spcAft>
          <a:spcPct val="0"/>
        </a:spcAft>
        <a:defRPr sz="21300">
          <a:solidFill>
            <a:schemeClr val="tx2"/>
          </a:solidFill>
          <a:latin typeface="Times New Roman" charset="0"/>
          <a:ea typeface="ＭＳ Ｐゴシック" charset="-128"/>
          <a:cs typeface="ＭＳ Ｐゴシック" charset="-128"/>
        </a:defRPr>
      </a:lvl2pPr>
      <a:lvl3pPr algn="ctr" defTabSz="4419600" rtl="0" eaLnBrk="0" fontAlgn="base" hangingPunct="0">
        <a:spcBef>
          <a:spcPct val="0"/>
        </a:spcBef>
        <a:spcAft>
          <a:spcPct val="0"/>
        </a:spcAft>
        <a:defRPr sz="21300">
          <a:solidFill>
            <a:schemeClr val="tx2"/>
          </a:solidFill>
          <a:latin typeface="Times New Roman" charset="0"/>
          <a:ea typeface="ＭＳ Ｐゴシック" charset="-128"/>
          <a:cs typeface="ＭＳ Ｐゴシック" charset="-128"/>
        </a:defRPr>
      </a:lvl3pPr>
      <a:lvl4pPr algn="ctr" defTabSz="4419600" rtl="0" eaLnBrk="0" fontAlgn="base" hangingPunct="0">
        <a:spcBef>
          <a:spcPct val="0"/>
        </a:spcBef>
        <a:spcAft>
          <a:spcPct val="0"/>
        </a:spcAft>
        <a:defRPr sz="21300">
          <a:solidFill>
            <a:schemeClr val="tx2"/>
          </a:solidFill>
          <a:latin typeface="Times New Roman" charset="0"/>
          <a:ea typeface="ＭＳ Ｐゴシック" charset="-128"/>
          <a:cs typeface="ＭＳ Ｐゴシック" charset="-128"/>
        </a:defRPr>
      </a:lvl4pPr>
      <a:lvl5pPr algn="ctr" defTabSz="4419600" rtl="0" eaLnBrk="0" fontAlgn="base" hangingPunct="0">
        <a:spcBef>
          <a:spcPct val="0"/>
        </a:spcBef>
        <a:spcAft>
          <a:spcPct val="0"/>
        </a:spcAft>
        <a:defRPr sz="21300">
          <a:solidFill>
            <a:schemeClr val="tx2"/>
          </a:solidFill>
          <a:latin typeface="Times New Roman" charset="0"/>
          <a:ea typeface="ＭＳ Ｐゴシック" charset="-128"/>
          <a:cs typeface="ＭＳ Ｐゴシック" charset="-128"/>
        </a:defRPr>
      </a:lvl5pPr>
      <a:lvl6pPr marL="457200" algn="ctr" defTabSz="4419600" rtl="0" fontAlgn="base">
        <a:spcBef>
          <a:spcPct val="0"/>
        </a:spcBef>
        <a:spcAft>
          <a:spcPct val="0"/>
        </a:spcAft>
        <a:defRPr sz="21300">
          <a:solidFill>
            <a:schemeClr val="tx2"/>
          </a:solidFill>
          <a:latin typeface="Times New Roman" charset="0"/>
        </a:defRPr>
      </a:lvl6pPr>
      <a:lvl7pPr marL="914400" algn="ctr" defTabSz="4419600" rtl="0" fontAlgn="base">
        <a:spcBef>
          <a:spcPct val="0"/>
        </a:spcBef>
        <a:spcAft>
          <a:spcPct val="0"/>
        </a:spcAft>
        <a:defRPr sz="21300">
          <a:solidFill>
            <a:schemeClr val="tx2"/>
          </a:solidFill>
          <a:latin typeface="Times New Roman" charset="0"/>
        </a:defRPr>
      </a:lvl7pPr>
      <a:lvl8pPr marL="1371600" algn="ctr" defTabSz="4419600" rtl="0" fontAlgn="base">
        <a:spcBef>
          <a:spcPct val="0"/>
        </a:spcBef>
        <a:spcAft>
          <a:spcPct val="0"/>
        </a:spcAft>
        <a:defRPr sz="21300">
          <a:solidFill>
            <a:schemeClr val="tx2"/>
          </a:solidFill>
          <a:latin typeface="Times New Roman" charset="0"/>
        </a:defRPr>
      </a:lvl8pPr>
      <a:lvl9pPr marL="1828800" algn="ctr" defTabSz="4419600" rtl="0" fontAlgn="base">
        <a:spcBef>
          <a:spcPct val="0"/>
        </a:spcBef>
        <a:spcAft>
          <a:spcPct val="0"/>
        </a:spcAft>
        <a:defRPr sz="21300">
          <a:solidFill>
            <a:schemeClr val="tx2"/>
          </a:solidFill>
          <a:latin typeface="Times New Roman" charset="0"/>
        </a:defRPr>
      </a:lvl9pPr>
    </p:titleStyle>
    <p:bodyStyle>
      <a:lvl1pPr marL="1657350" indent="-1657350" algn="l" defTabSz="4419600" rtl="0" eaLnBrk="0" fontAlgn="base" hangingPunct="0">
        <a:spcBef>
          <a:spcPct val="20000"/>
        </a:spcBef>
        <a:spcAft>
          <a:spcPct val="0"/>
        </a:spcAft>
        <a:buChar char="•"/>
        <a:defRPr sz="15500">
          <a:solidFill>
            <a:schemeClr val="tx1"/>
          </a:solidFill>
          <a:latin typeface="+mn-lt"/>
          <a:ea typeface="ＭＳ Ｐゴシック" charset="-128"/>
          <a:cs typeface="ＭＳ Ｐゴシック" charset="-128"/>
        </a:defRPr>
      </a:lvl1pPr>
      <a:lvl2pPr marL="3590925" indent="-1381125" algn="l" defTabSz="4419600" rtl="0" eaLnBrk="0" fontAlgn="base" hangingPunct="0">
        <a:spcBef>
          <a:spcPct val="20000"/>
        </a:spcBef>
        <a:spcAft>
          <a:spcPct val="0"/>
        </a:spcAft>
        <a:buChar char="–"/>
        <a:defRPr sz="13500">
          <a:solidFill>
            <a:schemeClr val="tx1"/>
          </a:solidFill>
          <a:latin typeface="+mn-lt"/>
          <a:ea typeface="ＭＳ Ｐゴシック" charset="-128"/>
        </a:defRPr>
      </a:lvl2pPr>
      <a:lvl3pPr marL="5524500" indent="-1104900" algn="l" defTabSz="4419600" rtl="0" eaLnBrk="0" fontAlgn="base" hangingPunct="0">
        <a:spcBef>
          <a:spcPct val="20000"/>
        </a:spcBef>
        <a:spcAft>
          <a:spcPct val="0"/>
        </a:spcAft>
        <a:buChar char="•"/>
        <a:defRPr sz="11600">
          <a:solidFill>
            <a:schemeClr val="tx1"/>
          </a:solidFill>
          <a:latin typeface="+mn-lt"/>
          <a:ea typeface="ＭＳ Ｐゴシック" charset="-128"/>
        </a:defRPr>
      </a:lvl3pPr>
      <a:lvl4pPr marL="7734300" indent="-1104900" algn="l" defTabSz="4419600" rtl="0" eaLnBrk="0" fontAlgn="base" hangingPunct="0">
        <a:spcBef>
          <a:spcPct val="20000"/>
        </a:spcBef>
        <a:spcAft>
          <a:spcPct val="0"/>
        </a:spcAft>
        <a:buChar char="–"/>
        <a:defRPr sz="9700">
          <a:solidFill>
            <a:schemeClr val="tx1"/>
          </a:solidFill>
          <a:latin typeface="+mn-lt"/>
          <a:ea typeface="ＭＳ Ｐゴシック" charset="-128"/>
        </a:defRPr>
      </a:lvl4pPr>
      <a:lvl5pPr marL="9944100" indent="-1104900" algn="l" defTabSz="4419600" rtl="0" eaLnBrk="0" fontAlgn="base" hangingPunct="0">
        <a:spcBef>
          <a:spcPct val="20000"/>
        </a:spcBef>
        <a:spcAft>
          <a:spcPct val="0"/>
        </a:spcAft>
        <a:buChar char="»"/>
        <a:defRPr sz="9700">
          <a:solidFill>
            <a:schemeClr val="tx1"/>
          </a:solidFill>
          <a:latin typeface="+mn-lt"/>
          <a:ea typeface="ＭＳ Ｐゴシック" charset="-128"/>
        </a:defRPr>
      </a:lvl5pPr>
      <a:lvl6pPr marL="10401300" indent="-1104900" algn="l" defTabSz="4419600" rtl="0" fontAlgn="base">
        <a:spcBef>
          <a:spcPct val="20000"/>
        </a:spcBef>
        <a:spcAft>
          <a:spcPct val="0"/>
        </a:spcAft>
        <a:buChar char="»"/>
        <a:defRPr sz="9700">
          <a:solidFill>
            <a:schemeClr val="tx1"/>
          </a:solidFill>
          <a:latin typeface="+mn-lt"/>
          <a:ea typeface="ＭＳ Ｐゴシック" charset="-128"/>
        </a:defRPr>
      </a:lvl6pPr>
      <a:lvl7pPr marL="10858500" indent="-1104900" algn="l" defTabSz="4419600" rtl="0" fontAlgn="base">
        <a:spcBef>
          <a:spcPct val="20000"/>
        </a:spcBef>
        <a:spcAft>
          <a:spcPct val="0"/>
        </a:spcAft>
        <a:buChar char="»"/>
        <a:defRPr sz="9700">
          <a:solidFill>
            <a:schemeClr val="tx1"/>
          </a:solidFill>
          <a:latin typeface="+mn-lt"/>
          <a:ea typeface="ＭＳ Ｐゴシック" charset="-128"/>
        </a:defRPr>
      </a:lvl7pPr>
      <a:lvl8pPr marL="11315700" indent="-1104900" algn="l" defTabSz="4419600" rtl="0" fontAlgn="base">
        <a:spcBef>
          <a:spcPct val="20000"/>
        </a:spcBef>
        <a:spcAft>
          <a:spcPct val="0"/>
        </a:spcAft>
        <a:buChar char="»"/>
        <a:defRPr sz="9700">
          <a:solidFill>
            <a:schemeClr val="tx1"/>
          </a:solidFill>
          <a:latin typeface="+mn-lt"/>
          <a:ea typeface="ＭＳ Ｐゴシック" charset="-128"/>
        </a:defRPr>
      </a:lvl8pPr>
      <a:lvl9pPr marL="11772900" indent="-1104900" algn="l" defTabSz="4419600" rtl="0" fontAlgn="base">
        <a:spcBef>
          <a:spcPct val="20000"/>
        </a:spcBef>
        <a:spcAft>
          <a:spcPct val="0"/>
        </a:spcAft>
        <a:buChar char="»"/>
        <a:defRPr sz="97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image" Target="../media/image5.png"/><Relationship Id="rId1" Type="http://schemas.openxmlformats.org/officeDocument/2006/relationships/slideLayout" Target="../slideLayouts/slideLayout7.xml"/><Relationship Id="rId24" Type="http://schemas.openxmlformats.org/officeDocument/2006/relationships/image" Target="../media/image22.png"/><Relationship Id="rId25" Type="http://schemas.openxmlformats.org/officeDocument/2006/relationships/image" Target="../media/image23.png"/><Relationship Id="rId8" Type="http://schemas.openxmlformats.org/officeDocument/2006/relationships/image" Target="../media/image6.png"/><Relationship Id="rId13" Type="http://schemas.openxmlformats.org/officeDocument/2006/relationships/image" Target="../media/image11.png"/><Relationship Id="rId10" Type="http://schemas.openxmlformats.org/officeDocument/2006/relationships/image" Target="../media/image8.png"/><Relationship Id="rId12" Type="http://schemas.openxmlformats.org/officeDocument/2006/relationships/image" Target="../media/image10.png"/><Relationship Id="rId17" Type="http://schemas.openxmlformats.org/officeDocument/2006/relationships/image" Target="../media/image15.png"/><Relationship Id="rId9" Type="http://schemas.openxmlformats.org/officeDocument/2006/relationships/image" Target="../media/image7.png"/><Relationship Id="rId18" Type="http://schemas.openxmlformats.org/officeDocument/2006/relationships/image" Target="../media/image16.png"/><Relationship Id="rId3" Type="http://schemas.openxmlformats.org/officeDocument/2006/relationships/image" Target="../media/image1.jpeg"/><Relationship Id="rId27" Type="http://schemas.openxmlformats.org/officeDocument/2006/relationships/image" Target="../media/image25.jpeg"/><Relationship Id="rId14" Type="http://schemas.openxmlformats.org/officeDocument/2006/relationships/image" Target="../media/image12.png"/><Relationship Id="rId23" Type="http://schemas.openxmlformats.org/officeDocument/2006/relationships/image" Target="../media/image21.png"/><Relationship Id="rId4" Type="http://schemas.openxmlformats.org/officeDocument/2006/relationships/image" Target="../media/image2.png"/><Relationship Id="rId26" Type="http://schemas.openxmlformats.org/officeDocument/2006/relationships/image" Target="../media/image24.jpeg"/><Relationship Id="rId11" Type="http://schemas.openxmlformats.org/officeDocument/2006/relationships/image" Target="../media/image9.png"/><Relationship Id="rId6" Type="http://schemas.openxmlformats.org/officeDocument/2006/relationships/image" Target="../media/image4.jpeg"/><Relationship Id="rId16" Type="http://schemas.openxmlformats.org/officeDocument/2006/relationships/image" Target="../media/image14.png"/><Relationship Id="rId5" Type="http://schemas.openxmlformats.org/officeDocument/2006/relationships/image" Target="../media/image3.png"/><Relationship Id="rId15" Type="http://schemas.openxmlformats.org/officeDocument/2006/relationships/image" Target="../media/image13.jpeg"/><Relationship Id="rId19" Type="http://schemas.openxmlformats.org/officeDocument/2006/relationships/image" Target="../media/image17.png"/><Relationship Id="rId20" Type="http://schemas.openxmlformats.org/officeDocument/2006/relationships/image" Target="../media/image18.png"/><Relationship Id="rId22" Type="http://schemas.openxmlformats.org/officeDocument/2006/relationships/image" Target="../media/image20.png"/><Relationship Id="rId21" Type="http://schemas.openxmlformats.org/officeDocument/2006/relationships/image" Target="../media/image19.png"/><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 name="Rounded Rectangle 75"/>
          <p:cNvSpPr/>
          <p:nvPr/>
        </p:nvSpPr>
        <p:spPr>
          <a:xfrm>
            <a:off x="357187" y="15841662"/>
            <a:ext cx="29541787" cy="13030200"/>
          </a:xfrm>
          <a:prstGeom prst="roundRect">
            <a:avLst/>
          </a:prstGeom>
          <a:solidFill>
            <a:srgbClr val="CCFFCC">
              <a:alpha val="30000"/>
            </a:srgbClr>
          </a:solidFill>
          <a:ln>
            <a:solidFill>
              <a:schemeClr val="bg2">
                <a:alpha val="49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r>
              <a:rPr lang="en-US" dirty="0">
                <a:solidFill>
                  <a:srgbClr val="FFFFFF"/>
                </a:solidFill>
              </a:rPr>
              <a:t>_______</a:t>
            </a:r>
          </a:p>
        </p:txBody>
      </p:sp>
      <p:sp>
        <p:nvSpPr>
          <p:cNvPr id="108" name="Rounded Rectangle 107"/>
          <p:cNvSpPr/>
          <p:nvPr/>
        </p:nvSpPr>
        <p:spPr>
          <a:xfrm>
            <a:off x="23140988" y="22775863"/>
            <a:ext cx="6248399" cy="5105399"/>
          </a:xfrm>
          <a:prstGeom prst="roundRect">
            <a:avLst/>
          </a:prstGeom>
          <a:ln>
            <a:solidFill>
              <a:schemeClr val="bg2"/>
            </a:solidFill>
          </a:ln>
        </p:spPr>
        <p:style>
          <a:lnRef idx="1">
            <a:schemeClr val="accent2"/>
          </a:lnRef>
          <a:fillRef idx="2">
            <a:schemeClr val="accent2"/>
          </a:fillRef>
          <a:effectRef idx="1">
            <a:schemeClr val="accent2"/>
          </a:effectRef>
          <a:fontRef idx="minor">
            <a:schemeClr val="dk1"/>
          </a:fontRef>
        </p:style>
        <p:txBody>
          <a:bodyPr anchor="ctr">
            <a:prstTxWarp prst="textNoShape">
              <a:avLst/>
            </a:prstTxWarp>
          </a:bodyPr>
          <a:lstStyle/>
          <a:p>
            <a:pPr algn="ctr">
              <a:defRPr/>
            </a:pPr>
            <a:endParaRPr lang="en-US">
              <a:solidFill>
                <a:srgbClr val="FFFFFF"/>
              </a:solidFill>
            </a:endParaRPr>
          </a:p>
        </p:txBody>
      </p:sp>
      <p:sp>
        <p:nvSpPr>
          <p:cNvPr id="107" name="Rounded Rectangle 106"/>
          <p:cNvSpPr/>
          <p:nvPr/>
        </p:nvSpPr>
        <p:spPr>
          <a:xfrm>
            <a:off x="23140987" y="17289462"/>
            <a:ext cx="6248399" cy="5181599"/>
          </a:xfrm>
          <a:prstGeom prst="roundRect">
            <a:avLst/>
          </a:prstGeom>
          <a:ln>
            <a:solidFill>
              <a:schemeClr val="bg2"/>
            </a:solidFill>
          </a:ln>
        </p:spPr>
        <p:style>
          <a:lnRef idx="1">
            <a:schemeClr val="accent2"/>
          </a:lnRef>
          <a:fillRef idx="2">
            <a:schemeClr val="accent2"/>
          </a:fillRef>
          <a:effectRef idx="1">
            <a:schemeClr val="accent2"/>
          </a:effectRef>
          <a:fontRef idx="minor">
            <a:schemeClr val="dk1"/>
          </a:fontRef>
        </p:style>
        <p:txBody>
          <a:bodyPr anchor="ctr">
            <a:prstTxWarp prst="textNoShape">
              <a:avLst/>
            </a:prstTxWarp>
          </a:bodyPr>
          <a:lstStyle/>
          <a:p>
            <a:pPr algn="ctr">
              <a:defRPr/>
            </a:pPr>
            <a:endParaRPr lang="en-US">
              <a:solidFill>
                <a:srgbClr val="FFFFFF"/>
              </a:solidFill>
            </a:endParaRPr>
          </a:p>
        </p:txBody>
      </p:sp>
      <p:sp>
        <p:nvSpPr>
          <p:cNvPr id="100" name="Rounded Rectangle 99"/>
          <p:cNvSpPr/>
          <p:nvPr/>
        </p:nvSpPr>
        <p:spPr>
          <a:xfrm>
            <a:off x="15368588" y="29176663"/>
            <a:ext cx="14554200" cy="11811000"/>
          </a:xfrm>
          <a:prstGeom prst="roundRect">
            <a:avLst/>
          </a:prstGeom>
          <a:solidFill>
            <a:srgbClr val="CCFFCC">
              <a:alpha val="30000"/>
            </a:srgbClr>
          </a:solidFill>
          <a:ln>
            <a:solidFill>
              <a:schemeClr val="bg2">
                <a:alpha val="49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a:solidFill>
                <a:srgbClr val="FFFFFF"/>
              </a:solidFill>
            </a:endParaRPr>
          </a:p>
        </p:txBody>
      </p:sp>
      <p:grpSp>
        <p:nvGrpSpPr>
          <p:cNvPr id="4" name="Group 107"/>
          <p:cNvGrpSpPr>
            <a:grpSpLocks/>
          </p:cNvGrpSpPr>
          <p:nvPr/>
        </p:nvGrpSpPr>
        <p:grpSpPr bwMode="auto">
          <a:xfrm>
            <a:off x="433388" y="29176663"/>
            <a:ext cx="29184599" cy="11811000"/>
            <a:chOff x="0" y="29481461"/>
            <a:chExt cx="29184597" cy="11811000"/>
          </a:xfrm>
          <a:solidFill>
            <a:schemeClr val="accent5">
              <a:alpha val="30000"/>
            </a:schemeClr>
          </a:solidFill>
        </p:grpSpPr>
        <p:sp>
          <p:nvSpPr>
            <p:cNvPr id="74" name="Rounded Rectangle 73"/>
            <p:cNvSpPr/>
            <p:nvPr/>
          </p:nvSpPr>
          <p:spPr>
            <a:xfrm>
              <a:off x="0" y="29481461"/>
              <a:ext cx="14630399" cy="11811000"/>
            </a:xfrm>
            <a:prstGeom prst="roundRect">
              <a:avLst/>
            </a:prstGeom>
            <a:solidFill>
              <a:srgbClr val="CCFFCC">
                <a:alpha val="30000"/>
              </a:srgbClr>
            </a:solidFill>
            <a:ln>
              <a:solidFill>
                <a:schemeClr val="bg2">
                  <a:alpha val="46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a:solidFill>
                  <a:srgbClr val="FFFFFF"/>
                </a:solidFill>
              </a:endParaRPr>
            </a:p>
          </p:txBody>
        </p:sp>
        <p:pic>
          <p:nvPicPr>
            <p:cNvPr id="15446" name="Picture 103" descr="pinkLOFAR.jpg"/>
            <p:cNvPicPr>
              <a:picLocks noChangeAspect="1"/>
            </p:cNvPicPr>
            <p:nvPr/>
          </p:nvPicPr>
          <p:blipFill>
            <a:blip r:embed="rId3"/>
            <a:srcRect/>
            <a:stretch>
              <a:fillRect/>
            </a:stretch>
          </p:blipFill>
          <p:spPr bwMode="auto">
            <a:xfrm>
              <a:off x="24536397" y="31386460"/>
              <a:ext cx="4648200" cy="1752600"/>
            </a:xfrm>
            <a:prstGeom prst="rect">
              <a:avLst/>
            </a:prstGeom>
            <a:grpFill/>
            <a:ln w="9525">
              <a:noFill/>
              <a:miter lim="800000"/>
              <a:headEnd/>
              <a:tailEnd/>
            </a:ln>
          </p:spPr>
        </p:pic>
      </p:grpSp>
      <p:sp>
        <p:nvSpPr>
          <p:cNvPr id="71" name="Rounded Rectangle 70"/>
          <p:cNvSpPr/>
          <p:nvPr/>
        </p:nvSpPr>
        <p:spPr>
          <a:xfrm>
            <a:off x="357188" y="6926263"/>
            <a:ext cx="14554200" cy="8534400"/>
          </a:xfrm>
          <a:prstGeom prst="roundRect">
            <a:avLst/>
          </a:prstGeom>
          <a:solidFill>
            <a:srgbClr val="CCFFCC">
              <a:alpha val="30000"/>
            </a:srgbClr>
          </a:solidFill>
          <a:ln>
            <a:solidFill>
              <a:schemeClr val="bg2">
                <a:alpha val="53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dirty="0">
              <a:solidFill>
                <a:schemeClr val="tx1"/>
              </a:solidFill>
            </a:endParaRPr>
          </a:p>
        </p:txBody>
      </p:sp>
      <p:sp>
        <p:nvSpPr>
          <p:cNvPr id="15369" name="Text Box 2"/>
          <p:cNvSpPr txBox="1">
            <a:spLocks noChangeArrowheads="1"/>
          </p:cNvSpPr>
          <p:nvPr/>
        </p:nvSpPr>
        <p:spPr bwMode="auto">
          <a:xfrm>
            <a:off x="0" y="0"/>
            <a:ext cx="30279975" cy="3231654"/>
          </a:xfrm>
          <a:prstGeom prst="rect">
            <a:avLst/>
          </a:prstGeom>
          <a:noFill/>
          <a:ln w="9525">
            <a:noFill/>
            <a:miter lim="800000"/>
            <a:headEnd/>
            <a:tailEnd/>
          </a:ln>
        </p:spPr>
        <p:txBody>
          <a:bodyPr>
            <a:prstTxWarp prst="textNoShape">
              <a:avLst/>
            </a:prstTxWarp>
            <a:spAutoFit/>
          </a:bodyPr>
          <a:lstStyle/>
          <a:p>
            <a:pPr algn="ctr">
              <a:spcBef>
                <a:spcPct val="50000"/>
              </a:spcBef>
            </a:pPr>
            <a:r>
              <a:rPr lang="en-US" sz="7200" dirty="0"/>
              <a:t>LOFAR &amp; HDF5: Toward a New Radio Data Standard.</a:t>
            </a:r>
          </a:p>
          <a:p>
            <a:pPr algn="ctr">
              <a:spcBef>
                <a:spcPct val="50000"/>
              </a:spcBef>
            </a:pPr>
            <a:r>
              <a:rPr lang="en-US" sz="4800" dirty="0"/>
              <a:t>K. R. Anderson</a:t>
            </a:r>
            <a:r>
              <a:rPr lang="en-US" sz="4400" baseline="30000" dirty="0"/>
              <a:t>1</a:t>
            </a:r>
            <a:r>
              <a:rPr lang="en-US" sz="4800" dirty="0"/>
              <a:t>, A. Alexov</a:t>
            </a:r>
            <a:r>
              <a:rPr lang="en-US" sz="4400" baseline="30000" dirty="0"/>
              <a:t>1</a:t>
            </a:r>
            <a:r>
              <a:rPr lang="en-US" sz="4800" dirty="0"/>
              <a:t>, L. B</a:t>
            </a:r>
            <a:r>
              <a:rPr lang="en-US" sz="4800" i="1" dirty="0"/>
              <a:t>ä</a:t>
            </a:r>
            <a:r>
              <a:rPr lang="en-US" sz="4800" dirty="0"/>
              <a:t>hren</a:t>
            </a:r>
            <a:r>
              <a:rPr lang="en-US" sz="4800" baseline="30000" dirty="0"/>
              <a:t>1</a:t>
            </a:r>
            <a:r>
              <a:rPr lang="en-US" sz="4800" dirty="0"/>
              <a:t>, J-M. Grießmeier</a:t>
            </a:r>
            <a:r>
              <a:rPr lang="en-US" sz="4800" baseline="30000" dirty="0"/>
              <a:t>2</a:t>
            </a:r>
            <a:r>
              <a:rPr lang="en-US" sz="4800" dirty="0"/>
              <a:t>,</a:t>
            </a:r>
            <a:r>
              <a:rPr lang="en-US" sz="4800" dirty="0" smtClean="0"/>
              <a:t> M</a:t>
            </a:r>
            <a:r>
              <a:rPr lang="en-US" sz="4800" dirty="0"/>
              <a:t>. </a:t>
            </a:r>
            <a:r>
              <a:rPr lang="en-US" sz="4800" dirty="0" smtClean="0"/>
              <a:t>Wise</a:t>
            </a:r>
            <a:r>
              <a:rPr lang="en-US" sz="4800" baseline="30000" dirty="0" smtClean="0"/>
              <a:t>3</a:t>
            </a:r>
            <a:r>
              <a:rPr lang="en-US" sz="4800" dirty="0" smtClean="0"/>
              <a:t>,</a:t>
            </a:r>
            <a:r>
              <a:rPr lang="en-US" sz="4800" dirty="0" smtClean="0"/>
              <a:t>G.</a:t>
            </a:r>
            <a:r>
              <a:rPr lang="en-US" sz="4800" dirty="0" smtClean="0"/>
              <a:t>A. Renting</a:t>
            </a:r>
            <a:r>
              <a:rPr lang="en-US" sz="4800" baseline="30000" dirty="0" smtClean="0"/>
              <a:t>3</a:t>
            </a:r>
            <a:endParaRPr lang="en-US" sz="4800" dirty="0" smtClean="0"/>
          </a:p>
          <a:p>
            <a:pPr algn="ctr">
              <a:spcBef>
                <a:spcPct val="50000"/>
              </a:spcBef>
            </a:pPr>
            <a:r>
              <a:rPr lang="en-US" sz="2000" dirty="0">
                <a:solidFill>
                  <a:srgbClr val="595959"/>
                </a:solidFill>
              </a:rPr>
              <a:t>1: University of Amsterdam (UvA)</a:t>
            </a:r>
            <a:r>
              <a:rPr lang="en-US" sz="2000" dirty="0" smtClean="0">
                <a:solidFill>
                  <a:srgbClr val="595959"/>
                </a:solidFill>
              </a:rPr>
              <a:t>, 2</a:t>
            </a:r>
            <a:r>
              <a:rPr lang="en-US" sz="2000" dirty="0" smtClean="0">
                <a:solidFill>
                  <a:schemeClr val="bg2">
                    <a:lumMod val="75000"/>
                  </a:schemeClr>
                </a:solidFill>
              </a:rPr>
              <a:t>: </a:t>
            </a:r>
            <a:r>
              <a:rPr lang="en-US" sz="2000" dirty="0" err="1" smtClean="0">
                <a:solidFill>
                  <a:schemeClr val="bg2">
                    <a:lumMod val="75000"/>
                  </a:schemeClr>
                </a:solidFill>
              </a:rPr>
              <a:t>Laboratoire</a:t>
            </a:r>
            <a:r>
              <a:rPr lang="en-US" sz="2000" dirty="0" smtClean="0">
                <a:solidFill>
                  <a:schemeClr val="bg2">
                    <a:lumMod val="75000"/>
                  </a:schemeClr>
                </a:solidFill>
              </a:rPr>
              <a:t> de Physique et </a:t>
            </a:r>
            <a:r>
              <a:rPr lang="en-US" sz="2000" dirty="0" err="1" smtClean="0">
                <a:solidFill>
                  <a:schemeClr val="bg2">
                    <a:lumMod val="75000"/>
                  </a:schemeClr>
                </a:solidFill>
              </a:rPr>
              <a:t>Chimie</a:t>
            </a:r>
            <a:r>
              <a:rPr lang="en-US" sz="2000" dirty="0" smtClean="0">
                <a:solidFill>
                  <a:schemeClr val="bg2">
                    <a:lumMod val="75000"/>
                  </a:schemeClr>
                </a:solidFill>
              </a:rPr>
              <a:t> de </a:t>
            </a:r>
            <a:r>
              <a:rPr lang="en-US" sz="2000" dirty="0" err="1" smtClean="0">
                <a:solidFill>
                  <a:schemeClr val="bg2">
                    <a:lumMod val="75000"/>
                  </a:schemeClr>
                </a:solidFill>
              </a:rPr>
              <a:t>l'Environnement</a:t>
            </a:r>
            <a:r>
              <a:rPr lang="en-US" sz="2000" dirty="0" smtClean="0">
                <a:solidFill>
                  <a:schemeClr val="bg2">
                    <a:lumMod val="75000"/>
                  </a:schemeClr>
                </a:solidFill>
              </a:rPr>
              <a:t> et de </a:t>
            </a:r>
            <a:r>
              <a:rPr lang="en-US" sz="2000" dirty="0" err="1" smtClean="0">
                <a:solidFill>
                  <a:schemeClr val="bg2">
                    <a:lumMod val="75000"/>
                  </a:schemeClr>
                </a:solidFill>
              </a:rPr>
              <a:t>l’Espace</a:t>
            </a:r>
            <a:r>
              <a:rPr lang="en-US" sz="2000" dirty="0" smtClean="0">
                <a:solidFill>
                  <a:schemeClr val="bg2">
                    <a:lumMod val="75000"/>
                  </a:schemeClr>
                </a:solidFill>
              </a:rPr>
              <a:t> (LPC2E)</a:t>
            </a:r>
            <a:r>
              <a:rPr lang="en-US" sz="2000" dirty="0" smtClean="0">
                <a:solidFill>
                  <a:schemeClr val="bg2"/>
                </a:solidFill>
              </a:rPr>
              <a:t>, </a:t>
            </a:r>
          </a:p>
          <a:p>
            <a:pPr algn="ctr">
              <a:spcBef>
                <a:spcPct val="50000"/>
              </a:spcBef>
            </a:pPr>
            <a:r>
              <a:rPr lang="en-US" sz="2000" dirty="0" smtClean="0">
                <a:solidFill>
                  <a:srgbClr val="595959"/>
                </a:solidFill>
              </a:rPr>
              <a:t>3</a:t>
            </a:r>
            <a:r>
              <a:rPr lang="en-US" sz="2000" dirty="0">
                <a:solidFill>
                  <a:srgbClr val="595959"/>
                </a:solidFill>
              </a:rPr>
              <a:t>: Netherlands Institute for Radio Astronomy (ASTRON)</a:t>
            </a:r>
            <a:endParaRPr lang="en-GB" sz="2000" dirty="0">
              <a:solidFill>
                <a:srgbClr val="595959"/>
              </a:solidFill>
            </a:endParaRPr>
          </a:p>
        </p:txBody>
      </p:sp>
      <p:sp>
        <p:nvSpPr>
          <p:cNvPr id="15370" name="Rectangle 7"/>
          <p:cNvSpPr>
            <a:spLocks noChangeArrowheads="1"/>
          </p:cNvSpPr>
          <p:nvPr/>
        </p:nvSpPr>
        <p:spPr bwMode="auto">
          <a:xfrm>
            <a:off x="13519150" y="20189825"/>
            <a:ext cx="30279975" cy="0"/>
          </a:xfrm>
          <a:prstGeom prst="rect">
            <a:avLst/>
          </a:prstGeom>
          <a:noFill/>
          <a:ln w="9525">
            <a:noFill/>
            <a:miter lim="800000"/>
            <a:headEnd/>
            <a:tailEnd/>
          </a:ln>
        </p:spPr>
        <p:txBody>
          <a:bodyPr>
            <a:prstTxWarp prst="textNoShape">
              <a:avLst/>
            </a:prstTxWarp>
            <a:spAutoFit/>
          </a:bodyPr>
          <a:lstStyle/>
          <a:p>
            <a:endParaRPr lang="en-US"/>
          </a:p>
        </p:txBody>
      </p:sp>
      <p:sp>
        <p:nvSpPr>
          <p:cNvPr id="15371" name="Rectangle 9"/>
          <p:cNvSpPr>
            <a:spLocks noChangeArrowheads="1"/>
          </p:cNvSpPr>
          <p:nvPr/>
        </p:nvSpPr>
        <p:spPr bwMode="auto">
          <a:xfrm>
            <a:off x="13519150" y="20189825"/>
            <a:ext cx="30279975" cy="0"/>
          </a:xfrm>
          <a:prstGeom prst="rect">
            <a:avLst/>
          </a:prstGeom>
          <a:noFill/>
          <a:ln w="9525">
            <a:noFill/>
            <a:miter lim="800000"/>
            <a:headEnd/>
            <a:tailEnd/>
          </a:ln>
        </p:spPr>
        <p:txBody>
          <a:bodyPr>
            <a:prstTxWarp prst="textNoShape">
              <a:avLst/>
            </a:prstTxWarp>
            <a:spAutoFit/>
          </a:bodyPr>
          <a:lstStyle/>
          <a:p>
            <a:endParaRPr lang="en-US"/>
          </a:p>
        </p:txBody>
      </p:sp>
      <p:sp>
        <p:nvSpPr>
          <p:cNvPr id="15372" name="Rectangle 27"/>
          <p:cNvSpPr>
            <a:spLocks noChangeArrowheads="1"/>
          </p:cNvSpPr>
          <p:nvPr/>
        </p:nvSpPr>
        <p:spPr bwMode="auto">
          <a:xfrm>
            <a:off x="13519150" y="20189825"/>
            <a:ext cx="30279975" cy="0"/>
          </a:xfrm>
          <a:prstGeom prst="rect">
            <a:avLst/>
          </a:prstGeom>
          <a:noFill/>
          <a:ln w="9525">
            <a:noFill/>
            <a:miter lim="800000"/>
            <a:headEnd/>
            <a:tailEnd/>
          </a:ln>
        </p:spPr>
        <p:txBody>
          <a:bodyPr>
            <a:prstTxWarp prst="textNoShape">
              <a:avLst/>
            </a:prstTxWarp>
            <a:spAutoFit/>
          </a:bodyPr>
          <a:lstStyle/>
          <a:p>
            <a:endParaRPr lang="en-US"/>
          </a:p>
        </p:txBody>
      </p:sp>
      <p:sp>
        <p:nvSpPr>
          <p:cNvPr id="15373" name="Rectangle 37"/>
          <p:cNvSpPr>
            <a:spLocks noChangeArrowheads="1"/>
          </p:cNvSpPr>
          <p:nvPr/>
        </p:nvSpPr>
        <p:spPr bwMode="auto">
          <a:xfrm>
            <a:off x="13519150" y="20189825"/>
            <a:ext cx="30279975" cy="0"/>
          </a:xfrm>
          <a:prstGeom prst="rect">
            <a:avLst/>
          </a:prstGeom>
          <a:noFill/>
          <a:ln w="9525">
            <a:noFill/>
            <a:miter lim="800000"/>
            <a:headEnd/>
            <a:tailEnd/>
          </a:ln>
        </p:spPr>
        <p:txBody>
          <a:bodyPr>
            <a:prstTxWarp prst="textNoShape">
              <a:avLst/>
            </a:prstTxWarp>
            <a:spAutoFit/>
          </a:bodyPr>
          <a:lstStyle/>
          <a:p>
            <a:endParaRPr lang="en-US"/>
          </a:p>
        </p:txBody>
      </p:sp>
      <p:sp>
        <p:nvSpPr>
          <p:cNvPr id="15374" name="Rectangle 39"/>
          <p:cNvSpPr>
            <a:spLocks noChangeArrowheads="1"/>
          </p:cNvSpPr>
          <p:nvPr/>
        </p:nvSpPr>
        <p:spPr bwMode="auto">
          <a:xfrm>
            <a:off x="13519150" y="20189825"/>
            <a:ext cx="30279975" cy="0"/>
          </a:xfrm>
          <a:prstGeom prst="rect">
            <a:avLst/>
          </a:prstGeom>
          <a:noFill/>
          <a:ln w="9525">
            <a:noFill/>
            <a:miter lim="800000"/>
            <a:headEnd/>
            <a:tailEnd/>
          </a:ln>
        </p:spPr>
        <p:txBody>
          <a:bodyPr>
            <a:prstTxWarp prst="textNoShape">
              <a:avLst/>
            </a:prstTxWarp>
            <a:spAutoFit/>
          </a:bodyPr>
          <a:lstStyle/>
          <a:p>
            <a:endParaRPr lang="en-US"/>
          </a:p>
        </p:txBody>
      </p:sp>
      <p:sp>
        <p:nvSpPr>
          <p:cNvPr id="15375" name="Rectangle 41"/>
          <p:cNvSpPr>
            <a:spLocks noChangeArrowheads="1"/>
          </p:cNvSpPr>
          <p:nvPr/>
        </p:nvSpPr>
        <p:spPr bwMode="auto">
          <a:xfrm>
            <a:off x="13519150" y="20189825"/>
            <a:ext cx="30279975" cy="0"/>
          </a:xfrm>
          <a:prstGeom prst="rect">
            <a:avLst/>
          </a:prstGeom>
          <a:noFill/>
          <a:ln w="9525">
            <a:noFill/>
            <a:miter lim="800000"/>
            <a:headEnd/>
            <a:tailEnd/>
          </a:ln>
        </p:spPr>
        <p:txBody>
          <a:bodyPr>
            <a:prstTxWarp prst="textNoShape">
              <a:avLst/>
            </a:prstTxWarp>
            <a:spAutoFit/>
          </a:bodyPr>
          <a:lstStyle/>
          <a:p>
            <a:endParaRPr lang="en-US"/>
          </a:p>
        </p:txBody>
      </p:sp>
      <p:sp>
        <p:nvSpPr>
          <p:cNvPr id="15376" name="Rectangle 43"/>
          <p:cNvSpPr>
            <a:spLocks noChangeArrowheads="1"/>
          </p:cNvSpPr>
          <p:nvPr/>
        </p:nvSpPr>
        <p:spPr bwMode="auto">
          <a:xfrm>
            <a:off x="13519150" y="20189825"/>
            <a:ext cx="30279975" cy="0"/>
          </a:xfrm>
          <a:prstGeom prst="rect">
            <a:avLst/>
          </a:prstGeom>
          <a:noFill/>
          <a:ln w="9525">
            <a:noFill/>
            <a:miter lim="800000"/>
            <a:headEnd/>
            <a:tailEnd/>
          </a:ln>
        </p:spPr>
        <p:txBody>
          <a:bodyPr>
            <a:prstTxWarp prst="textNoShape">
              <a:avLst/>
            </a:prstTxWarp>
            <a:spAutoFit/>
          </a:bodyPr>
          <a:lstStyle/>
          <a:p>
            <a:endParaRPr lang="en-US"/>
          </a:p>
        </p:txBody>
      </p:sp>
      <p:sp>
        <p:nvSpPr>
          <p:cNvPr id="15377" name="Rectangle 45"/>
          <p:cNvSpPr>
            <a:spLocks noChangeArrowheads="1"/>
          </p:cNvSpPr>
          <p:nvPr/>
        </p:nvSpPr>
        <p:spPr bwMode="auto">
          <a:xfrm>
            <a:off x="13519150" y="20189825"/>
            <a:ext cx="30279975" cy="0"/>
          </a:xfrm>
          <a:prstGeom prst="rect">
            <a:avLst/>
          </a:prstGeom>
          <a:noFill/>
          <a:ln w="9525">
            <a:noFill/>
            <a:miter lim="800000"/>
            <a:headEnd/>
            <a:tailEnd/>
          </a:ln>
        </p:spPr>
        <p:txBody>
          <a:bodyPr>
            <a:prstTxWarp prst="textNoShape">
              <a:avLst/>
            </a:prstTxWarp>
            <a:spAutoFit/>
          </a:bodyPr>
          <a:lstStyle/>
          <a:p>
            <a:endParaRPr lang="en-US"/>
          </a:p>
        </p:txBody>
      </p:sp>
      <p:sp>
        <p:nvSpPr>
          <p:cNvPr id="15378" name="Rectangle 47"/>
          <p:cNvSpPr>
            <a:spLocks noChangeArrowheads="1"/>
          </p:cNvSpPr>
          <p:nvPr/>
        </p:nvSpPr>
        <p:spPr bwMode="auto">
          <a:xfrm>
            <a:off x="13519150" y="20189825"/>
            <a:ext cx="30279975" cy="0"/>
          </a:xfrm>
          <a:prstGeom prst="rect">
            <a:avLst/>
          </a:prstGeom>
          <a:noFill/>
          <a:ln w="9525">
            <a:noFill/>
            <a:miter lim="800000"/>
            <a:headEnd/>
            <a:tailEnd/>
          </a:ln>
        </p:spPr>
        <p:txBody>
          <a:bodyPr>
            <a:prstTxWarp prst="textNoShape">
              <a:avLst/>
            </a:prstTxWarp>
            <a:spAutoFit/>
          </a:bodyPr>
          <a:lstStyle/>
          <a:p>
            <a:endParaRPr lang="en-US"/>
          </a:p>
        </p:txBody>
      </p:sp>
      <p:sp>
        <p:nvSpPr>
          <p:cNvPr id="15379" name="Rectangle 49"/>
          <p:cNvSpPr>
            <a:spLocks noChangeArrowheads="1"/>
          </p:cNvSpPr>
          <p:nvPr/>
        </p:nvSpPr>
        <p:spPr bwMode="auto">
          <a:xfrm>
            <a:off x="13519150" y="20189825"/>
            <a:ext cx="30279975" cy="0"/>
          </a:xfrm>
          <a:prstGeom prst="rect">
            <a:avLst/>
          </a:prstGeom>
          <a:noFill/>
          <a:ln w="9525">
            <a:noFill/>
            <a:miter lim="800000"/>
            <a:headEnd/>
            <a:tailEnd/>
          </a:ln>
        </p:spPr>
        <p:txBody>
          <a:bodyPr>
            <a:prstTxWarp prst="textNoShape">
              <a:avLst/>
            </a:prstTxWarp>
            <a:spAutoFit/>
          </a:bodyPr>
          <a:lstStyle/>
          <a:p>
            <a:endParaRPr lang="en-US"/>
          </a:p>
        </p:txBody>
      </p:sp>
      <p:sp>
        <p:nvSpPr>
          <p:cNvPr id="15380" name="Rectangle 51"/>
          <p:cNvSpPr>
            <a:spLocks noChangeArrowheads="1"/>
          </p:cNvSpPr>
          <p:nvPr/>
        </p:nvSpPr>
        <p:spPr bwMode="auto">
          <a:xfrm>
            <a:off x="13519150" y="20189825"/>
            <a:ext cx="30279975" cy="0"/>
          </a:xfrm>
          <a:prstGeom prst="rect">
            <a:avLst/>
          </a:prstGeom>
          <a:noFill/>
          <a:ln w="9525">
            <a:noFill/>
            <a:miter lim="800000"/>
            <a:headEnd/>
            <a:tailEnd/>
          </a:ln>
        </p:spPr>
        <p:txBody>
          <a:bodyPr>
            <a:prstTxWarp prst="textNoShape">
              <a:avLst/>
            </a:prstTxWarp>
            <a:spAutoFit/>
          </a:bodyPr>
          <a:lstStyle/>
          <a:p>
            <a:endParaRPr lang="en-US"/>
          </a:p>
        </p:txBody>
      </p:sp>
      <p:sp>
        <p:nvSpPr>
          <p:cNvPr id="15381" name="Text Box 2"/>
          <p:cNvSpPr txBox="1">
            <a:spLocks noChangeArrowheads="1"/>
          </p:cNvSpPr>
          <p:nvPr/>
        </p:nvSpPr>
        <p:spPr bwMode="auto">
          <a:xfrm>
            <a:off x="585788" y="2582863"/>
            <a:ext cx="29184600" cy="4478337"/>
          </a:xfrm>
          <a:prstGeom prst="rect">
            <a:avLst/>
          </a:prstGeom>
          <a:noFill/>
          <a:ln w="9525">
            <a:noFill/>
            <a:miter lim="800000"/>
            <a:headEnd/>
            <a:tailEnd/>
          </a:ln>
        </p:spPr>
        <p:txBody>
          <a:bodyPr>
            <a:prstTxWarp prst="textNoShape">
              <a:avLst/>
            </a:prstTxWarp>
            <a:spAutoFit/>
          </a:bodyPr>
          <a:lstStyle/>
          <a:p>
            <a:pPr algn="just">
              <a:spcBef>
                <a:spcPct val="50000"/>
              </a:spcBef>
            </a:pPr>
            <a:r>
              <a:rPr lang="en-GB" sz="3000" dirty="0"/>
              <a:t>Abstract</a:t>
            </a:r>
          </a:p>
          <a:p>
            <a:pPr algn="just">
              <a:spcBef>
                <a:spcPct val="50000"/>
              </a:spcBef>
            </a:pPr>
            <a:r>
              <a:rPr lang="en-US" sz="3000" dirty="0"/>
              <a:t>For decades now, scientific data volumes have experienced relentless, exponential growth.  As a result, legacy astronomical data formats are straining under a burden not conceived when these formats were first introduced.  With future astronomical projects ensuring this trend, ASTRON and the LOFAR project is exploring the use of the Hierarchical Data Format, version 5 (HDF5), for LOFAR radio data encapsulation. Most of </a:t>
            </a:r>
            <a:r>
              <a:rPr lang="en-US" sz="3000" dirty="0" err="1"/>
              <a:t>LOFAR's</a:t>
            </a:r>
            <a:r>
              <a:rPr lang="en-US" sz="3000" dirty="0"/>
              <a:t> standard data products will be stored natively using the HDF5 format. In addition, HDF5 analogues for traditional radio data structures such as visibility data and spectral image cubes are also being developed. The HDF5 libraries allow for the construction of potentially distributed, entirely unbounded files.  The nature of the HDF5 format further provides the ability to custom design a data encapsulation framework.  The LOFAR project has designed several data formats that will accommodate and house all LOFAR data products, the primary styles and kinds of which are presented in this paper.  With proper development and support, it is hoped that these data formats will be adopted by other astronomical projects as they, too, attempt to grapple with a future filled with mountains of data.</a:t>
            </a:r>
            <a:br>
              <a:rPr lang="en-US" sz="3000" dirty="0"/>
            </a:br>
            <a:endParaRPr lang="en-GB" sz="3000" dirty="0"/>
          </a:p>
        </p:txBody>
      </p:sp>
      <p:sp>
        <p:nvSpPr>
          <p:cNvPr id="15382" name="Rectangle 21"/>
          <p:cNvSpPr>
            <a:spLocks noChangeArrowheads="1"/>
          </p:cNvSpPr>
          <p:nvPr/>
        </p:nvSpPr>
        <p:spPr bwMode="auto">
          <a:xfrm>
            <a:off x="1119187" y="7231062"/>
            <a:ext cx="6878330" cy="769441"/>
          </a:xfrm>
          <a:prstGeom prst="rect">
            <a:avLst/>
          </a:prstGeom>
          <a:noFill/>
          <a:ln w="15875">
            <a:solidFill>
              <a:schemeClr val="tx1">
                <a:lumMod val="85000"/>
                <a:lumOff val="15000"/>
              </a:schemeClr>
            </a:solidFill>
            <a:miter lim="800000"/>
            <a:headEnd/>
            <a:tailEnd/>
          </a:ln>
        </p:spPr>
        <p:txBody>
          <a:bodyPr wrap="none">
            <a:prstTxWarp prst="textNoShape">
              <a:avLst/>
            </a:prstTxWarp>
            <a:spAutoFit/>
          </a:bodyPr>
          <a:lstStyle/>
          <a:p>
            <a:r>
              <a:rPr lang="en-US" sz="4400" dirty="0" smtClean="0"/>
              <a:t>The LOFAR Radio Telescope</a:t>
            </a:r>
            <a:endParaRPr lang="en-US" sz="4400" dirty="0"/>
          </a:p>
        </p:txBody>
      </p:sp>
      <p:sp>
        <p:nvSpPr>
          <p:cNvPr id="15383" name="Rectangle 21"/>
          <p:cNvSpPr>
            <a:spLocks noChangeArrowheads="1"/>
          </p:cNvSpPr>
          <p:nvPr/>
        </p:nvSpPr>
        <p:spPr bwMode="auto">
          <a:xfrm>
            <a:off x="16359188" y="29786263"/>
            <a:ext cx="8915400" cy="769937"/>
          </a:xfrm>
          <a:prstGeom prst="rect">
            <a:avLst/>
          </a:prstGeom>
          <a:noFill/>
          <a:ln w="19050">
            <a:solidFill>
              <a:schemeClr val="tx1">
                <a:lumMod val="85000"/>
                <a:lumOff val="15000"/>
              </a:schemeClr>
            </a:solidFill>
            <a:miter lim="800000"/>
            <a:headEnd/>
            <a:tailEnd/>
          </a:ln>
        </p:spPr>
        <p:txBody>
          <a:bodyPr>
            <a:prstTxWarp prst="textNoShape">
              <a:avLst/>
            </a:prstTxWarp>
            <a:spAutoFit/>
          </a:bodyPr>
          <a:lstStyle/>
          <a:p>
            <a:r>
              <a:rPr lang="en-US" sz="4400" dirty="0"/>
              <a:t>Summary And Future Considerations </a:t>
            </a:r>
          </a:p>
        </p:txBody>
      </p:sp>
      <p:pic>
        <p:nvPicPr>
          <p:cNvPr id="15384" name="Picture 33" descr="ASTRON_new_logo.tiff"/>
          <p:cNvPicPr>
            <a:picLocks noChangeAspect="1"/>
          </p:cNvPicPr>
          <p:nvPr/>
        </p:nvPicPr>
        <p:blipFill>
          <a:blip r:embed="rId4">
            <a:lum bright="-37000"/>
          </a:blip>
          <a:srcRect/>
          <a:stretch>
            <a:fillRect/>
          </a:stretch>
        </p:blipFill>
        <p:spPr bwMode="auto">
          <a:xfrm>
            <a:off x="24360188" y="41336913"/>
            <a:ext cx="4038600" cy="1327150"/>
          </a:xfrm>
          <a:prstGeom prst="rect">
            <a:avLst/>
          </a:prstGeom>
          <a:noFill/>
          <a:ln w="9525">
            <a:noFill/>
            <a:miter lim="800000"/>
            <a:headEnd/>
            <a:tailEnd/>
          </a:ln>
        </p:spPr>
      </p:pic>
      <p:pic>
        <p:nvPicPr>
          <p:cNvPr id="15385" name="Picture 27" descr="NWO_Logo.png"/>
          <p:cNvPicPr>
            <a:picLocks noChangeAspect="1"/>
          </p:cNvPicPr>
          <p:nvPr/>
        </p:nvPicPr>
        <p:blipFill>
          <a:blip r:embed="rId5"/>
          <a:srcRect/>
          <a:stretch>
            <a:fillRect/>
          </a:stretch>
        </p:blipFill>
        <p:spPr bwMode="auto">
          <a:xfrm>
            <a:off x="17654588" y="41178163"/>
            <a:ext cx="2819400" cy="1409700"/>
          </a:xfrm>
          <a:prstGeom prst="rect">
            <a:avLst/>
          </a:prstGeom>
          <a:noFill/>
          <a:ln w="9525">
            <a:noFill/>
            <a:miter lim="800000"/>
            <a:headEnd/>
            <a:tailEnd/>
          </a:ln>
        </p:spPr>
      </p:pic>
      <p:sp>
        <p:nvSpPr>
          <p:cNvPr id="15386" name="Rectangle 21"/>
          <p:cNvSpPr>
            <a:spLocks noChangeArrowheads="1"/>
          </p:cNvSpPr>
          <p:nvPr/>
        </p:nvSpPr>
        <p:spPr bwMode="auto">
          <a:xfrm>
            <a:off x="1271588" y="16298863"/>
            <a:ext cx="10376283" cy="769441"/>
          </a:xfrm>
          <a:prstGeom prst="rect">
            <a:avLst/>
          </a:prstGeom>
          <a:noFill/>
          <a:ln w="19050">
            <a:solidFill>
              <a:schemeClr val="tx1">
                <a:lumMod val="85000"/>
                <a:lumOff val="15000"/>
              </a:schemeClr>
            </a:solidFill>
            <a:miter lim="800000"/>
            <a:headEnd/>
            <a:tailEnd/>
          </a:ln>
        </p:spPr>
        <p:txBody>
          <a:bodyPr wrap="none">
            <a:prstTxWarp prst="textNoShape">
              <a:avLst/>
            </a:prstTxWarp>
            <a:spAutoFit/>
          </a:bodyPr>
          <a:lstStyle/>
          <a:p>
            <a:r>
              <a:rPr lang="en-US" sz="4400" dirty="0"/>
              <a:t>LOFAR Data Format </a:t>
            </a:r>
            <a:r>
              <a:rPr lang="en-US" sz="4400" dirty="0" smtClean="0"/>
              <a:t>Specifications </a:t>
            </a:r>
            <a:r>
              <a:rPr lang="en-US" sz="4400" dirty="0" smtClean="0"/>
              <a:t>--</a:t>
            </a:r>
            <a:r>
              <a:rPr lang="en-US" sz="4400" dirty="0" smtClean="0"/>
              <a:t> HDF5</a:t>
            </a:r>
            <a:endParaRPr lang="en-US" sz="4400" dirty="0"/>
          </a:p>
        </p:txBody>
      </p:sp>
      <p:pic>
        <p:nvPicPr>
          <p:cNvPr id="15387" name="Picture 79" descr="1e_LOFAR_station.jpg"/>
          <p:cNvPicPr>
            <a:picLocks noChangeAspect="1"/>
          </p:cNvPicPr>
          <p:nvPr/>
        </p:nvPicPr>
        <p:blipFill>
          <a:blip r:embed="rId6"/>
          <a:srcRect/>
          <a:stretch>
            <a:fillRect/>
          </a:stretch>
        </p:blipFill>
        <p:spPr bwMode="auto">
          <a:xfrm>
            <a:off x="26569988" y="296863"/>
            <a:ext cx="3351212" cy="2514600"/>
          </a:xfrm>
          <a:prstGeom prst="rect">
            <a:avLst/>
          </a:prstGeom>
          <a:noFill/>
          <a:ln w="9525">
            <a:noFill/>
            <a:miter lim="800000"/>
            <a:headEnd/>
            <a:tailEnd/>
          </a:ln>
        </p:spPr>
      </p:pic>
      <p:pic>
        <p:nvPicPr>
          <p:cNvPr id="15388" name="Picture 79" descr="lofar_lights.tiff"/>
          <p:cNvPicPr>
            <a:picLocks noChangeAspect="1"/>
          </p:cNvPicPr>
          <p:nvPr/>
        </p:nvPicPr>
        <p:blipFill>
          <a:blip r:embed="rId7"/>
          <a:srcRect/>
          <a:stretch>
            <a:fillRect/>
          </a:stretch>
        </p:blipFill>
        <p:spPr bwMode="auto">
          <a:xfrm>
            <a:off x="433388" y="296863"/>
            <a:ext cx="2057400" cy="2933700"/>
          </a:xfrm>
          <a:prstGeom prst="rect">
            <a:avLst/>
          </a:prstGeom>
          <a:noFill/>
          <a:ln w="9525">
            <a:noFill/>
            <a:miter lim="800000"/>
            <a:headEnd/>
            <a:tailEnd/>
          </a:ln>
        </p:spPr>
      </p:pic>
      <p:sp>
        <p:nvSpPr>
          <p:cNvPr id="15389" name="TextBox 95"/>
          <p:cNvSpPr txBox="1">
            <a:spLocks noChangeArrowheads="1"/>
          </p:cNvSpPr>
          <p:nvPr/>
        </p:nvSpPr>
        <p:spPr bwMode="auto">
          <a:xfrm>
            <a:off x="26493788" y="2887663"/>
            <a:ext cx="3455987" cy="523875"/>
          </a:xfrm>
          <a:prstGeom prst="rect">
            <a:avLst/>
          </a:prstGeom>
          <a:noFill/>
          <a:ln w="9525">
            <a:noFill/>
            <a:miter lim="800000"/>
            <a:headEnd/>
            <a:tailEnd/>
          </a:ln>
        </p:spPr>
        <p:txBody>
          <a:bodyPr>
            <a:prstTxWarp prst="textNoShape">
              <a:avLst/>
            </a:prstTxWarp>
            <a:spAutoFit/>
          </a:bodyPr>
          <a:lstStyle/>
          <a:p>
            <a:r>
              <a:rPr lang="en-US" sz="2800" b="1">
                <a:solidFill>
                  <a:srgbClr val="009973"/>
                </a:solidFill>
              </a:rPr>
              <a:t>WWW.LOFAR.ORG</a:t>
            </a:r>
          </a:p>
        </p:txBody>
      </p:sp>
      <p:grpSp>
        <p:nvGrpSpPr>
          <p:cNvPr id="15390" name="Group 106"/>
          <p:cNvGrpSpPr>
            <a:grpSpLocks/>
          </p:cNvGrpSpPr>
          <p:nvPr/>
        </p:nvGrpSpPr>
        <p:grpSpPr bwMode="auto">
          <a:xfrm>
            <a:off x="5081587" y="6926263"/>
            <a:ext cx="24841201" cy="20947795"/>
            <a:chOff x="-9929813" y="29024263"/>
            <a:chExt cx="24841201" cy="28990252"/>
          </a:xfrm>
        </p:grpSpPr>
        <p:sp>
          <p:nvSpPr>
            <p:cNvPr id="77" name="Rounded Rectangle 76"/>
            <p:cNvSpPr/>
            <p:nvPr/>
          </p:nvSpPr>
          <p:spPr>
            <a:xfrm>
              <a:off x="357188" y="29024263"/>
              <a:ext cx="14554200" cy="11811000"/>
            </a:xfrm>
            <a:prstGeom prst="roundRect">
              <a:avLst/>
            </a:prstGeom>
            <a:solidFill>
              <a:srgbClr val="CCFFCC">
                <a:alpha val="32000"/>
              </a:srgbClr>
            </a:solidFill>
            <a:ln>
              <a:solidFill>
                <a:schemeClr val="bg2">
                  <a:alpha val="49000"/>
                </a:schemeClr>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a:solidFill>
                  <a:srgbClr val="FFFFFF"/>
                </a:solidFill>
              </a:endParaRPr>
            </a:p>
          </p:txBody>
        </p:sp>
        <p:sp>
          <p:nvSpPr>
            <p:cNvPr id="15445" name="Rectangle 21"/>
            <p:cNvSpPr>
              <a:spLocks noChangeArrowheads="1"/>
            </p:cNvSpPr>
            <p:nvPr/>
          </p:nvSpPr>
          <p:spPr bwMode="auto">
            <a:xfrm>
              <a:off x="1195387" y="29446084"/>
              <a:ext cx="11277600" cy="1064851"/>
            </a:xfrm>
            <a:prstGeom prst="rect">
              <a:avLst/>
            </a:prstGeom>
            <a:noFill/>
            <a:ln w="19050">
              <a:solidFill>
                <a:schemeClr val="tx1">
                  <a:lumMod val="85000"/>
                  <a:lumOff val="15000"/>
                </a:schemeClr>
              </a:solidFill>
              <a:miter lim="800000"/>
              <a:headEnd/>
              <a:tailEnd/>
            </a:ln>
          </p:spPr>
          <p:txBody>
            <a:bodyPr wrap="square">
              <a:prstTxWarp prst="textNoShape">
                <a:avLst/>
              </a:prstTxWarp>
              <a:spAutoFit/>
            </a:bodyPr>
            <a:lstStyle/>
            <a:p>
              <a:r>
                <a:rPr lang="en-US" sz="4400" dirty="0"/>
                <a:t>LOFAR </a:t>
              </a:r>
              <a:r>
                <a:rPr lang="en-US" sz="4400" dirty="0" smtClean="0"/>
                <a:t>Data</a:t>
              </a:r>
              <a:r>
                <a:rPr lang="en-US" sz="4400" dirty="0" smtClean="0"/>
                <a:t>: Variety, Complexity, Volume</a:t>
              </a:r>
              <a:endParaRPr lang="en-US" sz="4400" dirty="0"/>
            </a:p>
          </p:txBody>
        </p:sp>
        <p:sp>
          <p:nvSpPr>
            <p:cNvPr id="2" name="TextBox 73"/>
            <p:cNvSpPr txBox="1">
              <a:spLocks noChangeArrowheads="1"/>
            </p:cNvSpPr>
            <p:nvPr/>
          </p:nvSpPr>
          <p:spPr bwMode="auto">
            <a:xfrm>
              <a:off x="1195388" y="31027915"/>
              <a:ext cx="13258800" cy="3109368"/>
            </a:xfrm>
            <a:prstGeom prst="rect">
              <a:avLst/>
            </a:prstGeom>
            <a:noFill/>
            <a:ln w="9525">
              <a:noFill/>
              <a:miter lim="800000"/>
              <a:headEnd/>
              <a:tailEnd/>
            </a:ln>
          </p:spPr>
          <p:txBody>
            <a:bodyPr wrap="square">
              <a:prstTxWarp prst="textNoShape">
                <a:avLst/>
              </a:prstTxWarp>
              <a:spAutoFit/>
            </a:bodyPr>
            <a:lstStyle/>
            <a:p>
              <a:r>
                <a:rPr lang="en-US" sz="2800" b="1" dirty="0" smtClean="0"/>
                <a:t>LOFAR – Multiple Observational Modes</a:t>
              </a:r>
            </a:p>
            <a:p>
              <a:r>
                <a:rPr lang="en-US" sz="2800" dirty="0"/>
                <a:t>Datasets produced by LOFAR observations will vary tremendously in size.  Images, Beam-formed data, Transient Buffer board (TBB)  time-series data are expected to produce large files, with the beam-formed and TBB potentially forming files of several tens of terabytes.</a:t>
              </a:r>
              <a:endParaRPr lang="en-US" sz="2800" b="1" dirty="0" smtClean="0"/>
            </a:p>
            <a:p>
              <a:endParaRPr lang="en-US" sz="2800" b="1" dirty="0"/>
            </a:p>
          </p:txBody>
        </p:sp>
        <p:sp>
          <p:nvSpPr>
            <p:cNvPr id="15447" name="TextBox 90"/>
            <p:cNvSpPr txBox="1">
              <a:spLocks noChangeArrowheads="1"/>
            </p:cNvSpPr>
            <p:nvPr/>
          </p:nvSpPr>
          <p:spPr bwMode="auto">
            <a:xfrm>
              <a:off x="-9929813" y="56864475"/>
              <a:ext cx="3200400" cy="1150040"/>
            </a:xfrm>
            <a:prstGeom prst="rect">
              <a:avLst/>
            </a:prstGeom>
            <a:noFill/>
            <a:ln w="9525">
              <a:solidFill>
                <a:srgbClr val="000090"/>
              </a:solidFill>
              <a:miter lim="800000"/>
              <a:headEnd/>
              <a:tailEnd/>
            </a:ln>
          </p:spPr>
          <p:txBody>
            <a:bodyPr>
              <a:prstTxWarp prst="textNoShape">
                <a:avLst/>
              </a:prstTxWarp>
              <a:spAutoFit/>
            </a:bodyPr>
            <a:lstStyle/>
            <a:p>
              <a:r>
                <a:rPr lang="en-US" dirty="0"/>
                <a:t>HDF5 Home Page:</a:t>
              </a:r>
            </a:p>
            <a:p>
              <a:r>
                <a:rPr lang="en-US" dirty="0" err="1"/>
                <a:t>www.</a:t>
              </a:r>
              <a:r>
                <a:rPr lang="en-US" b="1" dirty="0" err="1"/>
                <a:t>hdfgroup.org</a:t>
              </a:r>
              <a:endParaRPr lang="en-US" dirty="0"/>
            </a:p>
          </p:txBody>
        </p:sp>
      </p:grpSp>
      <p:pic>
        <p:nvPicPr>
          <p:cNvPr id="15391" name="Picture 127" descr="logo lofar def-1.png"/>
          <p:cNvPicPr>
            <a:picLocks noChangeAspect="1"/>
          </p:cNvPicPr>
          <p:nvPr/>
        </p:nvPicPr>
        <p:blipFill>
          <a:blip r:embed="rId8">
            <a:alphaModFix/>
            <a:lum bright="-40000" contrast="-31000"/>
          </a:blip>
          <a:srcRect/>
          <a:stretch>
            <a:fillRect/>
          </a:stretch>
        </p:blipFill>
        <p:spPr bwMode="auto">
          <a:xfrm>
            <a:off x="2185987" y="41140062"/>
            <a:ext cx="4267200" cy="1374775"/>
          </a:xfrm>
          <a:prstGeom prst="rect">
            <a:avLst/>
          </a:prstGeom>
          <a:noFill/>
          <a:ln w="9525">
            <a:noFill/>
            <a:miter lim="800000"/>
            <a:headEnd/>
            <a:tailEnd/>
          </a:ln>
        </p:spPr>
      </p:pic>
      <p:sp>
        <p:nvSpPr>
          <p:cNvPr id="15392" name="TextBox 105"/>
          <p:cNvSpPr txBox="1">
            <a:spLocks noChangeArrowheads="1"/>
          </p:cNvSpPr>
          <p:nvPr/>
        </p:nvSpPr>
        <p:spPr bwMode="auto">
          <a:xfrm>
            <a:off x="1119187" y="8374062"/>
            <a:ext cx="6858000" cy="6740306"/>
          </a:xfrm>
          <a:prstGeom prst="rect">
            <a:avLst/>
          </a:prstGeom>
          <a:noFill/>
          <a:ln w="9525">
            <a:noFill/>
            <a:miter lim="800000"/>
            <a:headEnd/>
            <a:tailEnd/>
          </a:ln>
        </p:spPr>
        <p:txBody>
          <a:bodyPr wrap="square">
            <a:prstTxWarp prst="textNoShape">
              <a:avLst/>
            </a:prstTxWarp>
            <a:spAutoFit/>
          </a:bodyPr>
          <a:lstStyle/>
          <a:p>
            <a:pPr>
              <a:buFont typeface="Arial"/>
              <a:buChar char="•"/>
            </a:pPr>
            <a:r>
              <a:rPr lang="en-US" dirty="0" smtClean="0"/>
              <a:t>The “</a:t>
            </a:r>
            <a:r>
              <a:rPr lang="en-US" dirty="0" err="1" smtClean="0"/>
              <a:t>LOw</a:t>
            </a:r>
            <a:r>
              <a:rPr lang="en-US" dirty="0" smtClean="0"/>
              <a:t> Frequency </a:t>
            </a:r>
            <a:r>
              <a:rPr lang="en-US" dirty="0" err="1" smtClean="0"/>
              <a:t>ARray</a:t>
            </a:r>
            <a:r>
              <a:rPr lang="en-US" dirty="0" smtClean="0"/>
              <a:t>”</a:t>
            </a:r>
          </a:p>
          <a:p>
            <a:pPr>
              <a:buFont typeface="Arial"/>
              <a:buChar char="•"/>
            </a:pPr>
            <a:r>
              <a:rPr lang="en-US" dirty="0" smtClean="0"/>
              <a:t>Officially opened by Queen Beatrix, June 12, 2010.</a:t>
            </a:r>
          </a:p>
          <a:p>
            <a:pPr>
              <a:buFont typeface="Arial"/>
              <a:buChar char="•"/>
            </a:pPr>
            <a:r>
              <a:rPr lang="en-US" dirty="0" smtClean="0"/>
              <a:t>Currently, the “largest radio telescope in the world.”</a:t>
            </a:r>
          </a:p>
          <a:p>
            <a:pPr>
              <a:buFont typeface="Arial"/>
              <a:buChar char="•"/>
            </a:pPr>
            <a:r>
              <a:rPr lang="en-US" dirty="0" smtClean="0"/>
              <a:t> </a:t>
            </a:r>
            <a:r>
              <a:rPr lang="en-US" dirty="0" smtClean="0"/>
              <a:t>25,000</a:t>
            </a:r>
            <a:r>
              <a:rPr lang="en-US" dirty="0" smtClean="0"/>
              <a:t> networked, passive phased array antennae, 36 fields in The Netherlands</a:t>
            </a:r>
          </a:p>
          <a:p>
            <a:pPr>
              <a:buFont typeface="Arial"/>
              <a:buChar char="•"/>
            </a:pPr>
            <a:r>
              <a:rPr lang="en-US" dirty="0" smtClean="0"/>
              <a:t>International stations, constructed or planned: </a:t>
            </a:r>
            <a:r>
              <a:rPr lang="en-US" dirty="0" smtClean="0"/>
              <a:t>Germany(5), </a:t>
            </a:r>
            <a:r>
              <a:rPr lang="en-US" dirty="0" smtClean="0"/>
              <a:t>Sweden(2)</a:t>
            </a:r>
            <a:r>
              <a:rPr lang="en-US" dirty="0" smtClean="0"/>
              <a:t>, France(2), and the </a:t>
            </a:r>
            <a:r>
              <a:rPr lang="en-US" dirty="0" smtClean="0"/>
              <a:t>United Kingdom(1)</a:t>
            </a:r>
          </a:p>
          <a:p>
            <a:pPr>
              <a:buFont typeface="Arial"/>
              <a:buChar char="•"/>
            </a:pPr>
            <a:r>
              <a:rPr lang="en-US" dirty="0" smtClean="0"/>
              <a:t>International Baselines to 1500 km; unlimited potential expansion.</a:t>
            </a:r>
          </a:p>
          <a:p>
            <a:pPr>
              <a:buFont typeface="Arial"/>
              <a:buChar char="•"/>
            </a:pPr>
            <a:r>
              <a:rPr lang="en-US" dirty="0" smtClean="0"/>
              <a:t>Low Band Antenna (LBA) bandpass:10-90 MHz</a:t>
            </a:r>
          </a:p>
          <a:p>
            <a:pPr>
              <a:buFont typeface="Arial"/>
              <a:buChar char="•"/>
            </a:pPr>
            <a:r>
              <a:rPr lang="en-US" dirty="0" smtClean="0"/>
              <a:t>High </a:t>
            </a:r>
            <a:r>
              <a:rPr lang="en-US" dirty="0" smtClean="0"/>
              <a:t>Band </a:t>
            </a:r>
            <a:r>
              <a:rPr lang="en-US" dirty="0" smtClean="0"/>
              <a:t>Antenna </a:t>
            </a:r>
            <a:r>
              <a:rPr lang="en-US" dirty="0" smtClean="0"/>
              <a:t>(</a:t>
            </a:r>
            <a:r>
              <a:rPr lang="en-US" dirty="0" smtClean="0"/>
              <a:t>HBA) bandpas:110-250 </a:t>
            </a:r>
            <a:r>
              <a:rPr lang="en-US" dirty="0" smtClean="0"/>
              <a:t>MHz</a:t>
            </a:r>
            <a:r>
              <a:rPr lang="en-US" dirty="0" smtClean="0"/>
              <a:t>.</a:t>
            </a:r>
          </a:p>
          <a:p>
            <a:pPr>
              <a:buFont typeface="Arial"/>
              <a:buChar char="•"/>
            </a:pPr>
            <a:r>
              <a:rPr lang="en-US" dirty="0" smtClean="0"/>
              <a:t>Data Correlation: IBM Blue Gene/P supercomputer, Groningen, NL.</a:t>
            </a:r>
          </a:p>
          <a:p>
            <a:endParaRPr lang="en-US" dirty="0" smtClean="0"/>
          </a:p>
          <a:p>
            <a:pPr>
              <a:buFont typeface="Arial"/>
              <a:buChar char="•"/>
            </a:pPr>
            <a:endParaRPr lang="en-US" dirty="0" smtClean="0"/>
          </a:p>
          <a:p>
            <a:pPr>
              <a:buFont typeface="Arial"/>
              <a:buChar char="•"/>
            </a:pPr>
            <a:endParaRPr lang="en-US" dirty="0" smtClean="0"/>
          </a:p>
          <a:p>
            <a:pPr>
              <a:buFont typeface="Arial"/>
              <a:buChar char="•"/>
            </a:pPr>
            <a:endParaRPr lang="en-US" dirty="0"/>
          </a:p>
        </p:txBody>
      </p:sp>
      <p:grpSp>
        <p:nvGrpSpPr>
          <p:cNvPr id="6" name="Group 129"/>
          <p:cNvGrpSpPr/>
          <p:nvPr/>
        </p:nvGrpSpPr>
        <p:grpSpPr>
          <a:xfrm>
            <a:off x="10415587" y="21099462"/>
            <a:ext cx="4572000" cy="6172200"/>
            <a:chOff x="12752686" y="18032834"/>
            <a:chExt cx="5993803" cy="7962057"/>
          </a:xfrm>
          <a:effectLst>
            <a:outerShdw blurRad="1041400" dist="165100" dir="12600000">
              <a:srgbClr val="000000">
                <a:alpha val="98000"/>
              </a:srgbClr>
            </a:outerShdw>
          </a:effectLst>
        </p:grpSpPr>
        <p:pic>
          <p:nvPicPr>
            <p:cNvPr id="121" name="Picture 120" descr="icdshot.png"/>
            <p:cNvPicPr>
              <a:picLocks noChangeAspect="1"/>
            </p:cNvPicPr>
            <p:nvPr/>
          </p:nvPicPr>
          <p:blipFill>
            <a:blip r:embed="rId9"/>
            <a:stretch>
              <a:fillRect/>
            </a:stretch>
          </p:blipFill>
          <p:spPr>
            <a:xfrm>
              <a:off x="12752686" y="18032834"/>
              <a:ext cx="4774603" cy="6742857"/>
            </a:xfrm>
            <a:prstGeom prst="rect">
              <a:avLst/>
            </a:prstGeom>
          </p:spPr>
        </p:pic>
        <p:pic>
          <p:nvPicPr>
            <p:cNvPr id="122" name="Picture 121" descr="icdshot.png"/>
            <p:cNvPicPr>
              <a:picLocks noChangeAspect="1"/>
            </p:cNvPicPr>
            <p:nvPr/>
          </p:nvPicPr>
          <p:blipFill>
            <a:blip r:embed="rId9"/>
            <a:stretch>
              <a:fillRect/>
            </a:stretch>
          </p:blipFill>
          <p:spPr>
            <a:xfrm>
              <a:off x="12905086" y="18185234"/>
              <a:ext cx="4774603" cy="6742857"/>
            </a:xfrm>
            <a:prstGeom prst="rect">
              <a:avLst/>
            </a:prstGeom>
          </p:spPr>
        </p:pic>
        <p:pic>
          <p:nvPicPr>
            <p:cNvPr id="123" name="Picture 122" descr="icdshot.png"/>
            <p:cNvPicPr>
              <a:picLocks noChangeAspect="1"/>
            </p:cNvPicPr>
            <p:nvPr/>
          </p:nvPicPr>
          <p:blipFill>
            <a:blip r:embed="rId9"/>
            <a:stretch>
              <a:fillRect/>
            </a:stretch>
          </p:blipFill>
          <p:spPr>
            <a:xfrm>
              <a:off x="13057486" y="18337634"/>
              <a:ext cx="4774603" cy="6742857"/>
            </a:xfrm>
            <a:prstGeom prst="rect">
              <a:avLst/>
            </a:prstGeom>
          </p:spPr>
        </p:pic>
        <p:pic>
          <p:nvPicPr>
            <p:cNvPr id="124" name="Picture 123" descr="icdshot.png"/>
            <p:cNvPicPr>
              <a:picLocks noChangeAspect="1"/>
            </p:cNvPicPr>
            <p:nvPr/>
          </p:nvPicPr>
          <p:blipFill>
            <a:blip r:embed="rId9"/>
            <a:stretch>
              <a:fillRect/>
            </a:stretch>
          </p:blipFill>
          <p:spPr>
            <a:xfrm>
              <a:off x="13209886" y="18490034"/>
              <a:ext cx="4774603" cy="6742857"/>
            </a:xfrm>
            <a:prstGeom prst="rect">
              <a:avLst/>
            </a:prstGeom>
          </p:spPr>
        </p:pic>
        <p:pic>
          <p:nvPicPr>
            <p:cNvPr id="125" name="Picture 124" descr="icdshot.png"/>
            <p:cNvPicPr>
              <a:picLocks noChangeAspect="1"/>
            </p:cNvPicPr>
            <p:nvPr/>
          </p:nvPicPr>
          <p:blipFill>
            <a:blip r:embed="rId9"/>
            <a:stretch>
              <a:fillRect/>
            </a:stretch>
          </p:blipFill>
          <p:spPr>
            <a:xfrm>
              <a:off x="13362286" y="18642434"/>
              <a:ext cx="4774603" cy="6742857"/>
            </a:xfrm>
            <a:prstGeom prst="rect">
              <a:avLst/>
            </a:prstGeom>
          </p:spPr>
        </p:pic>
        <p:pic>
          <p:nvPicPr>
            <p:cNvPr id="126" name="Picture 125" descr="icdshot.png"/>
            <p:cNvPicPr>
              <a:picLocks noChangeAspect="1"/>
            </p:cNvPicPr>
            <p:nvPr/>
          </p:nvPicPr>
          <p:blipFill>
            <a:blip r:embed="rId9"/>
            <a:stretch>
              <a:fillRect/>
            </a:stretch>
          </p:blipFill>
          <p:spPr>
            <a:xfrm>
              <a:off x="13514686" y="18794834"/>
              <a:ext cx="4774603" cy="6742857"/>
            </a:xfrm>
            <a:prstGeom prst="rect">
              <a:avLst/>
            </a:prstGeom>
          </p:spPr>
        </p:pic>
        <p:pic>
          <p:nvPicPr>
            <p:cNvPr id="127" name="Picture 126" descr="icdshot.png"/>
            <p:cNvPicPr>
              <a:picLocks noChangeAspect="1"/>
            </p:cNvPicPr>
            <p:nvPr/>
          </p:nvPicPr>
          <p:blipFill>
            <a:blip r:embed="rId9"/>
            <a:stretch>
              <a:fillRect/>
            </a:stretch>
          </p:blipFill>
          <p:spPr>
            <a:xfrm>
              <a:off x="13667086" y="18947234"/>
              <a:ext cx="4774603" cy="6742857"/>
            </a:xfrm>
            <a:prstGeom prst="rect">
              <a:avLst/>
            </a:prstGeom>
          </p:spPr>
        </p:pic>
        <p:pic>
          <p:nvPicPr>
            <p:cNvPr id="128" name="Picture 127" descr="icdshot.png"/>
            <p:cNvPicPr>
              <a:picLocks noChangeAspect="1"/>
            </p:cNvPicPr>
            <p:nvPr/>
          </p:nvPicPr>
          <p:blipFill>
            <a:blip r:embed="rId9"/>
            <a:stretch>
              <a:fillRect/>
            </a:stretch>
          </p:blipFill>
          <p:spPr>
            <a:xfrm>
              <a:off x="13819486" y="19099634"/>
              <a:ext cx="4774603" cy="6742857"/>
            </a:xfrm>
            <a:prstGeom prst="rect">
              <a:avLst/>
            </a:prstGeom>
          </p:spPr>
        </p:pic>
        <p:pic>
          <p:nvPicPr>
            <p:cNvPr id="129" name="Picture 128" descr="icdshot.png"/>
            <p:cNvPicPr>
              <a:picLocks noChangeAspect="1"/>
            </p:cNvPicPr>
            <p:nvPr/>
          </p:nvPicPr>
          <p:blipFill>
            <a:blip r:embed="rId9"/>
            <a:stretch>
              <a:fillRect/>
            </a:stretch>
          </p:blipFill>
          <p:spPr>
            <a:xfrm>
              <a:off x="13971886" y="19252034"/>
              <a:ext cx="4774603" cy="6742857"/>
            </a:xfrm>
            <a:prstGeom prst="rect">
              <a:avLst/>
            </a:prstGeom>
          </p:spPr>
        </p:pic>
      </p:grpSp>
      <p:sp>
        <p:nvSpPr>
          <p:cNvPr id="15394" name="TextBox 158"/>
          <p:cNvSpPr txBox="1">
            <a:spLocks noChangeArrowheads="1"/>
          </p:cNvSpPr>
          <p:nvPr/>
        </p:nvSpPr>
        <p:spPr bwMode="auto">
          <a:xfrm>
            <a:off x="1271587" y="17289462"/>
            <a:ext cx="9228137" cy="10433623"/>
          </a:xfrm>
          <a:prstGeom prst="rect">
            <a:avLst/>
          </a:prstGeom>
          <a:noFill/>
          <a:ln w="9525">
            <a:noFill/>
            <a:miter lim="800000"/>
            <a:headEnd/>
            <a:tailEnd/>
          </a:ln>
        </p:spPr>
        <p:txBody>
          <a:bodyPr>
            <a:prstTxWarp prst="textNoShape">
              <a:avLst/>
            </a:prstTxWarp>
            <a:spAutoFit/>
          </a:bodyPr>
          <a:lstStyle/>
          <a:p>
            <a:r>
              <a:rPr lang="en-US" sz="2800" dirty="0" smtClean="0"/>
              <a:t>A viable solution was needed for potentially massive LOFAR data products. HDF5 </a:t>
            </a:r>
            <a:r>
              <a:rPr lang="en-US" sz="2800" dirty="0"/>
              <a:t>provides a framework allowing users to essentially design their own files to appropriately accommodate a variety of data, something LOFAR will produce.  For over a year now, the LOFAR project has been engaged in developing and designing a complete set of specifications for all LOFAR observational data.  This has necessarily required differing file designs for differing data, with a certain structural parallelism maintained across all file designs.</a:t>
            </a:r>
          </a:p>
          <a:p>
            <a:endParaRPr lang="en-US" sz="2800" dirty="0"/>
          </a:p>
          <a:p>
            <a:r>
              <a:rPr lang="en-US" sz="2800" dirty="0"/>
              <a:t>These </a:t>
            </a:r>
            <a:r>
              <a:rPr lang="en-US" sz="2800" b="1" dirty="0"/>
              <a:t>Interface Control Documents</a:t>
            </a:r>
            <a:r>
              <a:rPr lang="en-US" sz="2800" b="1" baseline="30000" dirty="0"/>
              <a:t>4</a:t>
            </a:r>
            <a:r>
              <a:rPr lang="en-US" sz="2800" b="1" dirty="0"/>
              <a:t> (ICD) </a:t>
            </a:r>
            <a:r>
              <a:rPr lang="en-US" sz="2800" dirty="0"/>
              <a:t>provide detailed descriptions of all expected LOFAR Data Products.</a:t>
            </a:r>
            <a:endParaRPr lang="en-US" sz="2800" dirty="0" smtClean="0"/>
          </a:p>
          <a:p>
            <a:endParaRPr lang="en-US" sz="2800" dirty="0" smtClean="0"/>
          </a:p>
          <a:p>
            <a:endParaRPr lang="en-US" sz="2800" dirty="0" smtClean="0"/>
          </a:p>
          <a:p>
            <a:pPr>
              <a:buFont typeface="Arial" pitchFamily="-109" charset="0"/>
              <a:buChar char="•"/>
            </a:pPr>
            <a:r>
              <a:rPr lang="en-US" sz="2800" b="1" dirty="0"/>
              <a:t> Radio Sky Images</a:t>
            </a:r>
          </a:p>
          <a:p>
            <a:pPr>
              <a:buFont typeface="Arial" pitchFamily="-109" charset="0"/>
              <a:buChar char="•"/>
            </a:pPr>
            <a:r>
              <a:rPr lang="en-US" sz="2800" b="1" dirty="0"/>
              <a:t> Transient Time Series</a:t>
            </a:r>
          </a:p>
          <a:p>
            <a:pPr>
              <a:buFont typeface="Arial" pitchFamily="-109" charset="0"/>
              <a:buChar char="•"/>
            </a:pPr>
            <a:r>
              <a:rPr lang="en-US" sz="2800" b="1" dirty="0"/>
              <a:t> Beam-Formed data</a:t>
            </a:r>
          </a:p>
          <a:p>
            <a:pPr>
              <a:buFont typeface="Arial" pitchFamily="-109" charset="0"/>
              <a:buChar char="•"/>
            </a:pPr>
            <a:r>
              <a:rPr lang="en-US" sz="2800" b="1" dirty="0"/>
              <a:t> Dynamic Spectra</a:t>
            </a:r>
          </a:p>
          <a:p>
            <a:pPr>
              <a:buFont typeface="Arial" pitchFamily="-109" charset="0"/>
              <a:buChar char="•"/>
            </a:pPr>
            <a:r>
              <a:rPr lang="en-US" sz="2800" b="1" dirty="0"/>
              <a:t> UV Visibility</a:t>
            </a:r>
          </a:p>
          <a:p>
            <a:pPr>
              <a:buFont typeface="Arial" pitchFamily="-109" charset="0"/>
              <a:buChar char="•"/>
            </a:pPr>
            <a:r>
              <a:rPr lang="en-US" sz="2800" b="1" dirty="0"/>
              <a:t> Rotation Measure Synthesis</a:t>
            </a:r>
          </a:p>
          <a:p>
            <a:pPr>
              <a:buFont typeface="Arial" pitchFamily="-109" charset="0"/>
              <a:buChar char="•"/>
            </a:pPr>
            <a:r>
              <a:rPr lang="en-US" sz="2800" b="1" dirty="0"/>
              <a:t> Near-field Imaging</a:t>
            </a:r>
          </a:p>
          <a:p>
            <a:pPr>
              <a:buFont typeface="Arial" pitchFamily="-109" charset="0"/>
              <a:buChar char="•"/>
            </a:pPr>
            <a:endParaRPr lang="en-US" sz="2800" dirty="0"/>
          </a:p>
          <a:p>
            <a:pPr>
              <a:buFont typeface="Arial" pitchFamily="-109" charset="0"/>
              <a:buChar char="•"/>
            </a:pPr>
            <a:endParaRPr lang="en-US" sz="2800" dirty="0"/>
          </a:p>
        </p:txBody>
      </p:sp>
      <p:pic>
        <p:nvPicPr>
          <p:cNvPr id="197" name="Picture 196" descr="tbb.png"/>
          <p:cNvPicPr>
            <a:picLocks noChangeAspect="1"/>
          </p:cNvPicPr>
          <p:nvPr/>
        </p:nvPicPr>
        <p:blipFill>
          <a:blip r:embed="rId10">
            <a:clrChange>
              <a:clrFrom>
                <a:srgbClr val="FFFFFF"/>
              </a:clrFrom>
              <a:clrTo>
                <a:srgbClr val="FFFFFF">
                  <a:alpha val="0"/>
                </a:srgbClr>
              </a:clrTo>
            </a:clrChange>
            <a:alphaModFix/>
            <a:lum bright="-25000"/>
          </a:blip>
          <a:stretch>
            <a:fillRect/>
          </a:stretch>
        </p:blipFill>
        <p:spPr>
          <a:xfrm>
            <a:off x="23369587" y="22852062"/>
            <a:ext cx="6036733" cy="3962400"/>
          </a:xfrm>
          <a:prstGeom prst="roundRect">
            <a:avLst/>
          </a:prstGeom>
          <a:effectLst/>
        </p:spPr>
      </p:pic>
      <p:sp>
        <p:nvSpPr>
          <p:cNvPr id="15396" name="TextBox 204"/>
          <p:cNvSpPr txBox="1">
            <a:spLocks noChangeArrowheads="1"/>
          </p:cNvSpPr>
          <p:nvPr/>
        </p:nvSpPr>
        <p:spPr bwMode="auto">
          <a:xfrm>
            <a:off x="24817388" y="22009100"/>
            <a:ext cx="2894012" cy="461963"/>
          </a:xfrm>
          <a:prstGeom prst="rect">
            <a:avLst/>
          </a:prstGeom>
          <a:noFill/>
          <a:ln w="9525">
            <a:noFill/>
            <a:miter lim="800000"/>
            <a:headEnd/>
            <a:tailEnd/>
          </a:ln>
        </p:spPr>
        <p:txBody>
          <a:bodyPr wrap="none">
            <a:prstTxWarp prst="textNoShape">
              <a:avLst/>
            </a:prstTxWarp>
            <a:spAutoFit/>
          </a:bodyPr>
          <a:lstStyle/>
          <a:p>
            <a:r>
              <a:rPr lang="en-US" b="1"/>
              <a:t>Beam-Formed Data</a:t>
            </a:r>
            <a:r>
              <a:rPr lang="en-US" b="1" baseline="30000"/>
              <a:t>6</a:t>
            </a:r>
            <a:endParaRPr lang="en-US" b="1"/>
          </a:p>
        </p:txBody>
      </p:sp>
      <p:sp>
        <p:nvSpPr>
          <p:cNvPr id="15397" name="TextBox 205"/>
          <p:cNvSpPr txBox="1">
            <a:spLocks noChangeArrowheads="1"/>
          </p:cNvSpPr>
          <p:nvPr/>
        </p:nvSpPr>
        <p:spPr bwMode="auto">
          <a:xfrm>
            <a:off x="24817388" y="26890663"/>
            <a:ext cx="3268662" cy="830262"/>
          </a:xfrm>
          <a:prstGeom prst="rect">
            <a:avLst/>
          </a:prstGeom>
          <a:noFill/>
          <a:ln w="9525">
            <a:noFill/>
            <a:miter lim="800000"/>
            <a:headEnd/>
            <a:tailEnd/>
          </a:ln>
        </p:spPr>
        <p:txBody>
          <a:bodyPr wrap="none">
            <a:prstTxWarp prst="textNoShape">
              <a:avLst/>
            </a:prstTxWarp>
            <a:spAutoFit/>
          </a:bodyPr>
          <a:lstStyle/>
          <a:p>
            <a:r>
              <a:rPr lang="en-US" b="1"/>
              <a:t>Transient Buffer Board</a:t>
            </a:r>
          </a:p>
          <a:p>
            <a:r>
              <a:rPr lang="en-US" b="1"/>
              <a:t>Time series</a:t>
            </a:r>
          </a:p>
        </p:txBody>
      </p:sp>
      <p:sp>
        <p:nvSpPr>
          <p:cNvPr id="15398" name="TextBox 207"/>
          <p:cNvSpPr txBox="1">
            <a:spLocks noChangeArrowheads="1"/>
          </p:cNvSpPr>
          <p:nvPr/>
        </p:nvSpPr>
        <p:spPr bwMode="auto">
          <a:xfrm>
            <a:off x="8510588" y="13174663"/>
            <a:ext cx="5867400" cy="523875"/>
          </a:xfrm>
          <a:prstGeom prst="rect">
            <a:avLst/>
          </a:prstGeom>
          <a:noFill/>
          <a:ln w="9525">
            <a:noFill/>
            <a:miter lim="800000"/>
            <a:headEnd/>
            <a:tailEnd/>
          </a:ln>
        </p:spPr>
        <p:txBody>
          <a:bodyPr>
            <a:prstTxWarp prst="textNoShape">
              <a:avLst/>
            </a:prstTxWarp>
            <a:spAutoFit/>
          </a:bodyPr>
          <a:lstStyle/>
          <a:p>
            <a:endParaRPr lang="en-US" sz="2800"/>
          </a:p>
        </p:txBody>
      </p:sp>
      <p:pic>
        <p:nvPicPr>
          <p:cNvPr id="15399" name="Picture 210" descr="idlshot.png"/>
          <p:cNvPicPr>
            <a:picLocks noChangeAspect="1"/>
          </p:cNvPicPr>
          <p:nvPr/>
        </p:nvPicPr>
        <p:blipFill>
          <a:blip r:embed="rId11"/>
          <a:srcRect/>
          <a:stretch>
            <a:fillRect/>
          </a:stretch>
        </p:blipFill>
        <p:spPr bwMode="auto">
          <a:xfrm>
            <a:off x="8302625" y="30776863"/>
            <a:ext cx="5084763" cy="3810000"/>
          </a:xfrm>
          <a:prstGeom prst="rect">
            <a:avLst/>
          </a:prstGeom>
          <a:noFill/>
          <a:ln w="9525">
            <a:noFill/>
            <a:miter lim="800000"/>
            <a:headEnd/>
            <a:tailEnd/>
          </a:ln>
        </p:spPr>
      </p:pic>
      <p:sp>
        <p:nvSpPr>
          <p:cNvPr id="15400" name="TextBox 212"/>
          <p:cNvSpPr txBox="1">
            <a:spLocks noChangeArrowheads="1"/>
          </p:cNvSpPr>
          <p:nvPr/>
        </p:nvSpPr>
        <p:spPr bwMode="auto">
          <a:xfrm>
            <a:off x="1119188" y="30776863"/>
            <a:ext cx="5486400" cy="9572625"/>
          </a:xfrm>
          <a:prstGeom prst="rect">
            <a:avLst/>
          </a:prstGeom>
          <a:noFill/>
          <a:ln w="9525">
            <a:noFill/>
            <a:miter lim="800000"/>
            <a:headEnd/>
            <a:tailEnd/>
          </a:ln>
        </p:spPr>
        <p:txBody>
          <a:bodyPr>
            <a:prstTxWarp prst="textNoShape">
              <a:avLst/>
            </a:prstTxWarp>
            <a:spAutoFit/>
          </a:bodyPr>
          <a:lstStyle/>
          <a:p>
            <a:r>
              <a:rPr lang="en-US" sz="2800" dirty="0"/>
              <a:t>Since inception, the body of libraries and tools available to work with HDF5 files has grown substantially.  In addition to the HDF5 library itself, these packages and interfaces are also available:</a:t>
            </a:r>
          </a:p>
          <a:p>
            <a:endParaRPr lang="en-US" sz="2800" b="1" dirty="0"/>
          </a:p>
          <a:p>
            <a:pPr lvl="1">
              <a:buFont typeface="Arial" pitchFamily="-109" charset="0"/>
              <a:buChar char="•"/>
            </a:pPr>
            <a:r>
              <a:rPr lang="en-US" sz="2800" b="1" dirty="0"/>
              <a:t> IDL</a:t>
            </a:r>
          </a:p>
          <a:p>
            <a:pPr lvl="1">
              <a:buFont typeface="Arial" pitchFamily="-109" charset="0"/>
              <a:buChar char="•"/>
            </a:pPr>
            <a:r>
              <a:rPr lang="en-US" sz="2800" b="1" dirty="0"/>
              <a:t> Visit</a:t>
            </a:r>
          </a:p>
          <a:p>
            <a:pPr lvl="1">
              <a:buFont typeface="Arial" pitchFamily="-109" charset="0"/>
              <a:buChar char="•"/>
            </a:pPr>
            <a:r>
              <a:rPr lang="en-US" sz="2800" b="1" dirty="0"/>
              <a:t> </a:t>
            </a:r>
            <a:r>
              <a:rPr lang="en-US" sz="2800" b="1" dirty="0" err="1"/>
              <a:t>HDFView</a:t>
            </a:r>
            <a:endParaRPr lang="en-US" sz="2800" b="1" dirty="0"/>
          </a:p>
          <a:p>
            <a:pPr lvl="1">
              <a:buFont typeface="Arial" pitchFamily="-109" charset="0"/>
              <a:buChar char="•"/>
            </a:pPr>
            <a:r>
              <a:rPr lang="en-US" sz="2800" b="1" dirty="0"/>
              <a:t> DAL  </a:t>
            </a:r>
            <a:r>
              <a:rPr lang="en-US" sz="2000" b="1" dirty="0"/>
              <a:t>(LOFAR)</a:t>
            </a:r>
          </a:p>
          <a:p>
            <a:pPr lvl="1">
              <a:buFont typeface="Arial" pitchFamily="-109" charset="0"/>
              <a:buChar char="•"/>
            </a:pPr>
            <a:r>
              <a:rPr lang="en-US" sz="2800" b="1" dirty="0"/>
              <a:t> </a:t>
            </a:r>
            <a:r>
              <a:rPr lang="en-US" sz="2800" b="1" dirty="0" err="1"/>
              <a:t>Pydal</a:t>
            </a:r>
            <a:r>
              <a:rPr lang="en-US" sz="2800" b="1" dirty="0"/>
              <a:t> </a:t>
            </a:r>
            <a:r>
              <a:rPr lang="en-US" sz="2000" b="1" dirty="0"/>
              <a:t>(LOFAR)</a:t>
            </a:r>
            <a:endParaRPr lang="en-US" sz="2000" dirty="0">
              <a:latin typeface="Arial Rounded MT Bold" pitchFamily="-109" charset="0"/>
              <a:ea typeface="Arial Rounded MT Bold" pitchFamily="-109" charset="0"/>
              <a:cs typeface="Arial Rounded MT Bold" pitchFamily="-109" charset="0"/>
            </a:endParaRPr>
          </a:p>
          <a:p>
            <a:pPr lvl="1">
              <a:buFont typeface="Arial" pitchFamily="-109" charset="0"/>
              <a:buChar char="•"/>
            </a:pPr>
            <a:r>
              <a:rPr lang="en-US" sz="2800" b="1" dirty="0"/>
              <a:t> h5.py</a:t>
            </a:r>
          </a:p>
          <a:p>
            <a:pPr lvl="1">
              <a:buFont typeface="Arial" pitchFamily="-109" charset="0"/>
              <a:buChar char="•"/>
            </a:pPr>
            <a:r>
              <a:rPr lang="en-US" sz="2800" b="1" dirty="0"/>
              <a:t> </a:t>
            </a:r>
            <a:r>
              <a:rPr lang="en-US" sz="2800" b="1" dirty="0" err="1"/>
              <a:t>Pytables</a:t>
            </a:r>
            <a:endParaRPr lang="en-US" sz="2800" dirty="0"/>
          </a:p>
          <a:p>
            <a:pPr lvl="1"/>
            <a:endParaRPr lang="en-US" sz="2800" dirty="0"/>
          </a:p>
          <a:p>
            <a:pPr lvl="1"/>
            <a:r>
              <a:rPr lang="en-US" sz="2800" dirty="0"/>
              <a:t>The LOFAR project is developing the C++</a:t>
            </a:r>
            <a:r>
              <a:rPr lang="en-US" sz="2800" b="1" dirty="0"/>
              <a:t> Data Access Library (DAL)</a:t>
            </a:r>
            <a:r>
              <a:rPr lang="en-US" sz="2800" dirty="0"/>
              <a:t>, which will provide full scope constructors for creating and accessing LOFAR data products.</a:t>
            </a:r>
          </a:p>
          <a:p>
            <a:pPr lvl="1">
              <a:buFont typeface="Arial" pitchFamily="-109" charset="0"/>
              <a:buChar char="•"/>
            </a:pPr>
            <a:endParaRPr lang="en-US" sz="2800" b="1" dirty="0"/>
          </a:p>
        </p:txBody>
      </p:sp>
      <p:cxnSp>
        <p:nvCxnSpPr>
          <p:cNvPr id="216" name="Straight Arrow Connector 215"/>
          <p:cNvCxnSpPr/>
          <p:nvPr/>
        </p:nvCxnSpPr>
        <p:spPr>
          <a:xfrm flipV="1">
            <a:off x="2490788" y="33291463"/>
            <a:ext cx="5715000" cy="685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1" name="Straight Arrow Connector 220"/>
          <p:cNvCxnSpPr/>
          <p:nvPr/>
        </p:nvCxnSpPr>
        <p:spPr>
          <a:xfrm>
            <a:off x="2643188" y="34510663"/>
            <a:ext cx="7620000" cy="609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a:off x="3633788" y="34967863"/>
            <a:ext cx="3352800" cy="1524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404" name="TextBox 270"/>
          <p:cNvSpPr txBox="1">
            <a:spLocks noChangeArrowheads="1"/>
          </p:cNvSpPr>
          <p:nvPr/>
        </p:nvSpPr>
        <p:spPr bwMode="auto">
          <a:xfrm>
            <a:off x="16359188" y="32834262"/>
            <a:ext cx="12712700" cy="6986528"/>
          </a:xfrm>
          <a:prstGeom prst="rect">
            <a:avLst/>
          </a:prstGeom>
          <a:noFill/>
          <a:ln w="9525">
            <a:noFill/>
            <a:miter lim="800000"/>
            <a:headEnd/>
            <a:tailEnd/>
          </a:ln>
        </p:spPr>
        <p:txBody>
          <a:bodyPr wrap="square">
            <a:prstTxWarp prst="textNoShape">
              <a:avLst/>
            </a:prstTxWarp>
            <a:spAutoFit/>
          </a:bodyPr>
          <a:lstStyle/>
          <a:p>
            <a:endParaRPr lang="en-US" sz="2800" dirty="0" smtClean="0"/>
          </a:p>
          <a:p>
            <a:r>
              <a:rPr lang="en-US" sz="2800" dirty="0" smtClean="0"/>
              <a:t>The </a:t>
            </a:r>
            <a:r>
              <a:rPr lang="en-US" sz="2800" dirty="0"/>
              <a:t>large effort is the development of the </a:t>
            </a:r>
            <a:r>
              <a:rPr lang="en-US" sz="2800" b="1" dirty="0"/>
              <a:t>Data Access Library (DAL)</a:t>
            </a:r>
            <a:r>
              <a:rPr lang="en-US" sz="2800" dirty="0"/>
              <a:t>, which ultimately will provide interfaces through FITS, the Casa/AIPS++ Measurement Sets and HDF5.  A python interface to the DAL, </a:t>
            </a:r>
            <a:r>
              <a:rPr lang="en-US" sz="2800" b="1" dirty="0" err="1"/>
              <a:t>pydal</a:t>
            </a:r>
            <a:r>
              <a:rPr lang="en-US" sz="2800" dirty="0"/>
              <a:t>, will also be forth coming.  All LOFAR products will be accessible through DAL tools.</a:t>
            </a:r>
            <a:endParaRPr lang="en-US" sz="2800" dirty="0" smtClean="0"/>
          </a:p>
          <a:p>
            <a:endParaRPr lang="en-US" sz="2800" dirty="0" smtClean="0"/>
          </a:p>
          <a:p>
            <a:r>
              <a:rPr lang="en-US" sz="2800" dirty="0"/>
              <a:t>Future work involves developing an interface for </a:t>
            </a:r>
            <a:r>
              <a:rPr lang="en-US" sz="2800" b="1" dirty="0"/>
              <a:t>DS9</a:t>
            </a:r>
            <a:r>
              <a:rPr lang="en-US" sz="2800" dirty="0"/>
              <a:t> and HDF5 LOFAR data files – yes, you will be able to open and examine LOFAR data with the de facto standard astronomical image viewer</a:t>
            </a:r>
            <a:r>
              <a:rPr lang="en-US" sz="2800" dirty="0" smtClean="0"/>
              <a:t>.</a:t>
            </a:r>
          </a:p>
          <a:p>
            <a:endParaRPr lang="en-US" sz="2800" dirty="0" smtClean="0"/>
          </a:p>
          <a:p>
            <a:r>
              <a:rPr lang="en-US" sz="2800" dirty="0"/>
              <a:t>The large effort by LOFAR to design an HDF5 radio data standard is driven in large part by two considerations.  One, there is no effective standard in radio astronomy data.  Two, as indicated above, the expected data volumes produced by LOFAR will, in many cases, swamp current file technology.  It is this reality that has led LOFAR on this work, and it is hoped that these efforts toward building a radio data standard will be recognized as essential to the future of radio astronomy.</a:t>
            </a:r>
          </a:p>
        </p:txBody>
      </p:sp>
      <p:sp>
        <p:nvSpPr>
          <p:cNvPr id="15405" name="TextBox 271"/>
          <p:cNvSpPr txBox="1">
            <a:spLocks noChangeArrowheads="1"/>
          </p:cNvSpPr>
          <p:nvPr/>
        </p:nvSpPr>
        <p:spPr bwMode="auto">
          <a:xfrm>
            <a:off x="19102388" y="27935238"/>
            <a:ext cx="7115175" cy="708025"/>
          </a:xfrm>
          <a:prstGeom prst="rect">
            <a:avLst/>
          </a:prstGeom>
          <a:noFill/>
          <a:ln w="9525">
            <a:noFill/>
            <a:miter lim="800000"/>
            <a:headEnd/>
            <a:tailEnd/>
          </a:ln>
        </p:spPr>
        <p:txBody>
          <a:bodyPr wrap="none">
            <a:prstTxWarp prst="textNoShape">
              <a:avLst/>
            </a:prstTxWarp>
            <a:spAutoFit/>
          </a:bodyPr>
          <a:lstStyle/>
          <a:p>
            <a:pPr marL="457200" indent="-457200">
              <a:buFontTx/>
              <a:buAutoNum type="arabicPlain" startAt="5"/>
            </a:pPr>
            <a:r>
              <a:rPr lang="en-US" sz="2000" i="1"/>
              <a:t>RM Synthesis and Near Field imaging under development</a:t>
            </a:r>
          </a:p>
          <a:p>
            <a:pPr marL="457200" indent="-457200">
              <a:buFontTx/>
              <a:buAutoNum type="arabicPlain" startAt="5"/>
            </a:pPr>
            <a:r>
              <a:rPr lang="en-US" sz="2000" i="1"/>
              <a:t>See Alexov, A., The LOFAR Pulsar Data Pipeline, ISKAF, 2010</a:t>
            </a:r>
          </a:p>
        </p:txBody>
      </p:sp>
      <p:sp>
        <p:nvSpPr>
          <p:cNvPr id="15406" name="TextBox 272"/>
          <p:cNvSpPr txBox="1">
            <a:spLocks noChangeArrowheads="1"/>
          </p:cNvSpPr>
          <p:nvPr/>
        </p:nvSpPr>
        <p:spPr bwMode="auto">
          <a:xfrm>
            <a:off x="2262188" y="28186063"/>
            <a:ext cx="10210800" cy="400050"/>
          </a:xfrm>
          <a:prstGeom prst="rect">
            <a:avLst/>
          </a:prstGeom>
          <a:noFill/>
          <a:ln w="9525">
            <a:noFill/>
            <a:miter lim="800000"/>
            <a:headEnd/>
            <a:tailEnd/>
          </a:ln>
        </p:spPr>
        <p:txBody>
          <a:bodyPr>
            <a:prstTxWarp prst="textNoShape">
              <a:avLst/>
            </a:prstTxWarp>
            <a:spAutoFit/>
          </a:bodyPr>
          <a:lstStyle/>
          <a:p>
            <a:r>
              <a:rPr lang="en-US" sz="2000" b="1" i="1"/>
              <a:t>4 </a:t>
            </a:r>
            <a:r>
              <a:rPr lang="en-US" sz="2000" i="1"/>
              <a:t> Documents available from the</a:t>
            </a:r>
            <a:r>
              <a:rPr lang="en-US" sz="2000" b="1" i="1"/>
              <a:t> LOFAR Wiki (“Data Products” link), http://usg.lofar.org/wiki </a:t>
            </a:r>
          </a:p>
        </p:txBody>
      </p:sp>
      <p:sp>
        <p:nvSpPr>
          <p:cNvPr id="83" name="Right Brace 82"/>
          <p:cNvSpPr/>
          <p:nvPr/>
        </p:nvSpPr>
        <p:spPr>
          <a:xfrm>
            <a:off x="7367587" y="22852062"/>
            <a:ext cx="914400" cy="3429000"/>
          </a:xfrm>
          <a:prstGeom prst="rightBrace">
            <a:avLst>
              <a:gd name="adj1" fmla="val 72630"/>
              <a:gd name="adj2" fmla="val 47367"/>
            </a:avLst>
          </a:prstGeom>
          <a:ln w="50800">
            <a:solidFill>
              <a:srgbClr val="FF0000"/>
            </a:solidFill>
          </a:ln>
        </p:spPr>
        <p:style>
          <a:lnRef idx="2">
            <a:schemeClr val="accent1"/>
          </a:lnRef>
          <a:fillRef idx="0">
            <a:schemeClr val="accent1"/>
          </a:fillRef>
          <a:effectRef idx="1">
            <a:schemeClr val="accent1"/>
          </a:effectRef>
          <a:fontRef idx="minor">
            <a:schemeClr val="tx1"/>
          </a:fontRef>
        </p:style>
        <p:txBody>
          <a:bodyPr anchor="ctr">
            <a:prstTxWarp prst="textNoShape">
              <a:avLst/>
            </a:prstTxWarp>
          </a:bodyPr>
          <a:lstStyle/>
          <a:p>
            <a:pPr algn="ctr">
              <a:defRPr/>
            </a:pPr>
            <a:endParaRPr lang="en-US"/>
          </a:p>
        </p:txBody>
      </p:sp>
      <p:sp>
        <p:nvSpPr>
          <p:cNvPr id="88" name="Left Brace 87"/>
          <p:cNvSpPr/>
          <p:nvPr/>
        </p:nvSpPr>
        <p:spPr>
          <a:xfrm>
            <a:off x="15216188" y="17594263"/>
            <a:ext cx="990600" cy="9677400"/>
          </a:xfrm>
          <a:prstGeom prst="leftBrace">
            <a:avLst>
              <a:gd name="adj1" fmla="val 119444"/>
              <a:gd name="adj2" fmla="val 50000"/>
            </a:avLst>
          </a:prstGeom>
          <a:ln w="50800">
            <a:solidFill>
              <a:srgbClr val="FF0000"/>
            </a:solidFill>
          </a:ln>
        </p:spPr>
        <p:style>
          <a:lnRef idx="2">
            <a:schemeClr val="accent1"/>
          </a:lnRef>
          <a:fillRef idx="0">
            <a:schemeClr val="accent1"/>
          </a:fillRef>
          <a:effectRef idx="1">
            <a:schemeClr val="accent1"/>
          </a:effectRef>
          <a:fontRef idx="minor">
            <a:schemeClr val="tx1"/>
          </a:fontRef>
        </p:style>
        <p:txBody>
          <a:bodyPr anchor="ctr">
            <a:prstTxWarp prst="textNoShape">
              <a:avLst/>
            </a:prstTxWarp>
          </a:bodyPr>
          <a:lstStyle/>
          <a:p>
            <a:pPr algn="ctr">
              <a:defRPr/>
            </a:pPr>
            <a:endParaRPr lang="en-US"/>
          </a:p>
        </p:txBody>
      </p:sp>
      <p:pic>
        <p:nvPicPr>
          <p:cNvPr id="15421" name="Picture 92" descr="bfdatasize.png"/>
          <p:cNvPicPr>
            <a:picLocks noChangeAspect="1"/>
          </p:cNvPicPr>
          <p:nvPr/>
        </p:nvPicPr>
        <p:blipFill>
          <a:blip r:embed="rId12"/>
          <a:srcRect/>
          <a:stretch>
            <a:fillRect/>
          </a:stretch>
        </p:blipFill>
        <p:spPr bwMode="auto">
          <a:xfrm>
            <a:off x="15978187" y="10583862"/>
            <a:ext cx="6373359" cy="4419600"/>
          </a:xfrm>
          <a:prstGeom prst="rect">
            <a:avLst/>
          </a:prstGeom>
          <a:noFill/>
          <a:ln w="38100">
            <a:solidFill>
              <a:schemeClr val="accent6"/>
            </a:solidFill>
            <a:miter lim="800000"/>
            <a:headEnd/>
            <a:tailEnd/>
          </a:ln>
          <a:effectLst>
            <a:outerShdw blurRad="50800" dist="38100" dir="2700000" sx="102000" sy="102000" algn="tl" rotWithShape="0">
              <a:srgbClr val="000000">
                <a:alpha val="43000"/>
              </a:srgbClr>
            </a:outerShdw>
          </a:effectLst>
        </p:spPr>
      </p:pic>
      <p:grpSp>
        <p:nvGrpSpPr>
          <p:cNvPr id="15411" name="Group 90"/>
          <p:cNvGrpSpPr>
            <a:grpSpLocks/>
          </p:cNvGrpSpPr>
          <p:nvPr/>
        </p:nvGrpSpPr>
        <p:grpSpPr bwMode="auto">
          <a:xfrm>
            <a:off x="10567987" y="15994062"/>
            <a:ext cx="5029200" cy="4800600"/>
            <a:chOff x="26544113" y="16019463"/>
            <a:chExt cx="2760663" cy="2611437"/>
          </a:xfrm>
          <a:solidFill>
            <a:srgbClr val="FFFF00"/>
          </a:solidFill>
        </p:grpSpPr>
        <p:sp>
          <p:nvSpPr>
            <p:cNvPr id="95" name="8-Point Star 94"/>
            <p:cNvSpPr/>
            <p:nvPr/>
          </p:nvSpPr>
          <p:spPr>
            <a:xfrm rot="20894875">
              <a:off x="26544113" y="16019463"/>
              <a:ext cx="2760663" cy="2611437"/>
            </a:xfrm>
            <a:prstGeom prst="star8">
              <a:avLst/>
            </a:prstGeom>
            <a:grpFill/>
            <a:ln>
              <a:solidFill>
                <a:srgbClr val="660066"/>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a:solidFill>
                  <a:srgbClr val="FFFFFF"/>
                </a:solidFill>
              </a:endParaRPr>
            </a:p>
          </p:txBody>
        </p:sp>
        <p:sp>
          <p:nvSpPr>
            <p:cNvPr id="15443" name="TextBox 95"/>
            <p:cNvSpPr txBox="1">
              <a:spLocks noChangeArrowheads="1"/>
            </p:cNvSpPr>
            <p:nvPr/>
          </p:nvSpPr>
          <p:spPr bwMode="auto">
            <a:xfrm rot="20893991">
              <a:off x="27032385" y="16614563"/>
              <a:ext cx="1800976" cy="1456595"/>
            </a:xfrm>
            <a:prstGeom prst="rect">
              <a:avLst/>
            </a:prstGeom>
            <a:grpFill/>
            <a:ln w="9525">
              <a:noFill/>
              <a:miter lim="800000"/>
              <a:headEnd/>
              <a:tailEnd/>
            </a:ln>
          </p:spPr>
          <p:txBody>
            <a:bodyPr wrap="square">
              <a:prstTxWarp prst="textNoShape">
                <a:avLst/>
              </a:prstTxWarp>
              <a:spAutoFit/>
            </a:bodyPr>
            <a:lstStyle/>
            <a:p>
              <a:pPr algn="ctr"/>
              <a:r>
                <a:rPr lang="en-US" sz="2800" dirty="0">
                  <a:solidFill>
                    <a:srgbClr val="2D2DB9"/>
                  </a:solidFill>
                </a:rPr>
                <a:t>ATTEND!</a:t>
              </a:r>
            </a:p>
            <a:p>
              <a:pPr algn="ctr"/>
              <a:r>
                <a:rPr lang="en-US" sz="2800" b="1" i="1" dirty="0">
                  <a:solidFill>
                    <a:srgbClr val="2D2DB9"/>
                  </a:solidFill>
                </a:rPr>
                <a:t>“Towards HDF5”</a:t>
              </a:r>
            </a:p>
            <a:p>
              <a:pPr algn="ctr"/>
              <a:r>
                <a:rPr lang="en-US" sz="2800" dirty="0">
                  <a:solidFill>
                    <a:srgbClr val="2D2DB9"/>
                  </a:solidFill>
                </a:rPr>
                <a:t>Birds of a Feather Session No.5</a:t>
              </a:r>
            </a:p>
            <a:p>
              <a:pPr algn="ctr"/>
              <a:r>
                <a:rPr lang="en-US" sz="2800" dirty="0">
                  <a:solidFill>
                    <a:srgbClr val="2D2DB9"/>
                  </a:solidFill>
                </a:rPr>
                <a:t>Wed, Nov 10</a:t>
              </a:r>
            </a:p>
            <a:p>
              <a:pPr algn="ctr"/>
              <a:r>
                <a:rPr lang="en-US" sz="2800" dirty="0">
                  <a:solidFill>
                    <a:srgbClr val="2D2DB9"/>
                  </a:solidFill>
                </a:rPr>
                <a:t>18:30 </a:t>
              </a:r>
              <a:r>
                <a:rPr lang="en-US" sz="2800" dirty="0" err="1">
                  <a:solidFill>
                    <a:srgbClr val="2D2DB9"/>
                  </a:solidFill>
                </a:rPr>
                <a:t>h</a:t>
              </a:r>
              <a:endParaRPr lang="en-US" sz="2800" dirty="0">
                <a:solidFill>
                  <a:srgbClr val="2D2DB9"/>
                </a:solidFill>
              </a:endParaRPr>
            </a:p>
          </p:txBody>
        </p:sp>
      </p:grpSp>
      <p:sp>
        <p:nvSpPr>
          <p:cNvPr id="15413" name="TextBox 98"/>
          <p:cNvSpPr txBox="1">
            <a:spLocks noChangeArrowheads="1"/>
          </p:cNvSpPr>
          <p:nvPr/>
        </p:nvSpPr>
        <p:spPr bwMode="auto">
          <a:xfrm>
            <a:off x="16359187" y="31081662"/>
            <a:ext cx="8534399" cy="1815882"/>
          </a:xfrm>
          <a:prstGeom prst="rect">
            <a:avLst/>
          </a:prstGeom>
          <a:noFill/>
          <a:ln w="9525">
            <a:noFill/>
            <a:miter lim="800000"/>
            <a:headEnd/>
            <a:tailEnd/>
          </a:ln>
        </p:spPr>
        <p:txBody>
          <a:bodyPr wrap="square">
            <a:prstTxWarp prst="textNoShape">
              <a:avLst/>
            </a:prstTxWarp>
            <a:spAutoFit/>
          </a:bodyPr>
          <a:lstStyle/>
          <a:p>
            <a:r>
              <a:rPr lang="en-US" sz="2800" dirty="0"/>
              <a:t>In order that adoption of HDF5 in astronomy prove useful in the real world, the LOFAR project is committing resources to help develop the next generation of astronomical tools for LOFAR data.</a:t>
            </a:r>
          </a:p>
        </p:txBody>
      </p:sp>
      <p:pic>
        <p:nvPicPr>
          <p:cNvPr id="15414" name="Picture 84" descr="hdf_logo.jpg"/>
          <p:cNvPicPr>
            <a:picLocks noChangeAspect="1"/>
          </p:cNvPicPr>
          <p:nvPr/>
        </p:nvPicPr>
        <p:blipFill>
          <a:blip r:embed="rId13">
            <a:alphaModFix amt="87000"/>
            <a:lum bright="-14000" contrast="6000"/>
          </a:blip>
          <a:srcRect/>
          <a:stretch>
            <a:fillRect/>
          </a:stretch>
        </p:blipFill>
        <p:spPr bwMode="auto">
          <a:xfrm>
            <a:off x="1271587" y="26966862"/>
            <a:ext cx="3094037" cy="1041400"/>
          </a:xfrm>
          <a:prstGeom prst="rect">
            <a:avLst/>
          </a:prstGeom>
          <a:solidFill>
            <a:schemeClr val="accent5">
              <a:lumMod val="60000"/>
              <a:lumOff val="40000"/>
              <a:alpha val="40000"/>
            </a:schemeClr>
          </a:solidFill>
          <a:ln w="9525">
            <a:noFill/>
            <a:miter lim="800000"/>
            <a:headEnd/>
            <a:tailEnd/>
          </a:ln>
        </p:spPr>
      </p:pic>
      <p:pic>
        <p:nvPicPr>
          <p:cNvPr id="15415" name="Picture 85"/>
          <p:cNvPicPr>
            <a:picLocks noChangeAspect="1"/>
          </p:cNvPicPr>
          <p:nvPr/>
        </p:nvPicPr>
        <p:blipFill>
          <a:blip r:embed="rId14"/>
          <a:srcRect/>
          <a:stretch>
            <a:fillRect/>
          </a:stretch>
        </p:blipFill>
        <p:spPr bwMode="auto">
          <a:xfrm>
            <a:off x="6605587" y="2201862"/>
            <a:ext cx="896937" cy="1219200"/>
          </a:xfrm>
          <a:prstGeom prst="rect">
            <a:avLst/>
          </a:prstGeom>
          <a:noFill/>
          <a:ln w="9525">
            <a:noFill/>
            <a:miter lim="800000"/>
            <a:headEnd/>
            <a:tailEnd/>
          </a:ln>
        </p:spPr>
      </p:pic>
      <p:sp>
        <p:nvSpPr>
          <p:cNvPr id="15416" name="Rectangle 21"/>
          <p:cNvSpPr>
            <a:spLocks noChangeArrowheads="1"/>
          </p:cNvSpPr>
          <p:nvPr/>
        </p:nvSpPr>
        <p:spPr bwMode="auto">
          <a:xfrm>
            <a:off x="16359187" y="16298862"/>
            <a:ext cx="10420350" cy="769937"/>
          </a:xfrm>
          <a:prstGeom prst="rect">
            <a:avLst/>
          </a:prstGeom>
          <a:noFill/>
          <a:ln w="19050">
            <a:solidFill>
              <a:schemeClr val="tx1">
                <a:lumMod val="85000"/>
                <a:lumOff val="15000"/>
              </a:schemeClr>
            </a:solidFill>
            <a:miter lim="800000"/>
            <a:headEnd/>
            <a:tailEnd/>
          </a:ln>
        </p:spPr>
        <p:txBody>
          <a:bodyPr wrap="none">
            <a:prstTxWarp prst="textNoShape">
              <a:avLst/>
            </a:prstTxWarp>
            <a:spAutoFit/>
          </a:bodyPr>
          <a:lstStyle/>
          <a:p>
            <a:r>
              <a:rPr lang="en-US" sz="4400" dirty="0"/>
              <a:t>Schemata: LOFAR hierarchical data formats</a:t>
            </a:r>
            <a:r>
              <a:rPr lang="en-US" sz="4400" baseline="30000" dirty="0"/>
              <a:t>5</a:t>
            </a:r>
            <a:endParaRPr lang="en-US" sz="4400" dirty="0"/>
          </a:p>
        </p:txBody>
      </p:sp>
      <p:pic>
        <p:nvPicPr>
          <p:cNvPr id="15417" name="Picture 100" descr="amsterdam_logo.jpg"/>
          <p:cNvPicPr>
            <a:picLocks noChangeAspect="1"/>
          </p:cNvPicPr>
          <p:nvPr/>
        </p:nvPicPr>
        <p:blipFill>
          <a:blip r:embed="rId15">
            <a:alphaModFix/>
            <a:lum bright="-33000"/>
          </a:blip>
          <a:srcRect/>
          <a:stretch>
            <a:fillRect/>
          </a:stretch>
        </p:blipFill>
        <p:spPr bwMode="auto">
          <a:xfrm>
            <a:off x="9196387" y="41140062"/>
            <a:ext cx="4724400" cy="1668463"/>
          </a:xfrm>
          <a:prstGeom prst="rect">
            <a:avLst/>
          </a:prstGeom>
          <a:solidFill>
            <a:schemeClr val="accent3">
              <a:lumMod val="50000"/>
            </a:schemeClr>
          </a:solidFill>
          <a:ln w="9525">
            <a:noFill/>
            <a:miter lim="800000"/>
            <a:headEnd/>
            <a:tailEnd/>
          </a:ln>
        </p:spPr>
      </p:pic>
      <p:sp>
        <p:nvSpPr>
          <p:cNvPr id="15418" name="TextBox 272"/>
          <p:cNvSpPr txBox="1">
            <a:spLocks noChangeArrowheads="1"/>
          </p:cNvSpPr>
          <p:nvPr/>
        </p:nvSpPr>
        <p:spPr bwMode="auto">
          <a:xfrm>
            <a:off x="18111787" y="6545262"/>
            <a:ext cx="5105400" cy="400050"/>
          </a:xfrm>
          <a:prstGeom prst="rect">
            <a:avLst/>
          </a:prstGeom>
          <a:noFill/>
          <a:ln w="9525">
            <a:noFill/>
            <a:miter lim="800000"/>
            <a:headEnd/>
            <a:tailEnd/>
          </a:ln>
        </p:spPr>
        <p:txBody>
          <a:bodyPr>
            <a:prstTxWarp prst="textNoShape">
              <a:avLst/>
            </a:prstTxWarp>
            <a:spAutoFit/>
          </a:bodyPr>
          <a:lstStyle/>
          <a:p>
            <a:r>
              <a:rPr lang="en-US" sz="2000" b="1" dirty="0">
                <a:solidFill>
                  <a:schemeClr val="accent2"/>
                </a:solidFill>
              </a:rPr>
              <a:t>Sample Beam-Formed data sizes</a:t>
            </a:r>
          </a:p>
        </p:txBody>
      </p:sp>
      <p:pic>
        <p:nvPicPr>
          <p:cNvPr id="185" name="Picture 184" descr="bfdata.png"/>
          <p:cNvPicPr>
            <a:picLocks noChangeAspect="1"/>
          </p:cNvPicPr>
          <p:nvPr/>
        </p:nvPicPr>
        <p:blipFill>
          <a:blip r:embed="rId16">
            <a:clrChange>
              <a:clrFrom>
                <a:srgbClr val="FFFFFF"/>
              </a:clrFrom>
              <a:clrTo>
                <a:srgbClr val="FFFFFF">
                  <a:alpha val="0"/>
                </a:srgbClr>
              </a:clrTo>
            </a:clrChange>
            <a:alphaModFix/>
            <a:lum bright="-25000"/>
          </a:blip>
          <a:stretch>
            <a:fillRect/>
          </a:stretch>
        </p:blipFill>
        <p:spPr>
          <a:xfrm>
            <a:off x="23369587" y="17594262"/>
            <a:ext cx="5585693" cy="4419600"/>
          </a:xfrm>
          <a:prstGeom prst="roundRect">
            <a:avLst/>
          </a:prstGeom>
          <a:effectLst/>
        </p:spPr>
      </p:pic>
      <p:pic>
        <p:nvPicPr>
          <p:cNvPr id="15420" name="Picture 109"/>
          <p:cNvPicPr>
            <a:picLocks noChangeAspect="1"/>
          </p:cNvPicPr>
          <p:nvPr/>
        </p:nvPicPr>
        <p:blipFill>
          <a:blip r:embed="rId17">
            <a:clrChange>
              <a:clrFrom>
                <a:srgbClr val="FFFFFF"/>
              </a:clrFrom>
              <a:clrTo>
                <a:srgbClr val="FFFFFF">
                  <a:alpha val="0"/>
                </a:srgbClr>
              </a:clrTo>
            </a:clrChange>
          </a:blip>
          <a:srcRect/>
          <a:stretch>
            <a:fillRect/>
          </a:stretch>
        </p:blipFill>
        <p:spPr bwMode="auto">
          <a:xfrm>
            <a:off x="28246388" y="19575463"/>
            <a:ext cx="914400" cy="2549525"/>
          </a:xfrm>
          <a:prstGeom prst="rect">
            <a:avLst/>
          </a:prstGeom>
          <a:noFill/>
          <a:ln w="9525">
            <a:noFill/>
            <a:miter lim="800000"/>
            <a:headEnd/>
            <a:tailEnd/>
          </a:ln>
        </p:spPr>
      </p:pic>
      <p:pic>
        <p:nvPicPr>
          <p:cNvPr id="3" name="Picture 209" descr="visitshot.png"/>
          <p:cNvPicPr>
            <a:picLocks noChangeAspect="1"/>
          </p:cNvPicPr>
          <p:nvPr/>
        </p:nvPicPr>
        <p:blipFill>
          <a:blip r:embed="rId18"/>
          <a:srcRect/>
          <a:stretch>
            <a:fillRect/>
          </a:stretch>
        </p:blipFill>
        <p:spPr bwMode="auto">
          <a:xfrm>
            <a:off x="10720388" y="34205863"/>
            <a:ext cx="3733800" cy="3279775"/>
          </a:xfrm>
          <a:prstGeom prst="rect">
            <a:avLst/>
          </a:prstGeom>
          <a:noFill/>
          <a:ln w="9525">
            <a:noFill/>
            <a:miter lim="800000"/>
            <a:headEnd/>
            <a:tailEnd/>
          </a:ln>
        </p:spPr>
      </p:pic>
      <p:pic>
        <p:nvPicPr>
          <p:cNvPr id="15422" name="Picture 211" descr="hdfviewshot.png"/>
          <p:cNvPicPr>
            <a:picLocks noChangeAspect="1"/>
          </p:cNvPicPr>
          <p:nvPr/>
        </p:nvPicPr>
        <p:blipFill>
          <a:blip r:embed="rId19"/>
          <a:srcRect/>
          <a:stretch>
            <a:fillRect/>
          </a:stretch>
        </p:blipFill>
        <p:spPr bwMode="auto">
          <a:xfrm>
            <a:off x="6791325" y="36568063"/>
            <a:ext cx="4919663" cy="3581400"/>
          </a:xfrm>
          <a:prstGeom prst="rect">
            <a:avLst/>
          </a:prstGeom>
          <a:noFill/>
          <a:ln w="9525">
            <a:noFill/>
            <a:miter lim="800000"/>
            <a:headEnd/>
            <a:tailEnd/>
          </a:ln>
        </p:spPr>
      </p:pic>
      <p:sp>
        <p:nvSpPr>
          <p:cNvPr id="99" name="Rounded Rectangle 98"/>
          <p:cNvSpPr/>
          <p:nvPr/>
        </p:nvSpPr>
        <p:spPr>
          <a:xfrm>
            <a:off x="16359188" y="17289463"/>
            <a:ext cx="6553200" cy="3352800"/>
          </a:xfrm>
          <a:prstGeom prst="roundRect">
            <a:avLst/>
          </a:prstGeom>
          <a:ln>
            <a:solidFill>
              <a:schemeClr val="bg2"/>
            </a:solidFill>
          </a:ln>
        </p:spPr>
        <p:style>
          <a:lnRef idx="1">
            <a:schemeClr val="accent2"/>
          </a:lnRef>
          <a:fillRef idx="2">
            <a:schemeClr val="accent2"/>
          </a:fillRef>
          <a:effectRef idx="1">
            <a:schemeClr val="accent2"/>
          </a:effectRef>
          <a:fontRef idx="minor">
            <a:schemeClr val="dk1"/>
          </a:fontRef>
        </p:style>
        <p:txBody>
          <a:bodyPr anchor="ctr">
            <a:prstTxWarp prst="textNoShape">
              <a:avLst/>
            </a:prstTxWarp>
          </a:bodyPr>
          <a:lstStyle/>
          <a:p>
            <a:pPr algn="ctr">
              <a:defRPr/>
            </a:pPr>
            <a:endParaRPr lang="en-US">
              <a:solidFill>
                <a:srgbClr val="000000"/>
              </a:solidFill>
            </a:endParaRPr>
          </a:p>
        </p:txBody>
      </p:sp>
      <p:sp>
        <p:nvSpPr>
          <p:cNvPr id="101" name="Rounded Rectangle 100"/>
          <p:cNvSpPr/>
          <p:nvPr/>
        </p:nvSpPr>
        <p:spPr>
          <a:xfrm>
            <a:off x="16359188" y="20947063"/>
            <a:ext cx="6553200" cy="3352800"/>
          </a:xfrm>
          <a:prstGeom prst="roundRect">
            <a:avLst/>
          </a:prstGeom>
          <a:ln>
            <a:solidFill>
              <a:schemeClr val="bg2"/>
            </a:solidFill>
          </a:ln>
        </p:spPr>
        <p:style>
          <a:lnRef idx="1">
            <a:schemeClr val="accent2"/>
          </a:lnRef>
          <a:fillRef idx="2">
            <a:schemeClr val="accent2"/>
          </a:fillRef>
          <a:effectRef idx="1">
            <a:schemeClr val="accent2"/>
          </a:effectRef>
          <a:fontRef idx="minor">
            <a:schemeClr val="dk1"/>
          </a:fontRef>
        </p:style>
        <p:txBody>
          <a:bodyPr anchor="ctr">
            <a:prstTxWarp prst="textNoShape">
              <a:avLst/>
            </a:prstTxWarp>
          </a:bodyPr>
          <a:lstStyle/>
          <a:p>
            <a:pPr algn="ctr">
              <a:defRPr/>
            </a:pPr>
            <a:endParaRPr lang="en-US">
              <a:solidFill>
                <a:srgbClr val="000000"/>
              </a:solidFill>
            </a:endParaRPr>
          </a:p>
        </p:txBody>
      </p:sp>
      <p:sp>
        <p:nvSpPr>
          <p:cNvPr id="102" name="Rounded Rectangle 101"/>
          <p:cNvSpPr/>
          <p:nvPr/>
        </p:nvSpPr>
        <p:spPr>
          <a:xfrm>
            <a:off x="16359188" y="24528463"/>
            <a:ext cx="6553200" cy="3352800"/>
          </a:xfrm>
          <a:prstGeom prst="roundRect">
            <a:avLst/>
          </a:prstGeom>
          <a:ln>
            <a:solidFill>
              <a:schemeClr val="bg2"/>
            </a:solidFill>
          </a:ln>
        </p:spPr>
        <p:style>
          <a:lnRef idx="1">
            <a:schemeClr val="accent2"/>
          </a:lnRef>
          <a:fillRef idx="2">
            <a:schemeClr val="accent2"/>
          </a:fillRef>
          <a:effectRef idx="1">
            <a:schemeClr val="accent2"/>
          </a:effectRef>
          <a:fontRef idx="minor">
            <a:schemeClr val="dk1"/>
          </a:fontRef>
        </p:style>
        <p:txBody>
          <a:bodyPr anchor="ctr">
            <a:prstTxWarp prst="textNoShape">
              <a:avLst/>
            </a:prstTxWarp>
          </a:bodyPr>
          <a:lstStyle/>
          <a:p>
            <a:pPr algn="ctr">
              <a:defRPr/>
            </a:pPr>
            <a:endParaRPr lang="en-US">
              <a:solidFill>
                <a:srgbClr val="000000"/>
              </a:solidFill>
            </a:endParaRPr>
          </a:p>
        </p:txBody>
      </p:sp>
      <p:pic>
        <p:nvPicPr>
          <p:cNvPr id="15427" name="Picture 103" descr="SkyImDiag4.png"/>
          <p:cNvPicPr>
            <a:picLocks noChangeAspect="1"/>
          </p:cNvPicPr>
          <p:nvPr/>
        </p:nvPicPr>
        <p:blipFill>
          <a:blip r:embed="rId20">
            <a:clrChange>
              <a:clrFrom>
                <a:srgbClr val="FFFFFF"/>
              </a:clrFrom>
              <a:clrTo>
                <a:srgbClr val="FFFFFF">
                  <a:alpha val="0"/>
                </a:srgbClr>
              </a:clrTo>
            </a:clrChange>
          </a:blip>
          <a:srcRect/>
          <a:stretch>
            <a:fillRect/>
          </a:stretch>
        </p:blipFill>
        <p:spPr bwMode="auto">
          <a:xfrm>
            <a:off x="16587788" y="17365663"/>
            <a:ext cx="5888037" cy="2057400"/>
          </a:xfrm>
          <a:prstGeom prst="rect">
            <a:avLst/>
          </a:prstGeom>
          <a:noFill/>
          <a:ln w="9525">
            <a:noFill/>
            <a:miter lim="800000"/>
            <a:headEnd/>
            <a:tailEnd/>
          </a:ln>
        </p:spPr>
      </p:pic>
      <p:pic>
        <p:nvPicPr>
          <p:cNvPr id="15365" name="Picture 260" descr="3c196_Lofar.png"/>
          <p:cNvPicPr>
            <a:picLocks noChangeAspect="1"/>
          </p:cNvPicPr>
          <p:nvPr/>
        </p:nvPicPr>
        <p:blipFill>
          <a:blip r:embed="rId21"/>
          <a:srcRect/>
          <a:stretch>
            <a:fillRect/>
          </a:stretch>
        </p:blipFill>
        <p:spPr bwMode="auto">
          <a:xfrm>
            <a:off x="20702588" y="18661063"/>
            <a:ext cx="1804987" cy="1828800"/>
          </a:xfrm>
          <a:prstGeom prst="rect">
            <a:avLst/>
          </a:prstGeom>
          <a:ln/>
        </p:spPr>
        <p:style>
          <a:lnRef idx="1">
            <a:schemeClr val="accent2"/>
          </a:lnRef>
          <a:fillRef idx="2">
            <a:schemeClr val="accent2"/>
          </a:fillRef>
          <a:effectRef idx="1">
            <a:schemeClr val="accent2"/>
          </a:effectRef>
          <a:fontRef idx="minor">
            <a:schemeClr val="dk1"/>
          </a:fontRef>
        </p:style>
      </p:pic>
      <p:pic>
        <p:nvPicPr>
          <p:cNvPr id="15429" name="Picture 108" descr="dynspec.png"/>
          <p:cNvPicPr>
            <a:picLocks noChangeAspect="1"/>
          </p:cNvPicPr>
          <p:nvPr/>
        </p:nvPicPr>
        <p:blipFill>
          <a:blip r:embed="rId22">
            <a:clrChange>
              <a:clrFrom>
                <a:srgbClr val="FFFFFF"/>
              </a:clrFrom>
              <a:clrTo>
                <a:srgbClr val="FFFFFF">
                  <a:alpha val="0"/>
                </a:srgbClr>
              </a:clrTo>
            </a:clrChange>
          </a:blip>
          <a:srcRect/>
          <a:stretch>
            <a:fillRect/>
          </a:stretch>
        </p:blipFill>
        <p:spPr bwMode="auto">
          <a:xfrm>
            <a:off x="16587788" y="21099463"/>
            <a:ext cx="5486400" cy="1905000"/>
          </a:xfrm>
          <a:prstGeom prst="rect">
            <a:avLst/>
          </a:prstGeom>
          <a:noFill/>
          <a:ln w="9525">
            <a:noFill/>
            <a:miter lim="800000"/>
            <a:headEnd/>
            <a:tailEnd/>
          </a:ln>
        </p:spPr>
      </p:pic>
      <p:pic>
        <p:nvPicPr>
          <p:cNvPr id="15430" name="Picture 110" descr="UVVisDiagram.png"/>
          <p:cNvPicPr>
            <a:picLocks noChangeAspect="1"/>
          </p:cNvPicPr>
          <p:nvPr/>
        </p:nvPicPr>
        <p:blipFill>
          <a:blip r:embed="rId23">
            <a:clrChange>
              <a:clrFrom>
                <a:srgbClr val="FFFFFF"/>
              </a:clrFrom>
              <a:clrTo>
                <a:srgbClr val="FFFFFF">
                  <a:alpha val="0"/>
                </a:srgbClr>
              </a:clrTo>
            </a:clrChange>
          </a:blip>
          <a:srcRect/>
          <a:stretch>
            <a:fillRect/>
          </a:stretch>
        </p:blipFill>
        <p:spPr bwMode="auto">
          <a:xfrm>
            <a:off x="16511588" y="24604663"/>
            <a:ext cx="6019800" cy="2103437"/>
          </a:xfrm>
          <a:prstGeom prst="rect">
            <a:avLst/>
          </a:prstGeom>
          <a:noFill/>
          <a:ln w="9525">
            <a:noFill/>
            <a:miter lim="800000"/>
            <a:headEnd/>
            <a:tailEnd/>
          </a:ln>
        </p:spPr>
      </p:pic>
      <p:pic>
        <p:nvPicPr>
          <p:cNvPr id="15431" name="Picture 111" descr="IM_1642_uvcov.png"/>
          <p:cNvPicPr>
            <a:picLocks noChangeAspect="1"/>
          </p:cNvPicPr>
          <p:nvPr/>
        </p:nvPicPr>
        <p:blipFill>
          <a:blip r:embed="rId24"/>
          <a:srcRect/>
          <a:stretch>
            <a:fillRect/>
          </a:stretch>
        </p:blipFill>
        <p:spPr bwMode="auto">
          <a:xfrm>
            <a:off x="20702588" y="25900063"/>
            <a:ext cx="1828800" cy="1828800"/>
          </a:xfrm>
          <a:prstGeom prst="rect">
            <a:avLst/>
          </a:prstGeom>
          <a:noFill/>
          <a:ln w="9525">
            <a:noFill/>
            <a:miter lim="800000"/>
            <a:headEnd/>
            <a:tailEnd/>
          </a:ln>
        </p:spPr>
      </p:pic>
      <p:pic>
        <p:nvPicPr>
          <p:cNvPr id="15432" name="Picture 112" descr="jupiterCS010c_20080410_down128_rebinned_1s.png"/>
          <p:cNvPicPr>
            <a:picLocks noChangeAspect="1"/>
          </p:cNvPicPr>
          <p:nvPr/>
        </p:nvPicPr>
        <p:blipFill>
          <a:blip r:embed="rId25">
            <a:clrChange>
              <a:clrFrom>
                <a:srgbClr val="FFFFFF"/>
              </a:clrFrom>
              <a:clrTo>
                <a:srgbClr val="FFFFFF">
                  <a:alpha val="0"/>
                </a:srgbClr>
              </a:clrTo>
            </a:clrChange>
          </a:blip>
          <a:srcRect/>
          <a:stretch>
            <a:fillRect/>
          </a:stretch>
        </p:blipFill>
        <p:spPr bwMode="auto">
          <a:xfrm>
            <a:off x="18949988" y="22394863"/>
            <a:ext cx="3886200" cy="1831975"/>
          </a:xfrm>
          <a:prstGeom prst="rect">
            <a:avLst/>
          </a:prstGeom>
          <a:noFill/>
          <a:ln w="9525">
            <a:noFill/>
            <a:miter lim="800000"/>
            <a:headEnd/>
            <a:tailEnd/>
          </a:ln>
        </p:spPr>
      </p:pic>
      <p:sp>
        <p:nvSpPr>
          <p:cNvPr id="15433" name="TextBox 113"/>
          <p:cNvSpPr txBox="1">
            <a:spLocks noChangeArrowheads="1"/>
          </p:cNvSpPr>
          <p:nvPr/>
        </p:nvSpPr>
        <p:spPr bwMode="auto">
          <a:xfrm>
            <a:off x="16740188" y="19651663"/>
            <a:ext cx="2562225" cy="461962"/>
          </a:xfrm>
          <a:prstGeom prst="rect">
            <a:avLst/>
          </a:prstGeom>
          <a:noFill/>
          <a:ln w="9525">
            <a:noFill/>
            <a:miter lim="800000"/>
            <a:headEnd/>
            <a:tailEnd/>
          </a:ln>
        </p:spPr>
        <p:txBody>
          <a:bodyPr wrap="none">
            <a:prstTxWarp prst="textNoShape">
              <a:avLst/>
            </a:prstTxWarp>
            <a:spAutoFit/>
          </a:bodyPr>
          <a:lstStyle/>
          <a:p>
            <a:r>
              <a:rPr lang="en-US" b="1"/>
              <a:t>Radio Sky Images</a:t>
            </a:r>
          </a:p>
        </p:txBody>
      </p:sp>
      <p:sp>
        <p:nvSpPr>
          <p:cNvPr id="15434" name="TextBox 114"/>
          <p:cNvSpPr txBox="1">
            <a:spLocks noChangeArrowheads="1"/>
          </p:cNvSpPr>
          <p:nvPr/>
        </p:nvSpPr>
        <p:spPr bwMode="auto">
          <a:xfrm>
            <a:off x="16740188" y="23461663"/>
            <a:ext cx="2449512" cy="461962"/>
          </a:xfrm>
          <a:prstGeom prst="rect">
            <a:avLst/>
          </a:prstGeom>
          <a:noFill/>
          <a:ln w="9525">
            <a:noFill/>
            <a:miter lim="800000"/>
            <a:headEnd/>
            <a:tailEnd/>
          </a:ln>
        </p:spPr>
        <p:txBody>
          <a:bodyPr wrap="none">
            <a:prstTxWarp prst="textNoShape">
              <a:avLst/>
            </a:prstTxWarp>
            <a:spAutoFit/>
          </a:bodyPr>
          <a:lstStyle/>
          <a:p>
            <a:r>
              <a:rPr lang="en-US" b="1"/>
              <a:t>Dynamic Spectra</a:t>
            </a:r>
          </a:p>
        </p:txBody>
      </p:sp>
      <p:sp>
        <p:nvSpPr>
          <p:cNvPr id="15435" name="TextBox 115"/>
          <p:cNvSpPr txBox="1">
            <a:spLocks noChangeArrowheads="1"/>
          </p:cNvSpPr>
          <p:nvPr/>
        </p:nvSpPr>
        <p:spPr bwMode="auto">
          <a:xfrm>
            <a:off x="16968788" y="26966863"/>
            <a:ext cx="1881187" cy="461962"/>
          </a:xfrm>
          <a:prstGeom prst="rect">
            <a:avLst/>
          </a:prstGeom>
          <a:noFill/>
          <a:ln w="9525">
            <a:noFill/>
            <a:miter lim="800000"/>
            <a:headEnd/>
            <a:tailEnd/>
          </a:ln>
        </p:spPr>
        <p:txBody>
          <a:bodyPr wrap="none">
            <a:prstTxWarp prst="textNoShape">
              <a:avLst/>
            </a:prstTxWarp>
            <a:spAutoFit/>
          </a:bodyPr>
          <a:lstStyle/>
          <a:p>
            <a:r>
              <a:rPr lang="en-US" b="1"/>
              <a:t>UV Visibility</a:t>
            </a:r>
          </a:p>
        </p:txBody>
      </p:sp>
      <p:grpSp>
        <p:nvGrpSpPr>
          <p:cNvPr id="15436" name="Group 90"/>
          <p:cNvGrpSpPr>
            <a:grpSpLocks/>
          </p:cNvGrpSpPr>
          <p:nvPr/>
        </p:nvGrpSpPr>
        <p:grpSpPr bwMode="auto">
          <a:xfrm rot="1262379">
            <a:off x="26285003" y="13309930"/>
            <a:ext cx="3929502" cy="3387061"/>
            <a:chOff x="34873493" y="2272213"/>
            <a:chExt cx="2760663" cy="2611437"/>
          </a:xfrm>
          <a:solidFill>
            <a:srgbClr val="FFFF00"/>
          </a:solidFill>
        </p:grpSpPr>
        <p:sp>
          <p:nvSpPr>
            <p:cNvPr id="103" name="8-Point Star 102"/>
            <p:cNvSpPr/>
            <p:nvPr/>
          </p:nvSpPr>
          <p:spPr>
            <a:xfrm rot="20894875">
              <a:off x="34873493" y="2272213"/>
              <a:ext cx="2760663" cy="2611437"/>
            </a:xfrm>
            <a:prstGeom prst="star8">
              <a:avLst/>
            </a:prstGeom>
            <a:grpFill/>
            <a:ln>
              <a:solidFill>
                <a:srgbClr val="660066"/>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a:solidFill>
                  <a:srgbClr val="FFFFFF"/>
                </a:solidFill>
              </a:endParaRPr>
            </a:p>
          </p:txBody>
        </p:sp>
        <p:sp>
          <p:nvSpPr>
            <p:cNvPr id="15439" name="TextBox 95"/>
            <p:cNvSpPr txBox="1">
              <a:spLocks noChangeArrowheads="1"/>
            </p:cNvSpPr>
            <p:nvPr/>
          </p:nvSpPr>
          <p:spPr bwMode="auto">
            <a:xfrm rot="20875370">
              <a:off x="35360124" y="2786372"/>
              <a:ext cx="1800976" cy="1494970"/>
            </a:xfrm>
            <a:prstGeom prst="rect">
              <a:avLst/>
            </a:prstGeom>
            <a:grpFill/>
            <a:ln w="9525">
              <a:noFill/>
              <a:miter lim="800000"/>
              <a:headEnd/>
              <a:tailEnd/>
            </a:ln>
          </p:spPr>
          <p:txBody>
            <a:bodyPr wrap="square">
              <a:prstTxWarp prst="textNoShape">
                <a:avLst/>
              </a:prstTxWarp>
              <a:spAutoFit/>
            </a:bodyPr>
            <a:lstStyle/>
            <a:p>
              <a:pPr algn="ctr"/>
              <a:r>
                <a:rPr lang="en-US" sz="4000" dirty="0" err="1">
                  <a:solidFill>
                    <a:srgbClr val="2D2DB9"/>
                  </a:solidFill>
                </a:rPr>
                <a:t>BoF</a:t>
              </a:r>
              <a:r>
                <a:rPr lang="en-US" sz="4000" dirty="0">
                  <a:solidFill>
                    <a:srgbClr val="2D2DB9"/>
                  </a:solidFill>
                </a:rPr>
                <a:t> </a:t>
              </a:r>
              <a:r>
                <a:rPr lang="en-US" sz="2800" dirty="0">
                  <a:solidFill>
                    <a:srgbClr val="2D2DB9"/>
                  </a:solidFill>
                </a:rPr>
                <a:t>No</a:t>
              </a:r>
              <a:r>
                <a:rPr lang="en-US" sz="4000" dirty="0">
                  <a:solidFill>
                    <a:srgbClr val="2D2DB9"/>
                  </a:solidFill>
                </a:rPr>
                <a:t>. 5!</a:t>
              </a:r>
            </a:p>
            <a:p>
              <a:pPr algn="ctr"/>
              <a:r>
                <a:rPr lang="en-US" sz="3200" dirty="0">
                  <a:solidFill>
                    <a:srgbClr val="2D2DB9"/>
                  </a:solidFill>
                </a:rPr>
                <a:t>HDF5!</a:t>
              </a:r>
              <a:endParaRPr lang="en-US" dirty="0">
                <a:solidFill>
                  <a:srgbClr val="2D2DB9"/>
                </a:solidFill>
              </a:endParaRPr>
            </a:p>
            <a:p>
              <a:pPr algn="ctr"/>
              <a:r>
                <a:rPr lang="en-US" dirty="0">
                  <a:solidFill>
                    <a:srgbClr val="2D2DB9"/>
                  </a:solidFill>
                </a:rPr>
                <a:t>Wed, Nov 10</a:t>
              </a:r>
            </a:p>
            <a:p>
              <a:pPr algn="ctr"/>
              <a:r>
                <a:rPr lang="en-US" dirty="0">
                  <a:solidFill>
                    <a:srgbClr val="2D2DB9"/>
                  </a:solidFill>
                </a:rPr>
                <a:t>18:30 </a:t>
              </a:r>
              <a:r>
                <a:rPr lang="en-US" dirty="0" err="1">
                  <a:solidFill>
                    <a:srgbClr val="2D2DB9"/>
                  </a:solidFill>
                </a:rPr>
                <a:t>h</a:t>
              </a:r>
              <a:endParaRPr lang="en-US" dirty="0">
                <a:solidFill>
                  <a:srgbClr val="2D2DB9"/>
                </a:solidFill>
              </a:endParaRPr>
            </a:p>
          </p:txBody>
        </p:sp>
      </p:grpSp>
      <p:sp>
        <p:nvSpPr>
          <p:cNvPr id="15437" name="Rectangle 21"/>
          <p:cNvSpPr>
            <a:spLocks noChangeArrowheads="1"/>
          </p:cNvSpPr>
          <p:nvPr/>
        </p:nvSpPr>
        <p:spPr bwMode="auto">
          <a:xfrm>
            <a:off x="1195388" y="29786263"/>
            <a:ext cx="8915400" cy="769937"/>
          </a:xfrm>
          <a:prstGeom prst="rect">
            <a:avLst/>
          </a:prstGeom>
          <a:noFill/>
          <a:ln w="19050">
            <a:solidFill>
              <a:schemeClr val="tx1">
                <a:lumMod val="85000"/>
                <a:lumOff val="15000"/>
              </a:schemeClr>
            </a:solidFill>
            <a:miter lim="800000"/>
            <a:headEnd/>
            <a:tailEnd/>
          </a:ln>
        </p:spPr>
        <p:txBody>
          <a:bodyPr>
            <a:prstTxWarp prst="textNoShape">
              <a:avLst/>
            </a:prstTxWarp>
            <a:spAutoFit/>
          </a:bodyPr>
          <a:lstStyle/>
          <a:p>
            <a:r>
              <a:rPr lang="en-US" sz="4400" dirty="0"/>
              <a:t>Toolsets, Libraries, and Packages </a:t>
            </a:r>
          </a:p>
        </p:txBody>
      </p:sp>
      <p:sp>
        <p:nvSpPr>
          <p:cNvPr id="97" name="TextBox 96"/>
          <p:cNvSpPr txBox="1"/>
          <p:nvPr/>
        </p:nvSpPr>
        <p:spPr>
          <a:xfrm>
            <a:off x="9653587" y="11955462"/>
            <a:ext cx="3627753" cy="369332"/>
          </a:xfrm>
          <a:prstGeom prst="rect">
            <a:avLst/>
          </a:prstGeom>
          <a:noFill/>
        </p:spPr>
        <p:txBody>
          <a:bodyPr wrap="none" rtlCol="0">
            <a:spAutoFit/>
          </a:bodyPr>
          <a:lstStyle/>
          <a:p>
            <a:r>
              <a:rPr lang="en-US" sz="1800" i="1" dirty="0" smtClean="0"/>
              <a:t>The LOFAR “</a:t>
            </a:r>
            <a:r>
              <a:rPr lang="en-US" sz="1800" i="1" dirty="0" err="1" smtClean="0"/>
              <a:t>Superterp</a:t>
            </a:r>
            <a:r>
              <a:rPr lang="en-US" sz="1800" i="1" dirty="0" smtClean="0"/>
              <a:t>”, </a:t>
            </a:r>
            <a:r>
              <a:rPr lang="en-US" sz="1800" i="1" dirty="0" err="1" smtClean="0"/>
              <a:t>Exloo</a:t>
            </a:r>
            <a:r>
              <a:rPr lang="en-US" sz="1800" i="1" dirty="0" smtClean="0"/>
              <a:t>, NL</a:t>
            </a:r>
            <a:endParaRPr lang="en-US" sz="1800" i="1" dirty="0"/>
          </a:p>
        </p:txBody>
      </p:sp>
      <p:pic>
        <p:nvPicPr>
          <p:cNvPr id="98" name="Picture 97" descr="Superterp-01r-1.jpg"/>
          <p:cNvPicPr>
            <a:picLocks noChangeAspect="1"/>
          </p:cNvPicPr>
          <p:nvPr/>
        </p:nvPicPr>
        <p:blipFill>
          <a:blip r:embed="rId26"/>
          <a:stretch>
            <a:fillRect/>
          </a:stretch>
        </p:blipFill>
        <p:spPr>
          <a:xfrm>
            <a:off x="8053387" y="7231062"/>
            <a:ext cx="6299200" cy="4724400"/>
          </a:xfrm>
          <a:prstGeom prst="rect">
            <a:avLst/>
          </a:prstGeom>
        </p:spPr>
      </p:pic>
      <p:pic>
        <p:nvPicPr>
          <p:cNvPr id="104" name="Picture 103" descr="p&amp;p Supercompu.jpg"/>
          <p:cNvPicPr>
            <a:picLocks noChangeAspect="1"/>
          </p:cNvPicPr>
          <p:nvPr/>
        </p:nvPicPr>
        <p:blipFill>
          <a:blip r:embed="rId27"/>
          <a:stretch>
            <a:fillRect/>
          </a:stretch>
        </p:blipFill>
        <p:spPr>
          <a:xfrm>
            <a:off x="10034587" y="12565062"/>
            <a:ext cx="3847604" cy="2743200"/>
          </a:xfrm>
          <a:prstGeom prst="rect">
            <a:avLst/>
          </a:prstGeom>
        </p:spPr>
      </p:pic>
      <p:sp>
        <p:nvSpPr>
          <p:cNvPr id="105" name="TextBox 104"/>
          <p:cNvSpPr txBox="1"/>
          <p:nvPr/>
        </p:nvSpPr>
        <p:spPr>
          <a:xfrm>
            <a:off x="7900987" y="13555662"/>
            <a:ext cx="2209800" cy="1200329"/>
          </a:xfrm>
          <a:prstGeom prst="rect">
            <a:avLst/>
          </a:prstGeom>
          <a:noFill/>
        </p:spPr>
        <p:txBody>
          <a:bodyPr wrap="square" rtlCol="0">
            <a:spAutoFit/>
          </a:bodyPr>
          <a:lstStyle/>
          <a:p>
            <a:r>
              <a:rPr lang="en-US" sz="1800" i="1" dirty="0" smtClean="0"/>
              <a:t>The Blue Gene/P supercomputer at Groningen, aka “STELLA”</a:t>
            </a:r>
            <a:endParaRPr lang="en-US" sz="1800" i="1" dirty="0"/>
          </a:p>
        </p:txBody>
      </p:sp>
      <p:sp>
        <p:nvSpPr>
          <p:cNvPr id="106" name="TextBox 105"/>
          <p:cNvSpPr txBox="1"/>
          <p:nvPr/>
        </p:nvSpPr>
        <p:spPr>
          <a:xfrm>
            <a:off x="21997987" y="10431462"/>
            <a:ext cx="7620000" cy="3108544"/>
          </a:xfrm>
          <a:prstGeom prst="rect">
            <a:avLst/>
          </a:prstGeom>
          <a:noFill/>
        </p:spPr>
        <p:txBody>
          <a:bodyPr wrap="square" rtlCol="0">
            <a:spAutoFit/>
          </a:bodyPr>
          <a:lstStyle/>
          <a:p>
            <a:pPr lvl="1">
              <a:buFont typeface="Arial"/>
              <a:buChar char="•"/>
            </a:pPr>
            <a:r>
              <a:rPr lang="en-US" sz="2800" dirty="0" err="1" smtClean="0"/>
              <a:t>LOFAR’s</a:t>
            </a:r>
            <a:r>
              <a:rPr lang="en-US" sz="2800" dirty="0" smtClean="0"/>
              <a:t> observational modes are capable of producing highly complex, large volume datasets </a:t>
            </a:r>
            <a:r>
              <a:rPr lang="en-US" sz="2800" i="1" dirty="0" smtClean="0"/>
              <a:t>(see table, left)</a:t>
            </a:r>
          </a:p>
          <a:p>
            <a:pPr lvl="1">
              <a:buFont typeface="Arial"/>
              <a:buChar char="•"/>
            </a:pPr>
            <a:r>
              <a:rPr lang="en-US" sz="2800" dirty="0" smtClean="0"/>
              <a:t>Data rates up to 10Tb/sec</a:t>
            </a:r>
          </a:p>
          <a:p>
            <a:pPr lvl="1">
              <a:buFont typeface="Arial"/>
              <a:buChar char="•"/>
            </a:pPr>
            <a:r>
              <a:rPr lang="en-US" sz="2800" dirty="0" smtClean="0"/>
              <a:t>File sizes, 10’s to 100’s terabytes</a:t>
            </a:r>
          </a:p>
          <a:p>
            <a:pPr lvl="1">
              <a:buFont typeface="Arial"/>
              <a:buChar char="•"/>
            </a:pPr>
            <a:r>
              <a:rPr lang="en-US" sz="2800" dirty="0" smtClean="0"/>
              <a:t>Hierarchical, multidimensional data</a:t>
            </a:r>
          </a:p>
          <a:p>
            <a:pPr lvl="1">
              <a:buFont typeface="Arial"/>
              <a:buChar char="•"/>
            </a:pPr>
            <a:r>
              <a:rPr lang="en-US" sz="2800" dirty="0" smtClean="0"/>
              <a:t>Not a job for FITS!</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andaardontwerp">
  <a:themeElements>
    <a:clrScheme name="Standaardontwerp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ardontwerp">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Standaardontwerp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ardontwerp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ardontwerp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ardontwerp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ardontwer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ardontwer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ardontwer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Verve.thmx</Template>
  <TotalTime>21149</TotalTime>
  <Words>1142</Words>
  <Application>Microsoft Macintosh PowerPoint</Application>
  <PresentationFormat>Custom</PresentationFormat>
  <Paragraphs>86</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Standaardontwerp</vt:lpstr>
      <vt:lpstr>Slide 1</vt:lpstr>
    </vt:vector>
  </TitlesOfParts>
  <Company>Astron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Roelof Kiers</dc:creator>
  <cp:lastModifiedBy>Kenneth Anderson</cp:lastModifiedBy>
  <cp:revision>258</cp:revision>
  <cp:lastPrinted>2010-10-22T11:51:54Z</cp:lastPrinted>
  <dcterms:created xsi:type="dcterms:W3CDTF">2010-11-05T11:10:25Z</dcterms:created>
  <dcterms:modified xsi:type="dcterms:W3CDTF">2010-11-05T16:04:56Z</dcterms:modified>
</cp:coreProperties>
</file>