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slides/slide2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pdf" ContentType="application/pdf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36" r:id="rId1"/>
  </p:sldMasterIdLst>
  <p:sldIdLst>
    <p:sldId id="256" r:id="rId2"/>
    <p:sldId id="278" r:id="rId3"/>
    <p:sldId id="277" r:id="rId4"/>
    <p:sldId id="279" r:id="rId5"/>
    <p:sldId id="280" r:id="rId6"/>
    <p:sldId id="281" r:id="rId7"/>
    <p:sldId id="282" r:id="rId8"/>
    <p:sldId id="283" r:id="rId9"/>
    <p:sldId id="284" r:id="rId10"/>
    <p:sldId id="264" r:id="rId11"/>
    <p:sldId id="285" r:id="rId12"/>
    <p:sldId id="259" r:id="rId13"/>
    <p:sldId id="257" r:id="rId14"/>
    <p:sldId id="265" r:id="rId15"/>
    <p:sldId id="268" r:id="rId16"/>
    <p:sldId id="270" r:id="rId17"/>
    <p:sldId id="275" r:id="rId18"/>
    <p:sldId id="272" r:id="rId19"/>
    <p:sldId id="273" r:id="rId20"/>
    <p:sldId id="276" r:id="rId21"/>
    <p:sldId id="271" r:id="rId22"/>
    <p:sldId id="266" r:id="rId23"/>
    <p:sldId id="263" r:id="rId24"/>
    <p:sldId id="260" r:id="rId25"/>
    <p:sldId id="261" r:id="rId26"/>
    <p:sldId id="26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4506" autoAdjust="0"/>
    <p:restoredTop sz="94656" autoAdjust="0"/>
  </p:normalViewPr>
  <p:slideViewPr>
    <p:cSldViewPr snapToGrid="0" snapToObjects="1">
      <p:cViewPr>
        <p:scale>
          <a:sx n="130" d="100"/>
          <a:sy n="130" d="100"/>
        </p:scale>
        <p:origin x="-312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1" Type="http://schemas.openxmlformats.org/officeDocument/2006/relationships/theme" Target="theme/theme1.xml"/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printerSettings" Target="printerSettings/printerSettings1.bin"/><Relationship Id="rId26" Type="http://schemas.openxmlformats.org/officeDocument/2006/relationships/slide" Target="slides/slide25.xml"/><Relationship Id="rId30" Type="http://schemas.openxmlformats.org/officeDocument/2006/relationships/viewProps" Target="viewProps.xml"/><Relationship Id="rId11" Type="http://schemas.openxmlformats.org/officeDocument/2006/relationships/slide" Target="slides/slide10.xml"/><Relationship Id="rId29" Type="http://schemas.openxmlformats.org/officeDocument/2006/relationships/presProps" Target="presProps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987F0AA-256E-9B40-BC01-227FD06FC19E}" type="datetimeFigureOut">
              <a:rPr lang="en-US" smtClean="0"/>
              <a:pPr/>
              <a:t>11/9/10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A87D8CE-23D5-3C4C-97F8-A588F8DF38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829058" y="0"/>
            <a:ext cx="10523391" cy="2236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farEarth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29058" y="948267"/>
            <a:ext cx="10660029" cy="58855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F0AA-256E-9B40-BC01-227FD06FC19E}" type="datetimeFigureOut">
              <a:rPr lang="en-US" smtClean="0"/>
              <a:pPr/>
              <a:t>11/9/10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D8CE-23D5-3C4C-97F8-A588F8DF3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F0AA-256E-9B40-BC01-227FD06FC19E}" type="datetimeFigureOut">
              <a:rPr lang="en-US" smtClean="0"/>
              <a:pPr/>
              <a:t>11/9/10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D8CE-23D5-3C4C-97F8-A588F8DF3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987F0AA-256E-9B40-BC01-227FD06FC19E}" type="datetimeFigureOut">
              <a:rPr lang="en-US" smtClean="0"/>
              <a:pPr/>
              <a:t>11/9/10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D8CE-23D5-3C4C-97F8-A588F8DF3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987F0AA-256E-9B40-BC01-227FD06FC19E}" type="datetimeFigureOut">
              <a:rPr lang="en-US" smtClean="0"/>
              <a:pPr/>
              <a:t>11/9/10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A87D8CE-23D5-3C4C-97F8-A588F8DF381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987F0AA-256E-9B40-BC01-227FD06FC19E}" type="datetimeFigureOut">
              <a:rPr lang="en-US" smtClean="0"/>
              <a:pPr/>
              <a:t>11/9/10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A87D8CE-23D5-3C4C-97F8-A588F8DF3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987F0AA-256E-9B40-BC01-227FD06FC19E}" type="datetimeFigureOut">
              <a:rPr lang="en-US" smtClean="0"/>
              <a:pPr/>
              <a:t>11/9/10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A87D8CE-23D5-3C4C-97F8-A588F8DF3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F0AA-256E-9B40-BC01-227FD06FC19E}" type="datetimeFigureOut">
              <a:rPr lang="en-US" smtClean="0"/>
              <a:pPr/>
              <a:t>11/9/10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D8CE-23D5-3C4C-97F8-A588F8DF3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987F0AA-256E-9B40-BC01-227FD06FC19E}" type="datetimeFigureOut">
              <a:rPr lang="en-US" smtClean="0"/>
              <a:pPr/>
              <a:t>11/9/10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A87D8CE-23D5-3C4C-97F8-A588F8DF3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987F0AA-256E-9B40-BC01-227FD06FC19E}" type="datetimeFigureOut">
              <a:rPr lang="en-US" smtClean="0"/>
              <a:pPr/>
              <a:t>11/9/10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A87D8CE-23D5-3C4C-97F8-A588F8DF3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CA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987F0AA-256E-9B40-BC01-227FD06FC19E}" type="datetimeFigureOut">
              <a:rPr lang="en-US" smtClean="0"/>
              <a:pPr/>
              <a:t>11/9/10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A87D8CE-23D5-3C4C-97F8-A588F8DF3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CA" smtClean="0"/>
              <a:t>Click to edit Master text styles</a:t>
            </a:r>
          </a:p>
          <a:p>
            <a:pPr lvl="1" eaLnBrk="1" latinLnBrk="0" hangingPunct="1"/>
            <a:r>
              <a:rPr kumimoji="0" lang="en-CA" smtClean="0"/>
              <a:t>Second level</a:t>
            </a:r>
          </a:p>
          <a:p>
            <a:pPr lvl="2" eaLnBrk="1" latinLnBrk="0" hangingPunct="1"/>
            <a:r>
              <a:rPr kumimoji="0" lang="en-CA" smtClean="0"/>
              <a:t>Third level</a:t>
            </a:r>
          </a:p>
          <a:p>
            <a:pPr lvl="3" eaLnBrk="1" latinLnBrk="0" hangingPunct="1"/>
            <a:r>
              <a:rPr kumimoji="0" lang="en-CA" smtClean="0"/>
              <a:t>Fourth level</a:t>
            </a:r>
          </a:p>
          <a:p>
            <a:pPr lvl="4" eaLnBrk="1" latinLnBrk="0" hangingPunct="1"/>
            <a:r>
              <a:rPr kumimoji="0" lang="en-CA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987F0AA-256E-9B40-BC01-227FD06FC19E}" type="datetimeFigureOut">
              <a:rPr lang="en-US" smtClean="0"/>
              <a:pPr/>
              <a:t>11/9/10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A87D8CE-23D5-3C4C-97F8-A588F8DF3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image" Target="../media/image7.png"/><Relationship Id="rId4" Type="http://schemas.openxmlformats.org/officeDocument/2006/relationships/image" Target="../media/image5.pd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7467" y="1718733"/>
            <a:ext cx="5706533" cy="448733"/>
          </a:xfrm>
        </p:spPr>
        <p:txBody>
          <a:bodyPr>
            <a:normAutofit fontScale="90000"/>
          </a:bodyPr>
          <a:lstStyle/>
          <a:p>
            <a:r>
              <a:rPr lang="en-US" sz="3200" cap="small" dirty="0" smtClean="0"/>
              <a:t>The Framework pulsar pipeline</a:t>
            </a:r>
            <a:endParaRPr lang="en-US" sz="3200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3500" y="2167466"/>
            <a:ext cx="1261533" cy="457198"/>
          </a:xfrm>
        </p:spPr>
        <p:txBody>
          <a:bodyPr>
            <a:normAutofit lnSpcReduction="10000"/>
          </a:bodyPr>
          <a:lstStyle/>
          <a:p>
            <a:r>
              <a:rPr lang="en-US" sz="2400" b="1" dirty="0" err="1" smtClean="0">
                <a:latin typeface="American Typewriter Light"/>
              </a:rPr>
              <a:t>pulp.py</a:t>
            </a:r>
            <a:endParaRPr lang="en-US" sz="2400" b="1" dirty="0">
              <a:latin typeface="American Typewriter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cap="all" dirty="0" smtClean="0"/>
              <a:t>Framework Pulsar pipeline</a:t>
            </a:r>
            <a:endParaRPr lang="en-US" sz="32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162" dirty="0" smtClean="0"/>
              <a:t>The parallel pipeline framework</a:t>
            </a:r>
          </a:p>
          <a:p>
            <a:pPr lvl="1"/>
            <a:r>
              <a:rPr lang="en-US" sz="1600" dirty="0" smtClean="0"/>
              <a:t>A series, possibly complex, of “recipes” are executed, much like a job queue.</a:t>
            </a:r>
          </a:p>
          <a:p>
            <a:pPr lvl="1"/>
            <a:r>
              <a:rPr lang="en-US" sz="1600" dirty="0" smtClean="0"/>
              <a:t>Executed recipes create push-pull connections between the controlling “head node” and designated “compute nodes” of the cluster</a:t>
            </a:r>
          </a:p>
          <a:p>
            <a:pPr lvl="1"/>
            <a:r>
              <a:rPr lang="en-US" sz="1600" dirty="0" smtClean="0"/>
              <a:t>The recipes create jobs based upon the number of input </a:t>
            </a:r>
            <a:r>
              <a:rPr lang="en-US" sz="1600" dirty="0" err="1" smtClean="0"/>
              <a:t>subbands</a:t>
            </a:r>
            <a:r>
              <a:rPr lang="en-US" sz="1600" dirty="0" smtClean="0"/>
              <a:t>, definition, and argument parameters</a:t>
            </a:r>
          </a:p>
          <a:p>
            <a:pPr lvl="1"/>
            <a:r>
              <a:rPr lang="en-US" sz="1600" dirty="0" smtClean="0"/>
              <a:t>Assigns recipe jobs to available compute nodes</a:t>
            </a:r>
          </a:p>
          <a:p>
            <a:pPr lvl="1"/>
            <a:r>
              <a:rPr lang="en-US" sz="1600" dirty="0" smtClean="0"/>
              <a:t>Compute node recipe receives control, computes</a:t>
            </a:r>
          </a:p>
          <a:p>
            <a:pPr lvl="1"/>
            <a:r>
              <a:rPr lang="en-US" sz="1600" dirty="0" smtClean="0"/>
              <a:t>Completion of compute node recipe returns control to head node</a:t>
            </a:r>
          </a:p>
          <a:p>
            <a:pPr lvl="1"/>
            <a:r>
              <a:rPr lang="en-US" sz="1600" dirty="0" smtClean="0"/>
              <a:t>Next recipe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Nominal processing:</a:t>
            </a:r>
          </a:p>
          <a:p>
            <a:pPr lvl="2"/>
            <a:r>
              <a:rPr lang="en-US" sz="1600" dirty="0" smtClean="0"/>
              <a:t>248 </a:t>
            </a:r>
            <a:r>
              <a:rPr lang="en-US" sz="1600" dirty="0" err="1" smtClean="0"/>
              <a:t>subband</a:t>
            </a:r>
            <a:r>
              <a:rPr lang="en-US" sz="1600" dirty="0" smtClean="0"/>
              <a:t> </a:t>
            </a:r>
            <a:r>
              <a:rPr lang="en-US" sz="1600" dirty="0" err="1" smtClean="0"/>
              <a:t>incoherentstokes</a:t>
            </a:r>
            <a:endParaRPr lang="en-US" sz="1600" dirty="0" smtClean="0"/>
          </a:p>
          <a:p>
            <a:pPr lvl="2"/>
            <a:r>
              <a:rPr lang="en-US" sz="1600" dirty="0" smtClean="0"/>
              <a:t>4 or 8 “RSP” splits</a:t>
            </a:r>
          </a:p>
          <a:p>
            <a:pPr lvl="2"/>
            <a:r>
              <a:rPr lang="en-US" sz="1600" dirty="0" smtClean="0"/>
              <a:t>4 jobs, 62 </a:t>
            </a:r>
            <a:r>
              <a:rPr lang="en-US" sz="1600" dirty="0" err="1" smtClean="0"/>
              <a:t>subbands</a:t>
            </a:r>
            <a:r>
              <a:rPr lang="en-US" sz="1600" dirty="0" smtClean="0"/>
              <a:t> / job or</a:t>
            </a:r>
          </a:p>
          <a:p>
            <a:pPr lvl="2"/>
            <a:r>
              <a:rPr lang="en-US" sz="1600" dirty="0" smtClean="0"/>
              <a:t>8 jobs, 31 </a:t>
            </a:r>
            <a:r>
              <a:rPr lang="en-US" sz="1600" dirty="0" err="1" smtClean="0"/>
              <a:t>subbands</a:t>
            </a:r>
            <a:r>
              <a:rPr lang="en-US" sz="1600" dirty="0" smtClean="0"/>
              <a:t>/job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FRAMEWORK PULSAR PIPELINE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3273" dirty="0" smtClean="0"/>
              <a:t>The pulsar pipeline definition:</a:t>
            </a:r>
          </a:p>
          <a:p>
            <a:pPr>
              <a:buNone/>
            </a:pPr>
            <a:endParaRPr lang="en-US" sz="3273" dirty="0" smtClean="0"/>
          </a:p>
          <a:p>
            <a:pPr>
              <a:buNone/>
            </a:pPr>
            <a:r>
              <a:rPr lang="en-US" sz="4000" dirty="0" smtClean="0">
                <a:latin typeface="Andale Mono"/>
                <a:cs typeface="Andale Mono"/>
              </a:rPr>
              <a:t>def </a:t>
            </a:r>
            <a:r>
              <a:rPr lang="en-US" sz="4000" dirty="0" err="1" smtClean="0">
                <a:latin typeface="Andale Mono"/>
                <a:cs typeface="Andale Mono"/>
              </a:rPr>
              <a:t>pipeline_logic(self</a:t>
            </a:r>
            <a:r>
              <a:rPr lang="en-US" sz="4000" dirty="0" smtClean="0">
                <a:latin typeface="Andale Mono"/>
                <a:cs typeface="Andale Mono"/>
              </a:rPr>
              <a:t>):</a:t>
            </a:r>
          </a:p>
          <a:p>
            <a:pPr>
              <a:buNone/>
            </a:pPr>
            <a:r>
              <a:rPr lang="en-US" sz="4000" dirty="0" smtClean="0">
                <a:latin typeface="Andale Mono"/>
                <a:cs typeface="Andale Mono"/>
              </a:rPr>
              <a:t>  </a:t>
            </a:r>
            <a:r>
              <a:rPr lang="en-US" sz="4000" dirty="0" err="1" smtClean="0">
                <a:latin typeface="Andale Mono"/>
                <a:cs typeface="Andale Mono"/>
              </a:rPr>
              <a:t>obsid</a:t>
            </a:r>
            <a:r>
              <a:rPr lang="en-US" sz="4000" dirty="0" smtClean="0">
                <a:latin typeface="Andale Mono"/>
                <a:cs typeface="Andale Mono"/>
              </a:rPr>
              <a:t>      = </a:t>
            </a:r>
            <a:r>
              <a:rPr lang="en-US" sz="4000" dirty="0" err="1" smtClean="0">
                <a:latin typeface="Andale Mono"/>
                <a:cs typeface="Andale Mono"/>
              </a:rPr>
              <a:t>self.inputs['obsid</a:t>
            </a:r>
            <a:r>
              <a:rPr lang="en-US" sz="4000" dirty="0" smtClean="0">
                <a:latin typeface="Andale Mono"/>
                <a:cs typeface="Andale Mono"/>
              </a:rPr>
              <a:t>']</a:t>
            </a:r>
          </a:p>
          <a:p>
            <a:pPr>
              <a:buNone/>
            </a:pPr>
            <a:r>
              <a:rPr lang="en-US" sz="4000" dirty="0" smtClean="0">
                <a:latin typeface="Andale Mono"/>
                <a:cs typeface="Andale Mono"/>
              </a:rPr>
              <a:t>  pulsar     = </a:t>
            </a:r>
            <a:r>
              <a:rPr lang="en-US" sz="4000" dirty="0" err="1" smtClean="0">
                <a:latin typeface="Andale Mono"/>
                <a:cs typeface="Andale Mono"/>
              </a:rPr>
              <a:t>self.inputs['pulsar</a:t>
            </a:r>
            <a:r>
              <a:rPr lang="en-US" sz="4000" dirty="0" smtClean="0">
                <a:latin typeface="Andale Mono"/>
                <a:cs typeface="Andale Mono"/>
              </a:rPr>
              <a:t>']</a:t>
            </a:r>
          </a:p>
          <a:p>
            <a:pPr>
              <a:buNone/>
            </a:pPr>
            <a:r>
              <a:rPr lang="en-US" sz="4000" dirty="0" smtClean="0">
                <a:latin typeface="Andale Mono"/>
                <a:cs typeface="Andale Mono"/>
              </a:rPr>
              <a:t>  </a:t>
            </a:r>
            <a:r>
              <a:rPr lang="en-US" sz="4000" dirty="0" err="1" smtClean="0">
                <a:latin typeface="Andale Mono"/>
                <a:cs typeface="Andale Mono"/>
              </a:rPr>
              <a:t>filefactor</a:t>
            </a:r>
            <a:r>
              <a:rPr lang="en-US" sz="4000" dirty="0" smtClean="0">
                <a:latin typeface="Andale Mono"/>
                <a:cs typeface="Andale Mono"/>
              </a:rPr>
              <a:t> = </a:t>
            </a:r>
            <a:r>
              <a:rPr lang="en-US" sz="4000" dirty="0" err="1" smtClean="0">
                <a:latin typeface="Andale Mono"/>
                <a:cs typeface="Andale Mono"/>
              </a:rPr>
              <a:t>self.inputs['filefactor</a:t>
            </a:r>
            <a:r>
              <a:rPr lang="en-US" sz="4000" dirty="0" smtClean="0">
                <a:latin typeface="Andale Mono"/>
                <a:cs typeface="Andale Mono"/>
              </a:rPr>
              <a:t>']</a:t>
            </a:r>
          </a:p>
          <a:p>
            <a:pPr>
              <a:buNone/>
            </a:pPr>
            <a:r>
              <a:rPr lang="en-US" sz="4000" dirty="0" smtClean="0">
                <a:latin typeface="Andale Mono"/>
                <a:cs typeface="Andale Mono"/>
              </a:rPr>
              <a:t>  arch       = </a:t>
            </a:r>
            <a:r>
              <a:rPr lang="en-US" sz="4000" dirty="0" err="1" smtClean="0">
                <a:latin typeface="Andale Mono"/>
                <a:cs typeface="Andale Mono"/>
              </a:rPr>
              <a:t>self.inputs['arch</a:t>
            </a:r>
            <a:r>
              <a:rPr lang="en-US" sz="4000" dirty="0" smtClean="0">
                <a:latin typeface="Andale Mono"/>
                <a:cs typeface="Andale Mono"/>
              </a:rPr>
              <a:t>']</a:t>
            </a:r>
          </a:p>
          <a:p>
            <a:pPr>
              <a:buNone/>
            </a:pPr>
            <a:endParaRPr lang="en-US" sz="4000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sz="4000" dirty="0" smtClean="0">
                <a:latin typeface="Andale Mono"/>
                <a:cs typeface="Andale Mono"/>
              </a:rPr>
              <a:t>  with </a:t>
            </a:r>
            <a:r>
              <a:rPr lang="en-US" sz="4000" dirty="0" err="1" smtClean="0">
                <a:latin typeface="Andale Mono"/>
                <a:cs typeface="Andale Mono"/>
              </a:rPr>
              <a:t>log_time(self.logger</a:t>
            </a:r>
            <a:r>
              <a:rPr lang="en-US" sz="4000" dirty="0" smtClean="0">
                <a:latin typeface="Andale Mono"/>
                <a:cs typeface="Andale Mono"/>
              </a:rPr>
              <a:t>):</a:t>
            </a:r>
          </a:p>
          <a:p>
            <a:pPr>
              <a:buNone/>
            </a:pPr>
            <a:r>
              <a:rPr lang="en-US" sz="4000" dirty="0" smtClean="0">
                <a:latin typeface="Andale Mono"/>
                <a:cs typeface="Andale Mono"/>
              </a:rPr>
              <a:t>      with </a:t>
            </a:r>
            <a:r>
              <a:rPr lang="en-US" sz="4000" dirty="0" err="1" smtClean="0">
                <a:latin typeface="Andale Mono"/>
                <a:cs typeface="Andale Mono"/>
              </a:rPr>
              <a:t>ipython_cluster(self.config</a:t>
            </a:r>
            <a:r>
              <a:rPr lang="en-US" sz="4000" dirty="0" smtClean="0">
                <a:latin typeface="Andale Mono"/>
                <a:cs typeface="Andale Mono"/>
              </a:rPr>
              <a:t>, </a:t>
            </a:r>
            <a:r>
              <a:rPr lang="en-US" sz="4000" dirty="0" err="1" smtClean="0">
                <a:latin typeface="Andale Mono"/>
                <a:cs typeface="Andale Mono"/>
              </a:rPr>
              <a:t>self.logger</a:t>
            </a:r>
            <a:r>
              <a:rPr lang="en-US" sz="4000" dirty="0" smtClean="0">
                <a:latin typeface="Andale Mono"/>
                <a:cs typeface="Andale Mono"/>
              </a:rPr>
              <a:t>):</a:t>
            </a:r>
          </a:p>
          <a:p>
            <a:pPr>
              <a:buNone/>
            </a:pPr>
            <a:r>
              <a:rPr lang="en-US" sz="4000" dirty="0" smtClean="0">
                <a:latin typeface="Andale Mono"/>
                <a:cs typeface="Andale Mono"/>
              </a:rPr>
              <a:t>          if </a:t>
            </a:r>
            <a:r>
              <a:rPr lang="en-US" sz="4000" dirty="0" err="1" smtClean="0">
                <a:latin typeface="Andale Mono"/>
                <a:cs typeface="Andale Mono"/>
              </a:rPr>
              <a:t>filefactor</a:t>
            </a:r>
            <a:r>
              <a:rPr lang="en-US" sz="4000" dirty="0" smtClean="0">
                <a:latin typeface="Andale Mono"/>
                <a:cs typeface="Andale Mono"/>
              </a:rPr>
              <a:t> = 1:</a:t>
            </a:r>
          </a:p>
          <a:p>
            <a:pPr>
              <a:buNone/>
            </a:pPr>
            <a:r>
              <a:rPr lang="en-US" sz="4000" dirty="0" smtClean="0">
                <a:latin typeface="Andale Mono"/>
                <a:cs typeface="Andale Mono"/>
              </a:rPr>
              <a:t>              </a:t>
            </a:r>
            <a:r>
              <a:rPr lang="en-US" sz="4000" dirty="0" err="1" smtClean="0">
                <a:latin typeface="Andale Mono"/>
                <a:cs typeface="Andale Mono"/>
              </a:rPr>
              <a:t>self.run_task("buildPulsArch",obsid</a:t>
            </a:r>
            <a:r>
              <a:rPr lang="en-US" sz="4000" dirty="0" smtClean="0">
                <a:latin typeface="Andale Mono"/>
                <a:cs typeface="Andale Mono"/>
              </a:rPr>
              <a:t>=</a:t>
            </a:r>
            <a:r>
              <a:rPr lang="en-US" sz="4000" dirty="0" err="1" smtClean="0">
                <a:latin typeface="Andale Mono"/>
                <a:cs typeface="Andale Mono"/>
              </a:rPr>
              <a:t>obsid,pulsar</a:t>
            </a:r>
            <a:r>
              <a:rPr lang="en-US" sz="4000" dirty="0" smtClean="0">
                <a:latin typeface="Andale Mono"/>
                <a:cs typeface="Andale Mono"/>
              </a:rPr>
              <a:t>=</a:t>
            </a:r>
            <a:r>
              <a:rPr lang="en-US" sz="4000" dirty="0" err="1" smtClean="0">
                <a:latin typeface="Andale Mono"/>
                <a:cs typeface="Andale Mono"/>
              </a:rPr>
              <a:t>pulsar,filefactor</a:t>
            </a:r>
            <a:r>
              <a:rPr lang="en-US" sz="4000" dirty="0" smtClean="0">
                <a:latin typeface="Andale Mono"/>
                <a:cs typeface="Andale Mono"/>
              </a:rPr>
              <a:t>=</a:t>
            </a:r>
            <a:r>
              <a:rPr lang="en-US" sz="4000" dirty="0" err="1" smtClean="0">
                <a:latin typeface="Andale Mono"/>
                <a:cs typeface="Andale Mono"/>
              </a:rPr>
              <a:t>filefactor,arch</a:t>
            </a:r>
            <a:r>
              <a:rPr lang="en-US" sz="4000" dirty="0" smtClean="0">
                <a:latin typeface="Andale Mono"/>
                <a:cs typeface="Andale Mono"/>
              </a:rPr>
              <a:t>=arch)</a:t>
            </a:r>
          </a:p>
          <a:p>
            <a:pPr>
              <a:buNone/>
            </a:pPr>
            <a:r>
              <a:rPr lang="en-US" sz="4000" dirty="0" smtClean="0">
                <a:latin typeface="Andale Mono"/>
                <a:cs typeface="Andale Mono"/>
              </a:rPr>
              <a:t>              self.run_task("bf2presto”,obsid=</a:t>
            </a:r>
            <a:r>
              <a:rPr lang="en-US" sz="4000" dirty="0" err="1" smtClean="0">
                <a:latin typeface="Andale Mono"/>
                <a:cs typeface="Andale Mono"/>
              </a:rPr>
              <a:t>obsid,pulsar</a:t>
            </a:r>
            <a:r>
              <a:rPr lang="en-US" sz="4000" dirty="0" smtClean="0">
                <a:latin typeface="Andale Mono"/>
                <a:cs typeface="Andale Mono"/>
              </a:rPr>
              <a:t>=</a:t>
            </a:r>
            <a:r>
              <a:rPr lang="en-US" sz="4000" dirty="0" err="1" smtClean="0">
                <a:latin typeface="Andale Mono"/>
                <a:cs typeface="Andale Mono"/>
              </a:rPr>
              <a:t>pulsar,filefactor</a:t>
            </a:r>
            <a:r>
              <a:rPr lang="en-US" sz="4000" dirty="0" smtClean="0">
                <a:latin typeface="Andale Mono"/>
                <a:cs typeface="Andale Mono"/>
              </a:rPr>
              <a:t>=</a:t>
            </a:r>
            <a:r>
              <a:rPr lang="en-US" sz="4000" dirty="0" err="1" smtClean="0">
                <a:latin typeface="Andale Mono"/>
                <a:cs typeface="Andale Mono"/>
              </a:rPr>
              <a:t>filefactor,arch</a:t>
            </a:r>
            <a:r>
              <a:rPr lang="en-US" sz="4000" dirty="0" smtClean="0">
                <a:latin typeface="Andale Mono"/>
                <a:cs typeface="Andale Mono"/>
              </a:rPr>
              <a:t>=arch)</a:t>
            </a:r>
          </a:p>
          <a:p>
            <a:pPr>
              <a:buNone/>
            </a:pPr>
            <a:r>
              <a:rPr lang="en-US" sz="4000" dirty="0" smtClean="0">
                <a:latin typeface="Andale Mono"/>
                <a:cs typeface="Andale Mono"/>
              </a:rPr>
              <a:t>              </a:t>
            </a:r>
            <a:r>
              <a:rPr lang="en-US" sz="4000" dirty="0" err="1" smtClean="0">
                <a:latin typeface="Andale Mono"/>
                <a:cs typeface="Andale Mono"/>
              </a:rPr>
              <a:t>self.run_task("prepareInf”,obsid</a:t>
            </a:r>
            <a:r>
              <a:rPr lang="en-US" sz="4000" dirty="0" smtClean="0">
                <a:latin typeface="Andale Mono"/>
                <a:cs typeface="Andale Mono"/>
              </a:rPr>
              <a:t>=</a:t>
            </a:r>
            <a:r>
              <a:rPr lang="en-US" sz="4000" dirty="0" err="1" smtClean="0">
                <a:latin typeface="Andale Mono"/>
                <a:cs typeface="Andale Mono"/>
              </a:rPr>
              <a:t>obsid,pulsar</a:t>
            </a:r>
            <a:r>
              <a:rPr lang="en-US" sz="4000" dirty="0" smtClean="0">
                <a:latin typeface="Andale Mono"/>
                <a:cs typeface="Andale Mono"/>
              </a:rPr>
              <a:t>=</a:t>
            </a:r>
            <a:r>
              <a:rPr lang="en-US" sz="4000" dirty="0" err="1" smtClean="0">
                <a:latin typeface="Andale Mono"/>
                <a:cs typeface="Andale Mono"/>
              </a:rPr>
              <a:t>pulsar,filefactor</a:t>
            </a:r>
            <a:r>
              <a:rPr lang="en-US" sz="4000" dirty="0" smtClean="0">
                <a:latin typeface="Andale Mono"/>
                <a:cs typeface="Andale Mono"/>
              </a:rPr>
              <a:t>=</a:t>
            </a:r>
            <a:r>
              <a:rPr lang="en-US" sz="4000" dirty="0" err="1" smtClean="0">
                <a:latin typeface="Andale Mono"/>
                <a:cs typeface="Andale Mono"/>
              </a:rPr>
              <a:t>filefactor,arch</a:t>
            </a:r>
            <a:r>
              <a:rPr lang="en-US" sz="4000" dirty="0" smtClean="0">
                <a:latin typeface="Andale Mono"/>
                <a:cs typeface="Andale Mono"/>
              </a:rPr>
              <a:t>=arch)</a:t>
            </a:r>
          </a:p>
          <a:p>
            <a:pPr>
              <a:buNone/>
            </a:pPr>
            <a:r>
              <a:rPr lang="en-US" sz="4000" dirty="0" smtClean="0">
                <a:latin typeface="Andale Mono"/>
                <a:cs typeface="Andale Mono"/>
              </a:rPr>
              <a:t>              </a:t>
            </a:r>
            <a:r>
              <a:rPr lang="en-US" sz="4000" dirty="0" err="1" smtClean="0">
                <a:latin typeface="Andale Mono"/>
                <a:cs typeface="Andale Mono"/>
              </a:rPr>
              <a:t>self.run_task("prepfold</a:t>
            </a:r>
            <a:r>
              <a:rPr lang="en-US" sz="4000" dirty="0" smtClean="0">
                <a:latin typeface="Andale Mono"/>
                <a:cs typeface="Andale Mono"/>
              </a:rPr>
              <a:t>", </a:t>
            </a:r>
            <a:r>
              <a:rPr lang="en-US" sz="4000" dirty="0" err="1" smtClean="0">
                <a:latin typeface="Andale Mono"/>
                <a:cs typeface="Andale Mono"/>
              </a:rPr>
              <a:t>obsid</a:t>
            </a:r>
            <a:r>
              <a:rPr lang="en-US" sz="4000" dirty="0" smtClean="0">
                <a:latin typeface="Andale Mono"/>
                <a:cs typeface="Andale Mono"/>
              </a:rPr>
              <a:t>=</a:t>
            </a:r>
            <a:r>
              <a:rPr lang="en-US" sz="4000" dirty="0" err="1" smtClean="0">
                <a:latin typeface="Andale Mono"/>
                <a:cs typeface="Andale Mono"/>
              </a:rPr>
              <a:t>obsid,pulsar</a:t>
            </a:r>
            <a:r>
              <a:rPr lang="en-US" sz="4000" dirty="0" smtClean="0">
                <a:latin typeface="Andale Mono"/>
                <a:cs typeface="Andale Mono"/>
              </a:rPr>
              <a:t>=</a:t>
            </a:r>
            <a:r>
              <a:rPr lang="en-US" sz="4000" dirty="0" err="1" smtClean="0">
                <a:latin typeface="Andale Mono"/>
                <a:cs typeface="Andale Mono"/>
              </a:rPr>
              <a:t>pulsar,filefactor</a:t>
            </a:r>
            <a:r>
              <a:rPr lang="en-US" sz="4000" dirty="0" smtClean="0">
                <a:latin typeface="Andale Mono"/>
                <a:cs typeface="Andale Mono"/>
              </a:rPr>
              <a:t>=</a:t>
            </a:r>
            <a:r>
              <a:rPr lang="en-US" sz="4000" dirty="0" err="1" smtClean="0">
                <a:latin typeface="Andale Mono"/>
                <a:cs typeface="Andale Mono"/>
              </a:rPr>
              <a:t>filefactor,arch</a:t>
            </a:r>
            <a:r>
              <a:rPr lang="en-US" sz="4000" dirty="0" smtClean="0">
                <a:latin typeface="Andale Mono"/>
                <a:cs typeface="Andale Mono"/>
              </a:rPr>
              <a:t>=arch)</a:t>
            </a:r>
          </a:p>
          <a:p>
            <a:pPr>
              <a:buNone/>
            </a:pPr>
            <a:r>
              <a:rPr lang="en-US" sz="4000" dirty="0" smtClean="0">
                <a:latin typeface="Andale Mono"/>
                <a:cs typeface="Andale Mono"/>
              </a:rPr>
              <a:t>              </a:t>
            </a:r>
            <a:r>
              <a:rPr lang="en-US" sz="4000" dirty="0" err="1" smtClean="0">
                <a:latin typeface="Andale Mono"/>
                <a:cs typeface="Andale Mono"/>
              </a:rPr>
              <a:t>self.run_task("rfiplot</a:t>
            </a:r>
            <a:r>
              <a:rPr lang="en-US" sz="4000" dirty="0" smtClean="0">
                <a:latin typeface="Andale Mono"/>
                <a:cs typeface="Andale Mono"/>
              </a:rPr>
              <a:t>", </a:t>
            </a:r>
            <a:r>
              <a:rPr lang="en-US" sz="4000" dirty="0" err="1" smtClean="0">
                <a:latin typeface="Andale Mono"/>
                <a:cs typeface="Andale Mono"/>
              </a:rPr>
              <a:t>obsid</a:t>
            </a:r>
            <a:r>
              <a:rPr lang="en-US" sz="4000" dirty="0" smtClean="0">
                <a:latin typeface="Andale Mono"/>
                <a:cs typeface="Andale Mono"/>
              </a:rPr>
              <a:t>=</a:t>
            </a:r>
            <a:r>
              <a:rPr lang="en-US" sz="4000" dirty="0" err="1" smtClean="0">
                <a:latin typeface="Andale Mono"/>
                <a:cs typeface="Andale Mono"/>
              </a:rPr>
              <a:t>obsid,pulsar</a:t>
            </a:r>
            <a:r>
              <a:rPr lang="en-US" sz="4000" dirty="0" smtClean="0">
                <a:latin typeface="Andale Mono"/>
                <a:cs typeface="Andale Mono"/>
              </a:rPr>
              <a:t>=</a:t>
            </a:r>
            <a:r>
              <a:rPr lang="en-US" sz="4000" dirty="0" err="1" smtClean="0">
                <a:latin typeface="Andale Mono"/>
                <a:cs typeface="Andale Mono"/>
              </a:rPr>
              <a:t>pulsar,filefactor</a:t>
            </a:r>
            <a:r>
              <a:rPr lang="en-US" sz="4000" dirty="0" smtClean="0">
                <a:latin typeface="Andale Mono"/>
                <a:cs typeface="Andale Mono"/>
              </a:rPr>
              <a:t>=</a:t>
            </a:r>
            <a:r>
              <a:rPr lang="en-US" sz="4000" dirty="0" err="1" smtClean="0">
                <a:latin typeface="Andale Mono"/>
                <a:cs typeface="Andale Mono"/>
              </a:rPr>
              <a:t>filefactor,arch</a:t>
            </a:r>
            <a:r>
              <a:rPr lang="en-US" sz="4000" dirty="0" smtClean="0">
                <a:latin typeface="Andale Mono"/>
                <a:cs typeface="Andale Mono"/>
              </a:rPr>
              <a:t>=arch)</a:t>
            </a:r>
          </a:p>
          <a:p>
            <a:pPr>
              <a:buNone/>
            </a:pPr>
            <a:r>
              <a:rPr lang="en-US" sz="4000" dirty="0" smtClean="0">
                <a:latin typeface="Andale Mono"/>
                <a:cs typeface="Andale Mono"/>
              </a:rPr>
              <a:t>          else:</a:t>
            </a:r>
          </a:p>
          <a:p>
            <a:pPr>
              <a:buNone/>
            </a:pPr>
            <a:r>
              <a:rPr lang="en-US" sz="4000" dirty="0" smtClean="0">
                <a:latin typeface="Andale Mono"/>
                <a:cs typeface="Andale Mono"/>
              </a:rPr>
              <a:t>	         </a:t>
            </a:r>
            <a:r>
              <a:rPr lang="en-US" sz="4000" dirty="0" err="1" smtClean="0">
                <a:latin typeface="Andale Mono"/>
                <a:cs typeface="Andale Mono"/>
              </a:rPr>
              <a:t>self.run_task("buildPulsArch",obsid</a:t>
            </a:r>
            <a:r>
              <a:rPr lang="en-US" sz="4000" dirty="0" smtClean="0">
                <a:latin typeface="Andale Mono"/>
                <a:cs typeface="Andale Mono"/>
              </a:rPr>
              <a:t>=</a:t>
            </a:r>
            <a:r>
              <a:rPr lang="en-US" sz="4000" dirty="0" err="1" smtClean="0">
                <a:latin typeface="Andale Mono"/>
                <a:cs typeface="Andale Mono"/>
              </a:rPr>
              <a:t>obsid,pulsar</a:t>
            </a:r>
            <a:r>
              <a:rPr lang="en-US" sz="4000" dirty="0" smtClean="0">
                <a:latin typeface="Andale Mono"/>
                <a:cs typeface="Andale Mono"/>
              </a:rPr>
              <a:t>=</a:t>
            </a:r>
            <a:r>
              <a:rPr lang="en-US" sz="4000" dirty="0" err="1" smtClean="0">
                <a:latin typeface="Andale Mono"/>
                <a:cs typeface="Andale Mono"/>
              </a:rPr>
              <a:t>pulsar,filefactor</a:t>
            </a:r>
            <a:r>
              <a:rPr lang="en-US" sz="4000" dirty="0" smtClean="0">
                <a:latin typeface="Andale Mono"/>
                <a:cs typeface="Andale Mono"/>
              </a:rPr>
              <a:t>=</a:t>
            </a:r>
            <a:r>
              <a:rPr lang="en-US" sz="4000" dirty="0" err="1" smtClean="0">
                <a:latin typeface="Andale Mono"/>
                <a:cs typeface="Andale Mono"/>
              </a:rPr>
              <a:t>filefactor,arch</a:t>
            </a:r>
            <a:r>
              <a:rPr lang="en-US" sz="4000" dirty="0" smtClean="0">
                <a:latin typeface="Andale Mono"/>
                <a:cs typeface="Andale Mono"/>
              </a:rPr>
              <a:t>=arch)</a:t>
            </a:r>
          </a:p>
          <a:p>
            <a:pPr>
              <a:buNone/>
            </a:pPr>
            <a:r>
              <a:rPr lang="en-US" sz="4000" dirty="0" smtClean="0">
                <a:latin typeface="Andale Mono"/>
                <a:cs typeface="Andale Mono"/>
              </a:rPr>
              <a:t>              self.run_task("bf2presto", </a:t>
            </a:r>
            <a:r>
              <a:rPr lang="en-US" sz="4000" dirty="0" err="1" smtClean="0">
                <a:latin typeface="Andale Mono"/>
                <a:cs typeface="Andale Mono"/>
              </a:rPr>
              <a:t>obsid</a:t>
            </a:r>
            <a:r>
              <a:rPr lang="en-US" sz="4000" dirty="0" smtClean="0">
                <a:latin typeface="Andale Mono"/>
                <a:cs typeface="Andale Mono"/>
              </a:rPr>
              <a:t>=</a:t>
            </a:r>
            <a:r>
              <a:rPr lang="en-US" sz="4000" dirty="0" err="1" smtClean="0">
                <a:latin typeface="Andale Mono"/>
                <a:cs typeface="Andale Mono"/>
              </a:rPr>
              <a:t>obsid,pulsar</a:t>
            </a:r>
            <a:r>
              <a:rPr lang="en-US" sz="4000" dirty="0" smtClean="0">
                <a:latin typeface="Andale Mono"/>
                <a:cs typeface="Andale Mono"/>
              </a:rPr>
              <a:t>=</a:t>
            </a:r>
            <a:r>
              <a:rPr lang="en-US" sz="4000" dirty="0" err="1" smtClean="0">
                <a:latin typeface="Andale Mono"/>
                <a:cs typeface="Andale Mono"/>
              </a:rPr>
              <a:t>pulsar,filefactor</a:t>
            </a:r>
            <a:r>
              <a:rPr lang="en-US" sz="4000" dirty="0" smtClean="0">
                <a:latin typeface="Andale Mono"/>
                <a:cs typeface="Andale Mono"/>
              </a:rPr>
              <a:t>=</a:t>
            </a:r>
            <a:r>
              <a:rPr lang="en-US" sz="4000" dirty="0" err="1" smtClean="0">
                <a:latin typeface="Andale Mono"/>
                <a:cs typeface="Andale Mono"/>
              </a:rPr>
              <a:t>filefactor,arch</a:t>
            </a:r>
            <a:r>
              <a:rPr lang="en-US" sz="4000" dirty="0" smtClean="0">
                <a:latin typeface="Andale Mono"/>
                <a:cs typeface="Andale Mono"/>
              </a:rPr>
              <a:t>=arch)</a:t>
            </a:r>
          </a:p>
          <a:p>
            <a:pPr>
              <a:buNone/>
            </a:pPr>
            <a:r>
              <a:rPr lang="en-US" sz="4000" dirty="0" smtClean="0">
                <a:latin typeface="Andale Mono"/>
                <a:cs typeface="Andale Mono"/>
              </a:rPr>
              <a:t>              </a:t>
            </a:r>
            <a:r>
              <a:rPr lang="en-US" sz="4000" dirty="0" err="1" smtClean="0">
                <a:latin typeface="Andale Mono"/>
                <a:cs typeface="Andale Mono"/>
              </a:rPr>
              <a:t>self.run_task("buildRSPAll”,obsid</a:t>
            </a:r>
            <a:r>
              <a:rPr lang="en-US" sz="4000" dirty="0" smtClean="0">
                <a:latin typeface="Andale Mono"/>
                <a:cs typeface="Andale Mono"/>
              </a:rPr>
              <a:t>=</a:t>
            </a:r>
            <a:r>
              <a:rPr lang="en-US" sz="4000" dirty="0" err="1" smtClean="0">
                <a:latin typeface="Andale Mono"/>
                <a:cs typeface="Andale Mono"/>
              </a:rPr>
              <a:t>obsid,pulsar</a:t>
            </a:r>
            <a:r>
              <a:rPr lang="en-US" sz="4000" dirty="0" smtClean="0">
                <a:latin typeface="Andale Mono"/>
                <a:cs typeface="Andale Mono"/>
              </a:rPr>
              <a:t>=</a:t>
            </a:r>
            <a:r>
              <a:rPr lang="en-US" sz="4000" dirty="0" err="1" smtClean="0">
                <a:latin typeface="Andale Mono"/>
                <a:cs typeface="Andale Mono"/>
              </a:rPr>
              <a:t>pulsar,filefactor</a:t>
            </a:r>
            <a:r>
              <a:rPr lang="en-US" sz="4000" dirty="0" smtClean="0">
                <a:latin typeface="Andale Mono"/>
                <a:cs typeface="Andale Mono"/>
              </a:rPr>
              <a:t>=</a:t>
            </a:r>
            <a:r>
              <a:rPr lang="en-US" sz="4000" dirty="0" err="1" smtClean="0">
                <a:latin typeface="Andale Mono"/>
                <a:cs typeface="Andale Mono"/>
              </a:rPr>
              <a:t>filefactor,arch</a:t>
            </a:r>
            <a:r>
              <a:rPr lang="en-US" sz="4000" dirty="0" smtClean="0">
                <a:latin typeface="Andale Mono"/>
                <a:cs typeface="Andale Mono"/>
              </a:rPr>
              <a:t>=arch)</a:t>
            </a:r>
          </a:p>
          <a:p>
            <a:pPr>
              <a:buNone/>
            </a:pPr>
            <a:r>
              <a:rPr lang="en-US" sz="4000" dirty="0" smtClean="0">
                <a:latin typeface="Andale Mono"/>
                <a:cs typeface="Andale Mono"/>
              </a:rPr>
              <a:t>              </a:t>
            </a:r>
            <a:r>
              <a:rPr lang="en-US" sz="4000" dirty="0" err="1" smtClean="0">
                <a:latin typeface="Andale Mono"/>
                <a:cs typeface="Andale Mono"/>
              </a:rPr>
              <a:t>self.run_task("prepareInf”,obsid</a:t>
            </a:r>
            <a:r>
              <a:rPr lang="en-US" sz="4000" dirty="0" smtClean="0">
                <a:latin typeface="Andale Mono"/>
                <a:cs typeface="Andale Mono"/>
              </a:rPr>
              <a:t>=</a:t>
            </a:r>
            <a:r>
              <a:rPr lang="en-US" sz="4000" dirty="0" err="1" smtClean="0">
                <a:latin typeface="Andale Mono"/>
                <a:cs typeface="Andale Mono"/>
              </a:rPr>
              <a:t>obsid,pulsar</a:t>
            </a:r>
            <a:r>
              <a:rPr lang="en-US" sz="4000" dirty="0" smtClean="0">
                <a:latin typeface="Andale Mono"/>
                <a:cs typeface="Andale Mono"/>
              </a:rPr>
              <a:t>=</a:t>
            </a:r>
            <a:r>
              <a:rPr lang="en-US" sz="4000" dirty="0" err="1" smtClean="0">
                <a:latin typeface="Andale Mono"/>
                <a:cs typeface="Andale Mono"/>
              </a:rPr>
              <a:t>pulsar,filefactor</a:t>
            </a:r>
            <a:r>
              <a:rPr lang="en-US" sz="4000" dirty="0" smtClean="0">
                <a:latin typeface="Andale Mono"/>
                <a:cs typeface="Andale Mono"/>
              </a:rPr>
              <a:t>=</a:t>
            </a:r>
            <a:r>
              <a:rPr lang="en-US" sz="4000" dirty="0" err="1" smtClean="0">
                <a:latin typeface="Andale Mono"/>
                <a:cs typeface="Andale Mono"/>
              </a:rPr>
              <a:t>filefactor,arch</a:t>
            </a:r>
            <a:r>
              <a:rPr lang="en-US" sz="4000" dirty="0" smtClean="0">
                <a:latin typeface="Andale Mono"/>
                <a:cs typeface="Andale Mono"/>
              </a:rPr>
              <a:t>=arch)</a:t>
            </a:r>
          </a:p>
          <a:p>
            <a:pPr>
              <a:buNone/>
            </a:pPr>
            <a:r>
              <a:rPr lang="en-US" sz="4000" dirty="0" smtClean="0">
                <a:latin typeface="Andale Mono"/>
                <a:cs typeface="Andale Mono"/>
              </a:rPr>
              <a:t>              </a:t>
            </a:r>
            <a:r>
              <a:rPr lang="en-US" sz="4000" dirty="0" err="1" smtClean="0">
                <a:latin typeface="Andale Mono"/>
                <a:cs typeface="Andale Mono"/>
              </a:rPr>
              <a:t>self.run_task("prepfold</a:t>
            </a:r>
            <a:r>
              <a:rPr lang="en-US" sz="4000" dirty="0" smtClean="0">
                <a:latin typeface="Andale Mono"/>
                <a:cs typeface="Andale Mono"/>
              </a:rPr>
              <a:t>", </a:t>
            </a:r>
            <a:r>
              <a:rPr lang="en-US" sz="4000" dirty="0" err="1" smtClean="0">
                <a:latin typeface="Andale Mono"/>
                <a:cs typeface="Andale Mono"/>
              </a:rPr>
              <a:t>obsid</a:t>
            </a:r>
            <a:r>
              <a:rPr lang="en-US" sz="4000" dirty="0" smtClean="0">
                <a:latin typeface="Andale Mono"/>
                <a:cs typeface="Andale Mono"/>
              </a:rPr>
              <a:t>=</a:t>
            </a:r>
            <a:r>
              <a:rPr lang="en-US" sz="4000" dirty="0" err="1" smtClean="0">
                <a:latin typeface="Andale Mono"/>
                <a:cs typeface="Andale Mono"/>
              </a:rPr>
              <a:t>obsid,pulsar</a:t>
            </a:r>
            <a:r>
              <a:rPr lang="en-US" sz="4000" dirty="0" smtClean="0">
                <a:latin typeface="Andale Mono"/>
                <a:cs typeface="Andale Mono"/>
              </a:rPr>
              <a:t>=</a:t>
            </a:r>
            <a:r>
              <a:rPr lang="en-US" sz="4000" dirty="0" err="1" smtClean="0">
                <a:latin typeface="Andale Mono"/>
                <a:cs typeface="Andale Mono"/>
              </a:rPr>
              <a:t>pulsar,filefactor</a:t>
            </a:r>
            <a:r>
              <a:rPr lang="en-US" sz="4000" dirty="0" smtClean="0">
                <a:latin typeface="Andale Mono"/>
                <a:cs typeface="Andale Mono"/>
              </a:rPr>
              <a:t>=</a:t>
            </a:r>
            <a:r>
              <a:rPr lang="en-US" sz="4000" dirty="0" err="1" smtClean="0">
                <a:latin typeface="Andale Mono"/>
                <a:cs typeface="Andale Mono"/>
              </a:rPr>
              <a:t>filefactor,arch</a:t>
            </a:r>
            <a:r>
              <a:rPr lang="en-US" sz="4000" dirty="0" smtClean="0">
                <a:latin typeface="Andale Mono"/>
                <a:cs typeface="Andale Mono"/>
              </a:rPr>
              <a:t>=arch)</a:t>
            </a:r>
          </a:p>
          <a:p>
            <a:pPr>
              <a:buNone/>
            </a:pPr>
            <a:r>
              <a:rPr lang="en-US" sz="4000" dirty="0" smtClean="0">
                <a:latin typeface="Andale Mono"/>
                <a:cs typeface="Andale Mono"/>
              </a:rPr>
              <a:t>              </a:t>
            </a:r>
            <a:r>
              <a:rPr lang="en-US" sz="4000" dirty="0" err="1" smtClean="0">
                <a:latin typeface="Andale Mono"/>
                <a:cs typeface="Andale Mono"/>
              </a:rPr>
              <a:t>self.run_task("rfiplot</a:t>
            </a:r>
            <a:r>
              <a:rPr lang="en-US" sz="4000" dirty="0" smtClean="0">
                <a:latin typeface="Andale Mono"/>
                <a:cs typeface="Andale Mono"/>
              </a:rPr>
              <a:t>", </a:t>
            </a:r>
            <a:r>
              <a:rPr lang="en-US" sz="4000" dirty="0" err="1" smtClean="0">
                <a:latin typeface="Andale Mono"/>
                <a:cs typeface="Andale Mono"/>
              </a:rPr>
              <a:t>obsid</a:t>
            </a:r>
            <a:r>
              <a:rPr lang="en-US" sz="4000" dirty="0" smtClean="0">
                <a:latin typeface="Andale Mono"/>
                <a:cs typeface="Andale Mono"/>
              </a:rPr>
              <a:t>=</a:t>
            </a:r>
            <a:r>
              <a:rPr lang="en-US" sz="4000" dirty="0" err="1" smtClean="0">
                <a:latin typeface="Andale Mono"/>
                <a:cs typeface="Andale Mono"/>
              </a:rPr>
              <a:t>obsid,pulsar</a:t>
            </a:r>
            <a:r>
              <a:rPr lang="en-US" sz="4000" dirty="0" smtClean="0">
                <a:latin typeface="Andale Mono"/>
                <a:cs typeface="Andale Mono"/>
              </a:rPr>
              <a:t>=</a:t>
            </a:r>
            <a:r>
              <a:rPr lang="en-US" sz="4000" dirty="0" err="1" smtClean="0">
                <a:latin typeface="Andale Mono"/>
                <a:cs typeface="Andale Mono"/>
              </a:rPr>
              <a:t>pulsar,filefactor</a:t>
            </a:r>
            <a:r>
              <a:rPr lang="en-US" sz="4000" dirty="0" smtClean="0">
                <a:latin typeface="Andale Mono"/>
                <a:cs typeface="Andale Mono"/>
              </a:rPr>
              <a:t>=</a:t>
            </a:r>
            <a:r>
              <a:rPr lang="en-US" sz="4000" dirty="0" err="1" smtClean="0">
                <a:latin typeface="Andale Mono"/>
                <a:cs typeface="Andale Mono"/>
              </a:rPr>
              <a:t>filefactor,arch</a:t>
            </a:r>
            <a:r>
              <a:rPr lang="en-US" sz="4000" dirty="0" smtClean="0">
                <a:latin typeface="Andale Mono"/>
                <a:cs typeface="Andale Mono"/>
              </a:rPr>
              <a:t>=arch)</a:t>
            </a:r>
          </a:p>
          <a:p>
            <a:pPr>
              <a:buNone/>
            </a:pPr>
            <a:r>
              <a:rPr lang="en-US" sz="4000" smtClean="0">
                <a:latin typeface="Andale Mono"/>
                <a:cs typeface="Andale Mono"/>
              </a:rPr>
              <a:t>…</a:t>
            </a:r>
          </a:p>
          <a:p>
            <a:pPr>
              <a:buNone/>
            </a:pPr>
            <a:endParaRPr lang="en-US" sz="4000" dirty="0" smtClean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FRAMEWORK PULSAR PIPELINE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0933"/>
            <a:ext cx="8229600" cy="491387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Built-in processing:</a:t>
            </a:r>
          </a:p>
          <a:p>
            <a:pPr lvl="2"/>
            <a:r>
              <a:rPr lang="en-US" sz="1600" dirty="0" smtClean="0"/>
              <a:t>Parallel processing of all </a:t>
            </a:r>
            <a:r>
              <a:rPr lang="en-US" sz="1600" dirty="0" err="1" smtClean="0"/>
              <a:t>subband</a:t>
            </a:r>
            <a:r>
              <a:rPr lang="en-US" sz="1600" dirty="0" smtClean="0"/>
              <a:t> splits, (i.e. +RSPA)</a:t>
            </a:r>
          </a:p>
          <a:p>
            <a:pPr lvl="3"/>
            <a:r>
              <a:rPr lang="en-US" sz="1200" dirty="0" smtClean="0"/>
              <a:t>Capacity for parallel processing </a:t>
            </a:r>
            <a:r>
              <a:rPr lang="en-US" sz="1200" dirty="0" err="1" smtClean="0"/>
              <a:t>n</a:t>
            </a:r>
            <a:r>
              <a:rPr lang="en-US" sz="1200" dirty="0" smtClean="0"/>
              <a:t> splits for </a:t>
            </a:r>
            <a:r>
              <a:rPr lang="en-US" sz="1200" dirty="0" err="1" smtClean="0"/>
              <a:t>m</a:t>
            </a:r>
            <a:r>
              <a:rPr lang="en-US" sz="1200" dirty="0" smtClean="0"/>
              <a:t> </a:t>
            </a:r>
            <a:r>
              <a:rPr lang="en-US" sz="1200" dirty="0" err="1" smtClean="0"/>
              <a:t>obsids</a:t>
            </a:r>
            <a:endParaRPr lang="en-US" sz="1200" dirty="0" smtClean="0"/>
          </a:p>
          <a:p>
            <a:pPr lvl="3"/>
            <a:endParaRPr lang="en-US" sz="1200" dirty="0" smtClean="0"/>
          </a:p>
          <a:p>
            <a:pPr lvl="2"/>
            <a:r>
              <a:rPr lang="en-US" sz="1600" dirty="0" smtClean="0"/>
              <a:t>“all” </a:t>
            </a:r>
            <a:r>
              <a:rPr lang="en-US" sz="1600" dirty="0" err="1" smtClean="0"/>
              <a:t>subbands</a:t>
            </a:r>
            <a:r>
              <a:rPr lang="en-US" sz="1600" dirty="0" smtClean="0"/>
              <a:t> processed automatically</a:t>
            </a:r>
          </a:p>
          <a:p>
            <a:pPr lvl="3"/>
            <a:r>
              <a:rPr lang="en-US" sz="1400" dirty="0" smtClean="0"/>
              <a:t>“all” </a:t>
            </a:r>
            <a:r>
              <a:rPr lang="en-US" sz="1400" dirty="0" err="1" smtClean="0"/>
              <a:t>subband</a:t>
            </a:r>
            <a:r>
              <a:rPr lang="en-US" sz="1400" dirty="0" smtClean="0"/>
              <a:t> group handled as just another job</a:t>
            </a:r>
          </a:p>
          <a:p>
            <a:pPr lvl="3"/>
            <a:r>
              <a:rPr lang="en-US" sz="1400" dirty="0" smtClean="0"/>
              <a:t>Except: &lt;</a:t>
            </a:r>
            <a:r>
              <a:rPr lang="en-US" sz="1400" dirty="0" err="1" smtClean="0"/>
              <a:t>filefactor</a:t>
            </a:r>
            <a:r>
              <a:rPr lang="en-US" sz="1400" dirty="0" smtClean="0"/>
              <a:t>&gt; == 1</a:t>
            </a:r>
          </a:p>
          <a:p>
            <a:pPr lvl="3"/>
            <a:endParaRPr lang="en-US" sz="1200" dirty="0" smtClean="0"/>
          </a:p>
          <a:p>
            <a:pPr lvl="2"/>
            <a:r>
              <a:rPr lang="en-US" sz="1600" dirty="0" smtClean="0"/>
              <a:t>Implements script switch “-</a:t>
            </a:r>
            <a:r>
              <a:rPr lang="en-US" sz="1600" dirty="0" err="1" smtClean="0"/>
              <a:t>rfi</a:t>
            </a:r>
            <a:r>
              <a:rPr lang="en-US" sz="1600" dirty="0" smtClean="0"/>
              <a:t>”</a:t>
            </a:r>
          </a:p>
          <a:p>
            <a:pPr lvl="2"/>
            <a:endParaRPr lang="en-US" sz="1200" dirty="0" smtClean="0"/>
          </a:p>
          <a:p>
            <a:pPr lvl="2"/>
            <a:r>
              <a:rPr lang="en-US" sz="1600" dirty="0" smtClean="0"/>
              <a:t>Current full cycle “</a:t>
            </a:r>
            <a:r>
              <a:rPr lang="en-US" sz="1600" dirty="0" err="1" smtClean="0"/>
              <a:t>incoherentstokes</a:t>
            </a:r>
            <a:r>
              <a:rPr lang="en-US" sz="1600" dirty="0" smtClean="0"/>
              <a:t>” processing</a:t>
            </a:r>
            <a:endParaRPr lang="en-US" sz="1100" dirty="0" smtClean="0"/>
          </a:p>
          <a:p>
            <a:pPr lvl="3"/>
            <a:r>
              <a:rPr lang="en-US" sz="1200" dirty="0" smtClean="0"/>
              <a:t>Build output path, [make or] read </a:t>
            </a:r>
            <a:r>
              <a:rPr lang="en-US" sz="1200" dirty="0" err="1" smtClean="0"/>
              <a:t>subband</a:t>
            </a:r>
            <a:r>
              <a:rPr lang="en-US" sz="1200" dirty="0" smtClean="0"/>
              <a:t> data locator list, </a:t>
            </a:r>
            <a:r>
              <a:rPr lang="en-US" sz="1200" dirty="0" err="1" smtClean="0"/>
              <a:t>subband</a:t>
            </a:r>
            <a:r>
              <a:rPr lang="en-US" sz="1200" dirty="0" smtClean="0"/>
              <a:t> split directories</a:t>
            </a:r>
          </a:p>
          <a:p>
            <a:pPr lvl="3"/>
            <a:r>
              <a:rPr lang="en-US" sz="1200" dirty="0" smtClean="0"/>
              <a:t>bf2presto</a:t>
            </a:r>
          </a:p>
          <a:p>
            <a:pPr lvl="4"/>
            <a:r>
              <a:rPr lang="en-US" sz="1200" dirty="0" smtClean="0"/>
              <a:t>Converts “</a:t>
            </a:r>
            <a:r>
              <a:rPr lang="en-US" sz="1200" dirty="0" err="1" smtClean="0"/>
              <a:t>incoherentstokes</a:t>
            </a:r>
            <a:r>
              <a:rPr lang="en-US" sz="1200" dirty="0" smtClean="0"/>
              <a:t>” [others] to data fold (</a:t>
            </a:r>
            <a:r>
              <a:rPr lang="en-US" sz="1200" dirty="0" err="1" smtClean="0"/>
              <a:t>prepfold</a:t>
            </a:r>
            <a:r>
              <a:rPr lang="en-US" sz="1200" dirty="0" smtClean="0"/>
              <a:t>) PRESTO format</a:t>
            </a:r>
          </a:p>
          <a:p>
            <a:pPr lvl="4"/>
            <a:r>
              <a:rPr lang="en-US" sz="1200" dirty="0" smtClean="0"/>
              <a:t>Performance IO limited on single output path</a:t>
            </a:r>
          </a:p>
          <a:p>
            <a:pPr lvl="3"/>
            <a:r>
              <a:rPr lang="en-US" sz="1200" dirty="0" smtClean="0"/>
              <a:t>Data folding preparation</a:t>
            </a:r>
          </a:p>
          <a:p>
            <a:pPr lvl="4"/>
            <a:r>
              <a:rPr lang="en-US" sz="1200" dirty="0" err="1" smtClean="0"/>
              <a:t>Prepfold</a:t>
            </a:r>
            <a:r>
              <a:rPr lang="en-US" sz="1200" dirty="0" smtClean="0"/>
              <a:t> .</a:t>
            </a:r>
            <a:r>
              <a:rPr lang="en-US" sz="1200" dirty="0" err="1" smtClean="0"/>
              <a:t>inf</a:t>
            </a:r>
            <a:r>
              <a:rPr lang="en-US" sz="1200" dirty="0" smtClean="0"/>
              <a:t> files</a:t>
            </a:r>
          </a:p>
          <a:p>
            <a:pPr lvl="3"/>
            <a:r>
              <a:rPr lang="en-US" sz="1200" dirty="0" err="1" smtClean="0"/>
              <a:t>Prepfold</a:t>
            </a:r>
            <a:r>
              <a:rPr lang="en-US" sz="1200" dirty="0" smtClean="0"/>
              <a:t> processing</a:t>
            </a:r>
          </a:p>
          <a:p>
            <a:pPr lvl="3"/>
            <a:r>
              <a:rPr lang="en-US" sz="1200" dirty="0" smtClean="0"/>
              <a:t>Now, a simple, straight pipe</a:t>
            </a:r>
          </a:p>
          <a:p>
            <a:pPr lvl="4"/>
            <a:r>
              <a:rPr lang="en-US" sz="1200" dirty="0" smtClean="0"/>
              <a:t>Recipe 1</a:t>
            </a:r>
            <a:r>
              <a:rPr lang="en-US" sz="1200" dirty="0" smtClean="0">
                <a:sym typeface="Wingdings"/>
              </a:rPr>
              <a:t> recipe2 </a:t>
            </a:r>
            <a:r>
              <a:rPr lang="en-US" sz="1200" dirty="0" err="1" smtClean="0">
                <a:sym typeface="Wingdings"/>
              </a:rPr>
              <a:t></a:t>
            </a:r>
            <a:r>
              <a:rPr lang="en-US" sz="1200" dirty="0" smtClean="0">
                <a:sym typeface="Wingdings"/>
              </a:rPr>
              <a:t> recipe3 </a:t>
            </a:r>
            <a:r>
              <a:rPr lang="en-US" sz="1200" dirty="0" err="1" smtClean="0">
                <a:sym typeface="Wingdings"/>
              </a:rPr>
              <a:t></a:t>
            </a:r>
            <a:r>
              <a:rPr lang="en-US" sz="1200" dirty="0" smtClean="0">
                <a:sym typeface="Wingdings"/>
              </a:rPr>
              <a:t>…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cap="all" dirty="0" smtClean="0"/>
              <a:t>Framework Pulsar Pipeline</a:t>
            </a:r>
            <a:endParaRPr lang="en-US" sz="32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267"/>
            <a:ext cx="8229600" cy="478828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Andale Mono"/>
                <a:cs typeface="Andale Mono"/>
              </a:rPr>
              <a:t>	(</a:t>
            </a:r>
            <a:r>
              <a:rPr lang="en-US" sz="1100" dirty="0" err="1" smtClean="0">
                <a:latin typeface="Andale Mono"/>
                <a:cs typeface="Andale Mono"/>
              </a:rPr>
              <a:t>pulp.py</a:t>
            </a:r>
            <a:r>
              <a:rPr lang="en-US" sz="1100" dirty="0" smtClean="0">
                <a:latin typeface="Andale Mono"/>
                <a:cs typeface="Andale Mono"/>
              </a:rPr>
              <a:t>, beta, delivered 13.10.2010)</a:t>
            </a:r>
          </a:p>
          <a:p>
            <a:pPr>
              <a:buNone/>
            </a:pPr>
            <a:endParaRPr lang="en-US" sz="1100" dirty="0" smtClean="0">
              <a:latin typeface="Andale Mono"/>
              <a:cs typeface="Andale Mono"/>
            </a:endParaRPr>
          </a:p>
          <a:p>
            <a:r>
              <a:rPr lang="en-US" sz="1100" dirty="0" smtClean="0">
                <a:latin typeface="Andale Mono"/>
                <a:cs typeface="Andale Mono"/>
              </a:rPr>
              <a:t>Current usage:</a:t>
            </a:r>
          </a:p>
          <a:p>
            <a:pPr>
              <a:buNone/>
            </a:pPr>
            <a:r>
              <a:rPr lang="en-US" sz="1100" dirty="0" smtClean="0">
                <a:latin typeface="Andale Mono"/>
                <a:cs typeface="Andale Mono"/>
              </a:rPr>
              <a:t>		$ </a:t>
            </a:r>
            <a:r>
              <a:rPr lang="en-US" sz="1100" dirty="0" err="1" smtClean="0">
                <a:latin typeface="Andale Mono"/>
                <a:cs typeface="Andale Mono"/>
              </a:rPr>
              <a:t>pulp.py</a:t>
            </a:r>
            <a:r>
              <a:rPr lang="en-US" sz="1100" dirty="0" smtClean="0">
                <a:latin typeface="Andale Mono"/>
                <a:cs typeface="Andale Mono"/>
              </a:rPr>
              <a:t> -</a:t>
            </a:r>
            <a:r>
              <a:rPr lang="en-US" sz="1100" dirty="0" err="1" smtClean="0">
                <a:latin typeface="Andale Mono"/>
                <a:cs typeface="Andale Mono"/>
              </a:rPr>
              <a:t>d</a:t>
            </a:r>
            <a:r>
              <a:rPr lang="en-US" sz="1100" dirty="0" smtClean="0">
                <a:latin typeface="Andale Mono"/>
                <a:cs typeface="Andale Mono"/>
              </a:rPr>
              <a:t> --</a:t>
            </a:r>
            <a:r>
              <a:rPr lang="en-US" sz="1100" dirty="0" err="1" smtClean="0">
                <a:latin typeface="Andale Mono"/>
                <a:cs typeface="Andale Mono"/>
              </a:rPr>
              <a:t>obsid</a:t>
            </a:r>
            <a:r>
              <a:rPr lang="en-US" sz="1100" dirty="0" smtClean="0">
                <a:latin typeface="Andale Mono"/>
                <a:cs typeface="Andale Mono"/>
              </a:rPr>
              <a:t>=L&lt;</a:t>
            </a:r>
            <a:r>
              <a:rPr lang="en-US" sz="1100" dirty="0" err="1" smtClean="0">
                <a:latin typeface="Andale Mono"/>
                <a:cs typeface="Andale Mono"/>
              </a:rPr>
              <a:t>yyyy</a:t>
            </a:r>
            <a:r>
              <a:rPr lang="en-US" sz="1100" dirty="0" smtClean="0">
                <a:latin typeface="Andale Mono"/>
                <a:cs typeface="Andale Mono"/>
              </a:rPr>
              <a:t>&gt;_&lt;</a:t>
            </a:r>
            <a:r>
              <a:rPr lang="en-US" sz="1100" dirty="0" err="1" smtClean="0">
                <a:latin typeface="Andale Mono"/>
                <a:cs typeface="Andale Mono"/>
              </a:rPr>
              <a:t>nnnnn[n</a:t>
            </a:r>
            <a:r>
              <a:rPr lang="en-US" sz="1100" dirty="0" smtClean="0">
                <a:latin typeface="Andale Mono"/>
                <a:cs typeface="Andale Mono"/>
              </a:rPr>
              <a:t>…]&gt; --job-name=&lt;</a:t>
            </a:r>
            <a:r>
              <a:rPr lang="en-US" sz="1100" dirty="0" err="1" smtClean="0">
                <a:latin typeface="Andale Mono"/>
                <a:cs typeface="Andale Mono"/>
              </a:rPr>
              <a:t>job_name</a:t>
            </a:r>
            <a:r>
              <a:rPr lang="en-US" sz="1100" dirty="0" smtClean="0">
                <a:latin typeface="Andale Mono"/>
                <a:cs typeface="Andale Mono"/>
              </a:rPr>
              <a:t>&gt; --arch=&lt;</a:t>
            </a:r>
            <a:r>
              <a:rPr lang="en-US" sz="1100" dirty="0" err="1" smtClean="0">
                <a:latin typeface="Andale Mono"/>
                <a:cs typeface="Andale Mono"/>
              </a:rPr>
              <a:t>archSelection</a:t>
            </a:r>
            <a:r>
              <a:rPr lang="en-US" sz="1100" dirty="0" smtClean="0">
                <a:latin typeface="Andale Mono"/>
                <a:cs typeface="Andale Mono"/>
              </a:rPr>
              <a:t>&gt; \</a:t>
            </a:r>
          </a:p>
          <a:p>
            <a:pPr>
              <a:buNone/>
            </a:pPr>
            <a:r>
              <a:rPr lang="en-US" sz="1100" dirty="0" smtClean="0">
                <a:latin typeface="Andale Mono"/>
                <a:cs typeface="Andale Mono"/>
              </a:rPr>
              <a:t>		--pulsar=&lt;pulsar&gt; [--</a:t>
            </a:r>
            <a:r>
              <a:rPr lang="en-US" sz="1100" dirty="0" err="1" smtClean="0">
                <a:latin typeface="Andale Mono"/>
                <a:cs typeface="Andale Mono"/>
              </a:rPr>
              <a:t>filefactor</a:t>
            </a:r>
            <a:r>
              <a:rPr lang="en-US" sz="1100" dirty="0" smtClean="0">
                <a:latin typeface="Andale Mono"/>
                <a:cs typeface="Andale Mono"/>
              </a:rPr>
              <a:t>=&lt;</a:t>
            </a:r>
            <a:r>
              <a:rPr lang="en-US" sz="1100" dirty="0" err="1" smtClean="0">
                <a:latin typeface="Andale Mono"/>
                <a:cs typeface="Andale Mono"/>
              </a:rPr>
              <a:t>m</a:t>
            </a:r>
            <a:r>
              <a:rPr lang="en-US" sz="1100" dirty="0" smtClean="0">
                <a:latin typeface="Andale Mono"/>
                <a:cs typeface="Andale Mono"/>
              </a:rPr>
              <a:t>&gt;]</a:t>
            </a:r>
          </a:p>
          <a:p>
            <a:pPr>
              <a:buNone/>
            </a:pPr>
            <a:r>
              <a:rPr lang="en-US" sz="1100" dirty="0" smtClean="0">
                <a:latin typeface="Andale Mono"/>
                <a:cs typeface="Andale Mono"/>
              </a:rPr>
              <a:t>	where,</a:t>
            </a:r>
          </a:p>
          <a:p>
            <a:pPr>
              <a:buNone/>
            </a:pPr>
            <a:r>
              <a:rPr lang="en-US" sz="1100" dirty="0" smtClean="0">
                <a:latin typeface="Andale Mono"/>
                <a:cs typeface="Andale Mono"/>
              </a:rPr>
              <a:t>	--</a:t>
            </a:r>
            <a:r>
              <a:rPr lang="en-US" sz="1100" dirty="0" err="1" smtClean="0">
                <a:latin typeface="Andale Mono"/>
                <a:cs typeface="Andale Mono"/>
              </a:rPr>
              <a:t>obsid</a:t>
            </a:r>
            <a:r>
              <a:rPr lang="en-US" sz="1100" dirty="0" smtClean="0">
                <a:latin typeface="Andale Mono"/>
                <a:cs typeface="Andale Mono"/>
              </a:rPr>
              <a:t>      = observation identifier &lt;</a:t>
            </a:r>
            <a:r>
              <a:rPr lang="en-US" sz="1100" dirty="0" err="1" smtClean="0">
                <a:latin typeface="Andale Mono"/>
                <a:cs typeface="Andale Mono"/>
              </a:rPr>
              <a:t>str</a:t>
            </a:r>
            <a:r>
              <a:rPr lang="en-US" sz="1100" dirty="0" smtClean="0">
                <a:latin typeface="Andale Mono"/>
                <a:cs typeface="Andale Mono"/>
              </a:rPr>
              <a:t>&gt;</a:t>
            </a:r>
          </a:p>
          <a:p>
            <a:pPr>
              <a:buNone/>
            </a:pPr>
            <a:r>
              <a:rPr lang="en-US" sz="1100" dirty="0" smtClean="0">
                <a:latin typeface="Andale Mono"/>
                <a:cs typeface="Andale Mono"/>
              </a:rPr>
              <a:t>		          </a:t>
            </a:r>
            <a:r>
              <a:rPr lang="en-US" sz="1100" dirty="0" err="1" smtClean="0">
                <a:latin typeface="Andale Mono"/>
                <a:cs typeface="Andale Mono"/>
              </a:rPr>
              <a:t>eg</a:t>
            </a:r>
            <a:r>
              <a:rPr lang="en-US" sz="1100" dirty="0" smtClean="0">
                <a:latin typeface="Andale Mono"/>
                <a:cs typeface="Andale Mono"/>
              </a:rPr>
              <a:t>., --</a:t>
            </a:r>
            <a:r>
              <a:rPr lang="en-US" sz="1100" dirty="0" err="1" smtClean="0">
                <a:latin typeface="Andale Mono"/>
                <a:cs typeface="Andale Mono"/>
              </a:rPr>
              <a:t>obsid</a:t>
            </a:r>
            <a:r>
              <a:rPr lang="en-US" sz="1100" dirty="0" smtClean="0">
                <a:latin typeface="Andale Mono"/>
                <a:cs typeface="Andale Mono"/>
              </a:rPr>
              <a:t>=L2010_06160</a:t>
            </a:r>
          </a:p>
          <a:p>
            <a:pPr>
              <a:buNone/>
            </a:pPr>
            <a:r>
              <a:rPr lang="en-US" sz="1100" dirty="0" smtClean="0">
                <a:latin typeface="Andale Mono"/>
                <a:cs typeface="Andale Mono"/>
              </a:rPr>
              <a:t>	--arch       = selected </a:t>
            </a:r>
            <a:r>
              <a:rPr lang="en-US" sz="1100" smtClean="0">
                <a:latin typeface="Andale Mono"/>
                <a:cs typeface="Andale Mono"/>
              </a:rPr>
              <a:t>pulsar archive </a:t>
            </a:r>
            <a:r>
              <a:rPr lang="en-US" sz="1100" dirty="0" smtClean="0">
                <a:latin typeface="Andale Mono"/>
                <a:cs typeface="Andale Mono"/>
              </a:rPr>
              <a:t>&lt;</a:t>
            </a:r>
            <a:r>
              <a:rPr lang="en-US" sz="1100" dirty="0" err="1" smtClean="0">
                <a:latin typeface="Andale Mono"/>
                <a:cs typeface="Andale Mono"/>
              </a:rPr>
              <a:t>str</a:t>
            </a:r>
            <a:r>
              <a:rPr lang="en-US" sz="1100" dirty="0" smtClean="0">
                <a:latin typeface="Andale Mono"/>
                <a:cs typeface="Andale Mono"/>
              </a:rPr>
              <a:t>&gt;</a:t>
            </a:r>
          </a:p>
          <a:p>
            <a:pPr>
              <a:buNone/>
            </a:pPr>
            <a:r>
              <a:rPr lang="en-US" sz="1100" dirty="0" smtClean="0">
                <a:latin typeface="Andale Mono"/>
                <a:cs typeface="Andale Mono"/>
              </a:rPr>
              <a:t>		          </a:t>
            </a:r>
            <a:r>
              <a:rPr lang="en-US" sz="1100" dirty="0" err="1" smtClean="0">
                <a:latin typeface="Andale Mono"/>
                <a:cs typeface="Andale Mono"/>
              </a:rPr>
              <a:t>eg</a:t>
            </a:r>
            <a:r>
              <a:rPr lang="en-US" sz="1100" dirty="0" smtClean="0">
                <a:latin typeface="Andale Mono"/>
                <a:cs typeface="Andale Mono"/>
              </a:rPr>
              <a:t>.,  --arch=arch134 (PULP_ARCHIVE @ lse013/data4)</a:t>
            </a:r>
          </a:p>
          <a:p>
            <a:pPr>
              <a:buNone/>
            </a:pPr>
            <a:r>
              <a:rPr lang="en-US" sz="1100" dirty="0" smtClean="0">
                <a:latin typeface="Andale Mono"/>
                <a:cs typeface="Andale Mono"/>
              </a:rPr>
              <a:t>	--pulsar     = name of pulsar (soon: or </a:t>
            </a:r>
            <a:r>
              <a:rPr lang="en-US" sz="1100" dirty="0" err="1" smtClean="0">
                <a:latin typeface="Andale Mono"/>
                <a:cs typeface="Andale Mono"/>
              </a:rPr>
              <a:t>csv</a:t>
            </a:r>
            <a:r>
              <a:rPr lang="en-US" sz="1100" dirty="0" smtClean="0">
                <a:latin typeface="Andale Mono"/>
                <a:cs typeface="Andale Mono"/>
              </a:rPr>
              <a:t> list of pulsar names).</a:t>
            </a:r>
          </a:p>
          <a:p>
            <a:pPr>
              <a:buNone/>
            </a:pPr>
            <a:r>
              <a:rPr lang="en-US" sz="1100" dirty="0" smtClean="0">
                <a:latin typeface="Andale Mono"/>
                <a:cs typeface="Andale Mono"/>
              </a:rPr>
              <a:t>		           --pulsar=B0919+06</a:t>
            </a:r>
          </a:p>
          <a:p>
            <a:pPr>
              <a:buNone/>
            </a:pPr>
            <a:r>
              <a:rPr lang="en-US" sz="1100" dirty="0" smtClean="0">
                <a:latin typeface="Andale Mono"/>
                <a:cs typeface="Andale Mono"/>
              </a:rPr>
              <a:t>	--</a:t>
            </a:r>
            <a:r>
              <a:rPr lang="en-US" sz="1100" dirty="0" err="1" smtClean="0">
                <a:latin typeface="Andale Mono"/>
                <a:cs typeface="Andale Mono"/>
              </a:rPr>
              <a:t>filefactor</a:t>
            </a:r>
            <a:r>
              <a:rPr lang="en-US" sz="1100" dirty="0" smtClean="0">
                <a:latin typeface="Andale Mono"/>
                <a:cs typeface="Andale Mono"/>
              </a:rPr>
              <a:t> = </a:t>
            </a:r>
            <a:r>
              <a:rPr lang="en-US" sz="1100" dirty="0" err="1" smtClean="0">
                <a:latin typeface="Andale Mono"/>
                <a:cs typeface="Andale Mono"/>
              </a:rPr>
              <a:t>subband</a:t>
            </a:r>
            <a:r>
              <a:rPr lang="en-US" sz="1100" dirty="0" smtClean="0">
                <a:latin typeface="Andale Mono"/>
                <a:cs typeface="Andale Mono"/>
              </a:rPr>
              <a:t> splitting factor, &lt;</a:t>
            </a:r>
            <a:r>
              <a:rPr lang="en-US" sz="1100" dirty="0" err="1" smtClean="0">
                <a:latin typeface="Andale Mono"/>
                <a:cs typeface="Andale Mono"/>
              </a:rPr>
              <a:t>int</a:t>
            </a:r>
            <a:r>
              <a:rPr lang="en-US" sz="1100" dirty="0" smtClean="0">
                <a:latin typeface="Andale Mono"/>
                <a:cs typeface="Andale Mono"/>
              </a:rPr>
              <a:t>&gt;</a:t>
            </a:r>
          </a:p>
          <a:p>
            <a:pPr>
              <a:buNone/>
            </a:pPr>
            <a:r>
              <a:rPr lang="en-US" sz="1100" dirty="0" smtClean="0">
                <a:latin typeface="Andale Mono"/>
                <a:cs typeface="Andale Mono"/>
              </a:rPr>
              <a:t>		          </a:t>
            </a:r>
            <a:r>
              <a:rPr lang="en-US" sz="1100" dirty="0" err="1" smtClean="0">
                <a:latin typeface="Andale Mono"/>
                <a:cs typeface="Andale Mono"/>
              </a:rPr>
              <a:t>eg</a:t>
            </a:r>
            <a:r>
              <a:rPr lang="en-US" sz="1100" dirty="0" smtClean="0">
                <a:latin typeface="Andale Mono"/>
                <a:cs typeface="Andale Mono"/>
              </a:rPr>
              <a:t>., --</a:t>
            </a:r>
            <a:r>
              <a:rPr lang="en-US" sz="1100" dirty="0" err="1" smtClean="0">
                <a:latin typeface="Andale Mono"/>
                <a:cs typeface="Andale Mono"/>
              </a:rPr>
              <a:t>filefaactor</a:t>
            </a:r>
            <a:r>
              <a:rPr lang="en-US" sz="1100" dirty="0" smtClean="0">
                <a:latin typeface="Andale Mono"/>
                <a:cs typeface="Andale Mono"/>
              </a:rPr>
              <a:t>=4</a:t>
            </a:r>
          </a:p>
          <a:p>
            <a:pPr>
              <a:buNone/>
            </a:pPr>
            <a:r>
              <a:rPr lang="en-US" sz="1100" dirty="0" smtClean="0">
                <a:latin typeface="Andale Mono"/>
                <a:cs typeface="Andale Mono"/>
              </a:rPr>
              <a:t>		          optional user specification (range, 1-248)</a:t>
            </a:r>
          </a:p>
          <a:p>
            <a:pPr>
              <a:buNone/>
            </a:pPr>
            <a:r>
              <a:rPr lang="en-US" sz="1100" dirty="0" smtClean="0">
                <a:latin typeface="Andale Mono"/>
                <a:cs typeface="Andale Mono"/>
              </a:rPr>
              <a:t>		          default = 8</a:t>
            </a:r>
          </a:p>
          <a:p>
            <a:pPr>
              <a:buNone/>
            </a:pPr>
            <a:r>
              <a:rPr lang="en-US" sz="1100" dirty="0" smtClean="0">
                <a:latin typeface="Andale Mono"/>
                <a:cs typeface="Andale Mono"/>
              </a:rPr>
              <a:t>	-</a:t>
            </a:r>
            <a:r>
              <a:rPr lang="en-US" sz="1100" dirty="0" err="1" smtClean="0">
                <a:latin typeface="Andale Mono"/>
                <a:cs typeface="Andale Mono"/>
              </a:rPr>
              <a:t>d</a:t>
            </a:r>
            <a:r>
              <a:rPr lang="en-US" sz="1100" dirty="0" smtClean="0">
                <a:latin typeface="Andale Mono"/>
                <a:cs typeface="Andale Mono"/>
              </a:rPr>
              <a:t>           = debug level, pipeline verbosity switch, full logging </a:t>
            </a:r>
            <a:r>
              <a:rPr lang="en-US" sz="1100" dirty="0" smtClean="0">
                <a:solidFill>
                  <a:srgbClr val="FF6600"/>
                </a:solidFill>
                <a:latin typeface="Andale Mono"/>
                <a:cs typeface="Andale Mono"/>
              </a:rPr>
              <a:t>-- framework argument</a:t>
            </a:r>
          </a:p>
          <a:p>
            <a:pPr>
              <a:buNone/>
            </a:pPr>
            <a:r>
              <a:rPr lang="en-US" sz="1100" dirty="0" smtClean="0">
                <a:latin typeface="Andale Mono"/>
                <a:cs typeface="Andale Mono"/>
              </a:rPr>
              <a:t>	-</a:t>
            </a:r>
            <a:r>
              <a:rPr lang="en-US" sz="1100" dirty="0" err="1" smtClean="0">
                <a:latin typeface="Andale Mono"/>
                <a:cs typeface="Andale Mono"/>
              </a:rPr>
              <a:t>j</a:t>
            </a:r>
            <a:r>
              <a:rPr lang="en-US" sz="1100" dirty="0" smtClean="0">
                <a:latin typeface="Andale Mono"/>
                <a:cs typeface="Andale Mono"/>
              </a:rPr>
              <a:t>,--job-name= arbitrary user-defined name for the processing job   </a:t>
            </a:r>
            <a:r>
              <a:rPr lang="en-US" sz="1100" dirty="0" smtClean="0">
                <a:solidFill>
                  <a:srgbClr val="FF6600"/>
                </a:solidFill>
                <a:latin typeface="Andale Mono"/>
                <a:cs typeface="Andale Mono"/>
              </a:rPr>
              <a:t>-- framework argument</a:t>
            </a:r>
          </a:p>
          <a:p>
            <a:pPr>
              <a:buNone/>
            </a:pPr>
            <a:r>
              <a:rPr lang="en-US" sz="1100" dirty="0" smtClean="0">
                <a:latin typeface="Andale Mono"/>
                <a:cs typeface="Andale Mono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78933" y="2260599"/>
            <a:ext cx="2048934" cy="4004733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cap="all" dirty="0" smtClean="0"/>
              <a:t>Framework Pulsar Pipeline</a:t>
            </a:r>
            <a:endParaRPr lang="en-US" sz="3200" cap="all" dirty="0"/>
          </a:p>
        </p:txBody>
      </p:sp>
      <p:sp>
        <p:nvSpPr>
          <p:cNvPr id="5" name="TextBox 4"/>
          <p:cNvSpPr txBox="1"/>
          <p:nvPr/>
        </p:nvSpPr>
        <p:spPr>
          <a:xfrm>
            <a:off x="1016000" y="2404534"/>
            <a:ext cx="1539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 NODE</a:t>
            </a:r>
          </a:p>
          <a:p>
            <a:r>
              <a:rPr lang="en-US" dirty="0" smtClean="0"/>
              <a:t>(“lfe001”)</a:t>
            </a:r>
          </a:p>
        </p:txBody>
      </p:sp>
      <p:sp>
        <p:nvSpPr>
          <p:cNvPr id="6" name="Punched Tape 5"/>
          <p:cNvSpPr/>
          <p:nvPr/>
        </p:nvSpPr>
        <p:spPr>
          <a:xfrm>
            <a:off x="1278467" y="3411390"/>
            <a:ext cx="914400" cy="804672"/>
          </a:xfrm>
          <a:prstGeom prst="flowChartPunchedTap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Recipe1</a:t>
            </a:r>
            <a:endParaRPr lang="en-US" sz="1400" dirty="0"/>
          </a:p>
        </p:txBody>
      </p:sp>
      <p:sp>
        <p:nvSpPr>
          <p:cNvPr id="7" name="Punched Tape 6"/>
          <p:cNvSpPr/>
          <p:nvPr/>
        </p:nvSpPr>
        <p:spPr>
          <a:xfrm>
            <a:off x="1278467" y="4216062"/>
            <a:ext cx="914400" cy="804672"/>
          </a:xfrm>
          <a:prstGeom prst="flowChartPunchedTap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Recipe2</a:t>
            </a:r>
            <a:endParaRPr lang="en-US" sz="1400" dirty="0"/>
          </a:p>
        </p:txBody>
      </p:sp>
      <p:sp>
        <p:nvSpPr>
          <p:cNvPr id="8" name="Punched Tape 7"/>
          <p:cNvSpPr/>
          <p:nvPr/>
        </p:nvSpPr>
        <p:spPr>
          <a:xfrm>
            <a:off x="1278467" y="5020734"/>
            <a:ext cx="914400" cy="804672"/>
          </a:xfrm>
          <a:prstGeom prst="flowChartPunchedTap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Recipe3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216788" y="3378541"/>
            <a:ext cx="338666" cy="24468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Job</a:t>
            </a:r>
          </a:p>
          <a:p>
            <a:pPr algn="ctr"/>
            <a:r>
              <a:rPr lang="en-US" sz="1400" dirty="0" smtClean="0"/>
              <a:t> cont</a:t>
            </a:r>
          </a:p>
          <a:p>
            <a:pPr algn="ctr"/>
            <a:r>
              <a:rPr lang="en-US" sz="1400" dirty="0" err="1" smtClean="0"/>
              <a:t>ro</a:t>
            </a:r>
            <a:endParaRPr lang="en-US" sz="1400" dirty="0" smtClean="0"/>
          </a:p>
          <a:p>
            <a:pPr algn="ctr"/>
            <a:r>
              <a:rPr lang="en-US" sz="1400" dirty="0" smtClean="0"/>
              <a:t>l</a:t>
            </a:r>
          </a:p>
        </p:txBody>
      </p:sp>
      <p:sp>
        <p:nvSpPr>
          <p:cNvPr id="10" name="Rectangle 9"/>
          <p:cNvSpPr/>
          <p:nvPr/>
        </p:nvSpPr>
        <p:spPr>
          <a:xfrm>
            <a:off x="939801" y="3378541"/>
            <a:ext cx="338666" cy="24468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Def</a:t>
            </a:r>
          </a:p>
          <a:p>
            <a:pPr algn="ctr"/>
            <a:r>
              <a:rPr lang="en-US" sz="1400" dirty="0" smtClean="0"/>
              <a:t>I</a:t>
            </a:r>
          </a:p>
          <a:p>
            <a:pPr algn="ctr"/>
            <a:r>
              <a:rPr lang="en-US" sz="1400" dirty="0" smtClean="0"/>
              <a:t>n</a:t>
            </a:r>
          </a:p>
          <a:p>
            <a:pPr algn="ctr"/>
            <a:r>
              <a:rPr lang="en-US" sz="1400" dirty="0" smtClean="0"/>
              <a:t>I</a:t>
            </a:r>
          </a:p>
          <a:p>
            <a:pPr algn="ctr"/>
            <a:r>
              <a:rPr lang="en-US" sz="1400" dirty="0" smtClean="0"/>
              <a:t>t</a:t>
            </a:r>
          </a:p>
          <a:p>
            <a:pPr algn="ctr"/>
            <a:r>
              <a:rPr lang="en-US" sz="1400" dirty="0" smtClean="0"/>
              <a:t>I</a:t>
            </a:r>
          </a:p>
          <a:p>
            <a:pPr algn="ctr"/>
            <a:r>
              <a:rPr lang="en-US" sz="1400" dirty="0" smtClean="0"/>
              <a:t>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72386" y="3589867"/>
            <a:ext cx="367601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572386" y="3706812"/>
            <a:ext cx="366754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80852" y="3833812"/>
            <a:ext cx="366754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72386" y="3960812"/>
            <a:ext cx="367601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46988" y="4451879"/>
            <a:ext cx="366754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555454" y="4570412"/>
            <a:ext cx="366754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563920" y="4688945"/>
            <a:ext cx="367601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555454" y="4807479"/>
            <a:ext cx="367601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563920" y="5059364"/>
            <a:ext cx="367601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6239933" y="2260599"/>
            <a:ext cx="2048934" cy="4004733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2563920" y="5207000"/>
            <a:ext cx="367601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2546988" y="5364164"/>
            <a:ext cx="367601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2546988" y="5513388"/>
            <a:ext cx="367601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6214535" y="3050865"/>
            <a:ext cx="838198" cy="539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6223001" y="3556000"/>
            <a:ext cx="838198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6252635" y="3833812"/>
            <a:ext cx="1087965" cy="738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rot="16200000" flipH="1">
            <a:off x="5943678" y="4271357"/>
            <a:ext cx="1246190" cy="628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/>
          <p:cNvSpPr/>
          <p:nvPr/>
        </p:nvSpPr>
        <p:spPr>
          <a:xfrm>
            <a:off x="7061199" y="2260599"/>
            <a:ext cx="914400" cy="914400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ounded Rectangle 137"/>
          <p:cNvSpPr/>
          <p:nvPr/>
        </p:nvSpPr>
        <p:spPr>
          <a:xfrm>
            <a:off x="7061199" y="3249612"/>
            <a:ext cx="914400" cy="914400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ed Rectangle 139"/>
          <p:cNvSpPr/>
          <p:nvPr/>
        </p:nvSpPr>
        <p:spPr>
          <a:xfrm>
            <a:off x="7340600" y="4563534"/>
            <a:ext cx="914400" cy="914400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ounded Rectangle 140"/>
          <p:cNvSpPr/>
          <p:nvPr/>
        </p:nvSpPr>
        <p:spPr>
          <a:xfrm>
            <a:off x="6426200" y="5350932"/>
            <a:ext cx="914400" cy="914400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6880909" y="4164012"/>
            <a:ext cx="1407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Compute nodes</a:t>
            </a:r>
            <a:endParaRPr lang="en-US" sz="1200" dirty="0"/>
          </a:p>
        </p:txBody>
      </p:sp>
      <p:sp>
        <p:nvSpPr>
          <p:cNvPr id="145" name="Punched Tape 144"/>
          <p:cNvSpPr/>
          <p:nvPr/>
        </p:nvSpPr>
        <p:spPr>
          <a:xfrm>
            <a:off x="7188199" y="2404534"/>
            <a:ext cx="651934" cy="646331"/>
          </a:xfrm>
          <a:prstGeom prst="flowChartPunchedTap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recipe1</a:t>
            </a:r>
            <a:endParaRPr lang="en-US" sz="1000" dirty="0"/>
          </a:p>
        </p:txBody>
      </p:sp>
      <p:sp>
        <p:nvSpPr>
          <p:cNvPr id="146" name="Punched Tape 145"/>
          <p:cNvSpPr/>
          <p:nvPr/>
        </p:nvSpPr>
        <p:spPr>
          <a:xfrm>
            <a:off x="7206876" y="3378541"/>
            <a:ext cx="651934" cy="646331"/>
          </a:xfrm>
          <a:prstGeom prst="flowChartPunchedTap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recipe1</a:t>
            </a:r>
            <a:endParaRPr lang="en-US" sz="1000" dirty="0"/>
          </a:p>
        </p:txBody>
      </p:sp>
      <p:sp>
        <p:nvSpPr>
          <p:cNvPr id="147" name="Punched Tape 146"/>
          <p:cNvSpPr/>
          <p:nvPr/>
        </p:nvSpPr>
        <p:spPr>
          <a:xfrm>
            <a:off x="7514166" y="4690533"/>
            <a:ext cx="651934" cy="646331"/>
          </a:xfrm>
          <a:prstGeom prst="flowChartPunchedTap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recipe1</a:t>
            </a:r>
            <a:endParaRPr lang="en-US" sz="1000" dirty="0"/>
          </a:p>
        </p:txBody>
      </p:sp>
      <p:sp>
        <p:nvSpPr>
          <p:cNvPr id="148" name="Punched Tape 147"/>
          <p:cNvSpPr/>
          <p:nvPr/>
        </p:nvSpPr>
        <p:spPr>
          <a:xfrm>
            <a:off x="6554942" y="5477934"/>
            <a:ext cx="651934" cy="646331"/>
          </a:xfrm>
          <a:prstGeom prst="flowChartPunchedTap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recipe1</a:t>
            </a:r>
            <a:endParaRPr lang="en-US" sz="10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451236" y="5336864"/>
            <a:ext cx="6099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“lce039”</a:t>
            </a:r>
            <a:endParaRPr lang="en-US" sz="8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061199" y="3249612"/>
            <a:ext cx="6099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“lce037”</a:t>
            </a:r>
            <a:endParaRPr lang="en-US" sz="8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366180" y="4563534"/>
            <a:ext cx="6099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“lce042”</a:t>
            </a:r>
            <a:endParaRPr lang="en-US" sz="8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061199" y="2260599"/>
            <a:ext cx="6099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“lce044”</a:t>
            </a:r>
            <a:endParaRPr lang="en-US" sz="800" dirty="0"/>
          </a:p>
        </p:txBody>
      </p:sp>
      <p:sp>
        <p:nvSpPr>
          <p:cNvPr id="153" name="TextBox 152"/>
          <p:cNvSpPr txBox="1"/>
          <p:nvPr/>
        </p:nvSpPr>
        <p:spPr>
          <a:xfrm>
            <a:off x="939801" y="1828800"/>
            <a:ext cx="117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Nominal:</a:t>
            </a:r>
            <a:endParaRPr lang="en-US" dirty="0"/>
          </a:p>
        </p:txBody>
      </p:sp>
      <p:sp>
        <p:nvSpPr>
          <p:cNvPr id="154" name="Rounded Rectangle 153"/>
          <p:cNvSpPr/>
          <p:nvPr/>
        </p:nvSpPr>
        <p:spPr>
          <a:xfrm>
            <a:off x="8441266" y="3176057"/>
            <a:ext cx="491067" cy="216080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Magnetic Disk 154"/>
          <p:cNvSpPr/>
          <p:nvPr/>
        </p:nvSpPr>
        <p:spPr>
          <a:xfrm>
            <a:off x="8496300" y="3397478"/>
            <a:ext cx="381000" cy="317043"/>
          </a:xfrm>
          <a:prstGeom prst="flowChartMagneticDisk">
            <a:avLst/>
          </a:prstGeom>
          <a:solidFill>
            <a:schemeClr val="tx1">
              <a:lumMod val="6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Magnetic Disk 155"/>
          <p:cNvSpPr/>
          <p:nvPr/>
        </p:nvSpPr>
        <p:spPr>
          <a:xfrm>
            <a:off x="8496300" y="4809067"/>
            <a:ext cx="381000" cy="317043"/>
          </a:xfrm>
          <a:prstGeom prst="flowChartMagneticDisk">
            <a:avLst/>
          </a:prstGeom>
          <a:solidFill>
            <a:schemeClr val="tx1">
              <a:lumMod val="6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Magnetic Disk 156"/>
          <p:cNvSpPr/>
          <p:nvPr/>
        </p:nvSpPr>
        <p:spPr>
          <a:xfrm>
            <a:off x="8496300" y="4123968"/>
            <a:ext cx="381000" cy="317043"/>
          </a:xfrm>
          <a:prstGeom prst="flowChartMagneticDisk">
            <a:avLst/>
          </a:prstGeom>
          <a:solidFill>
            <a:schemeClr val="tx1">
              <a:lumMod val="6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8350917" y="2629932"/>
            <a:ext cx="7485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Storage</a:t>
            </a:r>
          </a:p>
          <a:p>
            <a:r>
              <a:rPr lang="en-US" sz="1000" dirty="0" smtClean="0"/>
              <a:t>  node</a:t>
            </a:r>
          </a:p>
          <a:p>
            <a:r>
              <a:rPr lang="en-US" sz="1000" dirty="0" smtClean="0"/>
              <a:t>partitions</a:t>
            </a:r>
            <a:endParaRPr lang="en-US" sz="1000" dirty="0"/>
          </a:p>
        </p:txBody>
      </p:sp>
      <p:sp>
        <p:nvSpPr>
          <p:cNvPr id="173" name="TextBox 172"/>
          <p:cNvSpPr txBox="1"/>
          <p:nvPr/>
        </p:nvSpPr>
        <p:spPr>
          <a:xfrm>
            <a:off x="7399655" y="640126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This is the bad part</a:t>
            </a:r>
            <a:endParaRPr lang="en-US" sz="1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5" name="Straight Arrow Connector 174"/>
          <p:cNvCxnSpPr>
            <a:endCxn id="157" idx="2"/>
          </p:cNvCxnSpPr>
          <p:nvPr/>
        </p:nvCxnSpPr>
        <p:spPr>
          <a:xfrm rot="16200000" flipH="1">
            <a:off x="7608999" y="3395189"/>
            <a:ext cx="1172018" cy="6025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154" idx="1"/>
          </p:cNvCxnSpPr>
          <p:nvPr/>
        </p:nvCxnSpPr>
        <p:spPr>
          <a:xfrm rot="16200000" flipH="1">
            <a:off x="7915428" y="3730623"/>
            <a:ext cx="586008" cy="4656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endCxn id="157" idx="2"/>
          </p:cNvCxnSpPr>
          <p:nvPr/>
        </p:nvCxnSpPr>
        <p:spPr>
          <a:xfrm rot="5400000" flipH="1" flipV="1">
            <a:off x="8213961" y="4289663"/>
            <a:ext cx="289511" cy="2751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/>
          <p:cNvCxnSpPr>
            <a:stCxn id="141" idx="3"/>
            <a:endCxn id="157" idx="2"/>
          </p:cNvCxnSpPr>
          <p:nvPr/>
        </p:nvCxnSpPr>
        <p:spPr>
          <a:xfrm flipV="1">
            <a:off x="7340600" y="4282490"/>
            <a:ext cx="1155700" cy="1525642"/>
          </a:xfrm>
          <a:prstGeom prst="bentConnector3">
            <a:avLst>
              <a:gd name="adj1" fmla="val 88828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3850137" y="3188057"/>
            <a:ext cx="110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Andale Mono"/>
              </a:rPr>
              <a:t>filefactor</a:t>
            </a:r>
            <a:r>
              <a:rPr lang="en-US" sz="1000" dirty="0" smtClean="0">
                <a:latin typeface="Andale Mono"/>
              </a:rPr>
              <a:t>=4</a:t>
            </a:r>
            <a:endParaRPr lang="en-US" sz="1000" dirty="0">
              <a:latin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cap="all" dirty="0" smtClean="0"/>
              <a:t>Framework Pulsar Pipeline</a:t>
            </a:r>
            <a:endParaRPr lang="en-US" sz="3200" cap="all" dirty="0"/>
          </a:p>
        </p:txBody>
      </p:sp>
      <p:sp>
        <p:nvSpPr>
          <p:cNvPr id="4" name="Can 3"/>
          <p:cNvSpPr/>
          <p:nvPr/>
        </p:nvSpPr>
        <p:spPr>
          <a:xfrm>
            <a:off x="5841999" y="4447465"/>
            <a:ext cx="914400" cy="723900"/>
          </a:xfrm>
          <a:prstGeom prst="can">
            <a:avLst>
              <a:gd name="adj" fmla="val 39035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data4/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97233" y="4275306"/>
            <a:ext cx="914400" cy="914400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bg1"/>
                </a:solidFill>
              </a:rPr>
              <a:t>Lce[nnn</a:t>
            </a:r>
            <a:r>
              <a:rPr lang="en-US" sz="900" b="1" dirty="0" smtClean="0">
                <a:solidFill>
                  <a:schemeClr val="bg1"/>
                </a:solidFill>
              </a:rPr>
              <a:t>]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6" name="Can 5"/>
          <p:cNvSpPr/>
          <p:nvPr/>
        </p:nvSpPr>
        <p:spPr>
          <a:xfrm>
            <a:off x="2557949" y="3325632"/>
            <a:ext cx="914400" cy="361950"/>
          </a:xfrm>
          <a:prstGeom prst="can">
            <a:avLst>
              <a:gd name="adj" fmla="val 48391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5841999" y="2601732"/>
            <a:ext cx="914400" cy="723900"/>
          </a:xfrm>
          <a:prstGeom prst="can">
            <a:avLst>
              <a:gd name="adj" fmla="val 39035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data2/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5841999" y="3478032"/>
            <a:ext cx="914400" cy="723900"/>
          </a:xfrm>
          <a:prstGeom prst="can">
            <a:avLst>
              <a:gd name="adj" fmla="val 39035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data3/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3" name="Up-Down Arrow 12"/>
          <p:cNvSpPr/>
          <p:nvPr/>
        </p:nvSpPr>
        <p:spPr>
          <a:xfrm>
            <a:off x="2923539" y="3698520"/>
            <a:ext cx="45719" cy="587724"/>
          </a:xfrm>
          <a:prstGeom prst="upDownArrow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72709" y="5804301"/>
            <a:ext cx="2567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STORAGE NODE PARTITIONS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357027" y="5804301"/>
            <a:ext cx="1616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COMPUTE NODE</a:t>
            </a:r>
            <a:endParaRPr lang="en-US" sz="1400" dirty="0"/>
          </a:p>
        </p:txBody>
      </p:sp>
      <p:cxnSp>
        <p:nvCxnSpPr>
          <p:cNvPr id="24" name="Elbow Connector 23"/>
          <p:cNvCxnSpPr/>
          <p:nvPr/>
        </p:nvCxnSpPr>
        <p:spPr>
          <a:xfrm>
            <a:off x="3522133" y="4496665"/>
            <a:ext cx="2319866" cy="15293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06161" y="1666526"/>
            <a:ext cx="4203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Single node operation:</a:t>
            </a:r>
          </a:p>
          <a:p>
            <a:r>
              <a:rPr lang="en-US" sz="1400" dirty="0" smtClean="0"/>
              <a:t>	- All paths are common and shared.</a:t>
            </a:r>
          </a:p>
          <a:p>
            <a:r>
              <a:rPr lang="en-US" sz="1400" dirty="0" smtClean="0"/>
              <a:t>	- all jobs see the same ‘scratch disk’ </a:t>
            </a:r>
          </a:p>
          <a:p>
            <a:r>
              <a:rPr lang="en-US" sz="1400" dirty="0" smtClean="0"/>
              <a:t>	</a:t>
            </a:r>
            <a:endParaRPr lang="en-US" sz="1200" dirty="0">
              <a:latin typeface="Andale Mono"/>
            </a:endParaRPr>
          </a:p>
        </p:txBody>
      </p:sp>
      <p:sp>
        <p:nvSpPr>
          <p:cNvPr id="31" name="Up-Down Arrow 30"/>
          <p:cNvSpPr/>
          <p:nvPr/>
        </p:nvSpPr>
        <p:spPr>
          <a:xfrm>
            <a:off x="3053080" y="3698520"/>
            <a:ext cx="45719" cy="587724"/>
          </a:xfrm>
          <a:prstGeom prst="upDownArrow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-Down Arrow 31"/>
          <p:cNvSpPr/>
          <p:nvPr/>
        </p:nvSpPr>
        <p:spPr>
          <a:xfrm>
            <a:off x="2794000" y="3698520"/>
            <a:ext cx="45719" cy="587724"/>
          </a:xfrm>
          <a:prstGeom prst="upDownArrow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-Down Arrow 32"/>
          <p:cNvSpPr/>
          <p:nvPr/>
        </p:nvSpPr>
        <p:spPr>
          <a:xfrm>
            <a:off x="3186007" y="3687582"/>
            <a:ext cx="45719" cy="587724"/>
          </a:xfrm>
          <a:prstGeom prst="upDownArrow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endCxn id="4" idx="2"/>
          </p:cNvCxnSpPr>
          <p:nvPr/>
        </p:nvCxnSpPr>
        <p:spPr>
          <a:xfrm>
            <a:off x="3511633" y="4649595"/>
            <a:ext cx="2330366" cy="15982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>
            <a:off x="3522133" y="4801465"/>
            <a:ext cx="2319866" cy="13458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>
            <a:off x="3522133" y="4936054"/>
            <a:ext cx="2319866" cy="10161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64445" y="4586021"/>
            <a:ext cx="13390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ndale Mono"/>
              </a:rPr>
              <a:t>…/lse015/data4/</a:t>
            </a:r>
          </a:p>
          <a:p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06161" y="3000977"/>
            <a:ext cx="11618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Local mount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6387" y="3560020"/>
            <a:ext cx="1853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Four jobs / single node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7064445" y="1905000"/>
            <a:ext cx="1339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ndale Mono"/>
              </a:rPr>
              <a:t>…/lse015/data1/</a:t>
            </a:r>
            <a:endParaRPr lang="en-US" sz="1000" dirty="0">
              <a:latin typeface="Andale Mono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64445" y="2893256"/>
            <a:ext cx="1339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ndale Mono"/>
              </a:rPr>
              <a:t>…/lse015/data2/</a:t>
            </a:r>
            <a:endParaRPr lang="en-US" sz="1000" dirty="0">
              <a:latin typeface="Andale Mono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64445" y="3754622"/>
            <a:ext cx="1339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ndale Mono"/>
              </a:rPr>
              <a:t>…/lse015/data3/</a:t>
            </a:r>
            <a:endParaRPr lang="en-US" sz="1000" dirty="0">
              <a:latin typeface="Andale Mono"/>
            </a:endParaRPr>
          </a:p>
        </p:txBody>
      </p:sp>
      <p:sp>
        <p:nvSpPr>
          <p:cNvPr id="56" name="Can 55"/>
          <p:cNvSpPr/>
          <p:nvPr/>
        </p:nvSpPr>
        <p:spPr>
          <a:xfrm>
            <a:off x="5841999" y="1666526"/>
            <a:ext cx="914400" cy="723900"/>
          </a:xfrm>
          <a:prstGeom prst="can">
            <a:avLst>
              <a:gd name="adj" fmla="val 39035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data1/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642603" y="4138877"/>
            <a:ext cx="437397" cy="404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0800000">
            <a:off x="3361267" y="4031621"/>
            <a:ext cx="651922" cy="429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052473" y="3754622"/>
            <a:ext cx="1439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Either path, okay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2376706" y="3016366"/>
            <a:ext cx="118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ndale Mono"/>
              </a:rPr>
              <a:t>/data/scratch</a:t>
            </a:r>
            <a:endParaRPr lang="en-US" sz="1000" dirty="0">
              <a:latin typeface="Andale Mono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357027" y="5315578"/>
            <a:ext cx="5178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All jobs can see paths to storage nodes and local scratch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7064445" y="4387985"/>
            <a:ext cx="1719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Writable!</a:t>
            </a:r>
            <a:r>
              <a:rPr lang="en-US" sz="1100" dirty="0" smtClean="0">
                <a:latin typeface="Andale Mono"/>
              </a:rPr>
              <a:t> </a:t>
            </a:r>
            <a:r>
              <a:rPr lang="en-US" sz="1100" dirty="0" err="1" smtClean="0">
                <a:latin typeface="Andale Mono"/>
              </a:rPr>
              <a:t>drwxrwxr</a:t>
            </a:r>
            <a:r>
              <a:rPr lang="en-US" sz="1100" dirty="0" smtClean="0">
                <a:latin typeface="Andale Mono"/>
              </a:rPr>
              <a:t>--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7064445" y="1666526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Read only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7064445" y="264703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Read only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7064445" y="356002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Read only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>
            <a:normAutofit/>
          </a:bodyPr>
          <a:lstStyle/>
          <a:p>
            <a:r>
              <a:rPr lang="en-US" sz="3200" cap="all" dirty="0" smtClean="0"/>
              <a:t>Framework Pulsar Pipeline</a:t>
            </a:r>
            <a:endParaRPr lang="en-US" sz="3200" cap="all" dirty="0"/>
          </a:p>
        </p:txBody>
      </p:sp>
      <p:sp>
        <p:nvSpPr>
          <p:cNvPr id="5" name="Can 4"/>
          <p:cNvSpPr/>
          <p:nvPr/>
        </p:nvSpPr>
        <p:spPr>
          <a:xfrm>
            <a:off x="7772400" y="4959698"/>
            <a:ext cx="914400" cy="723900"/>
          </a:xfrm>
          <a:prstGeom prst="can">
            <a:avLst>
              <a:gd name="adj" fmla="val 39035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3412067" y="3117133"/>
            <a:ext cx="728131" cy="361950"/>
          </a:xfrm>
          <a:prstGeom prst="can">
            <a:avLst>
              <a:gd name="adj" fmla="val 39035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7772400" y="3113965"/>
            <a:ext cx="914400" cy="723900"/>
          </a:xfrm>
          <a:prstGeom prst="can">
            <a:avLst>
              <a:gd name="adj" fmla="val 39035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7772400" y="3990265"/>
            <a:ext cx="914400" cy="723900"/>
          </a:xfrm>
          <a:prstGeom prst="can">
            <a:avLst>
              <a:gd name="adj" fmla="val 39035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88710" y="6419855"/>
            <a:ext cx="2567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STORAGE NODE PARTITIONS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615761" y="1931827"/>
            <a:ext cx="1475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LOCAL MOUNT DISKS</a:t>
            </a:r>
          </a:p>
          <a:p>
            <a:r>
              <a:rPr lang="en-US" sz="1000" dirty="0" smtClean="0"/>
              <a:t>EG., “SCRATCH”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82532" y="6419855"/>
            <a:ext cx="170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COMPUTE NODES</a:t>
            </a:r>
            <a:endParaRPr lang="en-US" sz="1400" dirty="0"/>
          </a:p>
        </p:txBody>
      </p:sp>
      <p:cxnSp>
        <p:nvCxnSpPr>
          <p:cNvPr id="14" name="Elbow Connector 13"/>
          <p:cNvCxnSpPr>
            <a:endCxn id="9" idx="2"/>
          </p:cNvCxnSpPr>
          <p:nvPr/>
        </p:nvCxnSpPr>
        <p:spPr>
          <a:xfrm>
            <a:off x="5289634" y="3298108"/>
            <a:ext cx="2482766" cy="1054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8" idx="3"/>
          </p:cNvCxnSpPr>
          <p:nvPr/>
        </p:nvCxnSpPr>
        <p:spPr>
          <a:xfrm>
            <a:off x="5289634" y="4447465"/>
            <a:ext cx="2482766" cy="5326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3"/>
          </p:cNvCxnSpPr>
          <p:nvPr/>
        </p:nvCxnSpPr>
        <p:spPr>
          <a:xfrm flipV="1">
            <a:off x="5289634" y="4595812"/>
            <a:ext cx="2482766" cy="92389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9512" y="3145367"/>
            <a:ext cx="29416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Multi-node operation:</a:t>
            </a:r>
          </a:p>
          <a:p>
            <a:r>
              <a:rPr lang="en-US" sz="1200" dirty="0" smtClean="0"/>
              <a:t>Output paths are not created equal.  </a:t>
            </a:r>
          </a:p>
          <a:p>
            <a:endParaRPr lang="en-US" sz="1200" dirty="0" smtClean="0"/>
          </a:p>
          <a:p>
            <a:r>
              <a:rPr lang="en-US" sz="1200" dirty="0" smtClean="0"/>
              <a:t>Compute node paths to locally mounted node disks, </a:t>
            </a:r>
            <a:r>
              <a:rPr lang="en-US" sz="1200" dirty="0" err="1" smtClean="0"/>
              <a:t>eg</a:t>
            </a:r>
            <a:r>
              <a:rPr lang="en-US" sz="1200" dirty="0" smtClean="0"/>
              <a:t>., “scratch”, are not the same across compute nodes.</a:t>
            </a:r>
          </a:p>
          <a:p>
            <a:endParaRPr lang="en-US" sz="1200" dirty="0" smtClean="0"/>
          </a:p>
          <a:p>
            <a:r>
              <a:rPr lang="en-US" sz="1200" dirty="0" smtClean="0"/>
              <a:t>Local scratch disks are not visible to any other compute nodes.</a:t>
            </a:r>
          </a:p>
          <a:p>
            <a:endParaRPr lang="en-US" sz="1200" dirty="0"/>
          </a:p>
        </p:txBody>
      </p:sp>
      <p:sp>
        <p:nvSpPr>
          <p:cNvPr id="32" name="Left-Right Arrow 31"/>
          <p:cNvSpPr/>
          <p:nvPr/>
        </p:nvSpPr>
        <p:spPr>
          <a:xfrm>
            <a:off x="4182532" y="2312857"/>
            <a:ext cx="321734" cy="95251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>
            <a:off x="4182532" y="5482575"/>
            <a:ext cx="321734" cy="74257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375234" y="1860122"/>
            <a:ext cx="914400" cy="914400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/>
          <p:cNvCxnSpPr/>
          <p:nvPr/>
        </p:nvCxnSpPr>
        <p:spPr>
          <a:xfrm>
            <a:off x="5257469" y="2336372"/>
            <a:ext cx="2514931" cy="1888495"/>
          </a:xfrm>
          <a:prstGeom prst="bentConnector3">
            <a:avLst>
              <a:gd name="adj1" fmla="val 55387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an 47"/>
          <p:cNvSpPr/>
          <p:nvPr/>
        </p:nvSpPr>
        <p:spPr>
          <a:xfrm>
            <a:off x="3412067" y="4224867"/>
            <a:ext cx="728131" cy="361950"/>
          </a:xfrm>
          <a:prstGeom prst="can">
            <a:avLst>
              <a:gd name="adj" fmla="val 39035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an 48"/>
          <p:cNvSpPr/>
          <p:nvPr/>
        </p:nvSpPr>
        <p:spPr>
          <a:xfrm>
            <a:off x="3412067" y="5321648"/>
            <a:ext cx="728131" cy="361950"/>
          </a:xfrm>
          <a:prstGeom prst="can">
            <a:avLst>
              <a:gd name="adj" fmla="val 39035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375234" y="5062504"/>
            <a:ext cx="914400" cy="914400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an 49"/>
          <p:cNvSpPr/>
          <p:nvPr/>
        </p:nvSpPr>
        <p:spPr>
          <a:xfrm>
            <a:off x="3412067" y="2131882"/>
            <a:ext cx="728131" cy="361950"/>
          </a:xfrm>
          <a:prstGeom prst="can">
            <a:avLst>
              <a:gd name="adj" fmla="val 39035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-Right Arrow 50"/>
          <p:cNvSpPr/>
          <p:nvPr/>
        </p:nvSpPr>
        <p:spPr>
          <a:xfrm>
            <a:off x="4165598" y="3298108"/>
            <a:ext cx="321734" cy="95251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-Right Arrow 51"/>
          <p:cNvSpPr/>
          <p:nvPr/>
        </p:nvSpPr>
        <p:spPr>
          <a:xfrm>
            <a:off x="4165598" y="4352215"/>
            <a:ext cx="321734" cy="95251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375234" y="2923465"/>
            <a:ext cx="914400" cy="914400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375234" y="3990265"/>
            <a:ext cx="914400" cy="914400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n 52"/>
          <p:cNvSpPr/>
          <p:nvPr/>
        </p:nvSpPr>
        <p:spPr>
          <a:xfrm>
            <a:off x="7772400" y="2131882"/>
            <a:ext cx="914400" cy="723900"/>
          </a:xfrm>
          <a:prstGeom prst="can">
            <a:avLst>
              <a:gd name="adj" fmla="val 39035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636335" y="2855782"/>
            <a:ext cx="1470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Four jobs, multi-node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5888523" y="1528026"/>
            <a:ext cx="3045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 to node: common, shared paths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615761" y="1528025"/>
            <a:ext cx="3753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 to local: possibly common, but not shared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4588473" y="6004356"/>
            <a:ext cx="40983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All jobs “see” only paths to storage nodes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FRAMEWORK PULSAR PIPELINE</a:t>
            </a:r>
            <a:endParaRPr lang="en-US" sz="3200" dirty="0"/>
          </a:p>
        </p:txBody>
      </p:sp>
      <p:sp>
        <p:nvSpPr>
          <p:cNvPr id="5" name="Can 4"/>
          <p:cNvSpPr/>
          <p:nvPr/>
        </p:nvSpPr>
        <p:spPr>
          <a:xfrm>
            <a:off x="2056735" y="4337384"/>
            <a:ext cx="934027" cy="361950"/>
          </a:xfrm>
          <a:prstGeom prst="can">
            <a:avLst>
              <a:gd name="adj" fmla="val 39035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Can 6"/>
          <p:cNvSpPr/>
          <p:nvPr/>
        </p:nvSpPr>
        <p:spPr>
          <a:xfrm>
            <a:off x="6400800" y="3382782"/>
            <a:ext cx="914400" cy="723900"/>
          </a:xfrm>
          <a:prstGeom prst="can">
            <a:avLst>
              <a:gd name="adj" fmla="val 39035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388774" y="2092067"/>
            <a:ext cx="1838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Local mount partitions</a:t>
            </a:r>
          </a:p>
        </p:txBody>
      </p:sp>
      <p:cxnSp>
        <p:nvCxnSpPr>
          <p:cNvPr id="9" name="Elbow Connector 8"/>
          <p:cNvCxnSpPr>
            <a:stCxn id="22" idx="3"/>
            <a:endCxn id="7" idx="2"/>
          </p:cNvCxnSpPr>
          <p:nvPr/>
        </p:nvCxnSpPr>
        <p:spPr>
          <a:xfrm flipV="1">
            <a:off x="4140198" y="3744732"/>
            <a:ext cx="2260602" cy="96123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Left-Right Arrow 11"/>
          <p:cNvSpPr/>
          <p:nvPr/>
        </p:nvSpPr>
        <p:spPr>
          <a:xfrm>
            <a:off x="3033096" y="2789107"/>
            <a:ext cx="321734" cy="95251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ounded Rectangle 13"/>
          <p:cNvSpPr/>
          <p:nvPr/>
        </p:nvSpPr>
        <p:spPr>
          <a:xfrm>
            <a:off x="3225798" y="2336372"/>
            <a:ext cx="914400" cy="1046410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5" name="Elbow Connector 14"/>
          <p:cNvCxnSpPr>
            <a:stCxn id="14" idx="3"/>
          </p:cNvCxnSpPr>
          <p:nvPr/>
        </p:nvCxnSpPr>
        <p:spPr>
          <a:xfrm>
            <a:off x="4140198" y="2859577"/>
            <a:ext cx="2260602" cy="7578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n 18"/>
          <p:cNvSpPr/>
          <p:nvPr/>
        </p:nvSpPr>
        <p:spPr>
          <a:xfrm>
            <a:off x="2099068" y="2608132"/>
            <a:ext cx="934028" cy="361950"/>
          </a:xfrm>
          <a:prstGeom prst="can">
            <a:avLst>
              <a:gd name="adj" fmla="val 39035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Left-Right Arrow 19"/>
          <p:cNvSpPr/>
          <p:nvPr/>
        </p:nvSpPr>
        <p:spPr>
          <a:xfrm>
            <a:off x="3016162" y="4518359"/>
            <a:ext cx="321734" cy="95251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Rounded Rectangle 21"/>
          <p:cNvSpPr/>
          <p:nvPr/>
        </p:nvSpPr>
        <p:spPr>
          <a:xfrm>
            <a:off x="3225798" y="4143716"/>
            <a:ext cx="914400" cy="1124510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2" name="TextBox 31"/>
          <p:cNvSpPr txBox="1"/>
          <p:nvPr/>
        </p:nvSpPr>
        <p:spPr>
          <a:xfrm>
            <a:off x="320361" y="1526401"/>
            <a:ext cx="8688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Example,</a:t>
            </a:r>
            <a:endParaRPr lang="en-US" sz="12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57200" y="3073400"/>
            <a:ext cx="2768598" cy="309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57200" y="3382782"/>
            <a:ext cx="2768598" cy="819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227288" y="1815068"/>
            <a:ext cx="4749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RECIPE 1 (single node recipe) builds output path on “scratch”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3225798" y="2604441"/>
            <a:ext cx="877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dale Mono"/>
              </a:rPr>
              <a:t>Recipe 1,</a:t>
            </a:r>
          </a:p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dale Mono"/>
              </a:rPr>
              <a:t>Job1:</a:t>
            </a:r>
          </a:p>
          <a:p>
            <a:r>
              <a:rPr lang="en-US" sz="9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ndale Mono"/>
              </a:rPr>
              <a:t>buildOut</a:t>
            </a:r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dale Mono"/>
              </a:rPr>
              <a:t>()</a:t>
            </a:r>
          </a:p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dale Mono"/>
              </a:rPr>
              <a:t>on scratch</a:t>
            </a:r>
            <a:endParaRPr lang="en-US" sz="900" dirty="0">
              <a:solidFill>
                <a:schemeClr val="bg1">
                  <a:lumMod val="95000"/>
                  <a:lumOff val="5000"/>
                </a:schemeClr>
              </a:solidFill>
              <a:latin typeface="Andale Mono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53682" y="2736482"/>
            <a:ext cx="1172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dale Mono"/>
              </a:rPr>
              <a:t>“OBSID/…/</a:t>
            </a:r>
            <a:r>
              <a:rPr lang="en-US" sz="800" b="1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ndale Mono"/>
              </a:rPr>
              <a:t>RSP[n</a:t>
            </a:r>
            <a:r>
              <a:rPr lang="en-US" sz="8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dale Mono"/>
              </a:rPr>
              <a:t>]”</a:t>
            </a:r>
            <a:endParaRPr lang="en-US" sz="800" b="1" dirty="0">
              <a:solidFill>
                <a:schemeClr val="bg1">
                  <a:lumMod val="95000"/>
                  <a:lumOff val="5000"/>
                </a:schemeClr>
              </a:solidFill>
              <a:latin typeface="Andale Mono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227288" y="5406726"/>
            <a:ext cx="513926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RECIPE 2 (multi-node bf2presto recipe) is launched to all available nodes</a:t>
            </a:r>
          </a:p>
          <a:p>
            <a:r>
              <a:rPr lang="en-US" sz="1100" dirty="0" smtClean="0"/>
              <a:t>Jobs not running on “Node </a:t>
            </a:r>
            <a:r>
              <a:rPr lang="en-US" sz="1100" dirty="0" err="1" smtClean="0"/>
              <a:t>x</a:t>
            </a:r>
            <a:r>
              <a:rPr lang="en-US" sz="1100" dirty="0" smtClean="0"/>
              <a:t>” will fail on an </a:t>
            </a:r>
            <a:r>
              <a:rPr lang="en-US" sz="1100" dirty="0" err="1" smtClean="0"/>
              <a:t>IOError</a:t>
            </a:r>
            <a:r>
              <a:rPr lang="en-US" sz="1100" dirty="0" smtClean="0"/>
              <a:t> when they cannot find the working directory on the locally mounted “/data/scratch” disk.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0" y="3929893"/>
            <a:ext cx="1851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User selects “scratch”</a:t>
            </a:r>
          </a:p>
          <a:p>
            <a:r>
              <a:rPr lang="en-US" sz="1100" dirty="0" smtClean="0"/>
              <a:t>as output partition.</a:t>
            </a:r>
          </a:p>
          <a:p>
            <a:r>
              <a:rPr lang="en-US" sz="1100" dirty="0" smtClean="0"/>
              <a:t>Head node launches</a:t>
            </a:r>
          </a:p>
          <a:p>
            <a:r>
              <a:rPr lang="en-US" sz="1100" dirty="0" smtClean="0"/>
              <a:t>jobs to compute nodes.</a:t>
            </a:r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3317119" y="4143716"/>
            <a:ext cx="64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dale Mono"/>
              </a:rPr>
              <a:t>Node </a:t>
            </a:r>
            <a:r>
              <a:rPr lang="en-US" sz="1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ndale Mono"/>
              </a:rPr>
              <a:t>y</a:t>
            </a:r>
            <a:endParaRPr lang="en-US" sz="1000" dirty="0" smtClean="0">
              <a:solidFill>
                <a:schemeClr val="bg1">
                  <a:lumMod val="95000"/>
                  <a:lumOff val="5000"/>
                </a:schemeClr>
              </a:solidFill>
              <a:latin typeface="Andale Mono"/>
            </a:endParaRPr>
          </a:p>
          <a:p>
            <a:r>
              <a:rPr lang="en-US" sz="1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dale Mono"/>
              </a:rPr>
              <a:t>------</a:t>
            </a:r>
            <a:endParaRPr lang="en-US" sz="1000" dirty="0">
              <a:solidFill>
                <a:schemeClr val="bg1">
                  <a:lumMod val="95000"/>
                  <a:lumOff val="5000"/>
                </a:schemeClr>
              </a:solidFill>
              <a:latin typeface="Andale Mono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17119" y="2336372"/>
            <a:ext cx="64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dale Mono"/>
              </a:rPr>
              <a:t>Node </a:t>
            </a:r>
            <a:r>
              <a:rPr lang="en-US" sz="1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ndale Mono"/>
              </a:rPr>
              <a:t>x</a:t>
            </a:r>
            <a:endParaRPr lang="en-US" sz="1000" dirty="0" smtClean="0">
              <a:solidFill>
                <a:schemeClr val="bg1">
                  <a:lumMod val="95000"/>
                  <a:lumOff val="5000"/>
                </a:schemeClr>
              </a:solidFill>
              <a:latin typeface="Andale Mono"/>
            </a:endParaRPr>
          </a:p>
          <a:p>
            <a:r>
              <a:rPr lang="en-US" sz="1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dale Mono"/>
              </a:rPr>
              <a:t>------</a:t>
            </a:r>
            <a:endParaRPr lang="en-US" sz="1000" dirty="0">
              <a:solidFill>
                <a:schemeClr val="bg1">
                  <a:lumMod val="95000"/>
                  <a:lumOff val="5000"/>
                </a:schemeClr>
              </a:solidFill>
              <a:latin typeface="Andale Mono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25798" y="4483396"/>
            <a:ext cx="808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ndale Mono"/>
              </a:rPr>
              <a:t>Recipe(m</a:t>
            </a:r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dale Mono"/>
              </a:rPr>
              <a:t>)</a:t>
            </a:r>
          </a:p>
          <a:p>
            <a:r>
              <a:rPr lang="en-US" sz="9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ndale Mono"/>
              </a:rPr>
              <a:t>Job(n</a:t>
            </a:r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dale Mono"/>
              </a:rPr>
              <a:t>)</a:t>
            </a:r>
          </a:p>
          <a:p>
            <a:r>
              <a:rPr lang="en-US" sz="9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ndale Mono"/>
              </a:rPr>
              <a:t>IOError</a:t>
            </a:r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dale Mono"/>
              </a:rPr>
              <a:t>:</a:t>
            </a:r>
          </a:p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dale Mono"/>
              </a:rPr>
              <a:t>File not</a:t>
            </a:r>
          </a:p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dale Mono"/>
              </a:rPr>
              <a:t>Found!</a:t>
            </a:r>
          </a:p>
          <a:p>
            <a:endParaRPr 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1145100" y="3371163"/>
            <a:ext cx="21643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Jobs pushed to compute nodes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6040857" y="2092067"/>
            <a:ext cx="1871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Storage node partition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1925089" y="2419775"/>
            <a:ext cx="142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Andale Mono"/>
              </a:rPr>
              <a:t>“/data/scratch”</a:t>
            </a:r>
          </a:p>
          <a:p>
            <a:endParaRPr 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1925089" y="4149027"/>
            <a:ext cx="142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Andale Mono"/>
              </a:rPr>
              <a:t>“/data/scratch”</a:t>
            </a:r>
          </a:p>
          <a:p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cap="all" dirty="0" smtClean="0"/>
              <a:t>Framework Pulsar pipeline</a:t>
            </a:r>
            <a:endParaRPr lang="en-US" sz="32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What does this mean?</a:t>
            </a:r>
          </a:p>
          <a:p>
            <a:endParaRPr lang="en-US" sz="1400" dirty="0" smtClean="0"/>
          </a:p>
          <a:p>
            <a:pPr lvl="1"/>
            <a:r>
              <a:rPr lang="en-US" sz="1400" dirty="0" smtClean="0"/>
              <a:t>Storage node paths to all compute nodes are common and shared.</a:t>
            </a:r>
          </a:p>
          <a:p>
            <a:pPr lvl="1"/>
            <a:endParaRPr lang="en-US" sz="1400" dirty="0" smtClean="0"/>
          </a:p>
          <a:p>
            <a:pPr lvl="1"/>
            <a:r>
              <a:rPr lang="en-US" sz="1400" dirty="0" smtClean="0"/>
              <a:t>Local mount paths to all compute nodes are NOT common and shared.</a:t>
            </a:r>
          </a:p>
          <a:p>
            <a:pPr lvl="2"/>
            <a:r>
              <a:rPr lang="en-US" sz="1200" dirty="0" smtClean="0"/>
              <a:t>Duh</a:t>
            </a:r>
          </a:p>
          <a:p>
            <a:pPr lvl="1"/>
            <a:endParaRPr lang="en-US" sz="1400" dirty="0" smtClean="0"/>
          </a:p>
          <a:p>
            <a:pPr lvl="1"/>
            <a:r>
              <a:rPr lang="en-US" sz="1400" dirty="0" smtClean="0"/>
              <a:t>Only writable shared paths (storage nodes) can be specified as “path to output”</a:t>
            </a:r>
          </a:p>
          <a:p>
            <a:pPr lvl="2"/>
            <a:r>
              <a:rPr lang="en-US" sz="1200" dirty="0" smtClean="0"/>
              <a:t>Unless (!) the framework pipeline operation is </a:t>
            </a:r>
            <a:r>
              <a:rPr lang="en-US" sz="1200" b="1" i="1" dirty="0" smtClean="0"/>
              <a:t>restricted to one node </a:t>
            </a:r>
          </a:p>
          <a:p>
            <a:pPr lvl="1">
              <a:buNone/>
            </a:pPr>
            <a:endParaRPr lang="en-US" sz="1400" dirty="0" smtClean="0"/>
          </a:p>
          <a:p>
            <a:pPr lvl="1"/>
            <a:r>
              <a:rPr lang="en-US" sz="1400" dirty="0" smtClean="0"/>
              <a:t>Therefore:</a:t>
            </a:r>
          </a:p>
          <a:p>
            <a:pPr lvl="2"/>
            <a:r>
              <a:rPr lang="en-US" sz="1400" dirty="0" smtClean="0"/>
              <a:t>Locally mounted disks are not usable for the pipeline framework.</a:t>
            </a:r>
          </a:p>
          <a:p>
            <a:pPr lvl="2"/>
            <a:r>
              <a:rPr lang="en-US" sz="1400" dirty="0" smtClean="0"/>
              <a:t>A user selected output path of ‘scratch” or any other locally mounted disk will break the pipeline.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FRAMEWORK PULSAR PIPELINE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000" dirty="0" smtClean="0"/>
              <a:t>What does that leave for selectable output paths?</a:t>
            </a:r>
          </a:p>
          <a:p>
            <a:pPr lvl="1"/>
            <a:r>
              <a:rPr lang="en-US" sz="1600" dirty="0" smtClean="0"/>
              <a:t>Currently, the pulsar group (possibly others) have write permission only on data4 partitions of storage nodes attached to subnet 5 and subnet 6.</a:t>
            </a:r>
          </a:p>
          <a:p>
            <a:pPr lvl="1"/>
            <a:r>
              <a:rPr lang="en-US" sz="1600" dirty="0" smtClean="0"/>
              <a:t>Pre-defined, user-selectable Pulsar Archives (--arch=) on subnet5 and subnet6:</a:t>
            </a:r>
          </a:p>
          <a:p>
            <a:pPr lvl="1">
              <a:buNone/>
            </a:pPr>
            <a:endParaRPr lang="en-US" sz="1600" dirty="0" smtClean="0"/>
          </a:p>
          <a:p>
            <a:pPr lvl="2"/>
            <a:r>
              <a:rPr lang="en-US" sz="1200" dirty="0" smtClean="0">
                <a:latin typeface="Andale Mono"/>
              </a:rPr>
              <a:t>‘arch134’ = /net/sub5/lse013/data4/PULP_ARCHIVE</a:t>
            </a:r>
          </a:p>
          <a:p>
            <a:pPr lvl="2"/>
            <a:r>
              <a:rPr lang="en-US" sz="1200" dirty="0" smtClean="0">
                <a:latin typeface="Andale Mono"/>
              </a:rPr>
              <a:t>‘arch144’ = /net/sub5/lse014/data4/PULP_ARCHIVE</a:t>
            </a:r>
          </a:p>
          <a:p>
            <a:pPr lvl="2"/>
            <a:r>
              <a:rPr lang="en-US" sz="1200" dirty="0" smtClean="0">
                <a:latin typeface="Andale Mono"/>
              </a:rPr>
              <a:t>‘arch154’ = /net/sub5/lse015/data4/PULP_ARCHIVE</a:t>
            </a:r>
          </a:p>
          <a:p>
            <a:pPr lvl="2"/>
            <a:r>
              <a:rPr lang="en-US" sz="1200" dirty="0" smtClean="0">
                <a:latin typeface="Andale Mono"/>
              </a:rPr>
              <a:t>‘arch164’ = /net/sub6/lse016/data4/PULP_ARCHIVE</a:t>
            </a:r>
          </a:p>
          <a:p>
            <a:pPr lvl="2"/>
            <a:r>
              <a:rPr lang="en-US" sz="1200" dirty="0" smtClean="0">
                <a:latin typeface="Andale Mono"/>
              </a:rPr>
              <a:t>‘arch174’ = /net/sub6/lse017/data4/PULP_ARCHIVE</a:t>
            </a:r>
          </a:p>
          <a:p>
            <a:pPr lvl="2"/>
            <a:r>
              <a:rPr lang="en-US" sz="1200" dirty="0" smtClean="0">
                <a:latin typeface="Andale Mono"/>
              </a:rPr>
              <a:t>‘arch184’ = /net/sub6/lse018/data4/PULP_ARCHIVE</a:t>
            </a:r>
          </a:p>
          <a:p>
            <a:pPr lvl="2">
              <a:buNone/>
            </a:pPr>
            <a:endParaRPr lang="en-US" sz="1200" dirty="0" smtClean="0">
              <a:latin typeface="Andale Mono"/>
            </a:endParaRPr>
          </a:p>
          <a:p>
            <a:pPr lvl="1"/>
            <a:r>
              <a:rPr lang="en-US" sz="1600" dirty="0" smtClean="0"/>
              <a:t>Once a node is selected, a “user” can set an output path beyond this</a:t>
            </a:r>
          </a:p>
          <a:p>
            <a:pPr lvl="2"/>
            <a:r>
              <a:rPr lang="en-US" sz="1400" dirty="0" smtClean="0"/>
              <a:t>But do they really need to do this?</a:t>
            </a:r>
          </a:p>
          <a:p>
            <a:pPr lvl="2"/>
            <a:r>
              <a:rPr lang="en-US" sz="1400" dirty="0" smtClean="0"/>
              <a:t>No known examples of execution with extended output paths</a:t>
            </a:r>
          </a:p>
          <a:p>
            <a:pPr lvl="1"/>
            <a:r>
              <a:rPr lang="en-US" sz="1600" dirty="0" smtClean="0"/>
              <a:t>Nominal operation here:</a:t>
            </a:r>
          </a:p>
          <a:p>
            <a:pPr lvl="2"/>
            <a:r>
              <a:rPr lang="en-US" sz="1200" dirty="0" smtClean="0"/>
              <a:t>Output written on node’s “/data4” partition + user selected “archive” directory.</a:t>
            </a:r>
          </a:p>
          <a:p>
            <a:pPr lvl="2"/>
            <a:r>
              <a:rPr lang="en-US" sz="1200" dirty="0" smtClean="0"/>
              <a:t>i.e.</a:t>
            </a:r>
          </a:p>
          <a:p>
            <a:pPr lvl="2"/>
            <a:r>
              <a:rPr lang="en-US" sz="1100" dirty="0" smtClean="0"/>
              <a:t>                         Output </a:t>
            </a:r>
            <a:r>
              <a:rPr lang="en-US" sz="1100" dirty="0" err="1" smtClean="0">
                <a:sym typeface="Wingdings"/>
              </a:rPr>
              <a:t></a:t>
            </a:r>
            <a:r>
              <a:rPr lang="en-US" sz="1100" dirty="0" smtClean="0">
                <a:sym typeface="Wingdings"/>
              </a:rPr>
              <a:t>      /net/sub5/</a:t>
            </a:r>
            <a:r>
              <a:rPr lang="en-US" sz="1100" b="1" dirty="0" smtClean="0">
                <a:latin typeface="Andale Mono"/>
                <a:sym typeface="Wingdings"/>
              </a:rPr>
              <a:t>lse015/data4/PULP_ARCHIVE/OBSID</a:t>
            </a:r>
            <a:endParaRPr lang="en-US" sz="1100" b="1" dirty="0" smtClean="0">
              <a:latin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FRAMEWORK PULSAR PIPELINE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“PULP”  is the framework pulsar pipeline</a:t>
            </a:r>
          </a:p>
          <a:p>
            <a:pPr lvl="1"/>
            <a:r>
              <a:rPr lang="en-US" sz="1400" dirty="0" smtClean="0"/>
              <a:t>Current release under SVN </a:t>
            </a:r>
          </a:p>
          <a:p>
            <a:pPr lvl="2"/>
            <a:r>
              <a:rPr lang="en-US" sz="1400" dirty="0" smtClean="0"/>
              <a:t>@ $LOFARSOFT/</a:t>
            </a:r>
            <a:r>
              <a:rPr lang="en-US" sz="1400" dirty="0" err="1" smtClean="0"/>
              <a:t>src</a:t>
            </a:r>
            <a:r>
              <a:rPr lang="en-US" sz="1400" dirty="0" smtClean="0"/>
              <a:t>/Pulsar/pipeline:</a:t>
            </a:r>
          </a:p>
          <a:p>
            <a:pPr lvl="2"/>
            <a:endParaRPr lang="en-US" sz="1400" dirty="0" smtClean="0"/>
          </a:p>
          <a:p>
            <a:pPr lvl="2">
              <a:buNone/>
            </a:pPr>
            <a:r>
              <a:rPr lang="en-US" sz="1400" dirty="0" err="1" smtClean="0"/>
              <a:t>drwxr-xr-x</a:t>
            </a:r>
            <a:r>
              <a:rPr lang="en-US" sz="1400" dirty="0" smtClean="0"/>
              <a:t>    9 &lt;username&gt; staff   306   Nov  1 11:17 .</a:t>
            </a:r>
            <a:r>
              <a:rPr lang="en-US" sz="1400" dirty="0" err="1" smtClean="0"/>
              <a:t>svn</a:t>
            </a:r>
            <a:endParaRPr lang="en-US" sz="1400" dirty="0" smtClean="0"/>
          </a:p>
          <a:p>
            <a:pPr lvl="2">
              <a:buNone/>
            </a:pPr>
            <a:r>
              <a:rPr lang="en-US" sz="1400" dirty="0" smtClean="0"/>
              <a:t>-</a:t>
            </a:r>
            <a:r>
              <a:rPr lang="en-US" sz="1400" dirty="0" err="1" smtClean="0"/>
              <a:t>rw-r--r</a:t>
            </a:r>
            <a:r>
              <a:rPr lang="en-US" sz="1400" dirty="0" smtClean="0"/>
              <a:t>--       1 &lt;username&gt; staff  1726  Nov  1 11:15 </a:t>
            </a:r>
            <a:r>
              <a:rPr lang="en-US" sz="1400" dirty="0" err="1" smtClean="0"/>
              <a:t>pipeline.cfg</a:t>
            </a:r>
            <a:endParaRPr lang="en-US" sz="1400" dirty="0" smtClean="0"/>
          </a:p>
          <a:p>
            <a:pPr lvl="2">
              <a:buNone/>
            </a:pPr>
            <a:r>
              <a:rPr lang="en-US" sz="1400" dirty="0" smtClean="0"/>
              <a:t>-</a:t>
            </a:r>
            <a:r>
              <a:rPr lang="en-US" sz="1400" dirty="0" err="1" smtClean="0"/>
              <a:t>rwxr-xr-x</a:t>
            </a:r>
            <a:r>
              <a:rPr lang="en-US" sz="1400" dirty="0" smtClean="0"/>
              <a:t>     1 &lt;username&gt; staff  2341  Nov  1 11:15 </a:t>
            </a:r>
            <a:r>
              <a:rPr lang="en-US" sz="1400" dirty="0" err="1" smtClean="0"/>
              <a:t>pulp.py</a:t>
            </a:r>
            <a:r>
              <a:rPr lang="en-US" sz="1400" dirty="0" smtClean="0"/>
              <a:t>*</a:t>
            </a:r>
          </a:p>
          <a:p>
            <a:pPr lvl="2">
              <a:buNone/>
            </a:pPr>
            <a:r>
              <a:rPr lang="en-US" sz="1400" dirty="0" err="1" smtClean="0"/>
              <a:t>drwxr-xr-x</a:t>
            </a:r>
            <a:r>
              <a:rPr lang="en-US" sz="1400" dirty="0" smtClean="0"/>
              <a:t>    5 &lt;username&gt; staff   170   Nov  1 11:15 recipes</a:t>
            </a:r>
          </a:p>
          <a:p>
            <a:pPr lvl="2">
              <a:buNone/>
            </a:pPr>
            <a:r>
              <a:rPr lang="en-US" sz="1400" dirty="0" err="1" smtClean="0"/>
              <a:t>drwxr-xr-x</a:t>
            </a:r>
            <a:r>
              <a:rPr lang="en-US" sz="1400" dirty="0" smtClean="0"/>
              <a:t>  14 &lt;username&gt; staff   476   Nov  1 11:15 support</a:t>
            </a:r>
          </a:p>
          <a:p>
            <a:pPr lvl="2">
              <a:buNone/>
            </a:pPr>
            <a:r>
              <a:rPr lang="en-US" sz="1400" dirty="0" smtClean="0"/>
              <a:t>-</a:t>
            </a:r>
            <a:r>
              <a:rPr lang="en-US" sz="1400" dirty="0" err="1" smtClean="0"/>
              <a:t>rw-r--r</a:t>
            </a:r>
            <a:r>
              <a:rPr lang="en-US" sz="1400" dirty="0" smtClean="0"/>
              <a:t>--       1 &lt;username&gt; staff   658   Nov  1 11:15 </a:t>
            </a:r>
            <a:r>
              <a:rPr lang="en-US" sz="1400" dirty="0" err="1" smtClean="0"/>
              <a:t>tasks.cfg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FRAMEWORK PULSAR PIPELINE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Bottom line:</a:t>
            </a:r>
          </a:p>
          <a:p>
            <a:pPr>
              <a:buNone/>
            </a:pPr>
            <a:endParaRPr lang="en-US" sz="2400" dirty="0" smtClean="0"/>
          </a:p>
          <a:p>
            <a:pPr lvl="1"/>
            <a:r>
              <a:rPr lang="en-US" sz="1800" dirty="0" smtClean="0"/>
              <a:t>Presently, output paths available to the framework pipeline are limited to the writable ‘data4’ partitions of subnet 5 and subnet 6, which total six.</a:t>
            </a:r>
          </a:p>
          <a:p>
            <a:pPr lvl="1">
              <a:buNone/>
            </a:pPr>
            <a:endParaRPr lang="en-US" sz="1800" dirty="0" smtClean="0"/>
          </a:p>
          <a:p>
            <a:pPr lvl="1"/>
            <a:r>
              <a:rPr lang="en-US" sz="1800" dirty="0" smtClean="0"/>
              <a:t>Scratch disks, or any local disk, will not function under current “mimic script” requirements.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>
            <a:normAutofit/>
          </a:bodyPr>
          <a:lstStyle/>
          <a:p>
            <a:r>
              <a:rPr lang="en-US" sz="3200" cap="all" dirty="0" smtClean="0"/>
              <a:t>Framework Pulsar Pipeline</a:t>
            </a:r>
            <a:endParaRPr lang="en-US" sz="3200" cap="all" dirty="0"/>
          </a:p>
        </p:txBody>
      </p:sp>
      <p:sp>
        <p:nvSpPr>
          <p:cNvPr id="5" name="Can 4"/>
          <p:cNvSpPr/>
          <p:nvPr/>
        </p:nvSpPr>
        <p:spPr>
          <a:xfrm>
            <a:off x="5992365" y="4874266"/>
            <a:ext cx="914400" cy="723900"/>
          </a:xfrm>
          <a:prstGeom prst="can">
            <a:avLst>
              <a:gd name="adj" fmla="val 39035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653532" y="4902815"/>
            <a:ext cx="914400" cy="914400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1359065" y="2819747"/>
            <a:ext cx="914400" cy="723900"/>
          </a:xfrm>
          <a:prstGeom prst="can">
            <a:avLst>
              <a:gd name="adj" fmla="val 39035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5992365" y="3028533"/>
            <a:ext cx="914400" cy="723900"/>
          </a:xfrm>
          <a:prstGeom prst="can">
            <a:avLst>
              <a:gd name="adj" fmla="val 39035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5992365" y="3904833"/>
            <a:ext cx="914400" cy="723900"/>
          </a:xfrm>
          <a:prstGeom prst="can">
            <a:avLst>
              <a:gd name="adj" fmla="val 39035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23075" y="6026646"/>
            <a:ext cx="2567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STORAGE NODE PARTITIONS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06161" y="1549400"/>
            <a:ext cx="1736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LOCAL MOUNT DISKS</a:t>
            </a:r>
          </a:p>
          <a:p>
            <a:r>
              <a:rPr lang="en-US" sz="1200" dirty="0" smtClean="0"/>
              <a:t>EG., “SCRATCH”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503166" y="6026646"/>
            <a:ext cx="1599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COMUTE NODES</a:t>
            </a:r>
            <a:endParaRPr lang="en-US" sz="1400" dirty="0"/>
          </a:p>
        </p:txBody>
      </p:sp>
      <p:cxnSp>
        <p:nvCxnSpPr>
          <p:cNvPr id="13" name="Elbow Connector 12"/>
          <p:cNvCxnSpPr>
            <a:endCxn id="9" idx="2"/>
          </p:cNvCxnSpPr>
          <p:nvPr/>
        </p:nvCxnSpPr>
        <p:spPr>
          <a:xfrm>
            <a:off x="4567932" y="3390483"/>
            <a:ext cx="1424433" cy="8763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7" idx="3"/>
            <a:endCxn id="9" idx="2"/>
          </p:cNvCxnSpPr>
          <p:nvPr/>
        </p:nvCxnSpPr>
        <p:spPr>
          <a:xfrm>
            <a:off x="4567932" y="4266783"/>
            <a:ext cx="1424433" cy="15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3"/>
            <a:endCxn id="9" idx="2"/>
          </p:cNvCxnSpPr>
          <p:nvPr/>
        </p:nvCxnSpPr>
        <p:spPr>
          <a:xfrm flipV="1">
            <a:off x="4567932" y="4266783"/>
            <a:ext cx="1424433" cy="109323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653532" y="3809583"/>
            <a:ext cx="914400" cy="914400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653532" y="2750645"/>
            <a:ext cx="914400" cy="914400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n 18"/>
          <p:cNvSpPr/>
          <p:nvPr/>
        </p:nvSpPr>
        <p:spPr>
          <a:xfrm>
            <a:off x="1335699" y="4000083"/>
            <a:ext cx="914400" cy="723900"/>
          </a:xfrm>
          <a:prstGeom prst="can">
            <a:avLst>
              <a:gd name="adj" fmla="val 39035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>
            <a:off x="1335699" y="4998065"/>
            <a:ext cx="914400" cy="723900"/>
          </a:xfrm>
          <a:prstGeom prst="can">
            <a:avLst>
              <a:gd name="adj" fmla="val 39035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-Right Arrow 21"/>
          <p:cNvSpPr/>
          <p:nvPr/>
        </p:nvSpPr>
        <p:spPr>
          <a:xfrm>
            <a:off x="2794649" y="3028533"/>
            <a:ext cx="321734" cy="14851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-Right Arrow 22"/>
          <p:cNvSpPr/>
          <p:nvPr/>
        </p:nvSpPr>
        <p:spPr>
          <a:xfrm>
            <a:off x="2803116" y="4268371"/>
            <a:ext cx="321734" cy="14851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08568" y="1549400"/>
            <a:ext cx="3030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PATHS TO SCRATCH ARE NOT THE SAME</a:t>
            </a:r>
          </a:p>
          <a:p>
            <a:r>
              <a:rPr lang="en-US" sz="1200" dirty="0" smtClean="0"/>
              <a:t>ON COMPUTE NODES.</a:t>
            </a:r>
            <a:endParaRPr lang="en-US" sz="1200" dirty="0"/>
          </a:p>
        </p:txBody>
      </p:sp>
      <p:sp>
        <p:nvSpPr>
          <p:cNvPr id="28" name="Left-Right Arrow 27"/>
          <p:cNvSpPr/>
          <p:nvPr/>
        </p:nvSpPr>
        <p:spPr>
          <a:xfrm>
            <a:off x="2794649" y="5285757"/>
            <a:ext cx="321734" cy="14851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101467" y="2216034"/>
            <a:ext cx="7400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 user selected output path of /data/scratch, or </a:t>
            </a:r>
            <a:r>
              <a:rPr lang="en-US" sz="1200" b="1" dirty="0" smtClean="0"/>
              <a:t>any </a:t>
            </a:r>
            <a:r>
              <a:rPr lang="en-US" sz="1200" dirty="0" smtClean="0"/>
              <a:t>locally mounted disk, will break the pipeline.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78933" y="2260599"/>
            <a:ext cx="2048934" cy="4004733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Framework</a:t>
            </a:r>
            <a:r>
              <a:rPr kumimoji="0" lang="en-US" sz="3200" b="0" i="0" u="none" strike="noStrike" kern="1200" cap="all" spc="0" normalizeH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Pulsar pipeline</a:t>
            </a:r>
            <a:endParaRPr kumimoji="0" lang="en-US" sz="3200" b="0" i="0" u="none" strike="noStrike" kern="1200" cap="all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6000" y="2404534"/>
            <a:ext cx="1539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 NODE</a:t>
            </a:r>
          </a:p>
          <a:p>
            <a:r>
              <a:rPr lang="en-US" dirty="0" smtClean="0"/>
              <a:t>(“lfe001”)</a:t>
            </a:r>
          </a:p>
        </p:txBody>
      </p:sp>
      <p:sp>
        <p:nvSpPr>
          <p:cNvPr id="7" name="Punched Tape 6"/>
          <p:cNvSpPr/>
          <p:nvPr/>
        </p:nvSpPr>
        <p:spPr>
          <a:xfrm>
            <a:off x="1278467" y="3411390"/>
            <a:ext cx="914400" cy="804672"/>
          </a:xfrm>
          <a:prstGeom prst="flowChartPunchedTap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Recipe1</a:t>
            </a:r>
            <a:endParaRPr lang="en-US" sz="1400" dirty="0"/>
          </a:p>
        </p:txBody>
      </p:sp>
      <p:sp>
        <p:nvSpPr>
          <p:cNvPr id="8" name="Punched Tape 7"/>
          <p:cNvSpPr/>
          <p:nvPr/>
        </p:nvSpPr>
        <p:spPr>
          <a:xfrm>
            <a:off x="1278467" y="4216062"/>
            <a:ext cx="914400" cy="804672"/>
          </a:xfrm>
          <a:prstGeom prst="flowChartPunchedTap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Recipe2</a:t>
            </a:r>
            <a:endParaRPr lang="en-US" sz="1400" dirty="0"/>
          </a:p>
        </p:txBody>
      </p:sp>
      <p:sp>
        <p:nvSpPr>
          <p:cNvPr id="9" name="Punched Tape 8"/>
          <p:cNvSpPr/>
          <p:nvPr/>
        </p:nvSpPr>
        <p:spPr>
          <a:xfrm>
            <a:off x="1278467" y="5020734"/>
            <a:ext cx="914400" cy="804672"/>
          </a:xfrm>
          <a:prstGeom prst="flowChartPunchedTap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Recipe3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216788" y="3378541"/>
            <a:ext cx="338666" cy="24468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Job</a:t>
            </a:r>
          </a:p>
          <a:p>
            <a:pPr algn="ctr"/>
            <a:r>
              <a:rPr lang="en-US" sz="1400" dirty="0" smtClean="0"/>
              <a:t> cont</a:t>
            </a:r>
          </a:p>
          <a:p>
            <a:pPr algn="ctr"/>
            <a:r>
              <a:rPr lang="en-US" sz="1400" dirty="0" err="1" smtClean="0"/>
              <a:t>ro</a:t>
            </a:r>
            <a:endParaRPr lang="en-US" sz="1400" dirty="0" smtClean="0"/>
          </a:p>
          <a:p>
            <a:pPr algn="ctr"/>
            <a:r>
              <a:rPr lang="en-US" sz="1400" dirty="0" smtClean="0"/>
              <a:t>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39801" y="3378541"/>
            <a:ext cx="338666" cy="24468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Def</a:t>
            </a:r>
          </a:p>
          <a:p>
            <a:pPr algn="ctr"/>
            <a:r>
              <a:rPr lang="en-US" sz="1400" dirty="0" smtClean="0"/>
              <a:t>I</a:t>
            </a:r>
          </a:p>
          <a:p>
            <a:pPr algn="ctr"/>
            <a:r>
              <a:rPr lang="en-US" sz="1400" dirty="0" smtClean="0"/>
              <a:t>n</a:t>
            </a:r>
          </a:p>
          <a:p>
            <a:pPr algn="ctr"/>
            <a:r>
              <a:rPr lang="en-US" sz="1400" dirty="0" smtClean="0"/>
              <a:t>I</a:t>
            </a:r>
          </a:p>
          <a:p>
            <a:pPr algn="ctr"/>
            <a:r>
              <a:rPr lang="en-US" sz="1400" dirty="0" smtClean="0"/>
              <a:t>t</a:t>
            </a:r>
          </a:p>
          <a:p>
            <a:pPr algn="ctr"/>
            <a:r>
              <a:rPr lang="en-US" sz="1400" dirty="0" smtClean="0"/>
              <a:t>I</a:t>
            </a:r>
          </a:p>
          <a:p>
            <a:pPr algn="ctr"/>
            <a:r>
              <a:rPr lang="en-US" sz="1400" dirty="0" smtClean="0"/>
              <a:t>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72386" y="3589867"/>
            <a:ext cx="367601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72386" y="3706812"/>
            <a:ext cx="366754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80852" y="3833812"/>
            <a:ext cx="366754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72386" y="3960812"/>
            <a:ext cx="367601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46988" y="4451879"/>
            <a:ext cx="366754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55454" y="4570412"/>
            <a:ext cx="366754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63920" y="4688945"/>
            <a:ext cx="367601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555454" y="4807479"/>
            <a:ext cx="367601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563920" y="5059364"/>
            <a:ext cx="367601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239933" y="2260599"/>
            <a:ext cx="2048934" cy="4004733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563920" y="5207000"/>
            <a:ext cx="367601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46988" y="5364164"/>
            <a:ext cx="367601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46988" y="5513388"/>
            <a:ext cx="367601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214535" y="3050865"/>
            <a:ext cx="838198" cy="539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223001" y="3556000"/>
            <a:ext cx="838198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252635" y="3833812"/>
            <a:ext cx="1087965" cy="738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H="1">
            <a:off x="5943678" y="4271357"/>
            <a:ext cx="1246190" cy="628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7061199" y="2260599"/>
            <a:ext cx="914400" cy="914400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7061199" y="3249612"/>
            <a:ext cx="914400" cy="914400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7340600" y="4563534"/>
            <a:ext cx="914400" cy="914400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426200" y="5350932"/>
            <a:ext cx="914400" cy="914400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880909" y="4164012"/>
            <a:ext cx="1407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Compute nodes</a:t>
            </a:r>
            <a:endParaRPr lang="en-US" sz="1200" dirty="0"/>
          </a:p>
        </p:txBody>
      </p:sp>
      <p:sp>
        <p:nvSpPr>
          <p:cNvPr id="34" name="Punched Tape 33"/>
          <p:cNvSpPr/>
          <p:nvPr/>
        </p:nvSpPr>
        <p:spPr>
          <a:xfrm>
            <a:off x="7188199" y="2404534"/>
            <a:ext cx="651934" cy="646331"/>
          </a:xfrm>
          <a:prstGeom prst="flowChartPunchedTap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recipe1</a:t>
            </a:r>
            <a:endParaRPr lang="en-US" sz="1000" dirty="0"/>
          </a:p>
        </p:txBody>
      </p:sp>
      <p:sp>
        <p:nvSpPr>
          <p:cNvPr id="35" name="Punched Tape 34"/>
          <p:cNvSpPr/>
          <p:nvPr/>
        </p:nvSpPr>
        <p:spPr>
          <a:xfrm>
            <a:off x="7206876" y="3378541"/>
            <a:ext cx="651934" cy="646331"/>
          </a:xfrm>
          <a:prstGeom prst="flowChartPunchedTap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recipe1</a:t>
            </a:r>
            <a:endParaRPr lang="en-US" sz="1000" dirty="0"/>
          </a:p>
        </p:txBody>
      </p:sp>
      <p:sp>
        <p:nvSpPr>
          <p:cNvPr id="36" name="Punched Tape 35"/>
          <p:cNvSpPr/>
          <p:nvPr/>
        </p:nvSpPr>
        <p:spPr>
          <a:xfrm>
            <a:off x="7514166" y="4690533"/>
            <a:ext cx="651934" cy="646331"/>
          </a:xfrm>
          <a:prstGeom prst="flowChartPunchedTap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recipe1</a:t>
            </a:r>
            <a:endParaRPr lang="en-US" sz="1000" dirty="0"/>
          </a:p>
        </p:txBody>
      </p:sp>
      <p:sp>
        <p:nvSpPr>
          <p:cNvPr id="37" name="Punched Tape 36"/>
          <p:cNvSpPr/>
          <p:nvPr/>
        </p:nvSpPr>
        <p:spPr>
          <a:xfrm>
            <a:off x="6554942" y="5477934"/>
            <a:ext cx="651934" cy="646331"/>
          </a:xfrm>
          <a:prstGeom prst="flowChartPunchedTap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recipe1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6451236" y="5336864"/>
            <a:ext cx="6099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“lce039”</a:t>
            </a:r>
            <a:endParaRPr 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7061199" y="3249612"/>
            <a:ext cx="6099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“lce007”</a:t>
            </a:r>
            <a:endParaRPr 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7366180" y="4563534"/>
            <a:ext cx="6335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“</a:t>
            </a:r>
            <a:r>
              <a:rPr lang="en-US" sz="800" dirty="0" err="1" smtClean="0"/>
              <a:t>lcennn</a:t>
            </a:r>
            <a:r>
              <a:rPr lang="en-US" sz="800" dirty="0" smtClean="0"/>
              <a:t>”</a:t>
            </a:r>
            <a:endParaRPr 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7061199" y="2260599"/>
            <a:ext cx="6099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“lce044”</a:t>
            </a:r>
            <a:endParaRPr 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939801" y="1828800"/>
            <a:ext cx="1013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Dream: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8441266" y="2260599"/>
            <a:ext cx="491067" cy="4004733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agnetic Disk 43"/>
          <p:cNvSpPr/>
          <p:nvPr/>
        </p:nvSpPr>
        <p:spPr>
          <a:xfrm>
            <a:off x="8496300" y="2559277"/>
            <a:ext cx="381000" cy="317043"/>
          </a:xfrm>
          <a:prstGeom prst="flowChartMagneticDisk">
            <a:avLst/>
          </a:prstGeom>
          <a:solidFill>
            <a:schemeClr val="tx1">
              <a:lumMod val="6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agnetic Disk 44"/>
          <p:cNvSpPr/>
          <p:nvPr/>
        </p:nvSpPr>
        <p:spPr>
          <a:xfrm>
            <a:off x="8496300" y="4902430"/>
            <a:ext cx="381000" cy="317043"/>
          </a:xfrm>
          <a:prstGeom prst="flowChartMagneticDisk">
            <a:avLst/>
          </a:prstGeom>
          <a:solidFill>
            <a:schemeClr val="tx1">
              <a:lumMod val="6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agnetic Disk 45"/>
          <p:cNvSpPr/>
          <p:nvPr/>
        </p:nvSpPr>
        <p:spPr>
          <a:xfrm>
            <a:off x="8496300" y="5676231"/>
            <a:ext cx="381000" cy="317043"/>
          </a:xfrm>
          <a:prstGeom prst="flowChartMagneticDisk">
            <a:avLst/>
          </a:prstGeom>
          <a:solidFill>
            <a:schemeClr val="tx1">
              <a:lumMod val="6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350917" y="1798022"/>
            <a:ext cx="671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Storage</a:t>
            </a:r>
          </a:p>
          <a:p>
            <a:r>
              <a:rPr lang="en-US" sz="1000" dirty="0" smtClean="0"/>
              <a:t> nodes</a:t>
            </a:r>
            <a:endParaRPr lang="en-US" sz="1000" dirty="0"/>
          </a:p>
        </p:txBody>
      </p:sp>
      <p:cxnSp>
        <p:nvCxnSpPr>
          <p:cNvPr id="49" name="Straight Arrow Connector 48"/>
          <p:cNvCxnSpPr>
            <a:stCxn id="29" idx="3"/>
            <a:endCxn id="44" idx="2"/>
          </p:cNvCxnSpPr>
          <p:nvPr/>
        </p:nvCxnSpPr>
        <p:spPr>
          <a:xfrm>
            <a:off x="7975599" y="2717799"/>
            <a:ext cx="520701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5" idx="2"/>
          </p:cNvCxnSpPr>
          <p:nvPr/>
        </p:nvCxnSpPr>
        <p:spPr>
          <a:xfrm flipV="1">
            <a:off x="7975598" y="3670451"/>
            <a:ext cx="520702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1" idx="3"/>
            <a:endCxn id="45" idx="2"/>
          </p:cNvCxnSpPr>
          <p:nvPr/>
        </p:nvCxnSpPr>
        <p:spPr>
          <a:xfrm>
            <a:off x="8255000" y="5020734"/>
            <a:ext cx="241300" cy="402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Magnetic Disk 54"/>
          <p:cNvSpPr/>
          <p:nvPr/>
        </p:nvSpPr>
        <p:spPr>
          <a:xfrm>
            <a:off x="8496300" y="3511929"/>
            <a:ext cx="381000" cy="317043"/>
          </a:xfrm>
          <a:prstGeom prst="flowChartMagneticDisk">
            <a:avLst/>
          </a:prstGeom>
          <a:solidFill>
            <a:schemeClr val="tx1">
              <a:lumMod val="6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endCxn id="46" idx="2"/>
          </p:cNvCxnSpPr>
          <p:nvPr/>
        </p:nvCxnSpPr>
        <p:spPr>
          <a:xfrm>
            <a:off x="7319431" y="5825408"/>
            <a:ext cx="1176869" cy="93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835400" y="3174999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Andale Mono"/>
              </a:rPr>
              <a:t>filefactor</a:t>
            </a:r>
            <a:r>
              <a:rPr lang="en-US" sz="1000" dirty="0" smtClean="0">
                <a:latin typeface="Andale Mono"/>
              </a:rPr>
              <a:t>=4</a:t>
            </a:r>
          </a:p>
          <a:p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cap="all" dirty="0" smtClean="0"/>
              <a:t>Framework Pulsar Pipeline</a:t>
            </a:r>
            <a:endParaRPr lang="en-US" sz="3200" cap="all" dirty="0"/>
          </a:p>
        </p:txBody>
      </p:sp>
      <p:pic>
        <p:nvPicPr>
          <p:cNvPr id="4" name="Content Placeholder 3" descr="screen-capture-13.png"/>
          <p:cNvPicPr>
            <a:picLocks noGrp="1" noChangeAspect="1"/>
          </p:cNvPicPr>
          <p:nvPr>
            <p:ph idx="1"/>
          </p:nvPr>
        </p:nvPicPr>
        <p:blipFill>
          <a:blip r:embed="rId2"/>
          <a:srcRect t="-3179" b="-3179"/>
          <a:stretch>
            <a:fillRect/>
          </a:stretch>
        </p:blipFill>
        <p:spPr>
          <a:xfrm>
            <a:off x="262466" y="4267200"/>
            <a:ext cx="3251200" cy="1806222"/>
          </a:xfrm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2551378" y="3527691"/>
            <a:ext cx="1272643" cy="651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1" idx="2"/>
          </p:cNvCxnSpPr>
          <p:nvPr/>
        </p:nvCxnSpPr>
        <p:spPr>
          <a:xfrm flipV="1">
            <a:off x="2980266" y="3425034"/>
            <a:ext cx="1740353" cy="1193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9" idx="1"/>
          </p:cNvCxnSpPr>
          <p:nvPr/>
        </p:nvCxnSpPr>
        <p:spPr>
          <a:xfrm>
            <a:off x="2861734" y="4772556"/>
            <a:ext cx="1169628" cy="7996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pulpDynSpecPl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362" y="4489977"/>
            <a:ext cx="2882447" cy="216436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94256" y="1319324"/>
            <a:ext cx="3826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pulp </a:t>
            </a:r>
            <a:r>
              <a:rPr lang="en-US" dirty="0" err="1" smtClean="0">
                <a:solidFill>
                  <a:schemeClr val="accent1"/>
                </a:solidFill>
              </a:rPr>
              <a:t>prepfold</a:t>
            </a:r>
            <a:r>
              <a:rPr lang="en-US" dirty="0" smtClean="0">
                <a:solidFill>
                  <a:schemeClr val="accent1"/>
                </a:solidFill>
              </a:rPr>
              <a:t> and supplemental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plots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1" name="Picture 10" descr="B0320+39_L2010_09359_RSPA_PSR_B0320+39.pfd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 rot="5400000">
            <a:off x="5116949" y="1681182"/>
            <a:ext cx="2695044" cy="348770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</p:pic>
      <p:pic>
        <p:nvPicPr>
          <p:cNvPr id="22" name="Picture 21" descr="ppfoldplotTh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3368" y="2421284"/>
            <a:ext cx="860595" cy="796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cap="all" dirty="0" smtClean="0"/>
              <a:t>Framework Pulsar Pipeline</a:t>
            </a:r>
            <a:endParaRPr lang="en-US" sz="32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/>
              <a:t>Near term implementation</a:t>
            </a:r>
          </a:p>
          <a:p>
            <a:endParaRPr lang="en-US" sz="1600" dirty="0" smtClean="0"/>
          </a:p>
          <a:p>
            <a:pPr lvl="1"/>
            <a:r>
              <a:rPr lang="en-US" sz="1600" dirty="0" smtClean="0"/>
              <a:t>Fly’s eye mode processing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Multi-beam observations</a:t>
            </a:r>
          </a:p>
          <a:p>
            <a:pPr lvl="1"/>
            <a:endParaRPr lang="en-US" sz="1400" dirty="0" smtClean="0"/>
          </a:p>
          <a:p>
            <a:pPr lvl="1"/>
            <a:r>
              <a:rPr lang="en-US" sz="1600" dirty="0" err="1" smtClean="0"/>
              <a:t>Coherentstokes</a:t>
            </a:r>
            <a:r>
              <a:rPr lang="en-US" sz="1600" dirty="0" smtClean="0"/>
              <a:t> processing</a:t>
            </a:r>
          </a:p>
          <a:p>
            <a:pPr lvl="2"/>
            <a:r>
              <a:rPr lang="en-US" sz="1400" dirty="0" smtClean="0"/>
              <a:t>Pending beam-formed data in HDF5 format</a:t>
            </a:r>
          </a:p>
          <a:p>
            <a:pPr lvl="2"/>
            <a:endParaRPr lang="en-US" sz="1400" dirty="0" smtClean="0"/>
          </a:p>
          <a:p>
            <a:pPr lvl="1"/>
            <a:r>
              <a:rPr lang="en-US" sz="1600" dirty="0" smtClean="0"/>
              <a:t>FOV position pulsar </a:t>
            </a:r>
            <a:r>
              <a:rPr lang="en-US" sz="1600" dirty="0" err="1" smtClean="0"/>
              <a:t>name(s</a:t>
            </a:r>
            <a:r>
              <a:rPr lang="en-US" sz="1600" dirty="0" smtClean="0"/>
              <a:t>) determination</a:t>
            </a:r>
          </a:p>
          <a:p>
            <a:pPr lvl="2"/>
            <a:r>
              <a:rPr lang="en-US" sz="1400" dirty="0" smtClean="0"/>
              <a:t>Implement “</a:t>
            </a:r>
            <a:r>
              <a:rPr lang="en-US" sz="1400" dirty="0" err="1" smtClean="0"/>
              <a:t>pulsars_at_location.sh</a:t>
            </a:r>
            <a:r>
              <a:rPr lang="en-US" sz="1400" dirty="0" smtClean="0"/>
              <a:t>” </a:t>
            </a:r>
            <a:r>
              <a:rPr lang="en-US" sz="1400" dirty="0" err="1" smtClean="0"/>
              <a:t>vis-a-vis</a:t>
            </a:r>
            <a:r>
              <a:rPr lang="en-US" sz="1400" dirty="0" smtClean="0"/>
              <a:t> pulp shell script</a:t>
            </a:r>
            <a:endParaRPr lang="en-US" sz="1600" dirty="0" smtClean="0"/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cap="all" dirty="0" smtClean="0"/>
              <a:t>Framework Pulsar Pipeline</a:t>
            </a:r>
            <a:endParaRPr lang="en-US" sz="32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530013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Future work, enhancements</a:t>
            </a:r>
          </a:p>
          <a:p>
            <a:pPr lvl="1"/>
            <a:r>
              <a:rPr lang="en-US" sz="1600" dirty="0" smtClean="0"/>
              <a:t>Documentation (!)</a:t>
            </a:r>
          </a:p>
          <a:p>
            <a:pPr lvl="2"/>
            <a:r>
              <a:rPr lang="en-US" sz="1400" dirty="0" smtClean="0"/>
              <a:t>User’s guide</a:t>
            </a:r>
          </a:p>
          <a:p>
            <a:pPr lvl="2"/>
            <a:r>
              <a:rPr lang="en-US" sz="1400" dirty="0" smtClean="0"/>
              <a:t>Developer guide to recipe writing</a:t>
            </a:r>
            <a:endParaRPr lang="en-US" sz="1600" dirty="0" smtClean="0"/>
          </a:p>
          <a:p>
            <a:pPr lvl="1"/>
            <a:r>
              <a:rPr lang="en-US" sz="1600" dirty="0" smtClean="0"/>
              <a:t>Robust Parameter set handler</a:t>
            </a:r>
          </a:p>
          <a:p>
            <a:pPr lvl="1"/>
            <a:r>
              <a:rPr lang="en-US" sz="1600" dirty="0" smtClean="0"/>
              <a:t>Robust data lists</a:t>
            </a:r>
          </a:p>
          <a:p>
            <a:pPr lvl="2"/>
            <a:r>
              <a:rPr lang="en-US" sz="1400" dirty="0" smtClean="0"/>
              <a:t>Pipeline dependent on data lists</a:t>
            </a:r>
          </a:p>
          <a:p>
            <a:pPr lvl="2"/>
            <a:r>
              <a:rPr lang="en-US" sz="1400" dirty="0" smtClean="0"/>
              <a:t>RTCP Storage log files have served</a:t>
            </a:r>
          </a:p>
          <a:p>
            <a:pPr lvl="3"/>
            <a:r>
              <a:rPr lang="en-US" sz="1000" dirty="0" smtClean="0"/>
              <a:t>Whereabouts currently unknown</a:t>
            </a:r>
          </a:p>
          <a:p>
            <a:pPr lvl="1"/>
            <a:r>
              <a:rPr lang="en-US" sz="1600" dirty="0" smtClean="0"/>
              <a:t>Complex pipeline definition</a:t>
            </a:r>
          </a:p>
          <a:p>
            <a:pPr lvl="2"/>
            <a:r>
              <a:rPr lang="en-US" sz="1400" dirty="0" smtClean="0"/>
              <a:t>implement other observational modes,</a:t>
            </a:r>
          </a:p>
          <a:p>
            <a:pPr lvl="2"/>
            <a:r>
              <a:rPr lang="en-US" sz="1400" dirty="0" smtClean="0"/>
              <a:t>new modes, requirements,</a:t>
            </a:r>
          </a:p>
          <a:p>
            <a:pPr lvl="3"/>
            <a:r>
              <a:rPr lang="en-US" sz="1400" dirty="0" smtClean="0"/>
              <a:t> fly’s eye, </a:t>
            </a:r>
          </a:p>
          <a:p>
            <a:pPr lvl="3"/>
            <a:r>
              <a:rPr lang="en-US" sz="1400" dirty="0" err="1" smtClean="0"/>
              <a:t>coherentstokes</a:t>
            </a:r>
            <a:r>
              <a:rPr lang="en-US" sz="1400" dirty="0" smtClean="0"/>
              <a:t>, </a:t>
            </a:r>
          </a:p>
          <a:p>
            <a:pPr lvl="3"/>
            <a:r>
              <a:rPr lang="en-US" sz="1400" dirty="0" smtClean="0"/>
              <a:t>more plotting, charts, … .</a:t>
            </a:r>
          </a:p>
          <a:p>
            <a:pPr lvl="2"/>
            <a:r>
              <a:rPr lang="en-US" sz="1400" dirty="0" smtClean="0"/>
              <a:t>Parameter and/or argument based recipe selection</a:t>
            </a:r>
          </a:p>
          <a:p>
            <a:pPr lvl="1"/>
            <a:r>
              <a:rPr lang="en-US" sz="1600" dirty="0" smtClean="0"/>
              <a:t>Distributed writing on bf2presto process</a:t>
            </a:r>
          </a:p>
          <a:p>
            <a:pPr lvl="2"/>
            <a:r>
              <a:rPr lang="en-US" sz="1400" dirty="0" smtClean="0"/>
              <a:t>Currently IO bound</a:t>
            </a:r>
          </a:p>
          <a:p>
            <a:pPr lvl="2"/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cap="all" dirty="0" smtClean="0"/>
              <a:t>Framework Pulsar Pipeline</a:t>
            </a:r>
            <a:endParaRPr lang="en-US" sz="3200" cap="all" dirty="0"/>
          </a:p>
        </p:txBody>
      </p:sp>
      <p:pic>
        <p:nvPicPr>
          <p:cNvPr id="4" name="Content Placeholder 3" descr="screen-capture-10.png"/>
          <p:cNvPicPr>
            <a:picLocks noGrp="1" noChangeAspect="1"/>
          </p:cNvPicPr>
          <p:nvPr>
            <p:ph idx="1"/>
          </p:nvPr>
        </p:nvPicPr>
        <p:blipFill>
          <a:blip r:embed="rId2"/>
          <a:srcRect l="-6250" r="-6250"/>
          <a:stretch>
            <a:fillRect/>
          </a:stretch>
        </p:blipFill>
        <p:spPr>
          <a:xfrm>
            <a:off x="457200" y="2128191"/>
            <a:ext cx="8229600" cy="4572000"/>
          </a:xfrm>
        </p:spPr>
      </p:pic>
      <p:sp>
        <p:nvSpPr>
          <p:cNvPr id="5" name="TextBox 4"/>
          <p:cNvSpPr txBox="1"/>
          <p:nvPr/>
        </p:nvSpPr>
        <p:spPr>
          <a:xfrm>
            <a:off x="872066" y="1635748"/>
            <a:ext cx="5435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existing </a:t>
            </a:r>
            <a:r>
              <a:rPr lang="en-US" sz="1400" dirty="0" err="1" smtClean="0"/>
              <a:t>gui</a:t>
            </a:r>
            <a:r>
              <a:rPr lang="en-US" sz="1400" dirty="0" smtClean="0"/>
              <a:t> control panel, usefulness under investigation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cap="all" dirty="0" smtClean="0"/>
              <a:t>Framework Pulsar Pipeline</a:t>
            </a:r>
            <a:endParaRPr lang="en-US" sz="32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Current Pulp package: 9 recipes, 8 support modules, 3400+ loc</a:t>
            </a:r>
            <a:endParaRPr lang="en-US" sz="1200" dirty="0" smtClean="0"/>
          </a:p>
          <a:p>
            <a:pPr>
              <a:buNone/>
            </a:pP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06231" y="2530231"/>
          <a:ext cx="7209693" cy="412824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03231"/>
                <a:gridCol w="2403231"/>
                <a:gridCol w="2403231"/>
              </a:tblGrid>
              <a:tr h="4512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Head</a:t>
                      </a:r>
                      <a:r>
                        <a:rPr lang="en-US" sz="1400" baseline="0" dirty="0" smtClean="0"/>
                        <a:t> Node Recipes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Compute</a:t>
                      </a:r>
                      <a:r>
                        <a:rPr lang="en-US" sz="1400" baseline="0" dirty="0" smtClean="0"/>
                        <a:t> Node Recipes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Support</a:t>
                      </a:r>
                      <a:r>
                        <a:rPr lang="en-US" sz="1400" baseline="0" dirty="0" smtClean="0"/>
                        <a:t> Modules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5126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buildPulsArch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        ____________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buildRSPS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RSPlist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512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bf2presto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          bf2presto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bf2Pars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5126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buildRSPAll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        ____________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fullRSP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5126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prepareInf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</a:t>
                      </a:r>
                      <a:r>
                        <a:rPr lang="en-US" sz="1400" dirty="0" smtClean="0"/>
                        <a:t>____________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prepareInfFiles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5126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prepfold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          </a:t>
                      </a:r>
                      <a:r>
                        <a:rPr lang="en-US" sz="1400" dirty="0" err="1" smtClean="0"/>
                        <a:t>prepfold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prepfoldPars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5126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rfiplot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            </a:t>
                      </a:r>
                      <a:r>
                        <a:rPr lang="en-US" sz="1400" dirty="0" err="1" smtClean="0"/>
                        <a:t>rfiplot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rfiDirectories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5126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In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dev: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pulpEnv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5126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flyseye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coherentstokes</a:t>
                      </a:r>
                      <a:r>
                        <a:rPr lang="en-US" sz="1400" dirty="0" smtClean="0"/>
                        <a:t>,</a:t>
                      </a:r>
                    </a:p>
                    <a:p>
                      <a:r>
                        <a:rPr lang="en-US" sz="1400" dirty="0" err="1" smtClean="0"/>
                        <a:t>tarBall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rfiAssemble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…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     ?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cap="all" dirty="0" smtClean="0"/>
              <a:t>Framework Pulsar Pipeline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6526"/>
            <a:ext cx="8229600" cy="5044936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Configuration</a:t>
            </a:r>
          </a:p>
          <a:p>
            <a:pPr lvl="1"/>
            <a:r>
              <a:rPr lang="en-US" sz="1600" dirty="0" smtClean="0"/>
              <a:t>Environment:</a:t>
            </a:r>
          </a:p>
          <a:p>
            <a:pPr lvl="2"/>
            <a:r>
              <a:rPr lang="en-US" sz="1400" dirty="0" smtClean="0"/>
              <a:t>Define </a:t>
            </a:r>
            <a:r>
              <a:rPr lang="en-US" sz="1400" dirty="0" smtClean="0">
                <a:latin typeface="Andale Mono"/>
                <a:cs typeface="Andale Mono"/>
              </a:rPr>
              <a:t>$LOFARSOFT, $LOFARROOT (</a:t>
            </a:r>
            <a:r>
              <a:rPr lang="en-US" sz="1400" dirty="0" smtClean="0">
                <a:solidFill>
                  <a:schemeClr val="tx2">
                    <a:lumMod val="90000"/>
                  </a:schemeClr>
                </a:solidFill>
                <a:latin typeface="Andale Mono"/>
                <a:cs typeface="Andale Mono"/>
              </a:rPr>
              <a:t>=/opt/</a:t>
            </a:r>
            <a:r>
              <a:rPr lang="en-US" sz="1400" dirty="0" err="1" smtClean="0">
                <a:solidFill>
                  <a:schemeClr val="tx2">
                    <a:lumMod val="90000"/>
                  </a:schemeClr>
                </a:solidFill>
                <a:latin typeface="Andale Mono"/>
                <a:cs typeface="Andale Mono"/>
              </a:rPr>
              <a:t>LofIm/daily/lofar</a:t>
            </a:r>
            <a:r>
              <a:rPr lang="en-US" sz="1400" dirty="0" smtClean="0">
                <a:latin typeface="Andale Mono"/>
                <a:cs typeface="Andale Mono"/>
              </a:rPr>
              <a:t>)</a:t>
            </a:r>
          </a:p>
          <a:p>
            <a:pPr lvl="2"/>
            <a:r>
              <a:rPr lang="en-US" sz="1400" dirty="0" smtClean="0">
                <a:latin typeface="Andale Mono"/>
                <a:cs typeface="Andale Mono"/>
              </a:rPr>
              <a:t>Make “</a:t>
            </a:r>
            <a:r>
              <a:rPr lang="en-US" sz="1400" dirty="0" err="1" smtClean="0">
                <a:latin typeface="Andale Mono"/>
                <a:cs typeface="Andale Mono"/>
              </a:rPr>
              <a:t>pipeline_runtime</a:t>
            </a:r>
            <a:r>
              <a:rPr lang="en-US" sz="1400" dirty="0" smtClean="0">
                <a:latin typeface="Andale Mono"/>
                <a:cs typeface="Andale Mono"/>
              </a:rPr>
              <a:t>/” directory (arbitrary location)</a:t>
            </a:r>
            <a:endParaRPr lang="en-US" sz="1000" dirty="0" smtClean="0">
              <a:latin typeface="Andale Mono"/>
              <a:cs typeface="Andale Mono"/>
            </a:endParaRPr>
          </a:p>
          <a:p>
            <a:pPr lvl="2"/>
            <a:r>
              <a:rPr lang="en-US" sz="1400" dirty="0" smtClean="0">
                <a:latin typeface="Andale Mono"/>
                <a:cs typeface="Andale Mono"/>
              </a:rPr>
              <a:t>source ${LOFARSOFT}/</a:t>
            </a:r>
            <a:r>
              <a:rPr lang="en-US" sz="1400" dirty="0" err="1" smtClean="0">
                <a:latin typeface="Andale Mono"/>
                <a:cs typeface="Andale Mono"/>
              </a:rPr>
              <a:t>devel_common/scripts/init.sh</a:t>
            </a:r>
            <a:endParaRPr lang="en-US" sz="1400" dirty="0" smtClean="0">
              <a:latin typeface="Andale Mono"/>
              <a:cs typeface="Andale Mono"/>
            </a:endParaRPr>
          </a:p>
          <a:p>
            <a:pPr lvl="2"/>
            <a:r>
              <a:rPr lang="en-US" sz="1400" dirty="0" smtClean="0">
                <a:latin typeface="Andale Mono"/>
                <a:cs typeface="Andale Mono"/>
              </a:rPr>
              <a:t>Use </a:t>
            </a:r>
            <a:r>
              <a:rPr lang="en-US" sz="1400" dirty="0" err="1" smtClean="0">
                <a:latin typeface="Andale Mono"/>
                <a:cs typeface="Andale Mono"/>
              </a:rPr>
              <a:t>LofIm</a:t>
            </a:r>
            <a:endParaRPr lang="en-US" sz="1400" dirty="0" smtClean="0">
              <a:latin typeface="Andale Mono"/>
              <a:cs typeface="Andale Mono"/>
            </a:endParaRPr>
          </a:p>
          <a:p>
            <a:pPr lvl="3"/>
            <a:r>
              <a:rPr lang="en-US" sz="1200" dirty="0" smtClean="0">
                <a:latin typeface="Andale Mono"/>
                <a:cs typeface="Andale Mono"/>
              </a:rPr>
              <a:t>Define $TEMPO, $PRESTO</a:t>
            </a:r>
          </a:p>
          <a:p>
            <a:pPr lvl="2"/>
            <a:r>
              <a:rPr lang="en-US" sz="1400" dirty="0" smtClean="0">
                <a:latin typeface="Andale Mono"/>
                <a:cs typeface="Andale Mono"/>
              </a:rPr>
              <a:t>PYTHONPATH </a:t>
            </a:r>
            <a:r>
              <a:rPr lang="en-US" sz="1400" dirty="0" smtClean="0"/>
              <a:t>include </a:t>
            </a:r>
          </a:p>
          <a:p>
            <a:pPr lvl="3"/>
            <a:r>
              <a:rPr lang="en-US" sz="1100" dirty="0" smtClean="0">
                <a:latin typeface="Andale Mono"/>
                <a:cs typeface="Andale Mono"/>
              </a:rPr>
              <a:t>PYTHONPATH=/opt/pipeline/dependencies/lib/python2.5/site-packages:\</a:t>
            </a:r>
          </a:p>
          <a:p>
            <a:pPr lvl="3"/>
            <a:r>
              <a:rPr lang="en-US" sz="1100" dirty="0" smtClean="0">
                <a:latin typeface="Andale Mono"/>
                <a:cs typeface="Andale Mono"/>
              </a:rPr>
              <a:t>/opt/pipeline/framework/lib/python2.5/site-packages:\</a:t>
            </a:r>
          </a:p>
          <a:p>
            <a:pPr lvl="3"/>
            <a:r>
              <a:rPr lang="en-US" sz="1100" dirty="0" smtClean="0">
                <a:latin typeface="Andale Mono"/>
                <a:cs typeface="Andale Mono"/>
              </a:rPr>
              <a:t>/opt/</a:t>
            </a:r>
            <a:r>
              <a:rPr lang="en-US" sz="1100" dirty="0" err="1" smtClean="0">
                <a:latin typeface="Andale Mono"/>
                <a:cs typeface="Andale Mono"/>
              </a:rPr>
              <a:t>LofIm/daily/pyrap/lib</a:t>
            </a:r>
            <a:r>
              <a:rPr lang="en-US" sz="1100" dirty="0" smtClean="0">
                <a:latin typeface="Andale Mono"/>
                <a:cs typeface="Andale Mono"/>
              </a:rPr>
              <a:t>:\</a:t>
            </a:r>
          </a:p>
          <a:p>
            <a:pPr lvl="3"/>
            <a:r>
              <a:rPr lang="en-US" sz="1100" dirty="0" smtClean="0">
                <a:latin typeface="Andale Mono"/>
                <a:cs typeface="Andale Mono"/>
              </a:rPr>
              <a:t>${LOFARROOT}/lib/python2.5/site-packages:\</a:t>
            </a:r>
          </a:p>
          <a:p>
            <a:pPr lvl="3"/>
            <a:r>
              <a:rPr lang="en-US" sz="1100" dirty="0" smtClean="0">
                <a:latin typeface="Andale Mono"/>
                <a:cs typeface="Andale Mono"/>
              </a:rPr>
              <a:t>/opt/</a:t>
            </a:r>
            <a:r>
              <a:rPr lang="en-US" sz="1100" dirty="0" err="1" smtClean="0">
                <a:latin typeface="Andale Mono"/>
                <a:cs typeface="Andale Mono"/>
              </a:rPr>
              <a:t>pythonlibs</a:t>
            </a:r>
            <a:r>
              <a:rPr lang="en-US" sz="1100" dirty="0" smtClean="0">
                <a:latin typeface="Andale Mono"/>
                <a:cs typeface="Andale Mono"/>
              </a:rPr>
              <a:t>/lib/python/site-packages:\</a:t>
            </a:r>
          </a:p>
          <a:p>
            <a:pPr lvl="3"/>
            <a:r>
              <a:rPr lang="en-US" sz="1100" dirty="0" smtClean="0">
                <a:latin typeface="Andale Mono"/>
                <a:cs typeface="Andale Mono"/>
              </a:rPr>
              <a:t>${LOFARSOFT}/</a:t>
            </a:r>
            <a:r>
              <a:rPr lang="en-US" sz="1100" dirty="0" err="1" smtClean="0">
                <a:latin typeface="Andale Mono"/>
                <a:cs typeface="Andale Mono"/>
              </a:rPr>
              <a:t>src</a:t>
            </a:r>
            <a:r>
              <a:rPr lang="en-US" sz="1100" dirty="0" smtClean="0">
                <a:latin typeface="Andale Mono"/>
                <a:cs typeface="Andale Mono"/>
              </a:rPr>
              <a:t>/Pulsar/pipeline/recipes/master:\</a:t>
            </a:r>
          </a:p>
          <a:p>
            <a:pPr lvl="3"/>
            <a:r>
              <a:rPr lang="en-US" sz="1100" dirty="0" smtClean="0">
                <a:latin typeface="Andale Mono"/>
                <a:cs typeface="Andale Mono"/>
              </a:rPr>
              <a:t>${LOFARSOFT}/</a:t>
            </a:r>
            <a:r>
              <a:rPr lang="en-US" sz="1100" dirty="0" err="1" smtClean="0">
                <a:latin typeface="Andale Mono"/>
                <a:cs typeface="Andale Mono"/>
              </a:rPr>
              <a:t>src</a:t>
            </a:r>
            <a:r>
              <a:rPr lang="en-US" sz="1100" dirty="0" smtClean="0">
                <a:latin typeface="Andale Mono"/>
                <a:cs typeface="Andale Mono"/>
              </a:rPr>
              <a:t>/Pulsar/pipeline/recipes/nodes:\</a:t>
            </a:r>
          </a:p>
          <a:p>
            <a:pPr lvl="3"/>
            <a:r>
              <a:rPr lang="en-US" sz="1100" dirty="0" smtClean="0">
                <a:latin typeface="Andale Mono"/>
                <a:cs typeface="Andale Mono"/>
              </a:rPr>
              <a:t>${LOFARSOFT}/</a:t>
            </a:r>
            <a:r>
              <a:rPr lang="en-US" sz="1100" dirty="0" err="1" smtClean="0">
                <a:latin typeface="Andale Mono"/>
                <a:cs typeface="Andale Mono"/>
              </a:rPr>
              <a:t>src</a:t>
            </a:r>
            <a:r>
              <a:rPr lang="en-US" sz="1100" dirty="0" smtClean="0">
                <a:latin typeface="Andale Mono"/>
                <a:cs typeface="Andale Mono"/>
              </a:rPr>
              <a:t>/Pulsar/pipeline/support</a:t>
            </a:r>
          </a:p>
          <a:p>
            <a:pPr lvl="2"/>
            <a:r>
              <a:rPr lang="en-US" sz="1500" dirty="0" smtClean="0">
                <a:latin typeface="Andale Mono"/>
                <a:cs typeface="Andale Mono"/>
              </a:rPr>
              <a:t>PATH include</a:t>
            </a:r>
          </a:p>
          <a:p>
            <a:pPr lvl="3"/>
            <a:r>
              <a:rPr lang="en-US" sz="1100" dirty="0" smtClean="0">
                <a:latin typeface="Andale Mono"/>
                <a:cs typeface="Andale Mono"/>
              </a:rPr>
              <a:t>${LOFARSOFT}/release/bin:\</a:t>
            </a:r>
          </a:p>
          <a:p>
            <a:pPr lvl="3"/>
            <a:r>
              <a:rPr lang="en-US" sz="1100" dirty="0" smtClean="0">
                <a:latin typeface="Andale Mono"/>
                <a:cs typeface="Andale Mono"/>
              </a:rPr>
              <a:t>${LOFARSOFT}/release/share/pulsar/bin:\</a:t>
            </a:r>
          </a:p>
          <a:p>
            <a:pPr lvl="3"/>
            <a:r>
              <a:rPr lang="en-US" sz="1100" dirty="0" smtClean="0">
                <a:latin typeface="Andale Mono"/>
                <a:cs typeface="Andale Mono"/>
              </a:rPr>
              <a:t>${LOFARSOFT}/</a:t>
            </a:r>
            <a:r>
              <a:rPr lang="en-US" sz="1100" dirty="0" err="1" smtClean="0">
                <a:latin typeface="Andale Mono"/>
                <a:cs typeface="Andale Mono"/>
              </a:rPr>
              <a:t>src</a:t>
            </a:r>
            <a:r>
              <a:rPr lang="en-US" sz="1100" dirty="0" smtClean="0">
                <a:latin typeface="Andale Mono"/>
                <a:cs typeface="Andale Mono"/>
              </a:rPr>
              <a:t>/Pulsar/pipeline:\</a:t>
            </a:r>
          </a:p>
          <a:p>
            <a:pPr lvl="3"/>
            <a:r>
              <a:rPr lang="en-US" sz="1100" dirty="0" smtClean="0">
                <a:latin typeface="Andale Mono"/>
                <a:cs typeface="Andale Mono"/>
              </a:rPr>
              <a:t>/opt/</a:t>
            </a:r>
            <a:r>
              <a:rPr lang="en-US" sz="1100" dirty="0" err="1" smtClean="0">
                <a:latin typeface="Andale Mono"/>
                <a:cs typeface="Andale Mono"/>
              </a:rPr>
              <a:t>LofIm/daily/casarest/bin</a:t>
            </a:r>
            <a:r>
              <a:rPr lang="en-US" sz="1100" dirty="0" smtClean="0">
                <a:latin typeface="Andale Mono"/>
                <a:cs typeface="Andale Mono"/>
              </a:rPr>
              <a:t>:\</a:t>
            </a:r>
          </a:p>
          <a:p>
            <a:pPr lvl="3"/>
            <a:r>
              <a:rPr lang="en-US" sz="1100" dirty="0" smtClean="0">
                <a:latin typeface="Andale Mono"/>
                <a:cs typeface="Andale Mono"/>
              </a:rPr>
              <a:t>/opt/pipeline/dependencies/bin:\</a:t>
            </a:r>
          </a:p>
          <a:p>
            <a:pPr lvl="3"/>
            <a:r>
              <a:rPr lang="en-US" sz="1100" dirty="0" smtClean="0">
                <a:latin typeface="Andale Mono"/>
                <a:cs typeface="Andale Mono"/>
              </a:rPr>
              <a:t>/opt/</a:t>
            </a:r>
            <a:r>
              <a:rPr lang="en-US" sz="1100" dirty="0" err="1" smtClean="0">
                <a:latin typeface="Andale Mono"/>
                <a:cs typeface="Andale Mono"/>
              </a:rPr>
              <a:t>LofIm/daily/askapsoft/bin</a:t>
            </a:r>
            <a:r>
              <a:rPr lang="en-US" sz="1100" dirty="0" smtClean="0">
                <a:latin typeface="Andale Mono"/>
                <a:cs typeface="Andale Mono"/>
              </a:rPr>
              <a:t>:\</a:t>
            </a:r>
          </a:p>
          <a:p>
            <a:pPr lvl="3"/>
            <a:r>
              <a:rPr lang="en-US" sz="1100" dirty="0" smtClean="0">
                <a:latin typeface="Andale Mono"/>
                <a:cs typeface="Andale Mono"/>
              </a:rPr>
              <a:t>/opt/</a:t>
            </a:r>
            <a:r>
              <a:rPr lang="en-US" sz="1100" dirty="0" err="1" smtClean="0">
                <a:latin typeface="Andale Mono"/>
                <a:cs typeface="Andale Mono"/>
              </a:rPr>
              <a:t>scripts:${PATH</a:t>
            </a:r>
            <a:r>
              <a:rPr lang="en-US" sz="1100" dirty="0" smtClean="0">
                <a:latin typeface="Andale Mono"/>
                <a:cs typeface="Andale Mono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cap="all" dirty="0" smtClean="0"/>
              <a:t>Framework Pulsar Pipeline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Configuration …</a:t>
            </a:r>
          </a:p>
          <a:p>
            <a:pPr lvl="1"/>
            <a:r>
              <a:rPr lang="en-US" sz="1600" dirty="0" smtClean="0"/>
              <a:t>Framework configuration files (</a:t>
            </a:r>
            <a:r>
              <a:rPr lang="en-US" sz="1400" dirty="0" smtClean="0"/>
              <a:t>delivered with </a:t>
            </a:r>
            <a:r>
              <a:rPr lang="en-US" sz="1400" dirty="0" err="1" smtClean="0"/>
              <a:t>svn</a:t>
            </a:r>
            <a:r>
              <a:rPr lang="en-US" sz="1400" dirty="0" smtClean="0"/>
              <a:t> download)</a:t>
            </a:r>
          </a:p>
          <a:p>
            <a:pPr lvl="2"/>
            <a:r>
              <a:rPr lang="en-US" sz="1600" dirty="0" err="1" smtClean="0">
                <a:latin typeface="Andale Mono"/>
                <a:cs typeface="Andale Mono"/>
              </a:rPr>
              <a:t>Pipeline.cfg</a:t>
            </a:r>
            <a:endParaRPr lang="en-US" sz="1600" dirty="0" smtClean="0">
              <a:latin typeface="Andale Mono"/>
              <a:cs typeface="Andale Mono"/>
            </a:endParaRPr>
          </a:p>
          <a:p>
            <a:pPr lvl="3"/>
            <a:r>
              <a:rPr lang="en-US" sz="1400" dirty="0" smtClean="0"/>
              <a:t>Framework paths definition file</a:t>
            </a:r>
            <a:endParaRPr lang="en-US" sz="1200" dirty="0" smtClean="0"/>
          </a:p>
          <a:p>
            <a:pPr lvl="2"/>
            <a:r>
              <a:rPr lang="en-US" sz="1600" dirty="0" err="1" smtClean="0">
                <a:latin typeface="Andale Mono"/>
                <a:cs typeface="Andale Mono"/>
              </a:rPr>
              <a:t>Tasks.cfg</a:t>
            </a:r>
            <a:endParaRPr lang="en-US" sz="1600" dirty="0" smtClean="0">
              <a:latin typeface="Andale Mono"/>
              <a:cs typeface="Andale Mono"/>
            </a:endParaRPr>
          </a:p>
          <a:p>
            <a:pPr lvl="3"/>
            <a:r>
              <a:rPr lang="en-US" sz="1400" dirty="0" smtClean="0"/>
              <a:t>Task definitions file</a:t>
            </a:r>
            <a:endParaRPr lang="en-US" sz="1200" dirty="0" smtClean="0"/>
          </a:p>
          <a:p>
            <a:pPr lvl="2"/>
            <a:r>
              <a:rPr lang="en-US" sz="1600" dirty="0" err="1" smtClean="0">
                <a:latin typeface="Andale Mono"/>
                <a:cs typeface="Andale Mono"/>
              </a:rPr>
              <a:t>Sub[n].clusterdesc</a:t>
            </a:r>
            <a:endParaRPr lang="en-US" sz="1600" dirty="0" smtClean="0">
              <a:latin typeface="Andale Mono"/>
              <a:cs typeface="Andale Mono"/>
            </a:endParaRPr>
          </a:p>
          <a:p>
            <a:pPr lvl="3"/>
            <a:r>
              <a:rPr lang="en-US" sz="1400" dirty="0" smtClean="0"/>
              <a:t>Sub-cluster </a:t>
            </a:r>
            <a:r>
              <a:rPr lang="en-US" sz="1400" dirty="0" err="1" smtClean="0"/>
              <a:t>defintion</a:t>
            </a:r>
            <a:r>
              <a:rPr lang="en-US" sz="1400" dirty="0" smtClean="0"/>
              <a:t> files</a:t>
            </a:r>
            <a:endParaRPr lang="en-US" sz="1200" dirty="0" smtClean="0"/>
          </a:p>
          <a:p>
            <a:pPr lvl="3"/>
            <a:r>
              <a:rPr lang="en-US" sz="1200" dirty="0" smtClean="0"/>
              <a:t>Templates in </a:t>
            </a:r>
            <a:r>
              <a:rPr lang="en-US" sz="1400" dirty="0" smtClean="0">
                <a:latin typeface="Andale Mono"/>
                <a:cs typeface="Andale Mono"/>
              </a:rPr>
              <a:t>$LOFARROOT/share</a:t>
            </a:r>
          </a:p>
          <a:p>
            <a:pPr lvl="2"/>
            <a:r>
              <a:rPr lang="en-US" sz="1600" dirty="0" err="1" smtClean="0">
                <a:latin typeface="Andale Mono"/>
                <a:cs typeface="Andale Mono"/>
              </a:rPr>
              <a:t>task.furl</a:t>
            </a:r>
            <a:endParaRPr lang="en-US" sz="1600" dirty="0" smtClean="0">
              <a:latin typeface="Andale Mono"/>
              <a:cs typeface="Andale Mono"/>
            </a:endParaRPr>
          </a:p>
          <a:p>
            <a:pPr lvl="2"/>
            <a:r>
              <a:rPr lang="en-US" sz="1600" dirty="0" err="1" smtClean="0">
                <a:latin typeface="Andale Mono"/>
                <a:cs typeface="Andale Mono"/>
              </a:rPr>
              <a:t>multiengine.furl</a:t>
            </a:r>
            <a:endParaRPr lang="en-US" sz="1600" dirty="0" smtClean="0">
              <a:latin typeface="Andale Mono"/>
              <a:cs typeface="Andale Mono"/>
            </a:endParaRPr>
          </a:p>
          <a:p>
            <a:pPr lvl="1">
              <a:buNone/>
            </a:pPr>
            <a:r>
              <a:rPr lang="en-US" sz="1800" dirty="0" smtClean="0">
                <a:solidFill>
                  <a:srgbClr val="FF6600"/>
                </a:solidFill>
                <a:cs typeface="Andale Mono"/>
              </a:rPr>
              <a:t>N.B.  * No shell interpolation 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FRAMEWORK PULSAR PIPELINE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8154"/>
            <a:ext cx="8229600" cy="5191474"/>
          </a:xfrm>
        </p:spPr>
        <p:txBody>
          <a:bodyPr>
            <a:noAutofit/>
          </a:bodyPr>
          <a:lstStyle/>
          <a:p>
            <a:r>
              <a:rPr lang="en-US" sz="1400" b="1" dirty="0" smtClean="0">
                <a:latin typeface="Andale Mono"/>
                <a:cs typeface="Andale Mono"/>
              </a:rPr>
              <a:t>Configuration cont’d …</a:t>
            </a:r>
          </a:p>
          <a:p>
            <a:pPr lvl="1">
              <a:buNone/>
            </a:pPr>
            <a:r>
              <a:rPr lang="en-US" sz="1000" b="1" dirty="0" err="1" smtClean="0">
                <a:solidFill>
                  <a:srgbClr val="FFFF00"/>
                </a:solidFill>
                <a:latin typeface="Andale Mono"/>
                <a:cs typeface="Andale Mono"/>
              </a:rPr>
              <a:t>Pipeline.cfg</a:t>
            </a:r>
            <a:r>
              <a:rPr lang="en-US" sz="1000" dirty="0" smtClean="0"/>
              <a:t>,     </a:t>
            </a:r>
            <a:r>
              <a:rPr lang="en-US" sz="900" dirty="0" smtClean="0">
                <a:solidFill>
                  <a:srgbClr val="CCFFCC"/>
                </a:solidFill>
              </a:rPr>
              <a:t>example</a:t>
            </a:r>
            <a:endParaRPr lang="en-US" sz="1050" dirty="0" smtClean="0">
              <a:solidFill>
                <a:srgbClr val="CCFFCC"/>
              </a:solidFill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FFFF00"/>
                </a:solidFill>
              </a:rPr>
              <a:t>[DEFAULT]</a:t>
            </a:r>
          </a:p>
          <a:p>
            <a:pPr>
              <a:buNone/>
            </a:pPr>
            <a:r>
              <a:rPr lang="en-US" sz="900" dirty="0" err="1" smtClean="0">
                <a:latin typeface="Andale Mono"/>
                <a:cs typeface="Andale Mono"/>
              </a:rPr>
              <a:t>runtime_directory</a:t>
            </a:r>
            <a:r>
              <a:rPr lang="en-US" sz="900" dirty="0" smtClean="0">
                <a:latin typeface="Andale Mono"/>
                <a:cs typeface="Andale Mono"/>
              </a:rPr>
              <a:t> = /home/</a:t>
            </a:r>
            <a:r>
              <a:rPr lang="en-US" sz="900" dirty="0" err="1" smtClean="0">
                <a:latin typeface="Andale Mono"/>
                <a:cs typeface="Andale Mono"/>
              </a:rPr>
              <a:t>kanderson/LOFAR/pipeline_runtime</a:t>
            </a:r>
            <a:endParaRPr lang="en-US" sz="900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sz="900" dirty="0" err="1" smtClean="0">
                <a:latin typeface="Andale Mono"/>
                <a:cs typeface="Andale Mono"/>
              </a:rPr>
              <a:t>recipe_directories</a:t>
            </a:r>
            <a:r>
              <a:rPr lang="en-US" sz="900" dirty="0" smtClean="0">
                <a:latin typeface="Andale Mono"/>
                <a:cs typeface="Andale Mono"/>
              </a:rPr>
              <a:t>= [., /home/</a:t>
            </a:r>
            <a:r>
              <a:rPr lang="en-US" sz="900" dirty="0" err="1" smtClean="0">
                <a:latin typeface="Andale Mono"/>
                <a:cs typeface="Andale Mono"/>
              </a:rPr>
              <a:t>kanderson/LOFAR/lofarsoft/src/Pulsar/pipeline/recipes</a:t>
            </a:r>
            <a:r>
              <a:rPr lang="en-US" sz="900" dirty="0" smtClean="0">
                <a:latin typeface="Andale Mono"/>
                <a:cs typeface="Andale Mono"/>
              </a:rPr>
              <a:t>, /opt/pipeline/recipes]</a:t>
            </a:r>
          </a:p>
          <a:p>
            <a:pPr>
              <a:buNone/>
            </a:pPr>
            <a:r>
              <a:rPr lang="en-US" sz="900" dirty="0" err="1" smtClean="0">
                <a:latin typeface="Andale Mono"/>
                <a:cs typeface="Andale Mono"/>
              </a:rPr>
              <a:t>lofarroot</a:t>
            </a:r>
            <a:r>
              <a:rPr lang="en-US" sz="900" dirty="0" smtClean="0">
                <a:latin typeface="Andale Mono"/>
                <a:cs typeface="Andale Mono"/>
              </a:rPr>
              <a:t>         = /opt/</a:t>
            </a:r>
            <a:r>
              <a:rPr lang="en-US" sz="900" dirty="0" err="1" smtClean="0">
                <a:latin typeface="Andale Mono"/>
                <a:cs typeface="Andale Mono"/>
              </a:rPr>
              <a:t>LofIm/daily/Thu/lofar</a:t>
            </a:r>
            <a:endParaRPr lang="en-US" sz="900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sz="900" dirty="0" err="1" smtClean="0">
                <a:latin typeface="Andale Mono"/>
                <a:cs typeface="Andale Mono"/>
              </a:rPr>
              <a:t>task_files</a:t>
            </a:r>
            <a:r>
              <a:rPr lang="en-US" sz="900" dirty="0" smtClean="0">
                <a:latin typeface="Andale Mono"/>
                <a:cs typeface="Andale Mono"/>
              </a:rPr>
              <a:t>        = [/home/</a:t>
            </a:r>
            <a:r>
              <a:rPr lang="en-US" sz="900" dirty="0" err="1" smtClean="0">
                <a:latin typeface="Andale Mono"/>
                <a:cs typeface="Andale Mono"/>
              </a:rPr>
              <a:t>kanderson/LOFAR/lofarsoft/src/Pulsar/pipeline/tasks.cfg</a:t>
            </a:r>
            <a:r>
              <a:rPr lang="en-US" sz="1050" b="1" dirty="0" smtClean="0">
                <a:latin typeface="Andale Mono"/>
                <a:cs typeface="Andale Mono"/>
              </a:rPr>
              <a:t>] </a:t>
            </a:r>
            <a:r>
              <a:rPr lang="en-US" sz="900" b="1" dirty="0" smtClean="0">
                <a:solidFill>
                  <a:srgbClr val="FFFF00"/>
                </a:solidFill>
                <a:latin typeface="Andale Mono"/>
                <a:cs typeface="Andale Mono"/>
              </a:rPr>
              <a:t>    </a:t>
            </a:r>
            <a:r>
              <a:rPr lang="en-US" sz="1000" b="1" dirty="0" err="1" smtClean="0">
                <a:solidFill>
                  <a:srgbClr val="FFFF00"/>
                </a:solidFill>
                <a:latin typeface="Andale Mono"/>
                <a:cs typeface="Andale Mono"/>
                <a:sym typeface="Wingdings"/>
              </a:rPr>
              <a:t></a:t>
            </a:r>
            <a:r>
              <a:rPr lang="en-US" sz="1000" b="1" dirty="0" smtClean="0">
                <a:solidFill>
                  <a:srgbClr val="FFFF00"/>
                </a:solidFill>
                <a:latin typeface="Andale Mono"/>
                <a:cs typeface="Andale Mono"/>
                <a:sym typeface="Wingdings"/>
              </a:rPr>
              <a:t> </a:t>
            </a:r>
            <a:r>
              <a:rPr lang="en-US" sz="1000" b="1" dirty="0" err="1" smtClean="0">
                <a:solidFill>
                  <a:srgbClr val="FFFF00"/>
                </a:solidFill>
                <a:latin typeface="Andale Mono"/>
                <a:cs typeface="Andale Mono"/>
                <a:sym typeface="Wingdings"/>
              </a:rPr>
              <a:t>tasks.cfg</a:t>
            </a:r>
            <a:r>
              <a:rPr lang="en-US" sz="1000" b="1" dirty="0" smtClean="0">
                <a:solidFill>
                  <a:srgbClr val="FFFF00"/>
                </a:solidFill>
                <a:latin typeface="Andale Mono"/>
                <a:cs typeface="Andale Mono"/>
                <a:sym typeface="Wingdings"/>
              </a:rPr>
              <a:t> </a:t>
            </a:r>
            <a:endParaRPr lang="en-US" sz="1000" b="1" dirty="0" smtClean="0">
              <a:solidFill>
                <a:srgbClr val="FFFF00"/>
              </a:solidFill>
              <a:latin typeface="Andale Mono"/>
              <a:cs typeface="Andale Mono"/>
            </a:endParaRPr>
          </a:p>
          <a:p>
            <a:pPr>
              <a:buNone/>
            </a:pPr>
            <a:r>
              <a:rPr lang="en-US" sz="900" dirty="0" err="1" smtClean="0">
                <a:latin typeface="Andale Mono"/>
                <a:cs typeface="Andale Mono"/>
              </a:rPr>
              <a:t>default_working_directory</a:t>
            </a:r>
            <a:r>
              <a:rPr lang="en-US" sz="900" dirty="0" smtClean="0">
                <a:latin typeface="Andale Mono"/>
                <a:cs typeface="Andale Mono"/>
              </a:rPr>
              <a:t> = /data/scratch/</a:t>
            </a:r>
            <a:r>
              <a:rPr lang="en-US" sz="900" dirty="0" err="1" smtClean="0">
                <a:latin typeface="Andale Mono"/>
                <a:cs typeface="Andale Mono"/>
              </a:rPr>
              <a:t>kanderson</a:t>
            </a:r>
            <a:endParaRPr lang="en-US" sz="800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FFFF00"/>
                </a:solidFill>
                <a:latin typeface="Andale Mono"/>
                <a:cs typeface="Andale Mono"/>
              </a:rPr>
              <a:t>[layout]</a:t>
            </a:r>
          </a:p>
          <a:p>
            <a:pPr>
              <a:buNone/>
            </a:pPr>
            <a:r>
              <a:rPr lang="en-US" sz="900" dirty="0" err="1" smtClean="0">
                <a:latin typeface="Andale Mono"/>
                <a:cs typeface="Andale Mono"/>
              </a:rPr>
              <a:t>job_directory</a:t>
            </a:r>
            <a:r>
              <a:rPr lang="en-US" sz="900" dirty="0" smtClean="0">
                <a:latin typeface="Andale Mono"/>
                <a:cs typeface="Andale Mono"/>
              </a:rPr>
              <a:t>     = %(</a:t>
            </a:r>
            <a:r>
              <a:rPr lang="en-US" sz="900" dirty="0" err="1" smtClean="0">
                <a:latin typeface="Andale Mono"/>
                <a:cs typeface="Andale Mono"/>
              </a:rPr>
              <a:t>runtime_directory)s/jobs/%(job_name)s</a:t>
            </a:r>
            <a:endParaRPr lang="en-US" sz="900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sz="900" dirty="0" err="1" smtClean="0">
                <a:latin typeface="Andale Mono"/>
                <a:cs typeface="Andale Mono"/>
              </a:rPr>
              <a:t>log_directory</a:t>
            </a:r>
            <a:r>
              <a:rPr lang="en-US" sz="900" dirty="0" smtClean="0">
                <a:latin typeface="Andale Mono"/>
                <a:cs typeface="Andale Mono"/>
              </a:rPr>
              <a:t>     = %(</a:t>
            </a:r>
            <a:r>
              <a:rPr lang="en-US" sz="900" dirty="0" err="1" smtClean="0">
                <a:latin typeface="Andale Mono"/>
                <a:cs typeface="Andale Mono"/>
              </a:rPr>
              <a:t>job_directory)s/logs/%(start_time)s</a:t>
            </a:r>
            <a:endParaRPr lang="en-US" sz="900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sz="900" dirty="0" err="1" smtClean="0">
                <a:latin typeface="Andale Mono"/>
                <a:cs typeface="Andale Mono"/>
              </a:rPr>
              <a:t>vds_directory</a:t>
            </a:r>
            <a:r>
              <a:rPr lang="en-US" sz="900" dirty="0" smtClean="0">
                <a:latin typeface="Andale Mono"/>
                <a:cs typeface="Andale Mono"/>
              </a:rPr>
              <a:t>     = %(</a:t>
            </a:r>
            <a:r>
              <a:rPr lang="en-US" sz="900" dirty="0" err="1" smtClean="0">
                <a:latin typeface="Andale Mono"/>
                <a:cs typeface="Andale Mono"/>
              </a:rPr>
              <a:t>job_directory)s/vds</a:t>
            </a:r>
            <a:endParaRPr lang="en-US" sz="900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sz="900" dirty="0" err="1" smtClean="0">
                <a:latin typeface="Andale Mono"/>
                <a:cs typeface="Andale Mono"/>
              </a:rPr>
              <a:t>parset_directory</a:t>
            </a:r>
            <a:r>
              <a:rPr lang="en-US" sz="900" dirty="0" smtClean="0">
                <a:latin typeface="Andale Mono"/>
                <a:cs typeface="Andale Mono"/>
              </a:rPr>
              <a:t>  = %(</a:t>
            </a:r>
            <a:r>
              <a:rPr lang="en-US" sz="900" dirty="0" err="1" smtClean="0">
                <a:latin typeface="Andale Mono"/>
                <a:cs typeface="Andale Mono"/>
              </a:rPr>
              <a:t>job_directory)s/parsets</a:t>
            </a:r>
            <a:endParaRPr lang="en-US" sz="900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sz="900" dirty="0" err="1" smtClean="0">
                <a:latin typeface="Andale Mono"/>
                <a:cs typeface="Andale Mono"/>
              </a:rPr>
              <a:t>results_directory</a:t>
            </a:r>
            <a:r>
              <a:rPr lang="en-US" sz="900" dirty="0" smtClean="0">
                <a:latin typeface="Andale Mono"/>
                <a:cs typeface="Andale Mono"/>
              </a:rPr>
              <a:t> = %(</a:t>
            </a:r>
            <a:r>
              <a:rPr lang="en-US" sz="900" dirty="0" err="1" smtClean="0">
                <a:latin typeface="Andale Mono"/>
                <a:cs typeface="Andale Mono"/>
              </a:rPr>
              <a:t>job_directory)s/results/%(start_time)s</a:t>
            </a:r>
            <a:endParaRPr lang="en-US" sz="800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sz="900" dirty="0" smtClean="0">
                <a:solidFill>
                  <a:srgbClr val="FFFF00"/>
                </a:solidFill>
                <a:latin typeface="Andale Mono"/>
                <a:cs typeface="Andale Mono"/>
              </a:rPr>
              <a:t>[cluster]</a:t>
            </a:r>
          </a:p>
          <a:p>
            <a:pPr>
              <a:buNone/>
            </a:pPr>
            <a:r>
              <a:rPr lang="en-US" sz="900" dirty="0" err="1" smtClean="0">
                <a:latin typeface="Andale Mono"/>
                <a:cs typeface="Andale Mono"/>
              </a:rPr>
              <a:t>clustername</a:t>
            </a:r>
            <a:r>
              <a:rPr lang="en-US" sz="900" dirty="0" smtClean="0">
                <a:latin typeface="Andale Mono"/>
                <a:cs typeface="Andale Mono"/>
              </a:rPr>
              <a:t>       = pulsar</a:t>
            </a:r>
          </a:p>
          <a:p>
            <a:pPr>
              <a:buNone/>
            </a:pPr>
            <a:r>
              <a:rPr lang="en-US" sz="900" dirty="0" err="1" smtClean="0">
                <a:latin typeface="Andale Mono"/>
                <a:cs typeface="Andale Mono"/>
              </a:rPr>
              <a:t>clusterdesc</a:t>
            </a:r>
            <a:r>
              <a:rPr lang="en-US" sz="900" dirty="0" smtClean="0">
                <a:latin typeface="Andale Mono"/>
                <a:cs typeface="Andale Mono"/>
              </a:rPr>
              <a:t>       = /home/kanderson/LOFAR/pipeline_runtime/sub5.clusterdesc </a:t>
            </a:r>
            <a:r>
              <a:rPr lang="en-US" sz="1200" b="1" dirty="0" smtClean="0">
                <a:solidFill>
                  <a:srgbClr val="FFFF00"/>
                </a:solidFill>
                <a:latin typeface="Andale Mono"/>
                <a:cs typeface="Andale Mono"/>
              </a:rPr>
              <a:t> </a:t>
            </a:r>
            <a:r>
              <a:rPr lang="en-US" sz="1000" b="1" dirty="0" err="1" smtClean="0">
                <a:solidFill>
                  <a:srgbClr val="FFFF00"/>
                </a:solidFill>
                <a:latin typeface="Andale Mono"/>
                <a:cs typeface="Andale Mono"/>
                <a:sym typeface="Wingdings"/>
              </a:rPr>
              <a:t></a:t>
            </a:r>
            <a:r>
              <a:rPr lang="en-US" sz="1000" b="1" dirty="0" smtClean="0">
                <a:solidFill>
                  <a:srgbClr val="FFFF00"/>
                </a:solidFill>
                <a:latin typeface="Andale Mono"/>
                <a:cs typeface="Andale Mono"/>
                <a:sym typeface="Wingdings"/>
              </a:rPr>
              <a:t>    cluster definition</a:t>
            </a:r>
            <a:endParaRPr lang="en-US" sz="1000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sz="900" dirty="0" smtClean="0">
                <a:solidFill>
                  <a:srgbClr val="FF6600"/>
                </a:solidFill>
                <a:latin typeface="Andale Mono"/>
                <a:cs typeface="Andale Mono"/>
              </a:rPr>
              <a:t>#</a:t>
            </a:r>
            <a:r>
              <a:rPr lang="en-US" sz="900" dirty="0" err="1" smtClean="0">
                <a:solidFill>
                  <a:srgbClr val="FF6600"/>
                </a:solidFill>
                <a:latin typeface="Andale Mono"/>
                <a:cs typeface="Andale Mono"/>
              </a:rPr>
              <a:t>clusterdesc</a:t>
            </a:r>
            <a:r>
              <a:rPr lang="en-US" sz="900" dirty="0" smtClean="0">
                <a:solidFill>
                  <a:srgbClr val="FF6600"/>
                </a:solidFill>
                <a:latin typeface="Andale Mono"/>
                <a:cs typeface="Andale Mono"/>
              </a:rPr>
              <a:t>      = /home/kanderson/LOFAR/pipeline_runtime/sub6.clusterdesc</a:t>
            </a:r>
          </a:p>
          <a:p>
            <a:pPr>
              <a:buNone/>
            </a:pPr>
            <a:r>
              <a:rPr lang="en-US" sz="900" dirty="0" err="1" smtClean="0">
                <a:latin typeface="Andale Mono"/>
                <a:cs typeface="Andale Mono"/>
              </a:rPr>
              <a:t>task_furl</a:t>
            </a:r>
            <a:r>
              <a:rPr lang="en-US" sz="900" dirty="0" smtClean="0">
                <a:latin typeface="Andale Mono"/>
                <a:cs typeface="Andale Mono"/>
              </a:rPr>
              <a:t>         = %(</a:t>
            </a:r>
            <a:r>
              <a:rPr lang="en-US" sz="900" dirty="0" err="1" smtClean="0">
                <a:latin typeface="Andale Mono"/>
                <a:cs typeface="Andale Mono"/>
              </a:rPr>
              <a:t>runtime_directory)s/task.furl</a:t>
            </a:r>
            <a:r>
              <a:rPr lang="en-US" sz="900" dirty="0" smtClean="0">
                <a:latin typeface="Andale Mono"/>
                <a:cs typeface="Andale Mono"/>
              </a:rPr>
              <a:t> 		</a:t>
            </a:r>
            <a:r>
              <a:rPr lang="en-US" sz="1200" dirty="0" smtClean="0">
                <a:latin typeface="Andale Mono"/>
                <a:cs typeface="Andale Mono"/>
              </a:rPr>
              <a:t>         </a:t>
            </a:r>
            <a:r>
              <a:rPr lang="en-US" sz="1000" b="1" dirty="0" err="1" smtClean="0">
                <a:solidFill>
                  <a:srgbClr val="FFFF00"/>
                </a:solidFill>
                <a:latin typeface="Andale Mono"/>
                <a:cs typeface="Andale Mono"/>
                <a:sym typeface="Wingdings"/>
              </a:rPr>
              <a:t></a:t>
            </a:r>
            <a:r>
              <a:rPr lang="en-US" sz="1000" b="1" dirty="0" smtClean="0">
                <a:solidFill>
                  <a:srgbClr val="FFFF00"/>
                </a:solidFill>
                <a:latin typeface="Andale Mono"/>
                <a:cs typeface="Andale Mono"/>
                <a:sym typeface="Wingdings"/>
              </a:rPr>
              <a:t>        </a:t>
            </a:r>
            <a:r>
              <a:rPr lang="en-US" sz="1000" b="1" dirty="0" err="1" smtClean="0">
                <a:solidFill>
                  <a:srgbClr val="FFFF00"/>
                </a:solidFill>
                <a:latin typeface="Andale Mono"/>
                <a:cs typeface="Andale Mono"/>
                <a:sym typeface="Wingdings"/>
              </a:rPr>
              <a:t>task.furl</a:t>
            </a:r>
            <a:r>
              <a:rPr lang="en-US" sz="1000" b="1" dirty="0" smtClean="0">
                <a:solidFill>
                  <a:srgbClr val="FFFF00"/>
                </a:solidFill>
                <a:latin typeface="Andale Mono"/>
                <a:cs typeface="Andale Mono"/>
                <a:sym typeface="Wingdings"/>
              </a:rPr>
              <a:t> file</a:t>
            </a:r>
            <a:endParaRPr lang="en-US" sz="1000" dirty="0" smtClean="0">
              <a:latin typeface="Andale Mono"/>
              <a:cs typeface="Andale Mono"/>
            </a:endParaRPr>
          </a:p>
          <a:p>
            <a:pPr>
              <a:buNone/>
            </a:pPr>
            <a:r>
              <a:rPr lang="en-US" sz="900" dirty="0" err="1" smtClean="0">
                <a:latin typeface="Andale Mono"/>
                <a:cs typeface="Andale Mono"/>
              </a:rPr>
              <a:t>multiengine_furl</a:t>
            </a:r>
            <a:r>
              <a:rPr lang="en-US" sz="900" dirty="0" smtClean="0">
                <a:latin typeface="Andale Mono"/>
                <a:cs typeface="Andale Mono"/>
              </a:rPr>
              <a:t>  = %(</a:t>
            </a:r>
            <a:r>
              <a:rPr lang="en-US" sz="900" dirty="0" err="1" smtClean="0">
                <a:latin typeface="Andale Mono"/>
                <a:cs typeface="Andale Mono"/>
              </a:rPr>
              <a:t>runtime_directory)s/multiengine.furl</a:t>
            </a:r>
            <a:r>
              <a:rPr lang="en-US" sz="800" dirty="0" smtClean="0">
                <a:latin typeface="Andale Mono"/>
                <a:cs typeface="Andale Mono"/>
              </a:rPr>
              <a:t>	      </a:t>
            </a:r>
            <a:r>
              <a:rPr lang="en-US" sz="1200" b="1" dirty="0" smtClean="0">
                <a:latin typeface="Andale Mono"/>
                <a:cs typeface="Andale Mono"/>
              </a:rPr>
              <a:t>     </a:t>
            </a:r>
            <a:r>
              <a:rPr lang="en-US" sz="1000" b="1" dirty="0" err="1" smtClean="0">
                <a:solidFill>
                  <a:srgbClr val="FFFF00"/>
                </a:solidFill>
                <a:latin typeface="Andale Mono"/>
                <a:cs typeface="Andale Mono"/>
                <a:sym typeface="Wingdings"/>
              </a:rPr>
              <a:t></a:t>
            </a:r>
            <a:r>
              <a:rPr lang="en-US" sz="1000" b="1" dirty="0" smtClean="0">
                <a:solidFill>
                  <a:srgbClr val="FFFF00"/>
                </a:solidFill>
                <a:latin typeface="Andale Mono"/>
                <a:cs typeface="Andale Mono"/>
                <a:sym typeface="Wingdings"/>
              </a:rPr>
              <a:t> </a:t>
            </a:r>
            <a:r>
              <a:rPr lang="en-US" sz="1000" b="1" dirty="0" err="1" smtClean="0">
                <a:solidFill>
                  <a:srgbClr val="FFFF00"/>
                </a:solidFill>
                <a:latin typeface="Andale Mono"/>
                <a:cs typeface="Andale Mono"/>
                <a:sym typeface="Wingdings"/>
              </a:rPr>
              <a:t>multiengine.furl</a:t>
            </a:r>
            <a:r>
              <a:rPr lang="en-US" sz="1000" b="1" dirty="0" smtClean="0">
                <a:solidFill>
                  <a:srgbClr val="FFFF00"/>
                </a:solidFill>
                <a:latin typeface="Andale Mono"/>
                <a:cs typeface="Andale Mono"/>
                <a:sym typeface="Wingdings"/>
              </a:rPr>
              <a:t> file</a:t>
            </a:r>
            <a:endParaRPr lang="en-US" sz="1000" dirty="0" smtClean="0">
              <a:latin typeface="Andale Mono"/>
              <a:cs typeface="Andale Mono"/>
              <a:sym typeface="Wingdings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FFFF00"/>
                </a:solidFill>
                <a:latin typeface="Andale Mono"/>
                <a:cs typeface="Andale Mono"/>
                <a:sym typeface="Wingdings"/>
              </a:rPr>
              <a:t>[</a:t>
            </a:r>
            <a:r>
              <a:rPr lang="en-US" sz="1000" dirty="0" smtClean="0">
                <a:solidFill>
                  <a:srgbClr val="FFFF00"/>
                </a:solidFill>
                <a:latin typeface="Andale Mono"/>
                <a:cs typeface="Andale Mono"/>
              </a:rPr>
              <a:t>deploy]</a:t>
            </a:r>
            <a:endParaRPr lang="en-US" sz="900" dirty="0" smtClean="0">
              <a:solidFill>
                <a:srgbClr val="008000"/>
              </a:solidFill>
              <a:latin typeface="Andale Mono"/>
              <a:cs typeface="Andale Mono"/>
            </a:endParaRPr>
          </a:p>
          <a:p>
            <a:pPr>
              <a:buNone/>
            </a:pPr>
            <a:r>
              <a:rPr lang="en-US" sz="900" dirty="0" err="1" smtClean="0">
                <a:latin typeface="Andale Mono"/>
                <a:cs typeface="Andale Mono"/>
              </a:rPr>
              <a:t>script_path</a:t>
            </a:r>
            <a:r>
              <a:rPr lang="en-US" sz="900" dirty="0" smtClean="0">
                <a:latin typeface="Andale Mono"/>
                <a:cs typeface="Andale Mono"/>
              </a:rPr>
              <a:t>       = /opt/pipeline/framework/bin</a:t>
            </a:r>
          </a:p>
          <a:p>
            <a:pPr>
              <a:buNone/>
            </a:pPr>
            <a:r>
              <a:rPr lang="en-US" sz="900" dirty="0" err="1" smtClean="0">
                <a:latin typeface="Andale Mono"/>
                <a:cs typeface="Andale Mono"/>
              </a:rPr>
              <a:t>controller_ppath</a:t>
            </a:r>
            <a:r>
              <a:rPr lang="en-US" sz="900" dirty="0" smtClean="0">
                <a:latin typeface="Andale Mono"/>
                <a:cs typeface="Andale Mono"/>
              </a:rPr>
              <a:t>  = /</a:t>
            </a:r>
            <a:r>
              <a:rPr lang="en-US" sz="900" dirty="0" err="1" smtClean="0">
                <a:latin typeface="Andale Mono"/>
                <a:cs typeface="Andale Mono"/>
              </a:rPr>
              <a:t>home/kanderson/LOFAR/lofarsoft/src/Pulsar/pipeline/support:/opt/pipeline/dependencies/lib/</a:t>
            </a:r>
            <a:r>
              <a:rPr lang="en-US" sz="900" dirty="0" smtClean="0">
                <a:latin typeface="Andale Mono"/>
                <a:cs typeface="Andale Mono"/>
              </a:rPr>
              <a:t>                            python2.5/site-packages:/opt/pipeline/framework/lib/python2.5/site-packages</a:t>
            </a:r>
          </a:p>
          <a:p>
            <a:pPr>
              <a:buNone/>
            </a:pPr>
            <a:r>
              <a:rPr lang="en-US" sz="900" dirty="0" err="1" smtClean="0">
                <a:latin typeface="Andale Mono"/>
                <a:cs typeface="Andale Mono"/>
              </a:rPr>
              <a:t>engine_ppath</a:t>
            </a:r>
            <a:r>
              <a:rPr lang="en-US" sz="900" dirty="0" smtClean="0">
                <a:latin typeface="Andale Mono"/>
                <a:cs typeface="Andale Mono"/>
              </a:rPr>
              <a:t>      = /home/kanderson/LOFAR/lofarsoft/src/Pulsar/pipeline/recipes/master:/home/kanderson/LOFAR/lofarsoft/src/Pulsar/pipeline/recipes/nodes:/home/kanderson/LOFAR/lofarsoft/src/Pulsar/pipeline/support:/opt/pipeline/dependencies/lib/python2.5/site-packages/:/opt/pipeline/framework/lib/python2.5/site-packages:/opt/LofIm/daily/pyrap/lib:/opt/LofIm/daily/lofar/lib/python2.5/site-packages:/opt/pythonlibs/lib/python/site-packages:</a:t>
            </a:r>
          </a:p>
          <a:p>
            <a:pPr>
              <a:buNone/>
            </a:pPr>
            <a:r>
              <a:rPr lang="en-US" sz="900" dirty="0" err="1" smtClean="0">
                <a:latin typeface="Andale Mono"/>
                <a:cs typeface="Andale Mono"/>
              </a:rPr>
              <a:t>engine_lpath</a:t>
            </a:r>
            <a:r>
              <a:rPr lang="en-US" sz="900" dirty="0" smtClean="0">
                <a:latin typeface="Andale Mono"/>
                <a:cs typeface="Andale Mono"/>
              </a:rPr>
              <a:t>      = /opt/pipeline/dependencies/lib:/opt/LofIm/daily/pyrap/lib:/opt/LofIm/daily/casacore/lib:/opt/LofIm/daily/lofar/lib:/opt/wcslib/lib/:/opt/hdf5/lib</a:t>
            </a:r>
          </a:p>
          <a:p>
            <a:pPr>
              <a:buNone/>
            </a:pPr>
            <a:endParaRPr lang="en-US" sz="700" dirty="0" smtClean="0"/>
          </a:p>
          <a:p>
            <a:pPr>
              <a:buNone/>
            </a:pPr>
            <a:endParaRPr lang="en-US" sz="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FRAMEWORK PULSAR PIPELINE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923"/>
            <a:ext cx="8229600" cy="5206999"/>
          </a:xfrm>
        </p:spPr>
        <p:txBody>
          <a:bodyPr>
            <a:normAutofit fontScale="25000" lnSpcReduction="20000"/>
          </a:bodyPr>
          <a:lstStyle/>
          <a:p>
            <a:r>
              <a:rPr lang="en-US" sz="5000" dirty="0" err="1" smtClean="0"/>
              <a:t>Tasks.cfg</a:t>
            </a:r>
            <a:r>
              <a:rPr lang="en-US" sz="5000" dirty="0" smtClean="0"/>
              <a:t>:</a:t>
            </a:r>
          </a:p>
          <a:p>
            <a:pPr lvl="1">
              <a:buNone/>
            </a:pPr>
            <a:r>
              <a:rPr lang="en-US" sz="4000" dirty="0" smtClean="0">
                <a:latin typeface="Andale Mono"/>
                <a:cs typeface="Andale Mono"/>
              </a:rPr>
              <a:t>[</a:t>
            </a:r>
            <a:r>
              <a:rPr lang="en-US" sz="4000" dirty="0" err="1" smtClean="0">
                <a:solidFill>
                  <a:srgbClr val="FFFF00"/>
                </a:solidFill>
                <a:latin typeface="Andale Mono"/>
                <a:cs typeface="Andale Mono"/>
              </a:rPr>
              <a:t>buildPulsArch</a:t>
            </a:r>
            <a:r>
              <a:rPr lang="en-US" sz="4000" dirty="0" smtClean="0">
                <a:latin typeface="Andale Mono"/>
                <a:cs typeface="Andale Mono"/>
              </a:rPr>
              <a:t>]</a:t>
            </a:r>
          </a:p>
          <a:p>
            <a:pPr lvl="1">
              <a:buNone/>
            </a:pPr>
            <a:r>
              <a:rPr lang="en-US" sz="4000" dirty="0" smtClean="0">
                <a:latin typeface="Andale Mono"/>
                <a:cs typeface="Andale Mono"/>
              </a:rPr>
              <a:t>recipe     = </a:t>
            </a:r>
            <a:r>
              <a:rPr lang="en-US" sz="4000" dirty="0" err="1" smtClean="0">
                <a:latin typeface="Andale Mono"/>
                <a:cs typeface="Andale Mono"/>
              </a:rPr>
              <a:t>buildPulsArch</a:t>
            </a:r>
            <a:endParaRPr lang="en-US" sz="4000" dirty="0" smtClean="0">
              <a:latin typeface="Andale Mono"/>
              <a:cs typeface="Andale Mono"/>
            </a:endParaRPr>
          </a:p>
          <a:p>
            <a:pPr lvl="1">
              <a:buNone/>
            </a:pPr>
            <a:r>
              <a:rPr lang="en-US" sz="4000" dirty="0" err="1" smtClean="0">
                <a:latin typeface="Andale Mono"/>
                <a:cs typeface="Andale Mono"/>
              </a:rPr>
              <a:t>filefactor</a:t>
            </a:r>
            <a:r>
              <a:rPr lang="en-US" sz="4000" dirty="0" smtClean="0">
                <a:latin typeface="Andale Mono"/>
                <a:cs typeface="Andale Mono"/>
              </a:rPr>
              <a:t> = 8</a:t>
            </a:r>
          </a:p>
          <a:p>
            <a:pPr lvl="1">
              <a:buNone/>
            </a:pPr>
            <a:endParaRPr lang="en-US" sz="4000" dirty="0" smtClean="0">
              <a:latin typeface="Andale Mono"/>
              <a:cs typeface="Andale Mono"/>
            </a:endParaRPr>
          </a:p>
          <a:p>
            <a:pPr lvl="1">
              <a:buNone/>
            </a:pPr>
            <a:r>
              <a:rPr lang="en-US" sz="3800" dirty="0" smtClean="0">
                <a:latin typeface="Andale Mono"/>
                <a:cs typeface="Andale Mono"/>
              </a:rPr>
              <a:t>[</a:t>
            </a:r>
            <a:r>
              <a:rPr lang="en-US" sz="3800" dirty="0" smtClean="0">
                <a:solidFill>
                  <a:srgbClr val="FFFF00"/>
                </a:solidFill>
                <a:latin typeface="Andale Mono"/>
                <a:cs typeface="Andale Mono"/>
              </a:rPr>
              <a:t>bf2presto</a:t>
            </a:r>
            <a:r>
              <a:rPr lang="en-US" sz="3800" dirty="0" smtClean="0">
                <a:latin typeface="Andale Mono"/>
                <a:cs typeface="Andale Mono"/>
              </a:rPr>
              <a:t>]</a:t>
            </a:r>
          </a:p>
          <a:p>
            <a:pPr lvl="1">
              <a:buNone/>
            </a:pPr>
            <a:r>
              <a:rPr lang="en-US" sz="4000" dirty="0" smtClean="0">
                <a:latin typeface="Andale Mono"/>
                <a:cs typeface="Andale Mono"/>
              </a:rPr>
              <a:t>recipe     = bf2presto</a:t>
            </a:r>
          </a:p>
          <a:p>
            <a:pPr lvl="1">
              <a:buNone/>
            </a:pPr>
            <a:r>
              <a:rPr lang="en-US" sz="4000" dirty="0" smtClean="0">
                <a:latin typeface="Andale Mono"/>
                <a:cs typeface="Andale Mono"/>
              </a:rPr>
              <a:t>executable = /home/kanderson/LOFAR/lofarsoft/release/share/pulsar/bin/bf2presto8</a:t>
            </a:r>
          </a:p>
          <a:p>
            <a:pPr lvl="1">
              <a:buNone/>
            </a:pPr>
            <a:r>
              <a:rPr lang="en-US" sz="4000" dirty="0" err="1" smtClean="0">
                <a:latin typeface="Andale Mono"/>
                <a:cs typeface="Andale Mono"/>
              </a:rPr>
              <a:t>filefactor</a:t>
            </a:r>
            <a:r>
              <a:rPr lang="en-US" sz="4000" dirty="0" smtClean="0">
                <a:latin typeface="Andale Mono"/>
                <a:cs typeface="Andale Mono"/>
              </a:rPr>
              <a:t> = 8</a:t>
            </a:r>
          </a:p>
          <a:p>
            <a:pPr lvl="1">
              <a:buNone/>
            </a:pPr>
            <a:r>
              <a:rPr lang="en-US" sz="4000" dirty="0" smtClean="0">
                <a:latin typeface="Andale Mono"/>
                <a:cs typeface="Andale Mono"/>
              </a:rPr>
              <a:t>collapse   = False</a:t>
            </a:r>
          </a:p>
          <a:p>
            <a:pPr lvl="1">
              <a:buNone/>
            </a:pPr>
            <a:r>
              <a:rPr lang="en-US" sz="4000" dirty="0" err="1" smtClean="0">
                <a:latin typeface="Andale Mono"/>
                <a:cs typeface="Andale Mono"/>
              </a:rPr>
              <a:t>nsigmas</a:t>
            </a:r>
            <a:r>
              <a:rPr lang="en-US" sz="4000" dirty="0" smtClean="0">
                <a:latin typeface="Andale Mono"/>
                <a:cs typeface="Andale Mono"/>
              </a:rPr>
              <a:t>    = 7</a:t>
            </a:r>
          </a:p>
          <a:p>
            <a:pPr lvl="1">
              <a:buNone/>
            </a:pPr>
            <a:endParaRPr lang="en-US" sz="4000" dirty="0" smtClean="0">
              <a:latin typeface="Andale Mono"/>
              <a:cs typeface="Andale Mono"/>
            </a:endParaRPr>
          </a:p>
          <a:p>
            <a:pPr lvl="1">
              <a:buNone/>
            </a:pPr>
            <a:r>
              <a:rPr lang="en-US" sz="4000" dirty="0" smtClean="0">
                <a:latin typeface="Andale Mono"/>
                <a:cs typeface="Andale Mono"/>
              </a:rPr>
              <a:t>[</a:t>
            </a:r>
            <a:r>
              <a:rPr lang="en-US" sz="4000" dirty="0" err="1" smtClean="0">
                <a:solidFill>
                  <a:srgbClr val="FFFF00"/>
                </a:solidFill>
                <a:latin typeface="Andale Mono"/>
                <a:cs typeface="Andale Mono"/>
              </a:rPr>
              <a:t>buildRSPAll</a:t>
            </a:r>
            <a:r>
              <a:rPr lang="en-US" sz="4000" dirty="0" smtClean="0">
                <a:latin typeface="Andale Mono"/>
                <a:cs typeface="Andale Mono"/>
              </a:rPr>
              <a:t>]</a:t>
            </a:r>
          </a:p>
          <a:p>
            <a:pPr lvl="1">
              <a:buNone/>
            </a:pPr>
            <a:r>
              <a:rPr lang="en-US" sz="4000" dirty="0" smtClean="0">
                <a:latin typeface="Andale Mono"/>
                <a:cs typeface="Andale Mono"/>
              </a:rPr>
              <a:t>recipe     = </a:t>
            </a:r>
            <a:r>
              <a:rPr lang="en-US" sz="4000" dirty="0" err="1" smtClean="0">
                <a:latin typeface="Andale Mono"/>
                <a:cs typeface="Andale Mono"/>
              </a:rPr>
              <a:t>buildRSPAll</a:t>
            </a:r>
            <a:endParaRPr lang="en-US" sz="4000" dirty="0" smtClean="0">
              <a:latin typeface="Andale Mono"/>
              <a:cs typeface="Andale Mono"/>
            </a:endParaRPr>
          </a:p>
          <a:p>
            <a:pPr lvl="1">
              <a:buNone/>
            </a:pPr>
            <a:r>
              <a:rPr lang="en-US" sz="4000" dirty="0" err="1" smtClean="0">
                <a:latin typeface="Andale Mono"/>
                <a:cs typeface="Andale Mono"/>
              </a:rPr>
              <a:t>filefactor</a:t>
            </a:r>
            <a:r>
              <a:rPr lang="en-US" sz="4000" dirty="0" smtClean="0">
                <a:latin typeface="Andale Mono"/>
                <a:cs typeface="Andale Mono"/>
              </a:rPr>
              <a:t> = 8</a:t>
            </a:r>
          </a:p>
          <a:p>
            <a:pPr lvl="1">
              <a:buNone/>
            </a:pPr>
            <a:endParaRPr lang="en-US" sz="4000" dirty="0" smtClean="0">
              <a:latin typeface="Andale Mono"/>
              <a:cs typeface="Andale Mono"/>
            </a:endParaRPr>
          </a:p>
          <a:p>
            <a:pPr lvl="1">
              <a:buNone/>
            </a:pPr>
            <a:r>
              <a:rPr lang="en-US" sz="4000" dirty="0" smtClean="0">
                <a:latin typeface="Andale Mono"/>
                <a:cs typeface="Andale Mono"/>
              </a:rPr>
              <a:t>[</a:t>
            </a:r>
            <a:r>
              <a:rPr lang="en-US" sz="4000" dirty="0" err="1" smtClean="0">
                <a:solidFill>
                  <a:srgbClr val="FFFF00"/>
                </a:solidFill>
                <a:latin typeface="Andale Mono"/>
                <a:cs typeface="Andale Mono"/>
              </a:rPr>
              <a:t>prepareInf</a:t>
            </a:r>
            <a:r>
              <a:rPr lang="en-US" sz="4000" dirty="0" smtClean="0">
                <a:latin typeface="Andale Mono"/>
                <a:cs typeface="Andale Mono"/>
              </a:rPr>
              <a:t>]</a:t>
            </a:r>
          </a:p>
          <a:p>
            <a:pPr lvl="1">
              <a:buNone/>
            </a:pPr>
            <a:r>
              <a:rPr lang="en-US" sz="4000" dirty="0" smtClean="0">
                <a:latin typeface="Andale Mono"/>
                <a:cs typeface="Andale Mono"/>
              </a:rPr>
              <a:t>recipe     = </a:t>
            </a:r>
            <a:r>
              <a:rPr lang="en-US" sz="4000" dirty="0" err="1" smtClean="0">
                <a:latin typeface="Andale Mono"/>
                <a:cs typeface="Andale Mono"/>
              </a:rPr>
              <a:t>prepareInf</a:t>
            </a:r>
            <a:endParaRPr lang="en-US" sz="4000" dirty="0" smtClean="0">
              <a:latin typeface="Andale Mono"/>
              <a:cs typeface="Andale Mono"/>
            </a:endParaRPr>
          </a:p>
          <a:p>
            <a:pPr lvl="1">
              <a:buNone/>
            </a:pPr>
            <a:r>
              <a:rPr lang="en-US" sz="4000" dirty="0" err="1" smtClean="0">
                <a:latin typeface="Andale Mono"/>
                <a:cs typeface="Andale Mono"/>
              </a:rPr>
              <a:t>filefactor</a:t>
            </a:r>
            <a:r>
              <a:rPr lang="en-US" sz="4000" dirty="0" smtClean="0">
                <a:latin typeface="Andale Mono"/>
                <a:cs typeface="Andale Mono"/>
              </a:rPr>
              <a:t> = 8</a:t>
            </a:r>
          </a:p>
          <a:p>
            <a:pPr lvl="1">
              <a:buNone/>
            </a:pPr>
            <a:endParaRPr lang="en-US" sz="4000" dirty="0" smtClean="0">
              <a:latin typeface="Andale Mono"/>
              <a:cs typeface="Andale Mono"/>
            </a:endParaRPr>
          </a:p>
          <a:p>
            <a:pPr lvl="1">
              <a:buNone/>
            </a:pPr>
            <a:r>
              <a:rPr lang="en-US" sz="4000" dirty="0" smtClean="0">
                <a:latin typeface="Andale Mono"/>
                <a:cs typeface="Andale Mono"/>
              </a:rPr>
              <a:t>[</a:t>
            </a:r>
            <a:r>
              <a:rPr lang="en-US" sz="4000" dirty="0" err="1" smtClean="0">
                <a:solidFill>
                  <a:srgbClr val="FFFF00"/>
                </a:solidFill>
                <a:latin typeface="Andale Mono"/>
                <a:cs typeface="Andale Mono"/>
              </a:rPr>
              <a:t>prepfold</a:t>
            </a:r>
            <a:r>
              <a:rPr lang="en-US" sz="4000" dirty="0" smtClean="0">
                <a:latin typeface="Andale Mono"/>
                <a:cs typeface="Andale Mono"/>
              </a:rPr>
              <a:t>]</a:t>
            </a:r>
          </a:p>
          <a:p>
            <a:pPr lvl="1">
              <a:buNone/>
            </a:pPr>
            <a:r>
              <a:rPr lang="en-US" sz="4000" dirty="0" smtClean="0">
                <a:latin typeface="Andale Mono"/>
                <a:cs typeface="Andale Mono"/>
              </a:rPr>
              <a:t>recipe     = </a:t>
            </a:r>
            <a:r>
              <a:rPr lang="en-US" sz="4000" dirty="0" err="1" smtClean="0">
                <a:latin typeface="Andale Mono"/>
                <a:cs typeface="Andale Mono"/>
              </a:rPr>
              <a:t>prepfold</a:t>
            </a:r>
            <a:endParaRPr lang="en-US" sz="4000" dirty="0" smtClean="0">
              <a:latin typeface="Andale Mono"/>
              <a:cs typeface="Andale Mono"/>
            </a:endParaRPr>
          </a:p>
          <a:p>
            <a:pPr lvl="1">
              <a:buNone/>
            </a:pPr>
            <a:r>
              <a:rPr lang="en-US" sz="4000" dirty="0" smtClean="0">
                <a:latin typeface="Andale Mono"/>
                <a:cs typeface="Andale Mono"/>
              </a:rPr>
              <a:t>executable = /home/</a:t>
            </a:r>
            <a:r>
              <a:rPr lang="en-US" sz="4000" dirty="0" err="1" smtClean="0">
                <a:latin typeface="Andale Mono"/>
                <a:cs typeface="Andale Mono"/>
              </a:rPr>
              <a:t>kanderson/LOFAR/lofarsoft/release/share/pulsar/bin/prepfold</a:t>
            </a:r>
            <a:endParaRPr lang="en-US" sz="4000" dirty="0" smtClean="0">
              <a:latin typeface="Andale Mono"/>
              <a:cs typeface="Andale Mono"/>
            </a:endParaRPr>
          </a:p>
          <a:p>
            <a:pPr lvl="1">
              <a:buNone/>
            </a:pPr>
            <a:r>
              <a:rPr lang="en-US" sz="4000" dirty="0" err="1" smtClean="0">
                <a:latin typeface="Andale Mono"/>
                <a:cs typeface="Andale Mono"/>
              </a:rPr>
              <a:t>filefactor</a:t>
            </a:r>
            <a:r>
              <a:rPr lang="en-US" sz="4000" dirty="0" smtClean="0">
                <a:latin typeface="Andale Mono"/>
                <a:cs typeface="Andale Mono"/>
              </a:rPr>
              <a:t> = 8</a:t>
            </a:r>
          </a:p>
          <a:p>
            <a:pPr lvl="1">
              <a:buNone/>
            </a:pPr>
            <a:r>
              <a:rPr lang="en-US" sz="4000" dirty="0" err="1" smtClean="0">
                <a:latin typeface="Andale Mono"/>
                <a:cs typeface="Andale Mono"/>
              </a:rPr>
              <a:t>nopdsearch</a:t>
            </a:r>
            <a:r>
              <a:rPr lang="en-US" sz="4000" dirty="0" smtClean="0">
                <a:latin typeface="Andale Mono"/>
                <a:cs typeface="Andale Mono"/>
              </a:rPr>
              <a:t> = True</a:t>
            </a:r>
          </a:p>
          <a:p>
            <a:pPr lvl="1">
              <a:buNone/>
            </a:pPr>
            <a:r>
              <a:rPr lang="en-US" sz="4000" dirty="0" err="1" smtClean="0">
                <a:latin typeface="Andale Mono"/>
                <a:cs typeface="Andale Mono"/>
              </a:rPr>
              <a:t>nperstokes</a:t>
            </a:r>
            <a:r>
              <a:rPr lang="en-US" sz="4000" dirty="0" smtClean="0">
                <a:latin typeface="Andale Mono"/>
                <a:cs typeface="Andale Mono"/>
              </a:rPr>
              <a:t> = 256</a:t>
            </a:r>
          </a:p>
          <a:p>
            <a:pPr lvl="1">
              <a:buNone/>
            </a:pPr>
            <a:r>
              <a:rPr lang="en-US" sz="4000" dirty="0" err="1" smtClean="0">
                <a:latin typeface="Andale Mono"/>
                <a:cs typeface="Andale Mono"/>
              </a:rPr>
              <a:t>noxwin</a:t>
            </a:r>
            <a:r>
              <a:rPr lang="en-US" sz="4000" dirty="0" smtClean="0">
                <a:latin typeface="Andale Mono"/>
                <a:cs typeface="Andale Mono"/>
              </a:rPr>
              <a:t>     = True</a:t>
            </a:r>
          </a:p>
          <a:p>
            <a:pPr lvl="1">
              <a:buNone/>
            </a:pPr>
            <a:r>
              <a:rPr lang="en-US" sz="4000" dirty="0" smtClean="0">
                <a:latin typeface="Andale Mono"/>
                <a:cs typeface="Andale Mono"/>
              </a:rPr>
              <a:t>fine       = True</a:t>
            </a:r>
          </a:p>
          <a:p>
            <a:pPr lvl="1">
              <a:buNone/>
            </a:pPr>
            <a:endParaRPr lang="en-US" sz="4000" dirty="0" smtClean="0">
              <a:latin typeface="Andale Mono"/>
              <a:cs typeface="Andale Mono"/>
            </a:endParaRPr>
          </a:p>
          <a:p>
            <a:pPr lvl="1">
              <a:buNone/>
            </a:pPr>
            <a:r>
              <a:rPr lang="en-US" sz="4000" dirty="0" smtClean="0">
                <a:latin typeface="Andale Mono"/>
                <a:cs typeface="Andale Mono"/>
              </a:rPr>
              <a:t>[</a:t>
            </a:r>
            <a:r>
              <a:rPr lang="en-US" sz="4000" dirty="0" err="1" smtClean="0">
                <a:solidFill>
                  <a:srgbClr val="FFFF00"/>
                </a:solidFill>
                <a:latin typeface="Andale Mono"/>
                <a:cs typeface="Andale Mono"/>
              </a:rPr>
              <a:t>rfiplot</a:t>
            </a:r>
            <a:r>
              <a:rPr lang="en-US" sz="4000" dirty="0" smtClean="0">
                <a:latin typeface="Andale Mono"/>
                <a:cs typeface="Andale Mono"/>
              </a:rPr>
              <a:t>]</a:t>
            </a:r>
          </a:p>
          <a:p>
            <a:pPr lvl="1">
              <a:buNone/>
            </a:pPr>
            <a:r>
              <a:rPr lang="en-US" sz="4000" dirty="0" smtClean="0">
                <a:latin typeface="Andale Mono"/>
                <a:cs typeface="Andale Mono"/>
              </a:rPr>
              <a:t>recipe     = </a:t>
            </a:r>
            <a:r>
              <a:rPr lang="en-US" sz="4000" dirty="0" err="1" smtClean="0">
                <a:latin typeface="Andale Mono"/>
                <a:cs typeface="Andale Mono"/>
              </a:rPr>
              <a:t>rfiplot</a:t>
            </a:r>
            <a:endParaRPr lang="en-US" sz="4000" dirty="0" smtClean="0">
              <a:latin typeface="Andale Mono"/>
              <a:cs typeface="Andale Mono"/>
            </a:endParaRPr>
          </a:p>
          <a:p>
            <a:pPr lvl="1">
              <a:buNone/>
            </a:pPr>
            <a:r>
              <a:rPr lang="en-US" sz="4000" dirty="0" smtClean="0">
                <a:latin typeface="Andale Mono"/>
                <a:cs typeface="Andale Mono"/>
              </a:rPr>
              <a:t>executable = /</a:t>
            </a:r>
            <a:r>
              <a:rPr lang="en-US" sz="4000" dirty="0" err="1" smtClean="0">
                <a:latin typeface="Andale Mono"/>
                <a:cs typeface="Andale Mono"/>
              </a:rPr>
              <a:t>home/kanderson/LOFAR/lofarsoft/release/share/pulsar/bin/subdyn.py</a:t>
            </a:r>
            <a:endParaRPr lang="en-US" sz="4000" dirty="0" smtClean="0">
              <a:latin typeface="Andale Mono"/>
              <a:cs typeface="Andale Mono"/>
            </a:endParaRPr>
          </a:p>
          <a:p>
            <a:pPr lvl="1">
              <a:buNone/>
            </a:pPr>
            <a:r>
              <a:rPr lang="en-US" sz="4000" dirty="0" err="1" smtClean="0">
                <a:latin typeface="Andale Mono"/>
                <a:cs typeface="Andale Mono"/>
              </a:rPr>
              <a:t>filefactor</a:t>
            </a:r>
            <a:r>
              <a:rPr lang="en-US" sz="4000" dirty="0" smtClean="0">
                <a:latin typeface="Andale Mono"/>
                <a:cs typeface="Andale Mono"/>
              </a:rPr>
              <a:t> = 8</a:t>
            </a:r>
            <a:endParaRPr lang="en-US" sz="4000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FRAMEWORK PULSAR PIPELINE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Clusterdesc</a:t>
            </a:r>
            <a:endParaRPr lang="en-US" sz="2000" dirty="0" smtClean="0"/>
          </a:p>
          <a:p>
            <a:pPr lvl="1"/>
            <a:r>
              <a:rPr lang="en-US" sz="1600" dirty="0" err="1" smtClean="0"/>
              <a:t>Clusterdesc</a:t>
            </a:r>
            <a:r>
              <a:rPr lang="en-US" sz="1600" dirty="0" smtClean="0"/>
              <a:t> template files in </a:t>
            </a:r>
            <a:r>
              <a:rPr lang="en-US" sz="1600" dirty="0" smtClean="0">
                <a:latin typeface="Andale Mono"/>
                <a:cs typeface="Andale Mono"/>
              </a:rPr>
              <a:t>$LOFARROOT/share</a:t>
            </a:r>
          </a:p>
          <a:p>
            <a:pPr lvl="1">
              <a:buNone/>
            </a:pPr>
            <a:r>
              <a:rPr lang="en-US" sz="1600" dirty="0" smtClean="0">
                <a:latin typeface="Andale Mono"/>
                <a:cs typeface="Andale Mono"/>
              </a:rPr>
              <a:t>__________________</a:t>
            </a:r>
          </a:p>
          <a:p>
            <a:pPr lvl="1">
              <a:buNone/>
            </a:pPr>
            <a:r>
              <a:rPr lang="en-US" sz="1297" dirty="0" err="1" smtClean="0">
                <a:latin typeface="Andale Mono"/>
                <a:cs typeface="Andale Mono"/>
              </a:rPr>
              <a:t>ClusterName</a:t>
            </a:r>
            <a:r>
              <a:rPr lang="en-US" sz="1297" dirty="0" smtClean="0">
                <a:latin typeface="Andale Mono"/>
                <a:cs typeface="Andale Mono"/>
              </a:rPr>
              <a:t> = sub5</a:t>
            </a:r>
          </a:p>
          <a:p>
            <a:pPr lvl="1">
              <a:buNone/>
            </a:pPr>
            <a:endParaRPr lang="en-US" sz="1297" dirty="0" smtClean="0">
              <a:latin typeface="Andale Mono"/>
              <a:cs typeface="Andale Mono"/>
            </a:endParaRPr>
          </a:p>
          <a:p>
            <a:pPr lvl="1">
              <a:buNone/>
            </a:pPr>
            <a:r>
              <a:rPr lang="en-US" sz="1297" dirty="0" smtClean="0">
                <a:solidFill>
                  <a:srgbClr val="FF6600"/>
                </a:solidFill>
                <a:latin typeface="Andale Mono"/>
                <a:cs typeface="Andale Mono"/>
              </a:rPr>
              <a:t># Storage nodes.</a:t>
            </a:r>
          </a:p>
          <a:p>
            <a:pPr lvl="1">
              <a:buNone/>
            </a:pPr>
            <a:r>
              <a:rPr lang="en-US" sz="1297" dirty="0" err="1" smtClean="0">
                <a:latin typeface="Andale Mono"/>
                <a:cs typeface="Andale Mono"/>
              </a:rPr>
              <a:t>Storage.Nodes</a:t>
            </a:r>
            <a:r>
              <a:rPr lang="en-US" sz="1297" dirty="0" smtClean="0">
                <a:latin typeface="Andale Mono"/>
                <a:cs typeface="Andale Mono"/>
              </a:rPr>
              <a:t> = [ lse013..15 ]</a:t>
            </a:r>
          </a:p>
          <a:p>
            <a:pPr lvl="1">
              <a:buNone/>
            </a:pPr>
            <a:r>
              <a:rPr lang="en-US" sz="1297" dirty="0" err="1" smtClean="0">
                <a:latin typeface="Andale Mono"/>
                <a:cs typeface="Andale Mono"/>
              </a:rPr>
              <a:t>Storage.LocalDisks</a:t>
            </a:r>
            <a:r>
              <a:rPr lang="en-US" sz="1297" dirty="0" smtClean="0">
                <a:latin typeface="Andale Mono"/>
                <a:cs typeface="Andale Mono"/>
              </a:rPr>
              <a:t> = [ /data1..4 ]</a:t>
            </a:r>
          </a:p>
          <a:p>
            <a:pPr lvl="1">
              <a:buNone/>
            </a:pPr>
            <a:endParaRPr lang="en-US" sz="1297" dirty="0" smtClean="0">
              <a:latin typeface="Andale Mono"/>
              <a:cs typeface="Andale Mono"/>
            </a:endParaRPr>
          </a:p>
          <a:p>
            <a:pPr lvl="1">
              <a:buNone/>
            </a:pPr>
            <a:r>
              <a:rPr lang="en-US" sz="1297" dirty="0" smtClean="0">
                <a:solidFill>
                  <a:srgbClr val="FF6600"/>
                </a:solidFill>
                <a:latin typeface="Andale Mono"/>
                <a:cs typeface="Andale Mono"/>
              </a:rPr>
              <a:t># Compute nodes.</a:t>
            </a:r>
          </a:p>
          <a:p>
            <a:pPr lvl="1">
              <a:buNone/>
            </a:pPr>
            <a:r>
              <a:rPr lang="en-US" sz="1297" dirty="0" err="1" smtClean="0">
                <a:latin typeface="Andale Mono"/>
                <a:cs typeface="Andale Mono"/>
              </a:rPr>
              <a:t>Compute.Nodes</a:t>
            </a:r>
            <a:r>
              <a:rPr lang="en-US" sz="1297" dirty="0" smtClean="0">
                <a:latin typeface="Andale Mono"/>
                <a:cs typeface="Andale Mono"/>
              </a:rPr>
              <a:t> = [ lce037..45 ]</a:t>
            </a:r>
          </a:p>
          <a:p>
            <a:pPr lvl="1">
              <a:buNone/>
            </a:pPr>
            <a:r>
              <a:rPr lang="en-US" sz="1297" dirty="0" err="1" smtClean="0">
                <a:latin typeface="Andale Mono"/>
                <a:cs typeface="Andale Mono"/>
              </a:rPr>
              <a:t>Compute.RemoteDisks</a:t>
            </a:r>
            <a:r>
              <a:rPr lang="en-US" sz="1297" dirty="0" smtClean="0">
                <a:latin typeface="Andale Mono"/>
                <a:cs typeface="Andale Mono"/>
              </a:rPr>
              <a:t> = [ /net/sub1/lse013..15/data1..4 ]</a:t>
            </a:r>
          </a:p>
          <a:p>
            <a:pPr lvl="1">
              <a:buNone/>
            </a:pPr>
            <a:r>
              <a:rPr lang="en-US" sz="1297" dirty="0" err="1" smtClean="0">
                <a:latin typeface="Andale Mono"/>
                <a:cs typeface="Andale Mono"/>
              </a:rPr>
              <a:t>Compute.RemoteFileSys</a:t>
            </a:r>
            <a:r>
              <a:rPr lang="en-US" sz="1297" dirty="0" smtClean="0">
                <a:latin typeface="Andale Mono"/>
                <a:cs typeface="Andale Mono"/>
              </a:rPr>
              <a:t> = [ /lse013..15:/data1..4 ]</a:t>
            </a:r>
          </a:p>
          <a:p>
            <a:pPr lvl="1">
              <a:buNone/>
            </a:pPr>
            <a:r>
              <a:rPr lang="en-US" sz="1297" dirty="0" err="1" smtClean="0">
                <a:latin typeface="Andale Mono"/>
                <a:cs typeface="Andale Mono"/>
              </a:rPr>
              <a:t>Compute.LocalDisks</a:t>
            </a:r>
            <a:r>
              <a:rPr lang="en-US" sz="1297" dirty="0" smtClean="0">
                <a:latin typeface="Andale Mono"/>
                <a:cs typeface="Andale Mono"/>
              </a:rPr>
              <a:t> = [ /data ]</a:t>
            </a:r>
          </a:p>
          <a:p>
            <a:pPr lvl="1">
              <a:buNone/>
            </a:pPr>
            <a:endParaRPr lang="en-US" sz="1297" dirty="0" smtClean="0">
              <a:latin typeface="Andale Mono"/>
              <a:cs typeface="Andale Mono"/>
            </a:endParaRPr>
          </a:p>
          <a:p>
            <a:pPr lvl="1">
              <a:buNone/>
            </a:pPr>
            <a:r>
              <a:rPr lang="en-US" sz="1297" dirty="0" smtClean="0">
                <a:solidFill>
                  <a:srgbClr val="FF6600"/>
                </a:solidFill>
                <a:latin typeface="Andale Mono"/>
                <a:cs typeface="Andale Mono"/>
              </a:rPr>
              <a:t># Head nodes.</a:t>
            </a:r>
          </a:p>
          <a:p>
            <a:pPr lvl="1">
              <a:buNone/>
            </a:pPr>
            <a:r>
              <a:rPr lang="en-US" sz="1297" dirty="0" err="1" smtClean="0">
                <a:latin typeface="Andale Mono"/>
                <a:cs typeface="Andale Mono"/>
              </a:rPr>
              <a:t>Head.Nodes</a:t>
            </a:r>
            <a:r>
              <a:rPr lang="en-US" sz="1297" dirty="0" smtClean="0">
                <a:latin typeface="Andale Mono"/>
                <a:cs typeface="Andale Mono"/>
              </a:rPr>
              <a:t> = [ lfe001..2 ]</a:t>
            </a:r>
          </a:p>
          <a:p>
            <a:pPr lvl="1">
              <a:buNone/>
            </a:pPr>
            <a:r>
              <a:rPr lang="en-US" sz="1297" dirty="0" err="1" smtClean="0">
                <a:latin typeface="Andale Mono"/>
                <a:cs typeface="Andale Mono"/>
              </a:rPr>
              <a:t>Head.LocalDisks</a:t>
            </a:r>
            <a:r>
              <a:rPr lang="en-US" sz="1297" dirty="0" smtClean="0">
                <a:latin typeface="Andale Mono"/>
                <a:cs typeface="Andale Mono"/>
              </a:rPr>
              <a:t> = [ /data ] </a:t>
            </a:r>
            <a:endParaRPr lang="en-US" sz="1297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FRAMEWORK PULSAR PIPELINE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Pulsar group has a legacy alias </a:t>
            </a:r>
            <a:r>
              <a:rPr lang="en-US" sz="2400" dirty="0" err="1" smtClean="0"/>
              <a:t>clusterdesc</a:t>
            </a:r>
            <a:r>
              <a:rPr lang="en-US" sz="2400" dirty="0" smtClean="0"/>
              <a:t> file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sz="2000" dirty="0" err="1" smtClean="0">
                <a:latin typeface="Andale Mono"/>
                <a:cs typeface="Andale Mono"/>
              </a:rPr>
              <a:t>pulsar.clusterdesc</a:t>
            </a:r>
            <a:r>
              <a:rPr lang="en-US" sz="2000" dirty="0" smtClean="0">
                <a:latin typeface="Andale Mono"/>
                <a:cs typeface="Andale Mono"/>
              </a:rPr>
              <a:t>: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sz="1200" dirty="0" err="1" smtClean="0">
                <a:latin typeface="Andale Mono"/>
                <a:cs typeface="Andale Mono"/>
              </a:rPr>
              <a:t>ClusterName</a:t>
            </a:r>
            <a:r>
              <a:rPr lang="en-US" sz="1200" dirty="0" smtClean="0">
                <a:latin typeface="Andale Mono"/>
                <a:cs typeface="Andale Mono"/>
              </a:rPr>
              <a:t> = Pulsar</a:t>
            </a:r>
          </a:p>
          <a:p>
            <a:pPr lvl="1">
              <a:buNone/>
            </a:pPr>
            <a:r>
              <a:rPr lang="en-US" sz="1200" dirty="0" smtClean="0">
                <a:solidFill>
                  <a:srgbClr val="FF6600"/>
                </a:solidFill>
                <a:latin typeface="Andale Mono"/>
                <a:cs typeface="Andale Mono"/>
              </a:rPr>
              <a:t># Directory is the same as the parent.</a:t>
            </a:r>
          </a:p>
          <a:p>
            <a:pPr lvl="1">
              <a:buNone/>
            </a:pPr>
            <a:r>
              <a:rPr lang="en-US" sz="1200" dirty="0" err="1" smtClean="0">
                <a:latin typeface="Andale Mono"/>
                <a:cs typeface="Andale Mono"/>
              </a:rPr>
              <a:t>SubClusters</a:t>
            </a:r>
            <a:r>
              <a:rPr lang="en-US" sz="1200" dirty="0" smtClean="0">
                <a:latin typeface="Andale Mono"/>
                <a:cs typeface="Andale Mono"/>
              </a:rPr>
              <a:t> = [sub5.clusterdesc]</a:t>
            </a:r>
            <a:endParaRPr lang="en-US" sz="1200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Verve.thmx</Template>
  <TotalTime>9302</TotalTime>
  <Words>3215</Words>
  <Application>Microsoft Macintosh PowerPoint</Application>
  <PresentationFormat>On-screen Show (4:3)</PresentationFormat>
  <Paragraphs>462</Paragraphs>
  <Slides>26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Verve</vt:lpstr>
      <vt:lpstr>The Framework pulsar pipeline</vt:lpstr>
      <vt:lpstr>FRAMEWORK PULSAR PIPELINE</vt:lpstr>
      <vt:lpstr>Framework Pulsar Pipeline</vt:lpstr>
      <vt:lpstr>Framework Pulsar Pipeline</vt:lpstr>
      <vt:lpstr>Framework Pulsar Pipeline</vt:lpstr>
      <vt:lpstr>FRAMEWORK PULSAR PIPELINE</vt:lpstr>
      <vt:lpstr>FRAMEWORK PULSAR PIPELINE</vt:lpstr>
      <vt:lpstr>FRAMEWORK PULSAR PIPELINE</vt:lpstr>
      <vt:lpstr>FRAMEWORK PULSAR PIPELINE</vt:lpstr>
      <vt:lpstr>Framework Pulsar pipeline</vt:lpstr>
      <vt:lpstr>FRAMEWORK PULSAR PIPELINE</vt:lpstr>
      <vt:lpstr>FRAMEWORK PULSAR PIPELINE</vt:lpstr>
      <vt:lpstr>Framework Pulsar Pipeline</vt:lpstr>
      <vt:lpstr>Framework Pulsar Pipeline</vt:lpstr>
      <vt:lpstr>Framework Pulsar Pipeline</vt:lpstr>
      <vt:lpstr>Framework Pulsar Pipeline</vt:lpstr>
      <vt:lpstr>FRAMEWORK PULSAR PIPELINE</vt:lpstr>
      <vt:lpstr>Framework Pulsar pipeline</vt:lpstr>
      <vt:lpstr>FRAMEWORK PULSAR PIPELINE</vt:lpstr>
      <vt:lpstr>FRAMEWORK PULSAR PIPELINE</vt:lpstr>
      <vt:lpstr>Framework Pulsar Pipeline</vt:lpstr>
      <vt:lpstr>Slide 22</vt:lpstr>
      <vt:lpstr>Framework Pulsar Pipeline</vt:lpstr>
      <vt:lpstr>Framework Pulsar Pipeline</vt:lpstr>
      <vt:lpstr>Framework Pulsar Pipeline</vt:lpstr>
      <vt:lpstr>Framework Pulsar Pipeline</vt:lpstr>
    </vt:vector>
  </TitlesOfParts>
  <Company>UvA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Framework pulsar pipeline</dc:title>
  <dc:creator>Kenneth Anderson</dc:creator>
  <cp:lastModifiedBy>Kenneth Anderson</cp:lastModifiedBy>
  <cp:revision>139</cp:revision>
  <dcterms:created xsi:type="dcterms:W3CDTF">2010-11-09T19:30:06Z</dcterms:created>
  <dcterms:modified xsi:type="dcterms:W3CDTF">2010-11-14T18:49:39Z</dcterms:modified>
</cp:coreProperties>
</file>