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ooper Hewitt Bold" panose="020B0604020202020204" charset="0"/>
      <p:regular r:id="rId12"/>
    </p:embeddedFont>
    <p:embeddedFont>
      <p:font typeface="DM Sans" pitchFamily="2" charset="0"/>
      <p:regular r:id="rId13"/>
    </p:embeddedFont>
    <p:embeddedFont>
      <p:font typeface="DM Sa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sv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994103" y="3287169"/>
            <a:ext cx="2899055" cy="3699490"/>
          </a:xfrm>
          <a:custGeom>
            <a:avLst/>
            <a:gdLst/>
            <a:ahLst/>
            <a:cxnLst/>
            <a:rect l="l" t="t" r="r" b="b"/>
            <a:pathLst>
              <a:path w="2899055" h="3699490">
                <a:moveTo>
                  <a:pt x="0" y="0"/>
                </a:moveTo>
                <a:lnTo>
                  <a:pt x="2899054" y="0"/>
                </a:lnTo>
                <a:lnTo>
                  <a:pt x="2899054" y="3699489"/>
                </a:lnTo>
                <a:lnTo>
                  <a:pt x="0" y="36994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1613884" y="5601176"/>
            <a:ext cx="2912141" cy="1874360"/>
          </a:xfrm>
          <a:custGeom>
            <a:avLst/>
            <a:gdLst/>
            <a:ahLst/>
            <a:cxnLst/>
            <a:rect l="l" t="t" r="r" b="b"/>
            <a:pathLst>
              <a:path w="2912141" h="1874360">
                <a:moveTo>
                  <a:pt x="0" y="0"/>
                </a:moveTo>
                <a:lnTo>
                  <a:pt x="2912141" y="0"/>
                </a:lnTo>
                <a:lnTo>
                  <a:pt x="2912141" y="1874360"/>
                </a:lnTo>
                <a:lnTo>
                  <a:pt x="0" y="18743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>
            <a:off x="15468024" y="4260654"/>
            <a:ext cx="2257311" cy="3088360"/>
          </a:xfrm>
          <a:custGeom>
            <a:avLst/>
            <a:gdLst/>
            <a:ahLst/>
            <a:cxnLst/>
            <a:rect l="l" t="t" r="r" b="b"/>
            <a:pathLst>
              <a:path w="2257311" h="3088360">
                <a:moveTo>
                  <a:pt x="0" y="0"/>
                </a:moveTo>
                <a:lnTo>
                  <a:pt x="2257311" y="0"/>
                </a:lnTo>
                <a:lnTo>
                  <a:pt x="2257311" y="3088360"/>
                </a:lnTo>
                <a:lnTo>
                  <a:pt x="0" y="30883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055075" y="2769306"/>
            <a:ext cx="11861096" cy="1889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5"/>
              </a:lnSpc>
            </a:pPr>
            <a:r>
              <a:rPr lang="en-US" sz="3561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REAL-TIME PARKING OCCUPANCY ANALYTICS USING YOLO OBJECT DETECTION AND REAL-TIME DATA PIPELINES</a:t>
            </a:r>
            <a:endParaRPr lang="en-US" sz="3561" b="1" dirty="0">
              <a:solidFill>
                <a:srgbClr val="343434"/>
              </a:solidFill>
              <a:latin typeface="Cooper Hewitt Bold"/>
              <a:ea typeface="Cooper Hewitt Bold"/>
              <a:cs typeface="Cooper Hewitt Bold"/>
              <a:sym typeface="Cooper Hewitt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55075" y="6654646"/>
            <a:ext cx="7793067" cy="173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22MIA1094 - Anirudh R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22MIA1108 - Inesh S T</a:t>
            </a:r>
          </a:p>
          <a:p>
            <a:pPr algn="just">
              <a:lnSpc>
                <a:spcPts val="3499"/>
              </a:lnSpc>
            </a:pPr>
            <a:endParaRPr lang="en-US" sz="24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Submitted to Dr. Gayathri Devi 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933983" y="3152569"/>
            <a:ext cx="16420035" cy="387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108"/>
              </a:lnSpc>
            </a:pPr>
            <a:r>
              <a:rPr lang="en-US" sz="19362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 rot="-1354446">
            <a:off x="15843106" y="2606653"/>
            <a:ext cx="1497033" cy="2339114"/>
          </a:xfrm>
          <a:custGeom>
            <a:avLst/>
            <a:gdLst/>
            <a:ahLst/>
            <a:cxnLst/>
            <a:rect l="l" t="t" r="r" b="b"/>
            <a:pathLst>
              <a:path w="1497033" h="2339114">
                <a:moveTo>
                  <a:pt x="0" y="0"/>
                </a:moveTo>
                <a:lnTo>
                  <a:pt x="1497033" y="0"/>
                </a:lnTo>
                <a:lnTo>
                  <a:pt x="1497033" y="2339115"/>
                </a:lnTo>
                <a:lnTo>
                  <a:pt x="0" y="23391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885027">
            <a:off x="5092713" y="2195823"/>
            <a:ext cx="2206219" cy="1740908"/>
          </a:xfrm>
          <a:custGeom>
            <a:avLst/>
            <a:gdLst/>
            <a:ahLst/>
            <a:cxnLst/>
            <a:rect l="l" t="t" r="r" b="b"/>
            <a:pathLst>
              <a:path w="2206219" h="1740908">
                <a:moveTo>
                  <a:pt x="0" y="0"/>
                </a:moveTo>
                <a:lnTo>
                  <a:pt x="2206220" y="0"/>
                </a:lnTo>
                <a:lnTo>
                  <a:pt x="2206220" y="1740908"/>
                </a:lnTo>
                <a:lnTo>
                  <a:pt x="0" y="17409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91839" y="8205407"/>
            <a:ext cx="4202073" cy="2521244"/>
          </a:xfrm>
          <a:custGeom>
            <a:avLst/>
            <a:gdLst/>
            <a:ahLst/>
            <a:cxnLst/>
            <a:rect l="l" t="t" r="r" b="b"/>
            <a:pathLst>
              <a:path w="4202073" h="2521244">
                <a:moveTo>
                  <a:pt x="0" y="0"/>
                </a:moveTo>
                <a:lnTo>
                  <a:pt x="4202074" y="0"/>
                </a:lnTo>
                <a:lnTo>
                  <a:pt x="4202074" y="2521245"/>
                </a:lnTo>
                <a:lnTo>
                  <a:pt x="0" y="25212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839221">
            <a:off x="9785300" y="7617346"/>
            <a:ext cx="1170380" cy="2030628"/>
          </a:xfrm>
          <a:custGeom>
            <a:avLst/>
            <a:gdLst/>
            <a:ahLst/>
            <a:cxnLst/>
            <a:rect l="l" t="t" r="r" b="b"/>
            <a:pathLst>
              <a:path w="1170380" h="2030628">
                <a:moveTo>
                  <a:pt x="0" y="0"/>
                </a:moveTo>
                <a:lnTo>
                  <a:pt x="1170381" y="0"/>
                </a:lnTo>
                <a:lnTo>
                  <a:pt x="1170381" y="2030628"/>
                </a:lnTo>
                <a:lnTo>
                  <a:pt x="0" y="20306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9471027" y="2710779"/>
            <a:ext cx="5610468" cy="6246472"/>
          </a:xfrm>
          <a:custGeom>
            <a:avLst/>
            <a:gdLst/>
            <a:ahLst/>
            <a:cxnLst/>
            <a:rect l="l" t="t" r="r" b="b"/>
            <a:pathLst>
              <a:path w="5610468" h="6246472">
                <a:moveTo>
                  <a:pt x="0" y="0"/>
                </a:moveTo>
                <a:lnTo>
                  <a:pt x="5610468" y="0"/>
                </a:lnTo>
                <a:lnTo>
                  <a:pt x="5610468" y="6246472"/>
                </a:lnTo>
                <a:lnTo>
                  <a:pt x="0" y="62464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700" y="733425"/>
            <a:ext cx="7072639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507290"/>
            <a:ext cx="8442327" cy="4678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Background: Smart City applications, like Computer Vision (CV), generate unique and demanding data streams.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 Problem: Generic MongoDB optimization guides are not designed for the specific challenges of high-frequency CV workloads.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 Consequence: Applying standard practices leads to performance bottlenecks, high storage costs, and slow analytics.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Our Approach: Use a real-time Smart Parking system as a testbed to develop and validate a CV-specific optimization framework for MongoDB.</a:t>
            </a:r>
          </a:p>
          <a:p>
            <a:pPr algn="just">
              <a:lnSpc>
                <a:spcPts val="3079"/>
              </a:lnSpc>
            </a:pPr>
            <a:endParaRPr lang="en-US" sz="21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623534" y="1865419"/>
            <a:ext cx="4132897" cy="6143495"/>
          </a:xfrm>
          <a:custGeom>
            <a:avLst/>
            <a:gdLst/>
            <a:ahLst/>
            <a:cxnLst/>
            <a:rect l="l" t="t" r="r" b="b"/>
            <a:pathLst>
              <a:path w="4132897" h="6143495">
                <a:moveTo>
                  <a:pt x="0" y="0"/>
                </a:moveTo>
                <a:lnTo>
                  <a:pt x="4132897" y="0"/>
                </a:lnTo>
                <a:lnTo>
                  <a:pt x="4132897" y="6143495"/>
                </a:lnTo>
                <a:lnTo>
                  <a:pt x="0" y="61434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9640708" y="3004304"/>
            <a:ext cx="3102858" cy="5004610"/>
          </a:xfrm>
          <a:custGeom>
            <a:avLst/>
            <a:gdLst/>
            <a:ahLst/>
            <a:cxnLst/>
            <a:rect l="l" t="t" r="r" b="b"/>
            <a:pathLst>
              <a:path w="3102858" h="5004610">
                <a:moveTo>
                  <a:pt x="0" y="0"/>
                </a:moveTo>
                <a:lnTo>
                  <a:pt x="3102858" y="0"/>
                </a:lnTo>
                <a:lnTo>
                  <a:pt x="3102858" y="5004610"/>
                </a:lnTo>
                <a:lnTo>
                  <a:pt x="0" y="5004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716971" y="1570144"/>
            <a:ext cx="8615695" cy="2276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LITERATURE REVIEW - KEY THEMES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6971" y="4160063"/>
            <a:ext cx="6804271" cy="4287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Theme 1: MongoDB Performance Tuning</a:t>
            </a:r>
          </a:p>
          <a:p>
            <a:pPr marL="949959" lvl="2" indent="-316653" algn="just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Existing research is generic; not tailored for CV data patterns.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Theme 2: Real-time Analytics Features</a:t>
            </a:r>
          </a:p>
          <a:p>
            <a:pPr marL="949959" lvl="2" indent="-316653" algn="just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Performance of features like Time-Series is unknown for demanding CV workloads.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Theme 3: Smart Parking Architectures</a:t>
            </a:r>
          </a:p>
          <a:p>
            <a:pPr marL="949959" lvl="2" indent="-316653" algn="just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Current systems lack detailed, optimized data management strategies, especially for NoSQL.</a:t>
            </a:r>
          </a:p>
          <a:p>
            <a:pPr algn="just">
              <a:lnSpc>
                <a:spcPts val="3079"/>
              </a:lnSpc>
            </a:pPr>
            <a:endParaRPr lang="en-US" sz="21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350689" y="2012464"/>
            <a:ext cx="4355876" cy="6337915"/>
          </a:xfrm>
          <a:custGeom>
            <a:avLst/>
            <a:gdLst/>
            <a:ahLst/>
            <a:cxnLst/>
            <a:rect l="l" t="t" r="r" b="b"/>
            <a:pathLst>
              <a:path w="4355876" h="6337915">
                <a:moveTo>
                  <a:pt x="0" y="0"/>
                </a:moveTo>
                <a:lnTo>
                  <a:pt x="4355877" y="0"/>
                </a:lnTo>
                <a:lnTo>
                  <a:pt x="4355877" y="6337915"/>
                </a:lnTo>
                <a:lnTo>
                  <a:pt x="0" y="63379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700" y="2403571"/>
            <a:ext cx="10111993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RESEARCH GAPS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05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692986"/>
            <a:ext cx="9396116" cy="5068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Gap 1: Schema Design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No established patterns for structuring CV detection data (bounding boxes, scores) for both fast writes and efficient queries.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Gap 2: Indexing Strategy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 performance cost of complex indexes under high-frequency CV data ingestion is unknown.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Gap 3: Analytics Efficiency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How to run complex aggregation queries without slowing down the real-time system.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Gap 4: Configuration Tuning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Lack of guidelines for tuning MongoDB (e.g., sharding, write concern) specifically for CV data streams.</a:t>
            </a:r>
          </a:p>
          <a:p>
            <a:pPr algn="just">
              <a:lnSpc>
                <a:spcPts val="3079"/>
              </a:lnSpc>
            </a:pPr>
            <a:endParaRPr lang="en-US" sz="21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3167272" y="3156045"/>
            <a:ext cx="2597247" cy="4793577"/>
          </a:xfrm>
          <a:custGeom>
            <a:avLst/>
            <a:gdLst/>
            <a:ahLst/>
            <a:cxnLst/>
            <a:rect l="l" t="t" r="r" b="b"/>
            <a:pathLst>
              <a:path w="2597247" h="4793577">
                <a:moveTo>
                  <a:pt x="0" y="0"/>
                </a:moveTo>
                <a:lnTo>
                  <a:pt x="2597247" y="0"/>
                </a:lnTo>
                <a:lnTo>
                  <a:pt x="2597247" y="4793577"/>
                </a:lnTo>
                <a:lnTo>
                  <a:pt x="0" y="4793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700" y="1428452"/>
            <a:ext cx="11714866" cy="2276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SCOPE AND PROBLEM STATEMENT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07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53391" y="3961130"/>
            <a:ext cx="11250901" cy="5068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Scope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Database: MongoDB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Optimization Focus: Schema, Indexing, Aggregation, Configuration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Domain: YOLO-based Smart Parking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Metrics: Throughput, Latency, Query Efficiency, Storage Footprint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Problem Statement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To define and validate optimal MongoDB strategies (schema, indexing, configuration) specifically for the demands of real-time computer vision workloads.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Research Questions</a:t>
            </a:r>
          </a:p>
          <a:p>
            <a:pPr marL="474978" lvl="1" indent="-237489" algn="just">
              <a:lnSpc>
                <a:spcPts val="3079"/>
              </a:lnSpc>
              <a:buAutoNum type="arabicPeriod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What is the best document structure for CV data?</a:t>
            </a:r>
          </a:p>
          <a:p>
            <a:pPr marL="474978" lvl="1" indent="-237489" algn="just">
              <a:lnSpc>
                <a:spcPts val="3079"/>
              </a:lnSpc>
              <a:buAutoNum type="arabicPeriod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Which indexing strategy balances write speed and query performance?</a:t>
            </a:r>
          </a:p>
          <a:p>
            <a:pPr marL="474978" lvl="1" indent="-237489" algn="just">
              <a:lnSpc>
                <a:spcPts val="3079"/>
              </a:lnSpc>
              <a:buAutoNum type="arabicPeriod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How can we optimize the Aggregation Framework for real-time analytics?</a:t>
            </a:r>
          </a:p>
          <a:p>
            <a:pPr algn="just">
              <a:lnSpc>
                <a:spcPts val="3079"/>
              </a:lnSpc>
            </a:pPr>
            <a:endParaRPr lang="en-US" sz="21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0722334" y="2121652"/>
            <a:ext cx="6034097" cy="6718124"/>
          </a:xfrm>
          <a:custGeom>
            <a:avLst/>
            <a:gdLst/>
            <a:ahLst/>
            <a:cxnLst/>
            <a:rect l="l" t="t" r="r" b="b"/>
            <a:pathLst>
              <a:path w="6034097" h="6718124">
                <a:moveTo>
                  <a:pt x="0" y="0"/>
                </a:moveTo>
                <a:lnTo>
                  <a:pt x="6034097" y="0"/>
                </a:lnTo>
                <a:lnTo>
                  <a:pt x="6034097" y="6718124"/>
                </a:lnTo>
                <a:lnTo>
                  <a:pt x="0" y="6718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028700" y="1421625"/>
            <a:ext cx="9005356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RESEARCH CHALLENGES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922616"/>
            <a:ext cx="6543798" cy="5068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Write vs. Read Trade-off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Balancing high-speed data ingestion with fast analytical query performance.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Index Overhead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Finding the minimal set of indexes that help queries without slowing down writes.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Data Growth &amp; Scalability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Managing massive historical data while maintaining real-time system responsiveness.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Experimental Control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Isolating variables and creating a realistic workload simulation.</a:t>
            </a:r>
          </a:p>
          <a:p>
            <a:pPr algn="just">
              <a:lnSpc>
                <a:spcPts val="3079"/>
              </a:lnSpc>
            </a:pPr>
            <a:endParaRPr lang="en-US" sz="21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55075" y="733425"/>
            <a:ext cx="7072639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METHODOLOGY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55075" y="2755507"/>
            <a:ext cx="15942417" cy="350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Phase 1: Baseline System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Implement a "naive" system with default settings to establish baseline performance metrics.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Phase 2: Iterative Optimization &amp; Benchmarking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Systematically test and measure the impact of different schema, indexing, and aggregation strategies.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Phase 3: Scalability Testing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Simulate increased load (more cameras, more users) to evaluate performance and test sharding.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Workload Simulation</a:t>
            </a:r>
          </a:p>
          <a:p>
            <a:pPr marL="474978" lvl="1" indent="-237489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Use Python scripts to mimic high-frequency writes (from YOLO) and concurrent reads (from mobile apps).</a:t>
            </a:r>
          </a:p>
          <a:p>
            <a:pPr algn="just">
              <a:lnSpc>
                <a:spcPts val="3079"/>
              </a:lnSpc>
            </a:pPr>
            <a:endParaRPr lang="en-US" sz="21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2366777" y="4520043"/>
            <a:ext cx="2303416" cy="2183512"/>
          </a:xfrm>
          <a:custGeom>
            <a:avLst/>
            <a:gdLst/>
            <a:ahLst/>
            <a:cxnLst/>
            <a:rect l="l" t="t" r="r" b="b"/>
            <a:pathLst>
              <a:path w="2303416" h="2183512">
                <a:moveTo>
                  <a:pt x="0" y="0"/>
                </a:moveTo>
                <a:lnTo>
                  <a:pt x="2303415" y="0"/>
                </a:lnTo>
                <a:lnTo>
                  <a:pt x="2303415" y="2183511"/>
                </a:lnTo>
                <a:lnTo>
                  <a:pt x="0" y="2183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4936156" y="2981188"/>
            <a:ext cx="2323144" cy="2318176"/>
          </a:xfrm>
          <a:custGeom>
            <a:avLst/>
            <a:gdLst/>
            <a:ahLst/>
            <a:cxnLst/>
            <a:rect l="l" t="t" r="r" b="b"/>
            <a:pathLst>
              <a:path w="2323144" h="2318176">
                <a:moveTo>
                  <a:pt x="0" y="0"/>
                </a:moveTo>
                <a:lnTo>
                  <a:pt x="2323144" y="0"/>
                </a:lnTo>
                <a:lnTo>
                  <a:pt x="2323144" y="2318176"/>
                </a:lnTo>
                <a:lnTo>
                  <a:pt x="0" y="23181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028700" y="1473238"/>
            <a:ext cx="8333829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DATASET DESCRIPTION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221429"/>
            <a:ext cx="8761837" cy="3896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Primary Dataset: Synthetic Vehicle Detection Data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Key Attributes: timestamp, camera_id, spot_id, occupied, confidence_score, bounding_box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Data Source: Generated by a script to simulate a high volume of detections from multiple cameras.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Metadata: Separate collections for Parking Lot Geometry (GeoJSON) and Camera information.</a:t>
            </a:r>
          </a:p>
          <a:p>
            <a:pPr marL="474979" lvl="1" indent="-237490" algn="just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Benchmark Queries: A mix of real-time (availability), historical (trends), and geospatial (nearest spot) queries.</a:t>
            </a:r>
          </a:p>
          <a:p>
            <a:pPr algn="just">
              <a:lnSpc>
                <a:spcPts val="3079"/>
              </a:lnSpc>
            </a:pPr>
            <a:endParaRPr lang="en-US" sz="2199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28700" y="406110"/>
            <a:ext cx="7072639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REFERENCES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09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797" y="1783782"/>
            <a:ext cx="16869639" cy="7627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1793" lvl="1" indent="-185897" algn="just">
              <a:lnSpc>
                <a:spcPts val="2410"/>
              </a:lnSpc>
              <a:buAutoNum type="arabicPeriod"/>
            </a:pPr>
            <a:r>
              <a:rPr lang="en-US" sz="172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Cooper, B.F., Silberstein, A., Tam, E., Ramakrishnan, R., &amp; Sears, R. (2010). Benchmarking cloud serving systems with YCSB. Proceedings of the 1st ACM Symposium on Cloud Computing, 143-154.</a:t>
            </a:r>
          </a:p>
          <a:p>
            <a:pPr marL="371793" lvl="1" indent="-185897" algn="just">
              <a:lnSpc>
                <a:spcPts val="2410"/>
              </a:lnSpc>
              <a:buAutoNum type="arabicPeriod"/>
            </a:pPr>
            <a:r>
              <a:rPr lang="en-US" sz="172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Cattell, R. (2011). Scalable SQL and NoSQL data stores. ACM SIGMOD Record, 39(4), 12-27.</a:t>
            </a:r>
          </a:p>
          <a:p>
            <a:pPr marL="371793" lvl="1" indent="-185897" algn="just">
              <a:lnSpc>
                <a:spcPts val="2410"/>
              </a:lnSpc>
              <a:buAutoNum type="arabicPeriod"/>
            </a:pPr>
            <a:r>
              <a:rPr lang="en-US" sz="172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Davoudian, A., Chen, L., &amp; Liu, M. (2018). A survey on NoSQL stores. ACM Computing Surveys, 51(2), 1-43.</a:t>
            </a:r>
          </a:p>
          <a:p>
            <a:pPr marL="371793" lvl="1" indent="-185897" algn="just">
              <a:lnSpc>
                <a:spcPts val="2410"/>
              </a:lnSpc>
              <a:buAutoNum type="arabicPeriod"/>
            </a:pPr>
            <a:r>
              <a:rPr lang="en-US" sz="172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Abramova, V., Bernardino, J., &amp; Furtado, P. (2014). Which NoSQL database? A performance overview. Open Journal of Databases, 1(2), 17-24.</a:t>
            </a:r>
          </a:p>
          <a:p>
            <a:pPr marL="371793" lvl="1" indent="-185897" algn="just">
              <a:lnSpc>
                <a:spcPts val="2410"/>
              </a:lnSpc>
              <a:buAutoNum type="arabicPeriod"/>
            </a:pPr>
            <a:r>
              <a:rPr lang="en-US" sz="172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Sunder, R., &amp; Vadivel, A. (2016). Performance evaluation of NoSQL databases for large scale data analytics. International Journal of Computer Applications, 142(8), 1-6.</a:t>
            </a:r>
          </a:p>
          <a:p>
            <a:pPr marL="371793" lvl="1" indent="-185897" algn="just">
              <a:lnSpc>
                <a:spcPts val="2410"/>
              </a:lnSpc>
              <a:buAutoNum type="arabicPeriod"/>
            </a:pPr>
            <a:r>
              <a:rPr lang="en-US" sz="172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Li, Y., Terrell, J., &amp; Patel, J.M. (2019). Database systems for modern applications: Private, secure, and fast. Communications of the ACM, 62(5), 110-119.</a:t>
            </a:r>
          </a:p>
          <a:p>
            <a:pPr marL="371793" lvl="1" indent="-185897" algn="just">
              <a:lnSpc>
                <a:spcPts val="2410"/>
              </a:lnSpc>
              <a:buAutoNum type="arabicPeriod"/>
            </a:pPr>
            <a:r>
              <a:rPr lang="en-US" sz="172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Stonebraker, M., &amp; Cetintemel, U. (2005). "One size fits all": An idea whose time has come and gone. Proceedings of the 21st International Conference on Data Engineering, 2-11.</a:t>
            </a:r>
          </a:p>
          <a:p>
            <a:pPr marL="371793" lvl="1" indent="-185897" algn="just">
              <a:lnSpc>
                <a:spcPts val="2410"/>
              </a:lnSpc>
              <a:buAutoNum type="arabicPeriod"/>
            </a:pPr>
            <a:r>
              <a:rPr lang="en-US" sz="172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Zaharia, M., Xin, R.S., Wendell, P., Das, T., Armbrust, M., Dave, A., ... &amp; Stoica, I. (2016). Apache Spark: A unified analytics engine for large-scale data processing. Communications of the ACM, 59(11), 56-65.</a:t>
            </a:r>
          </a:p>
          <a:p>
            <a:pPr marL="371793" lvl="1" indent="-185897" algn="just">
              <a:lnSpc>
                <a:spcPts val="2410"/>
              </a:lnSpc>
              <a:buAutoNum type="arabicPeriod"/>
            </a:pPr>
            <a:r>
              <a:rPr lang="en-US" sz="172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Kianpisheh, A., Mustaffa, N., Limtrairut, P., &amp; Keikhosrokiani, P. (2012). Smart parking system (SPS) architecture using ultrasonic detector. International Journal of Software Engineering and Its Applications, 6(3), 51-58.</a:t>
            </a:r>
          </a:p>
          <a:p>
            <a:pPr marL="371793" lvl="1" indent="-185897" algn="just">
              <a:lnSpc>
                <a:spcPts val="2410"/>
              </a:lnSpc>
              <a:buAutoNum type="arabicPeriod"/>
            </a:pPr>
            <a:r>
              <a:rPr lang="en-US" sz="172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Vlahogianni, E.I., Kepaptsoglou, K., Tsetsos, V., &amp; Karlaftis, M.G. (2016). A real-time parking prediction system for smart cities. Journal of Intelligent Transportation Systems, 20(2), 192-204.</a:t>
            </a:r>
          </a:p>
          <a:p>
            <a:pPr marL="371793" lvl="1" indent="-185897" algn="just">
              <a:lnSpc>
                <a:spcPts val="2410"/>
              </a:lnSpc>
              <a:buAutoNum type="arabicPeriod"/>
            </a:pPr>
            <a:r>
              <a:rPr lang="en-US" sz="172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Rizvi, S.R., Zehra, S., &amp; Olariu, S. (2018). A survey on the role of IoT in smart parking systems. Computer Networks, 129, 99-110.</a:t>
            </a:r>
          </a:p>
          <a:p>
            <a:pPr marL="371793" lvl="1" indent="-185897" algn="just">
              <a:lnSpc>
                <a:spcPts val="2410"/>
              </a:lnSpc>
              <a:buAutoNum type="arabicPeriod"/>
            </a:pPr>
            <a:r>
              <a:rPr lang="en-US" sz="172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DeCandia, G., Hastorun, D., Jampani, M., Kakulapati, G., Lakshman, A., Pilchin, A., ... &amp; Vogels, W. (2007). Dynamo: Amazon's highly available key-value store. ACM SIGOPS Operating Systems Review, 41(6), 205-220.</a:t>
            </a:r>
          </a:p>
          <a:p>
            <a:pPr marL="371793" lvl="1" indent="-185897" algn="just">
              <a:lnSpc>
                <a:spcPts val="2410"/>
              </a:lnSpc>
              <a:buAutoNum type="arabicPeriod"/>
            </a:pPr>
            <a:r>
              <a:rPr lang="en-US" sz="172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Chang, F., Dean, J., Ghemawat, S., Hsieh, W.C., Wallach, D.A., Burrows, M., ... &amp; Gruber, R.E. (2008). Bigtable: A distributed storage system for structured data. ACM Transactions on Computer Systems, 26(2), 1-26.</a:t>
            </a:r>
          </a:p>
          <a:p>
            <a:pPr marL="371793" lvl="1" indent="-185897" algn="just">
              <a:lnSpc>
                <a:spcPts val="2410"/>
              </a:lnSpc>
              <a:buAutoNum type="arabicPeriod"/>
            </a:pPr>
            <a:r>
              <a:rPr lang="en-US" sz="172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Lakshman, A., &amp; Malik, P. (2010). Cassandra: A decentralized structured storage system. ACM SIGOPS Operating Systems Review, 44(2), 35-40.</a:t>
            </a:r>
          </a:p>
          <a:p>
            <a:pPr marL="371793" lvl="1" indent="-185897" algn="just">
              <a:lnSpc>
                <a:spcPts val="2410"/>
              </a:lnSpc>
              <a:buAutoNum type="arabicPeriod"/>
            </a:pPr>
            <a:r>
              <a:rPr lang="en-US" sz="1722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Redmon, J., Divvala, S., Girshick, R., &amp; Farhadi, A. (2016). You only look once: Unified, real-time object detection. Proceedings of the IEEE Conference on Computer Vision and Pattern Recognition, 779-788.</a:t>
            </a:r>
          </a:p>
          <a:p>
            <a:pPr algn="just">
              <a:lnSpc>
                <a:spcPts val="2410"/>
              </a:lnSpc>
            </a:pPr>
            <a:endParaRPr lang="en-US" sz="1722">
              <a:solidFill>
                <a:srgbClr val="34343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1217</Words>
  <Application>Microsoft Office PowerPoint</Application>
  <PresentationFormat>Custom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Cooper Hewitt Bold</vt:lpstr>
      <vt:lpstr>Arial</vt:lpstr>
      <vt:lpstr>DM Sans Bold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0th review ppt</dc:title>
  <cp:lastModifiedBy>Jaideep VK</cp:lastModifiedBy>
  <cp:revision>2</cp:revision>
  <dcterms:created xsi:type="dcterms:W3CDTF">2006-08-16T00:00:00Z</dcterms:created>
  <dcterms:modified xsi:type="dcterms:W3CDTF">2025-10-15T16:23:28Z</dcterms:modified>
  <dc:identifier>DAGvyd4PbBA</dc:identifier>
</cp:coreProperties>
</file>