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ooper Hewitt Bold" charset="1" panose="00000000000000000000"/>
      <p:regular r:id="rId22"/>
    </p:embeddedFont>
    <p:embeddedFont>
      <p:font typeface="DM Sans" charset="1" panose="00000000000000000000"/>
      <p:regular r:id="rId23"/>
    </p:embeddedFont>
    <p:embeddedFont>
      <p:font typeface="DM Sans Bold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6.png" Type="http://schemas.openxmlformats.org/officeDocument/2006/relationships/image"/><Relationship Id="rId5" Target="../embeddings/oleObject3.bin" Type="http://schemas.openxmlformats.org/officeDocument/2006/relationships/oleObjec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7.jpeg" Type="http://schemas.openxmlformats.org/officeDocument/2006/relationships/image"/><Relationship Id="rId5" Target="../media/image28.jpeg" Type="http://schemas.openxmlformats.org/officeDocument/2006/relationships/image"/><Relationship Id="rId6" Target="../media/image29.jpeg" Type="http://schemas.openxmlformats.org/officeDocument/2006/relationships/image"/><Relationship Id="rId7" Target="../media/image30.jpeg" Type="http://schemas.openxmlformats.org/officeDocument/2006/relationships/image"/><Relationship Id="rId8" Target="../media/image31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8.png" Type="http://schemas.openxmlformats.org/officeDocument/2006/relationships/image"/><Relationship Id="rId11" Target="../media/image3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25.png" Type="http://schemas.openxmlformats.org/officeDocument/2006/relationships/image"/><Relationship Id="rId9" Target="../embeddings/oleObject2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22887" y="-4247682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69" y="0"/>
                </a:lnTo>
                <a:lnTo>
                  <a:pt x="19258069" y="19258069"/>
                </a:lnTo>
                <a:lnTo>
                  <a:pt x="0" y="19258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994103" y="3287169"/>
            <a:ext cx="2899055" cy="3699490"/>
          </a:xfrm>
          <a:custGeom>
            <a:avLst/>
            <a:gdLst/>
            <a:ahLst/>
            <a:cxnLst/>
            <a:rect r="r" b="b" t="t" l="l"/>
            <a:pathLst>
              <a:path h="3699490" w="2899055">
                <a:moveTo>
                  <a:pt x="0" y="0"/>
                </a:moveTo>
                <a:lnTo>
                  <a:pt x="2899054" y="0"/>
                </a:lnTo>
                <a:lnTo>
                  <a:pt x="2899054" y="3699489"/>
                </a:lnTo>
                <a:lnTo>
                  <a:pt x="0" y="36994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13884" y="5601176"/>
            <a:ext cx="2912141" cy="1874360"/>
          </a:xfrm>
          <a:custGeom>
            <a:avLst/>
            <a:gdLst/>
            <a:ahLst/>
            <a:cxnLst/>
            <a:rect r="r" b="b" t="t" l="l"/>
            <a:pathLst>
              <a:path h="1874360" w="2912141">
                <a:moveTo>
                  <a:pt x="0" y="0"/>
                </a:moveTo>
                <a:lnTo>
                  <a:pt x="2912141" y="0"/>
                </a:lnTo>
                <a:lnTo>
                  <a:pt x="2912141" y="1874360"/>
                </a:lnTo>
                <a:lnTo>
                  <a:pt x="0" y="187436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468024" y="4260654"/>
            <a:ext cx="2257311" cy="3088360"/>
          </a:xfrm>
          <a:custGeom>
            <a:avLst/>
            <a:gdLst/>
            <a:ahLst/>
            <a:cxnLst/>
            <a:rect r="r" b="b" t="t" l="l"/>
            <a:pathLst>
              <a:path h="3088360" w="2257311">
                <a:moveTo>
                  <a:pt x="0" y="0"/>
                </a:moveTo>
                <a:lnTo>
                  <a:pt x="2257311" y="0"/>
                </a:lnTo>
                <a:lnTo>
                  <a:pt x="2257311" y="3088360"/>
                </a:lnTo>
                <a:lnTo>
                  <a:pt x="0" y="30883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55075" y="2769306"/>
            <a:ext cx="11861096" cy="197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5"/>
              </a:lnSpc>
            </a:pPr>
            <a:r>
              <a:rPr lang="en-US" sz="3561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REAL-TIME PARKING OCCUPANCY ANALYTICS USING YOLO OBJECT DETECTION AND MONGODB REAL-TIME DATA PIPELINES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5075" y="6654646"/>
            <a:ext cx="7793067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22MIA1094 - Anirudh R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22MIA1108 - Inesh S T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Submitted to Dr. Gayathri Devi 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3" id="3"/>
          <p:cNvGraphicFramePr/>
          <p:nvPr/>
        </p:nvGraphicFramePr>
        <p:xfrm>
          <a:off x="1136187" y="4127585"/>
          <a:ext cx="3771900" cy="3771900"/>
        </p:xfrm>
        <a:graphic>
          <a:graphicData uri="http://schemas.openxmlformats.org/presentationml/2006/ole">
            <p:oleObj imgW="4521200" imgH="45212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PROPOSED SYSTEMS - LIST OF MODULES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4797" y="1764732"/>
            <a:ext cx="12096648" cy="236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Detection Module (main.py) – Reads live feed, classifies occupancy per slot.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B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ackend Module (backend_server.py) – REST API, handles data ingestion and queries.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Database Module (MongoDB) – Stores logs, real-time occupancy, metadata.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Frontend Module (Dashboard) – Displays real-time occupancy status and stats.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Analytics Module – Performs aggregation queries (availability trends, peak hours).</a:t>
            </a:r>
          </a:p>
          <a:p>
            <a:pPr algn="just"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IMPLEMENTATION (60%) CONTD.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797" y="1764732"/>
            <a:ext cx="12096648" cy="236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Modules Completed: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Parking slot detection with video feed.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Flask backend wi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 MongoDB connection.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Working web dashboard at localhost:8000.</a:t>
            </a:r>
          </a:p>
          <a:p>
            <a:pPr algn="just">
              <a:lnSpc>
                <a:spcPts val="3117"/>
              </a:lnSpc>
            </a:pPr>
          </a:p>
          <a:p>
            <a:pPr algn="just"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1047" y="2351118"/>
            <a:ext cx="6048324" cy="3766481"/>
          </a:xfrm>
          <a:custGeom>
            <a:avLst/>
            <a:gdLst/>
            <a:ahLst/>
            <a:cxnLst/>
            <a:rect r="r" b="b" t="t" l="l"/>
            <a:pathLst>
              <a:path h="3766481" w="6048324">
                <a:moveTo>
                  <a:pt x="0" y="0"/>
                </a:moveTo>
                <a:lnTo>
                  <a:pt x="6048324" y="0"/>
                </a:lnTo>
                <a:lnTo>
                  <a:pt x="6048324" y="3766481"/>
                </a:lnTo>
                <a:lnTo>
                  <a:pt x="0" y="3766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93" t="0" r="-1293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93427" y="6317624"/>
            <a:ext cx="8709236" cy="2388236"/>
          </a:xfrm>
          <a:custGeom>
            <a:avLst/>
            <a:gdLst/>
            <a:ahLst/>
            <a:cxnLst/>
            <a:rect r="r" b="b" t="t" l="l"/>
            <a:pathLst>
              <a:path h="2388236" w="8709236">
                <a:moveTo>
                  <a:pt x="0" y="0"/>
                </a:moveTo>
                <a:lnTo>
                  <a:pt x="8709237" y="0"/>
                </a:lnTo>
                <a:lnTo>
                  <a:pt x="8709237" y="2388236"/>
                </a:lnTo>
                <a:lnTo>
                  <a:pt x="0" y="238823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82555" y="6341685"/>
            <a:ext cx="6265308" cy="2364175"/>
          </a:xfrm>
          <a:custGeom>
            <a:avLst/>
            <a:gdLst/>
            <a:ahLst/>
            <a:cxnLst/>
            <a:rect r="r" b="b" t="t" l="l"/>
            <a:pathLst>
              <a:path h="2364175" w="6265308">
                <a:moveTo>
                  <a:pt x="0" y="0"/>
                </a:moveTo>
                <a:lnTo>
                  <a:pt x="6265308" y="0"/>
                </a:lnTo>
                <a:lnTo>
                  <a:pt x="6265308" y="2364175"/>
                </a:lnTo>
                <a:lnTo>
                  <a:pt x="0" y="23641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023507" y="2351118"/>
            <a:ext cx="8350911" cy="1794491"/>
          </a:xfrm>
          <a:custGeom>
            <a:avLst/>
            <a:gdLst/>
            <a:ahLst/>
            <a:cxnLst/>
            <a:rect r="r" b="b" t="t" l="l"/>
            <a:pathLst>
              <a:path h="1794491" w="8350911">
                <a:moveTo>
                  <a:pt x="0" y="0"/>
                </a:moveTo>
                <a:lnTo>
                  <a:pt x="8350912" y="0"/>
                </a:lnTo>
                <a:lnTo>
                  <a:pt x="8350912" y="1794491"/>
                </a:lnTo>
                <a:lnTo>
                  <a:pt x="0" y="179449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353" r="0" b="-235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23507" y="4565649"/>
            <a:ext cx="8350911" cy="1551950"/>
          </a:xfrm>
          <a:custGeom>
            <a:avLst/>
            <a:gdLst/>
            <a:ahLst/>
            <a:cxnLst/>
            <a:rect r="r" b="b" t="t" l="l"/>
            <a:pathLst>
              <a:path h="1551950" w="8350911">
                <a:moveTo>
                  <a:pt x="0" y="0"/>
                </a:moveTo>
                <a:lnTo>
                  <a:pt x="8350912" y="0"/>
                </a:lnTo>
                <a:lnTo>
                  <a:pt x="8350912" y="1551950"/>
                </a:lnTo>
                <a:lnTo>
                  <a:pt x="0" y="15519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2548" r="0" b="-2548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IMPLEMENTATION (60%) CONTD.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797" y="1764732"/>
            <a:ext cx="12096648" cy="386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Results :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IMPLEMENTATION (60%) CONTD.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797" y="1764732"/>
            <a:ext cx="12096648" cy="236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WHAT IS TO BE DONE NEXT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Integrate YOLOv11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/ CNN model for improved slot-level accuracy.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Improve the live availability frontend.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Evaluate scalability wi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 multi-camera sharding.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Compare MongoDB vs other NoSQL databases (Cassandra, Redis).</a:t>
            </a:r>
          </a:p>
          <a:p>
            <a:pPr algn="just"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RESEARCH PAPER STATUS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14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1964" y="2076013"/>
            <a:ext cx="12096648" cy="3944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Te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ntative Pap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er Title:</a:t>
            </a:r>
          </a:p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“Optimized Real-Time Smart Parking Occupancy Detection Using YOLOv11 and MongoDB”</a:t>
            </a:r>
          </a:p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Target Conference:</a:t>
            </a:r>
          </a:p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IEEE ICCCNT / ICACCS / Springer SmartCom / Scopus Indexed IoT Journals</a:t>
            </a:r>
          </a:p>
          <a:p>
            <a:pPr algn="just">
              <a:lnSpc>
                <a:spcPts val="3117"/>
              </a:lnSpc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Status: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Literature review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completed (8 papers)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perimental setup running (60% done)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Results under evaluation</a:t>
            </a:r>
          </a:p>
          <a:p>
            <a:pPr algn="just" marL="480784" indent="-240392" lvl="1">
              <a:lnSpc>
                <a:spcPts val="3117"/>
              </a:lnSpc>
              <a:buFont typeface="Arial"/>
              <a:buChar char="•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Draft writing in progress</a:t>
            </a:r>
          </a:p>
          <a:p>
            <a:pPr algn="just"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06110"/>
            <a:ext cx="14573032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51964" y="2076013"/>
            <a:ext cx="12096648" cy="4734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Cooper, B.F., 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et al. “B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enchmarking cloud serving systems with YCSB.” ACM SoCC, 2010.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Abramova, V., Bernardino, J. “Which NoSQL database? A performance overview.” OJoDB, 2014.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Davoudian, A., et al. “A survey on NoSQL stores.” ACM Computing Surveys, 2018.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Redmon, J., et al. “You Only Look Once: Unified, Real-Time Object Detection.” CVPR, 2016.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Vlahogianni, E.I., et al. “A real-time parking prediction system for smart cities.” JITS, 2016.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Rizvi, S.R., et al. “A survey on the role of IoT in smart parking systems.” Computer Networks, 2018.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Cattell, R. “Scalable SQL and NoSQL data stores.” ACM</a:t>
            </a: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SIGMOD Record, 2011.</a:t>
            </a:r>
          </a:p>
          <a:p>
            <a:pPr algn="just" marL="480784" indent="-240392" lvl="1">
              <a:lnSpc>
                <a:spcPts val="3117"/>
              </a:lnSpc>
              <a:buAutoNum type="arabicPeriod" startAt="1"/>
            </a:pPr>
            <a:r>
              <a:rPr lang="en-US" sz="22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Lakshman, A., &amp; Malik, P. “Cassandra: A decentralized structured storage system.” ACM, 2010.</a:t>
            </a:r>
          </a:p>
          <a:p>
            <a:pPr algn="just">
              <a:lnSpc>
                <a:spcPts val="3117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33983" y="3152569"/>
            <a:ext cx="16420035" cy="3874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08"/>
              </a:lnSpc>
            </a:pPr>
            <a:r>
              <a:rPr lang="en-US" b="true" sz="19362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354446">
            <a:off x="15843106" y="2606653"/>
            <a:ext cx="1497033" cy="2339114"/>
          </a:xfrm>
          <a:custGeom>
            <a:avLst/>
            <a:gdLst/>
            <a:ahLst/>
            <a:cxnLst/>
            <a:rect r="r" b="b" t="t" l="l"/>
            <a:pathLst>
              <a:path h="2339114" w="1497033">
                <a:moveTo>
                  <a:pt x="0" y="0"/>
                </a:moveTo>
                <a:lnTo>
                  <a:pt x="1497033" y="0"/>
                </a:lnTo>
                <a:lnTo>
                  <a:pt x="1497033" y="2339115"/>
                </a:lnTo>
                <a:lnTo>
                  <a:pt x="0" y="23391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885027">
            <a:off x="5092713" y="2195823"/>
            <a:ext cx="2206219" cy="1740908"/>
          </a:xfrm>
          <a:custGeom>
            <a:avLst/>
            <a:gdLst/>
            <a:ahLst/>
            <a:cxnLst/>
            <a:rect r="r" b="b" t="t" l="l"/>
            <a:pathLst>
              <a:path h="1740908" w="2206219">
                <a:moveTo>
                  <a:pt x="0" y="0"/>
                </a:moveTo>
                <a:lnTo>
                  <a:pt x="2206220" y="0"/>
                </a:lnTo>
                <a:lnTo>
                  <a:pt x="2206220" y="1740908"/>
                </a:lnTo>
                <a:lnTo>
                  <a:pt x="0" y="1740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1839" y="8205407"/>
            <a:ext cx="4202073" cy="2521244"/>
          </a:xfrm>
          <a:custGeom>
            <a:avLst/>
            <a:gdLst/>
            <a:ahLst/>
            <a:cxnLst/>
            <a:rect r="r" b="b" t="t" l="l"/>
            <a:pathLst>
              <a:path h="2521244" w="4202073">
                <a:moveTo>
                  <a:pt x="0" y="0"/>
                </a:moveTo>
                <a:lnTo>
                  <a:pt x="4202074" y="0"/>
                </a:lnTo>
                <a:lnTo>
                  <a:pt x="4202074" y="2521245"/>
                </a:lnTo>
                <a:lnTo>
                  <a:pt x="0" y="252124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839221">
            <a:off x="9785300" y="7617346"/>
            <a:ext cx="1170380" cy="2030628"/>
          </a:xfrm>
          <a:custGeom>
            <a:avLst/>
            <a:gdLst/>
            <a:ahLst/>
            <a:cxnLst/>
            <a:rect r="r" b="b" t="t" l="l"/>
            <a:pathLst>
              <a:path h="2030628" w="1170380">
                <a:moveTo>
                  <a:pt x="0" y="0"/>
                </a:moveTo>
                <a:lnTo>
                  <a:pt x="1170381" y="0"/>
                </a:lnTo>
                <a:lnTo>
                  <a:pt x="1170381" y="2030628"/>
                </a:lnTo>
                <a:lnTo>
                  <a:pt x="0" y="203062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16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1027" y="2710779"/>
            <a:ext cx="5610468" cy="6246472"/>
          </a:xfrm>
          <a:custGeom>
            <a:avLst/>
            <a:gdLst/>
            <a:ahLst/>
            <a:cxnLst/>
            <a:rect r="r" b="b" t="t" l="l"/>
            <a:pathLst>
              <a:path h="6246472" w="5610468">
                <a:moveTo>
                  <a:pt x="0" y="0"/>
                </a:moveTo>
                <a:lnTo>
                  <a:pt x="5610468" y="0"/>
                </a:lnTo>
                <a:lnTo>
                  <a:pt x="5610468" y="6246472"/>
                </a:lnTo>
                <a:lnTo>
                  <a:pt x="0" y="624647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33425"/>
            <a:ext cx="7072639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36935"/>
            <a:ext cx="8442327" cy="389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Smart cities require efficient parking management systems to reduce congestion and fuel waste.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Computer Vision (CV)–based systems detect and monitor parking slots in real time.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</a:t>
            </a: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oSQL databases (like MongoDB) are ideal for handling high-frequency detection data, time-series analytics, and scalable storage.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This project focuses on optimizing MongoDB for real-time YOLO-based parking detection workload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23534" y="1865419"/>
            <a:ext cx="4132897" cy="6143495"/>
          </a:xfrm>
          <a:custGeom>
            <a:avLst/>
            <a:gdLst/>
            <a:ahLst/>
            <a:cxnLst/>
            <a:rect r="r" b="b" t="t" l="l"/>
            <a:pathLst>
              <a:path h="6143495" w="4132897">
                <a:moveTo>
                  <a:pt x="0" y="0"/>
                </a:moveTo>
                <a:lnTo>
                  <a:pt x="4132897" y="0"/>
                </a:lnTo>
                <a:lnTo>
                  <a:pt x="4132897" y="6143495"/>
                </a:lnTo>
                <a:lnTo>
                  <a:pt x="0" y="6143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40708" y="3004304"/>
            <a:ext cx="3102858" cy="5004610"/>
          </a:xfrm>
          <a:custGeom>
            <a:avLst/>
            <a:gdLst/>
            <a:ahLst/>
            <a:cxnLst/>
            <a:rect r="r" b="b" t="t" l="l"/>
            <a:pathLst>
              <a:path h="5004610" w="3102858">
                <a:moveTo>
                  <a:pt x="0" y="0"/>
                </a:moveTo>
                <a:lnTo>
                  <a:pt x="3102858" y="0"/>
                </a:lnTo>
                <a:lnTo>
                  <a:pt x="3102858" y="5004610"/>
                </a:lnTo>
                <a:lnTo>
                  <a:pt x="0" y="50046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16971" y="1570144"/>
            <a:ext cx="8615695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16971" y="3537501"/>
            <a:ext cx="7856698" cy="4287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Existing Smart Parking systems face performance bo</a:t>
            </a: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ttlenecks when storing and analyzing high-volume CV data in real time.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Challenges include: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</a:t>
            </a: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nefficient schema design for YOLO detections (bounding boxes, confidence, timestamps).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Write–read tradeoffs under continuous data streams.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Lack of optimization for real-time queries in NoSQL systems.</a:t>
            </a:r>
          </a:p>
          <a:p>
            <a:pPr algn="just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Limited scalability for multi-camera environments.</a:t>
            </a:r>
          </a:p>
          <a:p>
            <a:pPr algn="just">
              <a:lnSpc>
                <a:spcPts val="30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50689" y="2012464"/>
            <a:ext cx="4355876" cy="6337915"/>
          </a:xfrm>
          <a:custGeom>
            <a:avLst/>
            <a:gdLst/>
            <a:ahLst/>
            <a:cxnLst/>
            <a:rect r="r" b="b" t="t" l="l"/>
            <a:pathLst>
              <a:path h="6337915" w="4355876">
                <a:moveTo>
                  <a:pt x="0" y="0"/>
                </a:moveTo>
                <a:lnTo>
                  <a:pt x="4355877" y="0"/>
                </a:lnTo>
                <a:lnTo>
                  <a:pt x="4355877" y="6337915"/>
                </a:lnTo>
                <a:lnTo>
                  <a:pt x="0" y="6337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403571"/>
            <a:ext cx="10111993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RESEARCH OBJECTIVES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152496"/>
            <a:ext cx="9396116" cy="3115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Design and validate an optimized schema for CV-based parking data in MongoDB.</a:t>
            </a:r>
          </a:p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Compare different indexing strategies to balance write speed and query performance.</a:t>
            </a:r>
          </a:p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Evaluate aggregation pipeline performance for real-time analytics.</a:t>
            </a:r>
          </a:p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Simulate scalability with multiple camera feeds and varying loads.</a:t>
            </a:r>
          </a:p>
          <a:p>
            <a:pPr algn="just" marL="474979" indent="-237490" lvl="1">
              <a:lnSpc>
                <a:spcPts val="3079"/>
              </a:lnSpc>
              <a:buAutoNum type="arabicPeriod" startAt="1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Develop a real-time dashboard that reflects occupancy using optimized MongoDB queries.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67272" y="3156045"/>
            <a:ext cx="2597247" cy="4793577"/>
          </a:xfrm>
          <a:custGeom>
            <a:avLst/>
            <a:gdLst/>
            <a:ahLst/>
            <a:cxnLst/>
            <a:rect r="r" b="b" t="t" l="l"/>
            <a:pathLst>
              <a:path h="4793577" w="2597247">
                <a:moveTo>
                  <a:pt x="0" y="0"/>
                </a:moveTo>
                <a:lnTo>
                  <a:pt x="2597247" y="0"/>
                </a:lnTo>
                <a:lnTo>
                  <a:pt x="2597247" y="4793577"/>
                </a:lnTo>
                <a:lnTo>
                  <a:pt x="0" y="479357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33425"/>
            <a:ext cx="11714866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231076"/>
            <a:ext cx="9854214" cy="716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97"/>
              </a:lnSpc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Theme 1: NoSQL Performance for Real-Time Data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Cooper et al. (2010) introduced YCSB benchmark for evaluating NoSQL systems.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Abramova et al. (2014) compared NoSQL databases for large-scale analytics workloads.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Davoudian et al. (2018) reviewed data models and scalability patterns in NoSQL systems.</a:t>
            </a:r>
          </a:p>
          <a:p>
            <a:pPr algn="just">
              <a:lnSpc>
                <a:spcPts val="2697"/>
              </a:lnSpc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Theme 2: Smart Parking Architectures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Rizvi et al. (2018) surveyed IoT-integrated smart parking models.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Vlahogianni et al. (2016) proposed real-time parking prediction systems for smart cities.</a:t>
            </a:r>
          </a:p>
          <a:p>
            <a:pPr algn="just">
              <a:lnSpc>
                <a:spcPts val="2697"/>
              </a:lnSpc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Theme 3: Computer Vision in Parking Systems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Redmon et al. (2016) introduced YOLO for real-time object detection.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Kianpisheh et al. (2012) designed ultrasonic-based Smart Parking architecture.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Recent works combine CV + cloud databases but lack MongoDB optimization focus.</a:t>
            </a:r>
          </a:p>
          <a:p>
            <a:pPr algn="just">
              <a:lnSpc>
                <a:spcPts val="2697"/>
              </a:lnSpc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Identified Gaps: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No existing study quantifies MongoDB optimization impact for CV workloads.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chema–index co-design for real-time object detection data is unexplored.</a:t>
            </a:r>
          </a:p>
          <a:p>
            <a:pPr algn="just" marL="416014" indent="-208007" lvl="1">
              <a:lnSpc>
                <a:spcPts val="2697"/>
              </a:lnSpc>
              <a:buFont typeface="Arial"/>
              <a:buChar char="•"/>
            </a:pPr>
            <a:r>
              <a:rPr lang="en-US" sz="19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Performance trade-offs between sharding and time-series ingestion not addressed.</a:t>
            </a:r>
          </a:p>
          <a:p>
            <a:pPr algn="just">
              <a:lnSpc>
                <a:spcPts val="269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3" id="3"/>
          <p:cNvGraphicFramePr/>
          <p:nvPr/>
        </p:nvGraphicFramePr>
        <p:xfrm>
          <a:off x="1028700" y="1943099"/>
          <a:ext cx="11315700" cy="5657850"/>
        </p:xfrm>
        <a:graphic>
          <a:graphicData uri="http://schemas.openxmlformats.org/presentationml/2006/ole">
            <p:oleObj imgW="13576300" imgH="79248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028700" y="733425"/>
            <a:ext cx="11714866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LITERATURE REVIEW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22334" y="2121652"/>
            <a:ext cx="6034097" cy="6718124"/>
          </a:xfrm>
          <a:custGeom>
            <a:avLst/>
            <a:gdLst/>
            <a:ahLst/>
            <a:cxnLst/>
            <a:rect r="r" b="b" t="t" l="l"/>
            <a:pathLst>
              <a:path h="6718124" w="6034097">
                <a:moveTo>
                  <a:pt x="0" y="0"/>
                </a:moveTo>
                <a:lnTo>
                  <a:pt x="6034097" y="0"/>
                </a:lnTo>
                <a:lnTo>
                  <a:pt x="6034097" y="6718124"/>
                </a:lnTo>
                <a:lnTo>
                  <a:pt x="0" y="67181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421625"/>
            <a:ext cx="9005356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PROPOSED SYSTEMS - 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17974"/>
            <a:ext cx="7811857" cy="27685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76"/>
              </a:lnSpc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real-time Smart Parking system that:</a:t>
            </a:r>
          </a:p>
          <a:p>
            <a:pPr algn="just" marL="567019" indent="-283510" lvl="1">
              <a:lnSpc>
                <a:spcPts val="3676"/>
              </a:lnSpc>
              <a:buFont typeface="Arial"/>
              <a:buChar char="•"/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Detects occupancy using CV (YOLO/OpenCV).</a:t>
            </a:r>
          </a:p>
          <a:p>
            <a:pPr algn="just" marL="567019" indent="-283510" lvl="1">
              <a:lnSpc>
                <a:spcPts val="3676"/>
              </a:lnSpc>
              <a:buFont typeface="Arial"/>
              <a:buChar char="•"/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Se</a:t>
            </a: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nds real-time updates to a Flask backend.</a:t>
            </a:r>
          </a:p>
          <a:p>
            <a:pPr algn="just" marL="567019" indent="-283510" lvl="1">
              <a:lnSpc>
                <a:spcPts val="3676"/>
              </a:lnSpc>
              <a:buFont typeface="Arial"/>
              <a:buChar char="•"/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</a:t>
            </a: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tores logs and historical data in MongoDB.</a:t>
            </a:r>
          </a:p>
          <a:p>
            <a:pPr algn="just" marL="567019" indent="-283510" lvl="1">
              <a:lnSpc>
                <a:spcPts val="3676"/>
              </a:lnSpc>
              <a:buFont typeface="Arial"/>
              <a:buChar char="•"/>
            </a:pP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D</a:t>
            </a:r>
            <a:r>
              <a:rPr lang="en-US" sz="2626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isplays availability on a live dashboard.</a:t>
            </a:r>
          </a:p>
          <a:p>
            <a:pPr algn="just">
              <a:lnSpc>
                <a:spcPts val="367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115167" y="2248169"/>
            <a:ext cx="6138396" cy="7096412"/>
          </a:xfrm>
          <a:custGeom>
            <a:avLst/>
            <a:gdLst/>
            <a:ahLst/>
            <a:cxnLst/>
            <a:rect r="r" b="b" t="t" l="l"/>
            <a:pathLst>
              <a:path h="7096412" w="6138396">
                <a:moveTo>
                  <a:pt x="0" y="0"/>
                </a:moveTo>
                <a:lnTo>
                  <a:pt x="6138396" y="0"/>
                </a:lnTo>
                <a:lnTo>
                  <a:pt x="6138396" y="7096412"/>
                </a:lnTo>
                <a:lnTo>
                  <a:pt x="0" y="70964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5075" y="733425"/>
            <a:ext cx="11386106" cy="1209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PROPOSED SYSTEMS - DIAGRAM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10992" y="8991600"/>
            <a:ext cx="748308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08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5075" y="2755507"/>
            <a:ext cx="7345128" cy="5849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Phase 1: Baseline System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Implement a "naive" system with default settings to establish baseline performance metrics.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Phase 2: Iterative Optimization &amp; Benchmarking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Systematically test and measure the impact of different schema, indexing, and aggregation strategies.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Phase 3: Scalability Testing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Simulate increased load (more cameras, more users) to evaluate performance and test sharding.</a:t>
            </a:r>
          </a:p>
          <a:p>
            <a:pPr algn="just">
              <a:lnSpc>
                <a:spcPts val="3079"/>
              </a:lnSpc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Workload Simulation</a:t>
            </a:r>
          </a:p>
          <a:p>
            <a:pPr algn="just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Use Python scripts to mimic high-frequency writes (from YOLO) and concurrent reads (from mobile apps).</a:t>
            </a:r>
          </a:p>
          <a:p>
            <a:pPr algn="just">
              <a:lnSpc>
                <a:spcPts val="307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5E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85035" y="-4485535"/>
            <a:ext cx="19258069" cy="19258069"/>
          </a:xfrm>
          <a:custGeom>
            <a:avLst/>
            <a:gdLst/>
            <a:ahLst/>
            <a:cxnLst/>
            <a:rect r="r" b="b" t="t" l="l"/>
            <a:pathLst>
              <a:path h="19258069" w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366777" y="4520043"/>
            <a:ext cx="2303416" cy="2183512"/>
          </a:xfrm>
          <a:custGeom>
            <a:avLst/>
            <a:gdLst/>
            <a:ahLst/>
            <a:cxnLst/>
            <a:rect r="r" b="b" t="t" l="l"/>
            <a:pathLst>
              <a:path h="2183512" w="2303416">
                <a:moveTo>
                  <a:pt x="0" y="0"/>
                </a:moveTo>
                <a:lnTo>
                  <a:pt x="2303415" y="0"/>
                </a:lnTo>
                <a:lnTo>
                  <a:pt x="2303415" y="2183511"/>
                </a:lnTo>
                <a:lnTo>
                  <a:pt x="0" y="21835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36156" y="2981188"/>
            <a:ext cx="2323144" cy="2318176"/>
          </a:xfrm>
          <a:custGeom>
            <a:avLst/>
            <a:gdLst/>
            <a:ahLst/>
            <a:cxnLst/>
            <a:rect r="r" b="b" t="t" l="l"/>
            <a:pathLst>
              <a:path h="2318176" w="2323144">
                <a:moveTo>
                  <a:pt x="0" y="0"/>
                </a:moveTo>
                <a:lnTo>
                  <a:pt x="2323144" y="0"/>
                </a:lnTo>
                <a:lnTo>
                  <a:pt x="2323144" y="2318176"/>
                </a:lnTo>
                <a:lnTo>
                  <a:pt x="0" y="231817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5" id="5"/>
          <p:cNvGraphicFramePr/>
          <p:nvPr/>
        </p:nvGraphicFramePr>
        <p:xfrm>
          <a:off x="1028700" y="3246336"/>
          <a:ext cx="3771900" cy="4400550"/>
        </p:xfrm>
        <a:graphic>
          <a:graphicData uri="http://schemas.openxmlformats.org/presentationml/2006/ole">
            <p:oleObj imgW="4648200" imgH="5270500" r:id="rId9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028700" y="583863"/>
            <a:ext cx="11565224" cy="227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PROPOSED SYSTEMS - DATASET SNAPSHOT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253563" y="8991600"/>
            <a:ext cx="1005737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00"/>
              </a:lnSpc>
            </a:pPr>
            <a:r>
              <a:rPr lang="en-US" sz="1500" b="true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Page 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DAG2tTopSOA</dc:identifier>
  <dcterms:modified xsi:type="dcterms:W3CDTF">2011-08-01T06:04:30Z</dcterms:modified>
  <cp:revision>1</cp:revision>
  <dc:title>NoSQL Review 2</dc:title>
</cp:coreProperties>
</file>