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Cooper Hewitt Bold" charset="1" panose="00000000000000000000"/>
      <p:regular r:id="rId25"/>
    </p:embeddedFont>
    <p:embeddedFont>
      <p:font typeface="DM Sans" charset="1" panose="00000000000000000000"/>
      <p:regular r:id="rId26"/>
    </p:embeddedFont>
    <p:embeddedFont>
      <p:font typeface="DM Sans Bold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embeddings/oleObject3.bin" Type="http://schemas.openxmlformats.org/officeDocument/2006/relationships/oleObjec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jpe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embeddings/oleObject2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94103" y="3287169"/>
            <a:ext cx="2899055" cy="3699490"/>
          </a:xfrm>
          <a:custGeom>
            <a:avLst/>
            <a:gdLst/>
            <a:ahLst/>
            <a:cxnLst/>
            <a:rect r="r" b="b" t="t" l="l"/>
            <a:pathLst>
              <a:path h="3699490" w="2899055">
                <a:moveTo>
                  <a:pt x="0" y="0"/>
                </a:moveTo>
                <a:lnTo>
                  <a:pt x="2899054" y="0"/>
                </a:lnTo>
                <a:lnTo>
                  <a:pt x="2899054" y="3699489"/>
                </a:lnTo>
                <a:lnTo>
                  <a:pt x="0" y="36994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13884" y="5601176"/>
            <a:ext cx="2912141" cy="1874360"/>
          </a:xfrm>
          <a:custGeom>
            <a:avLst/>
            <a:gdLst/>
            <a:ahLst/>
            <a:cxnLst/>
            <a:rect r="r" b="b" t="t" l="l"/>
            <a:pathLst>
              <a:path h="1874360" w="2912141">
                <a:moveTo>
                  <a:pt x="0" y="0"/>
                </a:moveTo>
                <a:lnTo>
                  <a:pt x="2912141" y="0"/>
                </a:lnTo>
                <a:lnTo>
                  <a:pt x="2912141" y="1874360"/>
                </a:lnTo>
                <a:lnTo>
                  <a:pt x="0" y="18743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68024" y="4260654"/>
            <a:ext cx="2257311" cy="3088360"/>
          </a:xfrm>
          <a:custGeom>
            <a:avLst/>
            <a:gdLst/>
            <a:ahLst/>
            <a:cxnLst/>
            <a:rect r="r" b="b" t="t" l="l"/>
            <a:pathLst>
              <a:path h="3088360" w="2257311">
                <a:moveTo>
                  <a:pt x="0" y="0"/>
                </a:moveTo>
                <a:lnTo>
                  <a:pt x="2257311" y="0"/>
                </a:lnTo>
                <a:lnTo>
                  <a:pt x="2257311" y="3088360"/>
                </a:lnTo>
                <a:lnTo>
                  <a:pt x="0" y="30883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55075" y="2769306"/>
            <a:ext cx="11861096" cy="197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5"/>
              </a:lnSpc>
            </a:pPr>
            <a:r>
              <a:rPr lang="en-US" sz="3561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REAL-TIME PARKING OCCUPANCY ANALYTICS USING YOLO OBJECT DETECTION AND MONGODB REAL-TIME DATA PIPELINES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5075" y="6654646"/>
            <a:ext cx="7793067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22MIA1094 - Anirudh R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22MIA1108 - Inesh S T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Submitted to Dr. Gayathri Devi 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3" id="3"/>
          <p:cNvGraphicFramePr/>
          <p:nvPr/>
        </p:nvGraphicFramePr>
        <p:xfrm>
          <a:off x="1136187" y="4127585"/>
          <a:ext cx="3771900" cy="3771900"/>
        </p:xfrm>
        <a:graphic>
          <a:graphicData uri="http://schemas.openxmlformats.org/presentationml/2006/ole">
            <p:oleObj imgW="4521200" imgH="45212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PROPOSED SYSTEMS - LIST OF MODULES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797" y="1764732"/>
            <a:ext cx="12096648" cy="236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Detection Module (main.py) – Reads live feed, classifies occupancy per slot.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ackend Module (backend_server.py) – REST API, handles data ingestion and queries.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Database Module (MongoDB) – Stores logs, real-time occupancy, metadata.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Frontend Module (Dashboard) – Displays real-time occupancy status and stats.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Analytics Module – Performs aggregation queries (availability trends, peak hours).</a:t>
            </a:r>
          </a:p>
          <a:p>
            <a:pPr algn="just"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09260"/>
            <a:ext cx="12096648" cy="679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Model: YOLOv11n (Nano version)</a:t>
            </a:r>
          </a:p>
          <a:p>
            <a:pPr algn="just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Epochs Trained: 100</a:t>
            </a:r>
          </a:p>
          <a:p>
            <a:pPr algn="just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Final Precision: 0.966</a:t>
            </a:r>
          </a:p>
          <a:p>
            <a:pPr algn="just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Final </a:t>
            </a:r>
            <a:r>
              <a:rPr lang="en-US" sz="30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Recall: 0.919</a:t>
            </a:r>
          </a:p>
          <a:p>
            <a:pPr algn="just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mAP@0.5: 0.949</a:t>
            </a:r>
          </a:p>
          <a:p>
            <a:pPr algn="just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mAP@0.5:0.95: 0.775</a:t>
            </a:r>
          </a:p>
          <a:p>
            <a:pPr algn="just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Dataset Classes: Car, Free</a:t>
            </a:r>
          </a:p>
          <a:p>
            <a:pPr algn="just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model achieved strong accuracy with low overfitting.</a:t>
            </a:r>
          </a:p>
          <a:p>
            <a:pPr algn="just">
              <a:lnSpc>
                <a:spcPts val="60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1562" y="1848129"/>
            <a:ext cx="14591743" cy="7295871"/>
          </a:xfrm>
          <a:custGeom>
            <a:avLst/>
            <a:gdLst/>
            <a:ahLst/>
            <a:cxnLst/>
            <a:rect r="r" b="b" t="t" l="l"/>
            <a:pathLst>
              <a:path h="7295871" w="14591743">
                <a:moveTo>
                  <a:pt x="0" y="0"/>
                </a:moveTo>
                <a:lnTo>
                  <a:pt x="14591743" y="0"/>
                </a:lnTo>
                <a:lnTo>
                  <a:pt x="14591743" y="7295871"/>
                </a:lnTo>
                <a:lnTo>
                  <a:pt x="0" y="729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TRAINING METRICS AND LOSS CURVES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5960" y="1615784"/>
            <a:ext cx="5990550" cy="3993700"/>
          </a:xfrm>
          <a:custGeom>
            <a:avLst/>
            <a:gdLst/>
            <a:ahLst/>
            <a:cxnLst/>
            <a:rect r="r" b="b" t="t" l="l"/>
            <a:pathLst>
              <a:path h="3993700" w="5990550">
                <a:moveTo>
                  <a:pt x="0" y="0"/>
                </a:moveTo>
                <a:lnTo>
                  <a:pt x="5990551" y="0"/>
                </a:lnTo>
                <a:lnTo>
                  <a:pt x="5990551" y="3993700"/>
                </a:lnTo>
                <a:lnTo>
                  <a:pt x="0" y="3993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9449" y="5823552"/>
            <a:ext cx="6163574" cy="4109049"/>
          </a:xfrm>
          <a:custGeom>
            <a:avLst/>
            <a:gdLst/>
            <a:ahLst/>
            <a:cxnLst/>
            <a:rect r="r" b="b" t="t" l="l"/>
            <a:pathLst>
              <a:path h="4109049" w="6163574">
                <a:moveTo>
                  <a:pt x="0" y="0"/>
                </a:moveTo>
                <a:lnTo>
                  <a:pt x="6163573" y="0"/>
                </a:lnTo>
                <a:lnTo>
                  <a:pt x="6163573" y="4109050"/>
                </a:lnTo>
                <a:lnTo>
                  <a:pt x="0" y="410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68229" y="1615784"/>
            <a:ext cx="9870251" cy="6576055"/>
          </a:xfrm>
          <a:custGeom>
            <a:avLst/>
            <a:gdLst/>
            <a:ahLst/>
            <a:cxnLst/>
            <a:rect r="r" b="b" t="t" l="l"/>
            <a:pathLst>
              <a:path h="6576055" w="9870251">
                <a:moveTo>
                  <a:pt x="0" y="0"/>
                </a:moveTo>
                <a:lnTo>
                  <a:pt x="9870251" y="0"/>
                </a:lnTo>
                <a:lnTo>
                  <a:pt x="9870251" y="6576055"/>
                </a:lnTo>
                <a:lnTo>
                  <a:pt x="0" y="65760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PRECISION, RECALL, AND F1 CURVES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615784"/>
            <a:ext cx="12048894" cy="8027575"/>
          </a:xfrm>
          <a:custGeom>
            <a:avLst/>
            <a:gdLst/>
            <a:ahLst/>
            <a:cxnLst/>
            <a:rect r="r" b="b" t="t" l="l"/>
            <a:pathLst>
              <a:path h="8027575" w="12048894">
                <a:moveTo>
                  <a:pt x="0" y="0"/>
                </a:moveTo>
                <a:lnTo>
                  <a:pt x="12048894" y="0"/>
                </a:lnTo>
                <a:lnTo>
                  <a:pt x="12048894" y="8027575"/>
                </a:lnTo>
                <a:lnTo>
                  <a:pt x="0" y="8027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PRECISION-RECALL CURVE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0089" y="1615784"/>
            <a:ext cx="8569675" cy="7291456"/>
          </a:xfrm>
          <a:custGeom>
            <a:avLst/>
            <a:gdLst/>
            <a:ahLst/>
            <a:cxnLst/>
            <a:rect r="r" b="b" t="t" l="l"/>
            <a:pathLst>
              <a:path h="7291456" w="8569675">
                <a:moveTo>
                  <a:pt x="0" y="0"/>
                </a:moveTo>
                <a:lnTo>
                  <a:pt x="8569675" y="0"/>
                </a:lnTo>
                <a:lnTo>
                  <a:pt x="8569675" y="7291456"/>
                </a:lnTo>
                <a:lnTo>
                  <a:pt x="0" y="72914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782" t="0" r="-9656" b="-528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35525" y="1615784"/>
            <a:ext cx="8426003" cy="7291456"/>
          </a:xfrm>
          <a:custGeom>
            <a:avLst/>
            <a:gdLst/>
            <a:ahLst/>
            <a:cxnLst/>
            <a:rect r="r" b="b" t="t" l="l"/>
            <a:pathLst>
              <a:path h="7291456" w="8426003">
                <a:moveTo>
                  <a:pt x="0" y="0"/>
                </a:moveTo>
                <a:lnTo>
                  <a:pt x="8426003" y="0"/>
                </a:lnTo>
                <a:lnTo>
                  <a:pt x="8426003" y="7291456"/>
                </a:lnTo>
                <a:lnTo>
                  <a:pt x="0" y="72914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138" t="0" r="-9269" b="-349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CONFUSION MATRICES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42896"/>
            <a:ext cx="5753047" cy="6356958"/>
          </a:xfrm>
          <a:custGeom>
            <a:avLst/>
            <a:gdLst/>
            <a:ahLst/>
            <a:cxnLst/>
            <a:rect r="r" b="b" t="t" l="l"/>
            <a:pathLst>
              <a:path h="6356958" w="5753047">
                <a:moveTo>
                  <a:pt x="0" y="0"/>
                </a:moveTo>
                <a:lnTo>
                  <a:pt x="5753047" y="0"/>
                </a:lnTo>
                <a:lnTo>
                  <a:pt x="5753047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88036" y="2477354"/>
            <a:ext cx="10225692" cy="5688041"/>
          </a:xfrm>
          <a:custGeom>
            <a:avLst/>
            <a:gdLst/>
            <a:ahLst/>
            <a:cxnLst/>
            <a:rect r="r" b="b" t="t" l="l"/>
            <a:pathLst>
              <a:path h="5688041" w="10225692">
                <a:moveTo>
                  <a:pt x="0" y="0"/>
                </a:moveTo>
                <a:lnTo>
                  <a:pt x="10225693" y="0"/>
                </a:lnTo>
                <a:lnTo>
                  <a:pt x="10225693" y="5688042"/>
                </a:lnTo>
                <a:lnTo>
                  <a:pt x="0" y="56880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WORKING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25471" y="1965021"/>
            <a:ext cx="4592902" cy="6356958"/>
          </a:xfrm>
          <a:custGeom>
            <a:avLst/>
            <a:gdLst/>
            <a:ahLst/>
            <a:cxnLst/>
            <a:rect r="r" b="b" t="t" l="l"/>
            <a:pathLst>
              <a:path h="6356958" w="4592902">
                <a:moveTo>
                  <a:pt x="0" y="0"/>
                </a:moveTo>
                <a:lnTo>
                  <a:pt x="4592902" y="0"/>
                </a:lnTo>
                <a:lnTo>
                  <a:pt x="459290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RESEARCH PAPER STATUS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1964" y="2076013"/>
            <a:ext cx="10288252" cy="35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Paper title </a:t>
            </a:r>
          </a:p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“Real-Time Parking Slot Detection and Analytics Using YOLOv11n and MongoDB”</a:t>
            </a:r>
          </a:p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Status: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Literature review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completed (14 papers)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Paper writing and formatting completed in IEEE style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Results, MongoDB integration, and dashboard visualization included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P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roofread and finalized for submission</a:t>
            </a:r>
          </a:p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Status: Final Version – Ready for Submission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8594" y="1872720"/>
            <a:ext cx="15014968" cy="764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[1] J. Redmon, S. Divvala, R. Girshick, and A. Farhadi, “You Only Look Once: Unified, Real-Time Object Detection,” Proc. IEEE Conference on Computer Vision and Pattern Recognition (CVPR), pp. 779–788, 2016.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[2] L. da Luz, R. Costa, and P. Fernandes, “Smart Parking with Pixel-Wise ROI Selection for Vehicle Detection Using YOLOv8–YOLOv11,” arXiv preprint, arXiv:2412.01983, 2024.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[3] W. Jiang, Z. Liu, and M. Ch</a:t>
            </a: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en, “Two-Stage Efficient Parking Space Detection Method,” Applied Sciences (MDPI), vol. 15, no. 3, pp. 1123–1136, 2025.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[4] E. I. Vlahogianni, M. G. Karlaftis, and J. C. Golias, “Real-Time Parking Availability Prediction in Urban Mobility Systems,” Transportation Research Part C, vol. 142, pp. 104–118, 2022.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[5] B. F. Cooper, A. Silberstein, E. Tam, R. Ramakrishnan, and R. Sears, “B</a:t>
            </a: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enchmarking Cloud Serving Systems with YCSB,” Proc. ACM Symposium on Cloud Computing (SoCC), pp. 143–154, 2010.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[6] V. </a:t>
            </a: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Abramova and J. Bernardino, “Benchmarking NoSQL Databases: Cassandra vs. MongoDB vs. HBase,” Proc. TPCTC Workshop on Performance Evaluation and Benchmarking, pp. 24–37, 2014.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[7] A. </a:t>
            </a: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Davoudian, L. Chen, and M. Liu, “A Survey on NoSQL Data Stores,” ACM Computing Surveys, vol. 51, no. 2, pp. 1–43, 2018.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[8] E. I. Vlah</a:t>
            </a: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ogianni, M. Karlaftis, and J. Golias, “A Real-Time Parking Prediction System for Smart Cities,” Journal of Intelligent Transportation Systems (JITS), vol. 20, no. 5, pp. 475–485, 2016.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[9] N. Rizvi, S. Yadav, and A. Patel, “IoT-Based Smart Parking System for Urban Environments,” IEEE Access, vol. 11, pp. 81234–81245, 2023.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[10] M. Ahmed, F. Rahman, and T. Zaki, “Real-Time Smart Parking System Using YOLO11 and OpenCV,” ResearchGate Preprint, 2025.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[11] K. Yuldashev, A. Lee, and H. Kim, “Parking Lot Occupancy Detection with Improved MobileNetV3,” Sensors (MDPI), vol. 23, no. 4, pp. 1671–1682, 2023.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[12] J. Grbić </a:t>
            </a: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and S. Koch, “Automatic Vision-Based Parking Slot Detection and Occupancy Classification,” Expert Systems with Applications, vol. 230, pp. 120–139, 2023.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[13] T. Nguyen and K. Sartipi, “Smart Camera Parking System with Auto Parking Spot Detection,” Proc. Asian Conference on Computer Vision Workshops (ACCV Wkshps), pp. 221–230, 2024.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[14] I. Martynova, L. Smirnov, and R. Karpov, “Revising Deep Learning Methods in Parking Lot Occupancy Detection,” arXiv preprint, arXiv:2306.04288, 2023.</a:t>
            </a:r>
          </a:p>
          <a:p>
            <a:pPr algn="just" marL="355591" indent="-177795" lvl="1">
              <a:lnSpc>
                <a:spcPts val="2305"/>
              </a:lnSpc>
              <a:buAutoNum type="arabicPeriod" startAt="1"/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[15] X. Ma, “Review of Research on Vision-Based Parking Space Detection Methods,” IGI Global Journal of Intelligent Systems, pp. 45–61, 2022.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[16] R. Cattell, “Scalable SQL and NoSQL Data Stores,” ACM</a:t>
            </a: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SIGMOD Record, vol. 39, no. 4, pp. 12–27, 2011.</a:t>
            </a:r>
          </a:p>
          <a:p>
            <a:pPr algn="just">
              <a:lnSpc>
                <a:spcPts val="2305"/>
              </a:lnSpc>
            </a:pPr>
            <a:r>
              <a:rPr lang="en-US" sz="1647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[17] A. Lakshman and P. Malik, “Cassandra: A Decentralized Structured Storage System,” ACM SIGOPS Operating Systems Review, vol. 44, no. 2, pp. 35–40, 2010.</a:t>
            </a:r>
          </a:p>
          <a:p>
            <a:pPr algn="just">
              <a:lnSpc>
                <a:spcPts val="2305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3983" y="3152569"/>
            <a:ext cx="16420035" cy="387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b="true" sz="19362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54446">
            <a:off x="15843106" y="2606653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885027">
            <a:off x="5092713" y="2195823"/>
            <a:ext cx="2206219" cy="1740908"/>
          </a:xfrm>
          <a:custGeom>
            <a:avLst/>
            <a:gdLst/>
            <a:ahLst/>
            <a:cxnLst/>
            <a:rect r="r" b="b" t="t" l="l"/>
            <a:pathLst>
              <a:path h="1740908" w="2206219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839221">
            <a:off x="9785300" y="7617346"/>
            <a:ext cx="1170380" cy="2030628"/>
          </a:xfrm>
          <a:custGeom>
            <a:avLst/>
            <a:gdLst/>
            <a:ahLst/>
            <a:cxnLst/>
            <a:rect r="r" b="b" t="t" l="l"/>
            <a:pathLst>
              <a:path h="2030628" w="1170380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1027" y="2710779"/>
            <a:ext cx="5610468" cy="6246472"/>
          </a:xfrm>
          <a:custGeom>
            <a:avLst/>
            <a:gdLst/>
            <a:ahLst/>
            <a:cxnLst/>
            <a:rect r="r" b="b" t="t" l="l"/>
            <a:pathLst>
              <a:path h="6246472" w="5610468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334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36935"/>
            <a:ext cx="8442327" cy="389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Smart cities require efficient parking management systems to reduce congestion and fuel waste.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Computer Vision (CV)–based systems detect and monitor parking slots in real time.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oSQL databases (like MongoDB) are ideal for handling high-frequency detection data, time-series analytics, and scalable storage.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This project focuses on optimizing MongoDB for real-time YOLO-based parking detection workload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23534" y="1865419"/>
            <a:ext cx="4132897" cy="6143495"/>
          </a:xfrm>
          <a:custGeom>
            <a:avLst/>
            <a:gdLst/>
            <a:ahLst/>
            <a:cxnLst/>
            <a:rect r="r" b="b" t="t" l="l"/>
            <a:pathLst>
              <a:path h="6143495" w="4132897">
                <a:moveTo>
                  <a:pt x="0" y="0"/>
                </a:moveTo>
                <a:lnTo>
                  <a:pt x="4132897" y="0"/>
                </a:lnTo>
                <a:lnTo>
                  <a:pt x="4132897" y="6143495"/>
                </a:lnTo>
                <a:lnTo>
                  <a:pt x="0" y="6143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40708" y="3004304"/>
            <a:ext cx="3102858" cy="5004610"/>
          </a:xfrm>
          <a:custGeom>
            <a:avLst/>
            <a:gdLst/>
            <a:ahLst/>
            <a:cxnLst/>
            <a:rect r="r" b="b" t="t" l="l"/>
            <a:pathLst>
              <a:path h="5004610" w="3102858">
                <a:moveTo>
                  <a:pt x="0" y="0"/>
                </a:moveTo>
                <a:lnTo>
                  <a:pt x="3102858" y="0"/>
                </a:lnTo>
                <a:lnTo>
                  <a:pt x="3102858" y="5004610"/>
                </a:lnTo>
                <a:lnTo>
                  <a:pt x="0" y="500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6971" y="1570144"/>
            <a:ext cx="8615695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6971" y="3537501"/>
            <a:ext cx="7856698" cy="428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Existing Smart Parking systems face performance bo</a:t>
            </a: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ttlenecks when storing and analyzing high-volume CV data in real time.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Challenges include: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nefficient schema design for YOLO detections (bounding boxes, confidence, timestamps).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Write–read tradeoffs under continuous data streams.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Lack of optimization for real-time queries in NoSQL systems.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Limited scalability for multi-camera environments.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50689" y="2012464"/>
            <a:ext cx="4355876" cy="6337915"/>
          </a:xfrm>
          <a:custGeom>
            <a:avLst/>
            <a:gdLst/>
            <a:ahLst/>
            <a:cxnLst/>
            <a:rect r="r" b="b" t="t" l="l"/>
            <a:pathLst>
              <a:path h="6337915" w="4355876">
                <a:moveTo>
                  <a:pt x="0" y="0"/>
                </a:moveTo>
                <a:lnTo>
                  <a:pt x="4355877" y="0"/>
                </a:lnTo>
                <a:lnTo>
                  <a:pt x="4355877" y="6337915"/>
                </a:lnTo>
                <a:lnTo>
                  <a:pt x="0" y="633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03571"/>
            <a:ext cx="10111993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RESEARCH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52496"/>
            <a:ext cx="9396116" cy="311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Design and validate an optimized schema for CV-based parking data in MongoDB.</a:t>
            </a:r>
          </a:p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Compare different indexing strategies to balance write speed and query performance.</a:t>
            </a:r>
          </a:p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Evaluate aggregation pipeline performance for real-time analytics.</a:t>
            </a:r>
          </a:p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Simulate scalability with multiple camera feeds and varying loads.</a:t>
            </a:r>
          </a:p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Develop a real-time dashboard that reflects occupancy using optimized MongoDB queries.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67272" y="3156045"/>
            <a:ext cx="2597247" cy="4793577"/>
          </a:xfrm>
          <a:custGeom>
            <a:avLst/>
            <a:gdLst/>
            <a:ahLst/>
            <a:cxnLst/>
            <a:rect r="r" b="b" t="t" l="l"/>
            <a:pathLst>
              <a:path h="4793577" w="2597247">
                <a:moveTo>
                  <a:pt x="0" y="0"/>
                </a:moveTo>
                <a:lnTo>
                  <a:pt x="2597247" y="0"/>
                </a:lnTo>
                <a:lnTo>
                  <a:pt x="2597247" y="4793577"/>
                </a:lnTo>
                <a:lnTo>
                  <a:pt x="0" y="4793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33425"/>
            <a:ext cx="11714866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231076"/>
            <a:ext cx="9854214" cy="716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7"/>
              </a:lnSpc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Theme 1: NoSQL Performance for Real-Time Data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Cooper et al. (2010) introduced YCSB benchmark for evaluating NoSQL systems.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Abramova et al. (2014) compared NoSQL databases for large-scale analytics workloads.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Davoudian et al. (2018) reviewed data models and scalability patterns in NoSQL systems.</a:t>
            </a:r>
          </a:p>
          <a:p>
            <a:pPr algn="just">
              <a:lnSpc>
                <a:spcPts val="2697"/>
              </a:lnSpc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Theme 2: Smart Parking Architectures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Rizvi et al. (2018) surveyed IoT-integrated smart parking models.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Vlahogianni et al. (2016) proposed real-time parking prediction systems for smart cities.</a:t>
            </a:r>
          </a:p>
          <a:p>
            <a:pPr algn="just">
              <a:lnSpc>
                <a:spcPts val="2697"/>
              </a:lnSpc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Theme 3: Computer Vision in Parking Systems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Redmon et al. (2016) introduced YOLO for real-time object detection.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Kianpisheh et al. (2012) designed ultrasonic-based Smart Parking architecture.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Recent works combine CV + cloud databases but lack MongoDB optimization focus.</a:t>
            </a:r>
          </a:p>
          <a:p>
            <a:pPr algn="just">
              <a:lnSpc>
                <a:spcPts val="2697"/>
              </a:lnSpc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Identified Gaps: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No existing study quantifies MongoDB optimization impact for CV workloads.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chema–index co-design for real-time object detection data is unexplored.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Performance trade-offs between sharding and time-series ingestion not addressed.</a:t>
            </a:r>
          </a:p>
          <a:p>
            <a:pPr algn="just">
              <a:lnSpc>
                <a:spcPts val="269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3" id="3"/>
          <p:cNvGraphicFramePr/>
          <p:nvPr/>
        </p:nvGraphicFramePr>
        <p:xfrm>
          <a:off x="1028700" y="1943099"/>
          <a:ext cx="11315700" cy="5657850"/>
        </p:xfrm>
        <a:graphic>
          <a:graphicData uri="http://schemas.openxmlformats.org/presentationml/2006/ole">
            <p:oleObj imgW="13576300" imgH="79248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733425"/>
            <a:ext cx="11714866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22334" y="2121652"/>
            <a:ext cx="6034097" cy="6718124"/>
          </a:xfrm>
          <a:custGeom>
            <a:avLst/>
            <a:gdLst/>
            <a:ahLst/>
            <a:cxnLst/>
            <a:rect r="r" b="b" t="t" l="l"/>
            <a:pathLst>
              <a:path h="6718124" w="6034097">
                <a:moveTo>
                  <a:pt x="0" y="0"/>
                </a:moveTo>
                <a:lnTo>
                  <a:pt x="6034097" y="0"/>
                </a:lnTo>
                <a:lnTo>
                  <a:pt x="6034097" y="6718124"/>
                </a:lnTo>
                <a:lnTo>
                  <a:pt x="0" y="6718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21625"/>
            <a:ext cx="9005356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PROPOSED SYSTEMS - 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17974"/>
            <a:ext cx="7811857" cy="276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6"/>
              </a:lnSpc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real-time Smart Parking system that:</a:t>
            </a:r>
          </a:p>
          <a:p>
            <a:pPr algn="just" marL="567019" indent="-283510" lvl="1">
              <a:lnSpc>
                <a:spcPts val="3676"/>
              </a:lnSpc>
              <a:buFont typeface="Arial"/>
              <a:buChar char="•"/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Detects occupancy using CV (YOLO/OpenCV).</a:t>
            </a:r>
          </a:p>
          <a:p>
            <a:pPr algn="just" marL="567019" indent="-283510" lvl="1">
              <a:lnSpc>
                <a:spcPts val="3676"/>
              </a:lnSpc>
              <a:buFont typeface="Arial"/>
              <a:buChar char="•"/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</a:t>
            </a: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nds real-time updates to a Flask backend.</a:t>
            </a:r>
          </a:p>
          <a:p>
            <a:pPr algn="just" marL="567019" indent="-283510" lvl="1">
              <a:lnSpc>
                <a:spcPts val="3676"/>
              </a:lnSpc>
              <a:buFont typeface="Arial"/>
              <a:buChar char="•"/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tores logs and historical data in MongoDB.</a:t>
            </a:r>
          </a:p>
          <a:p>
            <a:pPr algn="just" marL="567019" indent="-283510" lvl="1">
              <a:lnSpc>
                <a:spcPts val="3676"/>
              </a:lnSpc>
              <a:buFont typeface="Arial"/>
              <a:buChar char="•"/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isplays availability on a live dashboard.</a:t>
            </a:r>
          </a:p>
          <a:p>
            <a:pPr algn="just">
              <a:lnSpc>
                <a:spcPts val="367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63105" y="3024999"/>
            <a:ext cx="7722041" cy="4922801"/>
          </a:xfrm>
          <a:custGeom>
            <a:avLst/>
            <a:gdLst/>
            <a:ahLst/>
            <a:cxnLst/>
            <a:rect r="r" b="b" t="t" l="l"/>
            <a:pathLst>
              <a:path h="4922801" w="7722041">
                <a:moveTo>
                  <a:pt x="0" y="0"/>
                </a:moveTo>
                <a:lnTo>
                  <a:pt x="7722041" y="0"/>
                </a:lnTo>
                <a:lnTo>
                  <a:pt x="7722041" y="4922801"/>
                </a:lnTo>
                <a:lnTo>
                  <a:pt x="0" y="492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5075" y="733425"/>
            <a:ext cx="11386106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PROPOSED SYSTEMS -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10992" y="8991600"/>
            <a:ext cx="74830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5075" y="2755507"/>
            <a:ext cx="7345128" cy="584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Phase 1: Baseline System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Implement a "naive" system with default settings to establish baseline performance metrics.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Phase 2: Iterative Optimization &amp; Benchmarking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Systematically test and measure the impact of different schema, indexing, and aggregation strategies.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Phase 3: Scalability Testing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Simulate increased load (more cameras, more users) to evaluate performance and test sharding.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Workload Simulation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Use Python scripts to mimic high-frequency writes (from YOLO) and concurrent reads (from mobile apps).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6777" y="4520043"/>
            <a:ext cx="2303416" cy="2183512"/>
          </a:xfrm>
          <a:custGeom>
            <a:avLst/>
            <a:gdLst/>
            <a:ahLst/>
            <a:cxnLst/>
            <a:rect r="r" b="b" t="t" l="l"/>
            <a:pathLst>
              <a:path h="2183512" w="2303416">
                <a:moveTo>
                  <a:pt x="0" y="0"/>
                </a:moveTo>
                <a:lnTo>
                  <a:pt x="2303415" y="0"/>
                </a:lnTo>
                <a:lnTo>
                  <a:pt x="2303415" y="2183511"/>
                </a:lnTo>
                <a:lnTo>
                  <a:pt x="0" y="218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36156" y="2981188"/>
            <a:ext cx="2323144" cy="2318176"/>
          </a:xfrm>
          <a:custGeom>
            <a:avLst/>
            <a:gdLst/>
            <a:ahLst/>
            <a:cxnLst/>
            <a:rect r="r" b="b" t="t" l="l"/>
            <a:pathLst>
              <a:path h="2318176" w="2323144">
                <a:moveTo>
                  <a:pt x="0" y="0"/>
                </a:moveTo>
                <a:lnTo>
                  <a:pt x="2323144" y="0"/>
                </a:lnTo>
                <a:lnTo>
                  <a:pt x="2323144" y="2318176"/>
                </a:lnTo>
                <a:lnTo>
                  <a:pt x="0" y="2318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5" id="5"/>
          <p:cNvGraphicFramePr/>
          <p:nvPr/>
        </p:nvGraphicFramePr>
        <p:xfrm>
          <a:off x="1028700" y="3246336"/>
          <a:ext cx="3771900" cy="4400550"/>
        </p:xfrm>
        <a:graphic>
          <a:graphicData uri="http://schemas.openxmlformats.org/presentationml/2006/ole">
            <p:oleObj imgW="4648200" imgH="5270500" r:id="rId9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583863"/>
            <a:ext cx="11565224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PROPOSED SYSTEMS - DATASET SNAPSHOT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DAG3SRufoiE</dc:identifier>
  <dcterms:modified xsi:type="dcterms:W3CDTF">2011-08-01T06:04:30Z</dcterms:modified>
  <cp:revision>1</cp:revision>
  <dc:title>Copy of NoSQL Review 2</dc:title>
</cp:coreProperties>
</file>