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75" r:id="rId4"/>
    <p:sldId id="257" r:id="rId5"/>
    <p:sldId id="259" r:id="rId6"/>
    <p:sldId id="260" r:id="rId7"/>
    <p:sldId id="263" r:id="rId8"/>
    <p:sldId id="264" r:id="rId9"/>
    <p:sldId id="265" r:id="rId10"/>
    <p:sldId id="266" r:id="rId11"/>
    <p:sldId id="276" r:id="rId12"/>
    <p:sldId id="267" r:id="rId13"/>
    <p:sldId id="268" r:id="rId14"/>
    <p:sldId id="278" r:id="rId15"/>
    <p:sldId id="279" r:id="rId16"/>
    <p:sldId id="280" r:id="rId17"/>
    <p:sldId id="281" r:id="rId18"/>
    <p:sldId id="285" r:id="rId19"/>
    <p:sldId id="286" r:id="rId20"/>
    <p:sldId id="288" r:id="rId21"/>
    <p:sldId id="290" r:id="rId22"/>
    <p:sldId id="291" r:id="rId23"/>
    <p:sldId id="292" r:id="rId24"/>
    <p:sldId id="294" r:id="rId25"/>
    <p:sldId id="297" r:id="rId26"/>
    <p:sldId id="293" r:id="rId2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CE023-FA4D-6C47-08B5-9C12E0A489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144846FB-0061-130A-CB90-148B92CC08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D293F9E3-9644-00C1-A6A2-97B69FE47C56}"/>
              </a:ext>
            </a:extLst>
          </p:cNvPr>
          <p:cNvSpPr>
            <a:spLocks noGrp="1"/>
          </p:cNvSpPr>
          <p:nvPr>
            <p:ph type="dt" sz="half" idx="10"/>
          </p:nvPr>
        </p:nvSpPr>
        <p:spPr/>
        <p:txBody>
          <a:bodyPr/>
          <a:lstStyle/>
          <a:p>
            <a:fld id="{9D9D9E26-F90F-4CD1-BA0A-614CC839F6F6}" type="datetimeFigureOut">
              <a:rPr lang="it-IT" smtClean="0"/>
              <a:t>07/09/2024</a:t>
            </a:fld>
            <a:endParaRPr lang="it-IT"/>
          </a:p>
        </p:txBody>
      </p:sp>
      <p:sp>
        <p:nvSpPr>
          <p:cNvPr id="5" name="Footer Placeholder 4">
            <a:extLst>
              <a:ext uri="{FF2B5EF4-FFF2-40B4-BE49-F238E27FC236}">
                <a16:creationId xmlns:a16="http://schemas.microsoft.com/office/drawing/2014/main" id="{08896B90-9A87-EA59-1CB4-A87E3F68313D}"/>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6E53CBCF-4B63-3DF9-2FCD-603F50C603F5}"/>
              </a:ext>
            </a:extLst>
          </p:cNvPr>
          <p:cNvSpPr>
            <a:spLocks noGrp="1"/>
          </p:cNvSpPr>
          <p:nvPr>
            <p:ph type="sldNum" sz="quarter" idx="12"/>
          </p:nvPr>
        </p:nvSpPr>
        <p:spPr/>
        <p:txBody>
          <a:bodyPr/>
          <a:lstStyle/>
          <a:p>
            <a:fld id="{4CC5398C-AFA4-48B0-84A6-AF267F80D4CF}" type="slidenum">
              <a:rPr lang="it-IT" smtClean="0"/>
              <a:t>‹#›</a:t>
            </a:fld>
            <a:endParaRPr lang="it-IT"/>
          </a:p>
        </p:txBody>
      </p:sp>
    </p:spTree>
    <p:extLst>
      <p:ext uri="{BB962C8B-B14F-4D97-AF65-F5344CB8AC3E}">
        <p14:creationId xmlns:p14="http://schemas.microsoft.com/office/powerpoint/2010/main" val="3739665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0FA04-46A0-1FE1-1F1E-776BBE525F17}"/>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40665631-18E0-D54A-9A28-80DFAD40F4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1C44EB01-ED25-31FC-B35A-8D64C9F34B61}"/>
              </a:ext>
            </a:extLst>
          </p:cNvPr>
          <p:cNvSpPr>
            <a:spLocks noGrp="1"/>
          </p:cNvSpPr>
          <p:nvPr>
            <p:ph type="dt" sz="half" idx="10"/>
          </p:nvPr>
        </p:nvSpPr>
        <p:spPr/>
        <p:txBody>
          <a:bodyPr/>
          <a:lstStyle/>
          <a:p>
            <a:fld id="{9D9D9E26-F90F-4CD1-BA0A-614CC839F6F6}" type="datetimeFigureOut">
              <a:rPr lang="it-IT" smtClean="0"/>
              <a:t>07/09/2024</a:t>
            </a:fld>
            <a:endParaRPr lang="it-IT"/>
          </a:p>
        </p:txBody>
      </p:sp>
      <p:sp>
        <p:nvSpPr>
          <p:cNvPr id="5" name="Footer Placeholder 4">
            <a:extLst>
              <a:ext uri="{FF2B5EF4-FFF2-40B4-BE49-F238E27FC236}">
                <a16:creationId xmlns:a16="http://schemas.microsoft.com/office/drawing/2014/main" id="{312D9C4A-97E6-3FC6-EC14-07CFC4C22F2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AD48789-8B6B-EC2C-9DF5-EDBC0100A34A}"/>
              </a:ext>
            </a:extLst>
          </p:cNvPr>
          <p:cNvSpPr>
            <a:spLocks noGrp="1"/>
          </p:cNvSpPr>
          <p:nvPr>
            <p:ph type="sldNum" sz="quarter" idx="12"/>
          </p:nvPr>
        </p:nvSpPr>
        <p:spPr/>
        <p:txBody>
          <a:bodyPr/>
          <a:lstStyle/>
          <a:p>
            <a:fld id="{4CC5398C-AFA4-48B0-84A6-AF267F80D4CF}" type="slidenum">
              <a:rPr lang="it-IT" smtClean="0"/>
              <a:t>‹#›</a:t>
            </a:fld>
            <a:endParaRPr lang="it-IT"/>
          </a:p>
        </p:txBody>
      </p:sp>
    </p:spTree>
    <p:extLst>
      <p:ext uri="{BB962C8B-B14F-4D97-AF65-F5344CB8AC3E}">
        <p14:creationId xmlns:p14="http://schemas.microsoft.com/office/powerpoint/2010/main" val="349596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8CD183-7066-CFE8-EF53-E7875CAE75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D003FC51-4038-87CD-3583-39447040A2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75AF5887-348F-8421-3D91-AD500649B03F}"/>
              </a:ext>
            </a:extLst>
          </p:cNvPr>
          <p:cNvSpPr>
            <a:spLocks noGrp="1"/>
          </p:cNvSpPr>
          <p:nvPr>
            <p:ph type="dt" sz="half" idx="10"/>
          </p:nvPr>
        </p:nvSpPr>
        <p:spPr/>
        <p:txBody>
          <a:bodyPr/>
          <a:lstStyle/>
          <a:p>
            <a:fld id="{9D9D9E26-F90F-4CD1-BA0A-614CC839F6F6}" type="datetimeFigureOut">
              <a:rPr lang="it-IT" smtClean="0"/>
              <a:t>07/09/2024</a:t>
            </a:fld>
            <a:endParaRPr lang="it-IT"/>
          </a:p>
        </p:txBody>
      </p:sp>
      <p:sp>
        <p:nvSpPr>
          <p:cNvPr id="5" name="Footer Placeholder 4">
            <a:extLst>
              <a:ext uri="{FF2B5EF4-FFF2-40B4-BE49-F238E27FC236}">
                <a16:creationId xmlns:a16="http://schemas.microsoft.com/office/drawing/2014/main" id="{7132A655-DCCF-E3AC-5A47-017ABCB5D9F8}"/>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2B74B32-07B5-5C8E-323B-74625A8076AE}"/>
              </a:ext>
            </a:extLst>
          </p:cNvPr>
          <p:cNvSpPr>
            <a:spLocks noGrp="1"/>
          </p:cNvSpPr>
          <p:nvPr>
            <p:ph type="sldNum" sz="quarter" idx="12"/>
          </p:nvPr>
        </p:nvSpPr>
        <p:spPr/>
        <p:txBody>
          <a:bodyPr/>
          <a:lstStyle/>
          <a:p>
            <a:fld id="{4CC5398C-AFA4-48B0-84A6-AF267F80D4CF}" type="slidenum">
              <a:rPr lang="it-IT" smtClean="0"/>
              <a:t>‹#›</a:t>
            </a:fld>
            <a:endParaRPr lang="it-IT"/>
          </a:p>
        </p:txBody>
      </p:sp>
    </p:spTree>
    <p:extLst>
      <p:ext uri="{BB962C8B-B14F-4D97-AF65-F5344CB8AC3E}">
        <p14:creationId xmlns:p14="http://schemas.microsoft.com/office/powerpoint/2010/main" val="3607099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A55BA-BF35-B643-58A4-71C73DC9AF17}"/>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6020EA9E-6132-7B01-D945-9197B2D3CD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C93C04C1-1529-3A69-77D3-34B59190CAE7}"/>
              </a:ext>
            </a:extLst>
          </p:cNvPr>
          <p:cNvSpPr>
            <a:spLocks noGrp="1"/>
          </p:cNvSpPr>
          <p:nvPr>
            <p:ph type="dt" sz="half" idx="10"/>
          </p:nvPr>
        </p:nvSpPr>
        <p:spPr/>
        <p:txBody>
          <a:bodyPr/>
          <a:lstStyle/>
          <a:p>
            <a:fld id="{9D9D9E26-F90F-4CD1-BA0A-614CC839F6F6}" type="datetimeFigureOut">
              <a:rPr lang="it-IT" smtClean="0"/>
              <a:t>07/09/2024</a:t>
            </a:fld>
            <a:endParaRPr lang="it-IT"/>
          </a:p>
        </p:txBody>
      </p:sp>
      <p:sp>
        <p:nvSpPr>
          <p:cNvPr id="5" name="Footer Placeholder 4">
            <a:extLst>
              <a:ext uri="{FF2B5EF4-FFF2-40B4-BE49-F238E27FC236}">
                <a16:creationId xmlns:a16="http://schemas.microsoft.com/office/drawing/2014/main" id="{60BEF006-B8FE-1236-720A-2F8782AB0827}"/>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8A3FFAA7-5006-3E00-53BD-95B68473AFFB}"/>
              </a:ext>
            </a:extLst>
          </p:cNvPr>
          <p:cNvSpPr>
            <a:spLocks noGrp="1"/>
          </p:cNvSpPr>
          <p:nvPr>
            <p:ph type="sldNum" sz="quarter" idx="12"/>
          </p:nvPr>
        </p:nvSpPr>
        <p:spPr/>
        <p:txBody>
          <a:bodyPr/>
          <a:lstStyle/>
          <a:p>
            <a:fld id="{4CC5398C-AFA4-48B0-84A6-AF267F80D4CF}" type="slidenum">
              <a:rPr lang="it-IT" smtClean="0"/>
              <a:t>‹#›</a:t>
            </a:fld>
            <a:endParaRPr lang="it-IT"/>
          </a:p>
        </p:txBody>
      </p:sp>
    </p:spTree>
    <p:extLst>
      <p:ext uri="{BB962C8B-B14F-4D97-AF65-F5344CB8AC3E}">
        <p14:creationId xmlns:p14="http://schemas.microsoft.com/office/powerpoint/2010/main" val="336260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B15FE-9B15-85B0-E6A3-87F05F8059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0BDA59C2-1426-9BF6-E12D-87780B421D8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4C07AD-F53F-C629-283F-F9D7CEE3CC6A}"/>
              </a:ext>
            </a:extLst>
          </p:cNvPr>
          <p:cNvSpPr>
            <a:spLocks noGrp="1"/>
          </p:cNvSpPr>
          <p:nvPr>
            <p:ph type="dt" sz="half" idx="10"/>
          </p:nvPr>
        </p:nvSpPr>
        <p:spPr/>
        <p:txBody>
          <a:bodyPr/>
          <a:lstStyle/>
          <a:p>
            <a:fld id="{9D9D9E26-F90F-4CD1-BA0A-614CC839F6F6}" type="datetimeFigureOut">
              <a:rPr lang="it-IT" smtClean="0"/>
              <a:t>07/09/2024</a:t>
            </a:fld>
            <a:endParaRPr lang="it-IT"/>
          </a:p>
        </p:txBody>
      </p:sp>
      <p:sp>
        <p:nvSpPr>
          <p:cNvPr id="5" name="Footer Placeholder 4">
            <a:extLst>
              <a:ext uri="{FF2B5EF4-FFF2-40B4-BE49-F238E27FC236}">
                <a16:creationId xmlns:a16="http://schemas.microsoft.com/office/drawing/2014/main" id="{4FF6AF5A-11FA-9BBA-FA4E-4B6453500578}"/>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7E55737-EA00-2E4B-5ED3-BD5D1FFFF40C}"/>
              </a:ext>
            </a:extLst>
          </p:cNvPr>
          <p:cNvSpPr>
            <a:spLocks noGrp="1"/>
          </p:cNvSpPr>
          <p:nvPr>
            <p:ph type="sldNum" sz="quarter" idx="12"/>
          </p:nvPr>
        </p:nvSpPr>
        <p:spPr/>
        <p:txBody>
          <a:bodyPr/>
          <a:lstStyle/>
          <a:p>
            <a:fld id="{4CC5398C-AFA4-48B0-84A6-AF267F80D4CF}" type="slidenum">
              <a:rPr lang="it-IT" smtClean="0"/>
              <a:t>‹#›</a:t>
            </a:fld>
            <a:endParaRPr lang="it-IT"/>
          </a:p>
        </p:txBody>
      </p:sp>
    </p:spTree>
    <p:extLst>
      <p:ext uri="{BB962C8B-B14F-4D97-AF65-F5344CB8AC3E}">
        <p14:creationId xmlns:p14="http://schemas.microsoft.com/office/powerpoint/2010/main" val="895603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71365-FC75-3BD8-D1D0-E10D0C45F665}"/>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09B7B0C8-C0E0-F21F-BEE6-F455B01FAC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D7F710A6-2996-80B4-C6C1-03BF9AE177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4C4DF373-ABB1-9C57-8207-4FCD0733C207}"/>
              </a:ext>
            </a:extLst>
          </p:cNvPr>
          <p:cNvSpPr>
            <a:spLocks noGrp="1"/>
          </p:cNvSpPr>
          <p:nvPr>
            <p:ph type="dt" sz="half" idx="10"/>
          </p:nvPr>
        </p:nvSpPr>
        <p:spPr/>
        <p:txBody>
          <a:bodyPr/>
          <a:lstStyle/>
          <a:p>
            <a:fld id="{9D9D9E26-F90F-4CD1-BA0A-614CC839F6F6}" type="datetimeFigureOut">
              <a:rPr lang="it-IT" smtClean="0"/>
              <a:t>07/09/2024</a:t>
            </a:fld>
            <a:endParaRPr lang="it-IT"/>
          </a:p>
        </p:txBody>
      </p:sp>
      <p:sp>
        <p:nvSpPr>
          <p:cNvPr id="6" name="Footer Placeholder 5">
            <a:extLst>
              <a:ext uri="{FF2B5EF4-FFF2-40B4-BE49-F238E27FC236}">
                <a16:creationId xmlns:a16="http://schemas.microsoft.com/office/drawing/2014/main" id="{6793F139-E405-FD54-7E8F-AFD7E93425E7}"/>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B8F37AED-79E0-0EEC-BF44-16A546EB8A2D}"/>
              </a:ext>
            </a:extLst>
          </p:cNvPr>
          <p:cNvSpPr>
            <a:spLocks noGrp="1"/>
          </p:cNvSpPr>
          <p:nvPr>
            <p:ph type="sldNum" sz="quarter" idx="12"/>
          </p:nvPr>
        </p:nvSpPr>
        <p:spPr/>
        <p:txBody>
          <a:bodyPr/>
          <a:lstStyle/>
          <a:p>
            <a:fld id="{4CC5398C-AFA4-48B0-84A6-AF267F80D4CF}" type="slidenum">
              <a:rPr lang="it-IT" smtClean="0"/>
              <a:t>‹#›</a:t>
            </a:fld>
            <a:endParaRPr lang="it-IT"/>
          </a:p>
        </p:txBody>
      </p:sp>
    </p:spTree>
    <p:extLst>
      <p:ext uri="{BB962C8B-B14F-4D97-AF65-F5344CB8AC3E}">
        <p14:creationId xmlns:p14="http://schemas.microsoft.com/office/powerpoint/2010/main" val="314171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715BA-84D3-ED5A-3602-0E6F205DF86A}"/>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BB1504CF-FB43-D77F-0B69-4E109672B9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DAB9FF-F1C1-0AF1-637E-2EB6A79283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ABD5E172-D801-5015-19F1-6960C616E2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56E3FF-31BA-D1C8-E13B-77CC06D5B7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11F13650-B22A-8744-0781-B497917AE117}"/>
              </a:ext>
            </a:extLst>
          </p:cNvPr>
          <p:cNvSpPr>
            <a:spLocks noGrp="1"/>
          </p:cNvSpPr>
          <p:nvPr>
            <p:ph type="dt" sz="half" idx="10"/>
          </p:nvPr>
        </p:nvSpPr>
        <p:spPr/>
        <p:txBody>
          <a:bodyPr/>
          <a:lstStyle/>
          <a:p>
            <a:fld id="{9D9D9E26-F90F-4CD1-BA0A-614CC839F6F6}" type="datetimeFigureOut">
              <a:rPr lang="it-IT" smtClean="0"/>
              <a:t>07/09/2024</a:t>
            </a:fld>
            <a:endParaRPr lang="it-IT"/>
          </a:p>
        </p:txBody>
      </p:sp>
      <p:sp>
        <p:nvSpPr>
          <p:cNvPr id="8" name="Footer Placeholder 7">
            <a:extLst>
              <a:ext uri="{FF2B5EF4-FFF2-40B4-BE49-F238E27FC236}">
                <a16:creationId xmlns:a16="http://schemas.microsoft.com/office/drawing/2014/main" id="{078D3EE0-ACF1-7DFF-DCE4-840CFA03DCE6}"/>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A881AC3A-C060-B92D-50DE-10C0C8B18A9D}"/>
              </a:ext>
            </a:extLst>
          </p:cNvPr>
          <p:cNvSpPr>
            <a:spLocks noGrp="1"/>
          </p:cNvSpPr>
          <p:nvPr>
            <p:ph type="sldNum" sz="quarter" idx="12"/>
          </p:nvPr>
        </p:nvSpPr>
        <p:spPr/>
        <p:txBody>
          <a:bodyPr/>
          <a:lstStyle/>
          <a:p>
            <a:fld id="{4CC5398C-AFA4-48B0-84A6-AF267F80D4CF}" type="slidenum">
              <a:rPr lang="it-IT" smtClean="0"/>
              <a:t>‹#›</a:t>
            </a:fld>
            <a:endParaRPr lang="it-IT"/>
          </a:p>
        </p:txBody>
      </p:sp>
    </p:spTree>
    <p:extLst>
      <p:ext uri="{BB962C8B-B14F-4D97-AF65-F5344CB8AC3E}">
        <p14:creationId xmlns:p14="http://schemas.microsoft.com/office/powerpoint/2010/main" val="3358232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53E0A-6768-35E6-EDFD-BF673CA43356}"/>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52510496-5902-B22E-19B2-859E087DC2F7}"/>
              </a:ext>
            </a:extLst>
          </p:cNvPr>
          <p:cNvSpPr>
            <a:spLocks noGrp="1"/>
          </p:cNvSpPr>
          <p:nvPr>
            <p:ph type="dt" sz="half" idx="10"/>
          </p:nvPr>
        </p:nvSpPr>
        <p:spPr/>
        <p:txBody>
          <a:bodyPr/>
          <a:lstStyle/>
          <a:p>
            <a:fld id="{9D9D9E26-F90F-4CD1-BA0A-614CC839F6F6}" type="datetimeFigureOut">
              <a:rPr lang="it-IT" smtClean="0"/>
              <a:t>07/09/2024</a:t>
            </a:fld>
            <a:endParaRPr lang="it-IT"/>
          </a:p>
        </p:txBody>
      </p:sp>
      <p:sp>
        <p:nvSpPr>
          <p:cNvPr id="4" name="Footer Placeholder 3">
            <a:extLst>
              <a:ext uri="{FF2B5EF4-FFF2-40B4-BE49-F238E27FC236}">
                <a16:creationId xmlns:a16="http://schemas.microsoft.com/office/drawing/2014/main" id="{BAA09187-ED40-71F3-6D1C-455CE3107E67}"/>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DB9B42B3-DA2D-7431-DABA-EF8E7DC5BE39}"/>
              </a:ext>
            </a:extLst>
          </p:cNvPr>
          <p:cNvSpPr>
            <a:spLocks noGrp="1"/>
          </p:cNvSpPr>
          <p:nvPr>
            <p:ph type="sldNum" sz="quarter" idx="12"/>
          </p:nvPr>
        </p:nvSpPr>
        <p:spPr/>
        <p:txBody>
          <a:bodyPr/>
          <a:lstStyle/>
          <a:p>
            <a:fld id="{4CC5398C-AFA4-48B0-84A6-AF267F80D4CF}" type="slidenum">
              <a:rPr lang="it-IT" smtClean="0"/>
              <a:t>‹#›</a:t>
            </a:fld>
            <a:endParaRPr lang="it-IT"/>
          </a:p>
        </p:txBody>
      </p:sp>
    </p:spTree>
    <p:extLst>
      <p:ext uri="{BB962C8B-B14F-4D97-AF65-F5344CB8AC3E}">
        <p14:creationId xmlns:p14="http://schemas.microsoft.com/office/powerpoint/2010/main" val="604284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2EC82F-434A-6208-9590-4FD8978E69EC}"/>
              </a:ext>
            </a:extLst>
          </p:cNvPr>
          <p:cNvSpPr>
            <a:spLocks noGrp="1"/>
          </p:cNvSpPr>
          <p:nvPr>
            <p:ph type="dt" sz="half" idx="10"/>
          </p:nvPr>
        </p:nvSpPr>
        <p:spPr/>
        <p:txBody>
          <a:bodyPr/>
          <a:lstStyle/>
          <a:p>
            <a:fld id="{9D9D9E26-F90F-4CD1-BA0A-614CC839F6F6}" type="datetimeFigureOut">
              <a:rPr lang="it-IT" smtClean="0"/>
              <a:t>07/09/2024</a:t>
            </a:fld>
            <a:endParaRPr lang="it-IT"/>
          </a:p>
        </p:txBody>
      </p:sp>
      <p:sp>
        <p:nvSpPr>
          <p:cNvPr id="3" name="Footer Placeholder 2">
            <a:extLst>
              <a:ext uri="{FF2B5EF4-FFF2-40B4-BE49-F238E27FC236}">
                <a16:creationId xmlns:a16="http://schemas.microsoft.com/office/drawing/2014/main" id="{C955EB5B-B8C5-4580-53A4-79EE0A202183}"/>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7EEB77B5-435A-93A1-6395-214B571CADED}"/>
              </a:ext>
            </a:extLst>
          </p:cNvPr>
          <p:cNvSpPr>
            <a:spLocks noGrp="1"/>
          </p:cNvSpPr>
          <p:nvPr>
            <p:ph type="sldNum" sz="quarter" idx="12"/>
          </p:nvPr>
        </p:nvSpPr>
        <p:spPr/>
        <p:txBody>
          <a:bodyPr/>
          <a:lstStyle/>
          <a:p>
            <a:fld id="{4CC5398C-AFA4-48B0-84A6-AF267F80D4CF}" type="slidenum">
              <a:rPr lang="it-IT" smtClean="0"/>
              <a:t>‹#›</a:t>
            </a:fld>
            <a:endParaRPr lang="it-IT"/>
          </a:p>
        </p:txBody>
      </p:sp>
    </p:spTree>
    <p:extLst>
      <p:ext uri="{BB962C8B-B14F-4D97-AF65-F5344CB8AC3E}">
        <p14:creationId xmlns:p14="http://schemas.microsoft.com/office/powerpoint/2010/main" val="2871528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750EB-533D-171A-BA58-254BB9A5F7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6F360805-2275-9BEF-F178-3A29A3A8D1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1F95DAB6-E81B-317F-F7E8-4EEE688478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CE906F-2522-B705-82C2-F8B629BD8D09}"/>
              </a:ext>
            </a:extLst>
          </p:cNvPr>
          <p:cNvSpPr>
            <a:spLocks noGrp="1"/>
          </p:cNvSpPr>
          <p:nvPr>
            <p:ph type="dt" sz="half" idx="10"/>
          </p:nvPr>
        </p:nvSpPr>
        <p:spPr/>
        <p:txBody>
          <a:bodyPr/>
          <a:lstStyle/>
          <a:p>
            <a:fld id="{9D9D9E26-F90F-4CD1-BA0A-614CC839F6F6}" type="datetimeFigureOut">
              <a:rPr lang="it-IT" smtClean="0"/>
              <a:t>07/09/2024</a:t>
            </a:fld>
            <a:endParaRPr lang="it-IT"/>
          </a:p>
        </p:txBody>
      </p:sp>
      <p:sp>
        <p:nvSpPr>
          <p:cNvPr id="6" name="Footer Placeholder 5">
            <a:extLst>
              <a:ext uri="{FF2B5EF4-FFF2-40B4-BE49-F238E27FC236}">
                <a16:creationId xmlns:a16="http://schemas.microsoft.com/office/drawing/2014/main" id="{6CFC55D5-B058-5085-631B-E07E205AEB9F}"/>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366DC3E0-F49B-6C91-1752-EED0F5DB191F}"/>
              </a:ext>
            </a:extLst>
          </p:cNvPr>
          <p:cNvSpPr>
            <a:spLocks noGrp="1"/>
          </p:cNvSpPr>
          <p:nvPr>
            <p:ph type="sldNum" sz="quarter" idx="12"/>
          </p:nvPr>
        </p:nvSpPr>
        <p:spPr/>
        <p:txBody>
          <a:bodyPr/>
          <a:lstStyle/>
          <a:p>
            <a:fld id="{4CC5398C-AFA4-48B0-84A6-AF267F80D4CF}" type="slidenum">
              <a:rPr lang="it-IT" smtClean="0"/>
              <a:t>‹#›</a:t>
            </a:fld>
            <a:endParaRPr lang="it-IT"/>
          </a:p>
        </p:txBody>
      </p:sp>
    </p:spTree>
    <p:extLst>
      <p:ext uri="{BB962C8B-B14F-4D97-AF65-F5344CB8AC3E}">
        <p14:creationId xmlns:p14="http://schemas.microsoft.com/office/powerpoint/2010/main" val="3768968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1F7E2-9094-78B4-137F-E0AEEE5321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7A9F6AC-51CD-22C5-38BE-59C69EDC86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28223ED-ECDA-DCF7-5DFD-4C502C739E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D07D11-6357-E35A-9154-DC9ECB63290B}"/>
              </a:ext>
            </a:extLst>
          </p:cNvPr>
          <p:cNvSpPr>
            <a:spLocks noGrp="1"/>
          </p:cNvSpPr>
          <p:nvPr>
            <p:ph type="dt" sz="half" idx="10"/>
          </p:nvPr>
        </p:nvSpPr>
        <p:spPr/>
        <p:txBody>
          <a:bodyPr/>
          <a:lstStyle/>
          <a:p>
            <a:fld id="{9D9D9E26-F90F-4CD1-BA0A-614CC839F6F6}" type="datetimeFigureOut">
              <a:rPr lang="it-IT" smtClean="0"/>
              <a:t>07/09/2024</a:t>
            </a:fld>
            <a:endParaRPr lang="it-IT"/>
          </a:p>
        </p:txBody>
      </p:sp>
      <p:sp>
        <p:nvSpPr>
          <p:cNvPr id="6" name="Footer Placeholder 5">
            <a:extLst>
              <a:ext uri="{FF2B5EF4-FFF2-40B4-BE49-F238E27FC236}">
                <a16:creationId xmlns:a16="http://schemas.microsoft.com/office/drawing/2014/main" id="{BD3FE873-6A06-E5BA-D4F6-2364B601EFE1}"/>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E6B68F50-83BD-25ED-10B8-E2B0069A3196}"/>
              </a:ext>
            </a:extLst>
          </p:cNvPr>
          <p:cNvSpPr>
            <a:spLocks noGrp="1"/>
          </p:cNvSpPr>
          <p:nvPr>
            <p:ph type="sldNum" sz="quarter" idx="12"/>
          </p:nvPr>
        </p:nvSpPr>
        <p:spPr/>
        <p:txBody>
          <a:bodyPr/>
          <a:lstStyle/>
          <a:p>
            <a:fld id="{4CC5398C-AFA4-48B0-84A6-AF267F80D4CF}" type="slidenum">
              <a:rPr lang="it-IT" smtClean="0"/>
              <a:t>‹#›</a:t>
            </a:fld>
            <a:endParaRPr lang="it-IT"/>
          </a:p>
        </p:txBody>
      </p:sp>
    </p:spTree>
    <p:extLst>
      <p:ext uri="{BB962C8B-B14F-4D97-AF65-F5344CB8AC3E}">
        <p14:creationId xmlns:p14="http://schemas.microsoft.com/office/powerpoint/2010/main" val="1737283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154DBE-8A6A-983D-7AE1-AC47C9D3F4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79DB4C9E-5EF5-EAF5-5037-AE552D9F6A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0AD09327-B285-D3A8-D168-6A8517E6EA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D9D9E26-F90F-4CD1-BA0A-614CC839F6F6}" type="datetimeFigureOut">
              <a:rPr lang="it-IT" smtClean="0"/>
              <a:t>07/09/2024</a:t>
            </a:fld>
            <a:endParaRPr lang="it-IT"/>
          </a:p>
        </p:txBody>
      </p:sp>
      <p:sp>
        <p:nvSpPr>
          <p:cNvPr id="5" name="Footer Placeholder 4">
            <a:extLst>
              <a:ext uri="{FF2B5EF4-FFF2-40B4-BE49-F238E27FC236}">
                <a16:creationId xmlns:a16="http://schemas.microsoft.com/office/drawing/2014/main" id="{C1F22E6C-DC41-2798-55D1-76E01443E3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lide Number Placeholder 5">
            <a:extLst>
              <a:ext uri="{FF2B5EF4-FFF2-40B4-BE49-F238E27FC236}">
                <a16:creationId xmlns:a16="http://schemas.microsoft.com/office/drawing/2014/main" id="{8F1133A6-7AEF-A01B-4C56-051B43019B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CC5398C-AFA4-48B0-84A6-AF267F80D4CF}" type="slidenum">
              <a:rPr lang="it-IT" smtClean="0"/>
              <a:t>‹#›</a:t>
            </a:fld>
            <a:endParaRPr lang="it-IT"/>
          </a:p>
        </p:txBody>
      </p:sp>
    </p:spTree>
    <p:extLst>
      <p:ext uri="{BB962C8B-B14F-4D97-AF65-F5344CB8AC3E}">
        <p14:creationId xmlns:p14="http://schemas.microsoft.com/office/powerpoint/2010/main" val="150952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5290D4-B825-6A43-338D-6448C6E20A80}"/>
              </a:ext>
            </a:extLst>
          </p:cNvPr>
          <p:cNvSpPr>
            <a:spLocks noGrp="1"/>
          </p:cNvSpPr>
          <p:nvPr>
            <p:ph type="title"/>
          </p:nvPr>
        </p:nvSpPr>
        <p:spPr>
          <a:xfrm>
            <a:off x="838200" y="365125"/>
            <a:ext cx="10515600" cy="1325563"/>
          </a:xfrm>
        </p:spPr>
        <p:txBody>
          <a:bodyPr>
            <a:normAutofit/>
          </a:bodyPr>
          <a:lstStyle/>
          <a:p>
            <a:r>
              <a:rPr lang="it-IT" sz="5400"/>
              <a:t>Environment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FA257F4-93A5-5849-EDD9-726D96248F23}"/>
              </a:ext>
            </a:extLst>
          </p:cNvPr>
          <p:cNvSpPr>
            <a:spLocks noGrp="1"/>
          </p:cNvSpPr>
          <p:nvPr>
            <p:ph idx="1"/>
          </p:nvPr>
        </p:nvSpPr>
        <p:spPr>
          <a:xfrm>
            <a:off x="838200" y="1929384"/>
            <a:ext cx="10515600" cy="4251960"/>
          </a:xfrm>
        </p:spPr>
        <p:txBody>
          <a:bodyPr>
            <a:normAutofit/>
          </a:bodyPr>
          <a:lstStyle/>
          <a:p>
            <a:r>
              <a:rPr lang="it-IT" sz="2200" dirty="0"/>
              <a:t>3 User classes with </a:t>
            </a:r>
            <a:r>
              <a:rPr lang="it-IT" sz="2200" dirty="0" err="1"/>
              <a:t>different</a:t>
            </a:r>
            <a:r>
              <a:rPr lang="it-IT" sz="2200" dirty="0"/>
              <a:t> </a:t>
            </a:r>
            <a:r>
              <a:rPr lang="it-IT" sz="2200" dirty="0" err="1"/>
              <a:t>functions</a:t>
            </a:r>
            <a:r>
              <a:rPr lang="it-IT" sz="2200" dirty="0"/>
              <a:t> of</a:t>
            </a:r>
          </a:p>
          <a:p>
            <a:pPr lvl="1"/>
            <a:r>
              <a:rPr lang="it-IT" sz="2200" dirty="0" err="1"/>
              <a:t>Number</a:t>
            </a:r>
            <a:r>
              <a:rPr lang="it-IT" sz="2200" dirty="0"/>
              <a:t> of </a:t>
            </a:r>
            <a:r>
              <a:rPr lang="it-IT" sz="2200" dirty="0" err="1"/>
              <a:t>daily</a:t>
            </a:r>
            <a:r>
              <a:rPr lang="it-IT" sz="2200" dirty="0"/>
              <a:t> clicks</a:t>
            </a:r>
          </a:p>
          <a:p>
            <a:pPr lvl="1"/>
            <a:r>
              <a:rPr lang="it-IT" sz="2200" dirty="0"/>
              <a:t>Cumulative </a:t>
            </a:r>
            <a:r>
              <a:rPr lang="it-IT" sz="2200" dirty="0" err="1"/>
              <a:t>daily</a:t>
            </a:r>
            <a:r>
              <a:rPr lang="it-IT" sz="2200" dirty="0"/>
              <a:t> cost</a:t>
            </a:r>
          </a:p>
          <a:p>
            <a:pPr lvl="1"/>
            <a:r>
              <a:rPr lang="it-IT" sz="2200" dirty="0" err="1"/>
              <a:t>Purchase</a:t>
            </a:r>
            <a:r>
              <a:rPr lang="it-IT" sz="2200" dirty="0"/>
              <a:t> </a:t>
            </a:r>
            <a:r>
              <a:rPr lang="it-IT" sz="2200" dirty="0" err="1"/>
              <a:t>conversion</a:t>
            </a:r>
            <a:r>
              <a:rPr lang="it-IT" sz="2200" dirty="0"/>
              <a:t> rate</a:t>
            </a:r>
          </a:p>
          <a:p>
            <a:r>
              <a:rPr lang="it-IT" sz="2200" dirty="0"/>
              <a:t>Bernoulli </a:t>
            </a:r>
            <a:r>
              <a:rPr lang="it-IT" sz="2200" dirty="0" err="1"/>
              <a:t>distribution</a:t>
            </a:r>
            <a:r>
              <a:rPr lang="it-IT" sz="2200" dirty="0"/>
              <a:t> </a:t>
            </a:r>
            <a:r>
              <a:rPr lang="it-IT" sz="2200" dirty="0" err="1"/>
              <a:t>independently</a:t>
            </a:r>
            <a:r>
              <a:rPr lang="it-IT" sz="2200" dirty="0"/>
              <a:t> </a:t>
            </a:r>
            <a:r>
              <a:rPr lang="it-IT" sz="2200" dirty="0" err="1"/>
              <a:t>drawn</a:t>
            </a:r>
            <a:endParaRPr lang="it-IT" sz="2200" dirty="0"/>
          </a:p>
          <a:p>
            <a:r>
              <a:rPr lang="it-IT" sz="2200" dirty="0" err="1"/>
              <a:t>N_arms</a:t>
            </a:r>
            <a:r>
              <a:rPr lang="it-IT" sz="2200" dirty="0"/>
              <a:t>= 5, </a:t>
            </a:r>
            <a:r>
              <a:rPr lang="it-IT" sz="2200" dirty="0" err="1"/>
              <a:t>different</a:t>
            </a:r>
            <a:r>
              <a:rPr lang="it-IT" sz="2200" dirty="0"/>
              <a:t> </a:t>
            </a:r>
            <a:r>
              <a:rPr lang="it-IT" sz="2200" dirty="0" err="1"/>
              <a:t>possible</a:t>
            </a:r>
            <a:r>
              <a:rPr lang="it-IT" sz="2200" dirty="0"/>
              <a:t> prices for </a:t>
            </a:r>
            <a:r>
              <a:rPr lang="it-IT" sz="2200" dirty="0" err="1"/>
              <a:t>every</a:t>
            </a:r>
            <a:r>
              <a:rPr lang="it-IT" sz="2200" dirty="0"/>
              <a:t> class</a:t>
            </a:r>
          </a:p>
          <a:p>
            <a:r>
              <a:rPr lang="it-IT" sz="2200" dirty="0"/>
              <a:t>T=365</a:t>
            </a:r>
          </a:p>
          <a:p>
            <a:r>
              <a:rPr lang="it-IT" sz="2200" dirty="0"/>
              <a:t>100 </a:t>
            </a:r>
            <a:r>
              <a:rPr lang="it-IT" sz="2200" dirty="0" err="1"/>
              <a:t>bids</a:t>
            </a:r>
            <a:endParaRPr lang="it-IT" sz="2200" dirty="0"/>
          </a:p>
        </p:txBody>
      </p:sp>
    </p:spTree>
    <p:extLst>
      <p:ext uri="{BB962C8B-B14F-4D97-AF65-F5344CB8AC3E}">
        <p14:creationId xmlns:p14="http://schemas.microsoft.com/office/powerpoint/2010/main" val="1164997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EA0A9-0CBF-AEA2-8E11-A06E61C5A01D}"/>
              </a:ext>
            </a:extLst>
          </p:cNvPr>
          <p:cNvSpPr>
            <a:spLocks noGrp="1"/>
          </p:cNvSpPr>
          <p:nvPr>
            <p:ph type="title"/>
          </p:nvPr>
        </p:nvSpPr>
        <p:spPr/>
        <p:txBody>
          <a:bodyPr/>
          <a:lstStyle/>
          <a:p>
            <a:r>
              <a:rPr lang="it-IT" dirty="0"/>
              <a:t>Advertising </a:t>
            </a:r>
            <a:r>
              <a:rPr lang="it-IT" dirty="0" err="1"/>
              <a:t>problem</a:t>
            </a:r>
            <a:endParaRPr lang="it-IT" dirty="0"/>
          </a:p>
        </p:txBody>
      </p:sp>
      <p:sp>
        <p:nvSpPr>
          <p:cNvPr id="3" name="Content Placeholder 2">
            <a:extLst>
              <a:ext uri="{FF2B5EF4-FFF2-40B4-BE49-F238E27FC236}">
                <a16:creationId xmlns:a16="http://schemas.microsoft.com/office/drawing/2014/main" id="{86743ABE-0B72-3E78-CF63-208CE6F6DAD5}"/>
              </a:ext>
            </a:extLst>
          </p:cNvPr>
          <p:cNvSpPr>
            <a:spLocks noGrp="1"/>
          </p:cNvSpPr>
          <p:nvPr>
            <p:ph idx="1"/>
          </p:nvPr>
        </p:nvSpPr>
        <p:spPr/>
        <p:txBody>
          <a:bodyPr>
            <a:normAutofit/>
          </a:bodyPr>
          <a:lstStyle/>
          <a:p>
            <a:r>
              <a:rPr lang="en-US" dirty="0"/>
              <a:t>The problem: given a daily budget for a campaign, what is the best constant bid and daily budget for every sub-campaign</a:t>
            </a:r>
          </a:p>
          <a:p>
            <a:r>
              <a:rPr lang="en-US" dirty="0"/>
              <a:t>The advertiser’s goal is to find the optimal bids and daily budgets for every sub-campaign subject to the cumulative daily budget constraint.</a:t>
            </a:r>
          </a:p>
          <a:p>
            <a:r>
              <a:rPr lang="it-IT" dirty="0" err="1"/>
              <a:t>It</a:t>
            </a:r>
            <a:r>
              <a:rPr lang="it-IT" dirty="0"/>
              <a:t> </a:t>
            </a:r>
            <a:r>
              <a:rPr lang="it-IT" dirty="0" err="1"/>
              <a:t>is</a:t>
            </a:r>
            <a:r>
              <a:rPr lang="it-IT" dirty="0"/>
              <a:t> an </a:t>
            </a:r>
            <a:r>
              <a:rPr lang="it-IT" dirty="0" err="1"/>
              <a:t>optimization</a:t>
            </a:r>
            <a:r>
              <a:rPr lang="it-IT" dirty="0"/>
              <a:t> </a:t>
            </a:r>
            <a:r>
              <a:rPr lang="it-IT" dirty="0" err="1"/>
              <a:t>problem</a:t>
            </a:r>
            <a:endParaRPr lang="it-IT" dirty="0"/>
          </a:p>
          <a:p>
            <a:endParaRPr lang="it-IT" dirty="0"/>
          </a:p>
        </p:txBody>
      </p:sp>
    </p:spTree>
    <p:extLst>
      <p:ext uri="{BB962C8B-B14F-4D97-AF65-F5344CB8AC3E}">
        <p14:creationId xmlns:p14="http://schemas.microsoft.com/office/powerpoint/2010/main" val="2864589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BFE47-4551-AD97-9C10-54D9B0114750}"/>
              </a:ext>
            </a:extLst>
          </p:cNvPr>
          <p:cNvSpPr>
            <a:spLocks noGrp="1"/>
          </p:cNvSpPr>
          <p:nvPr>
            <p:ph type="title"/>
          </p:nvPr>
        </p:nvSpPr>
        <p:spPr/>
        <p:txBody>
          <a:bodyPr/>
          <a:lstStyle/>
          <a:p>
            <a:r>
              <a:rPr lang="it-IT" dirty="0" err="1"/>
              <a:t>Gaussian</a:t>
            </a:r>
            <a:r>
              <a:rPr lang="it-IT" dirty="0"/>
              <a:t> </a:t>
            </a:r>
            <a:r>
              <a:rPr lang="it-IT" dirty="0" err="1"/>
              <a:t>processes</a:t>
            </a:r>
            <a:endParaRPr lang="it-IT" dirty="0"/>
          </a:p>
        </p:txBody>
      </p:sp>
      <p:sp>
        <p:nvSpPr>
          <p:cNvPr id="3" name="Content Placeholder 2">
            <a:extLst>
              <a:ext uri="{FF2B5EF4-FFF2-40B4-BE49-F238E27FC236}">
                <a16:creationId xmlns:a16="http://schemas.microsoft.com/office/drawing/2014/main" id="{3CB8B993-7361-B6BE-2A9A-0906F3D01117}"/>
              </a:ext>
            </a:extLst>
          </p:cNvPr>
          <p:cNvSpPr>
            <a:spLocks noGrp="1"/>
          </p:cNvSpPr>
          <p:nvPr>
            <p:ph idx="1"/>
          </p:nvPr>
        </p:nvSpPr>
        <p:spPr/>
        <p:txBody>
          <a:bodyPr/>
          <a:lstStyle/>
          <a:p>
            <a:r>
              <a:rPr lang="it-IT" dirty="0"/>
              <a:t>In the setting of </a:t>
            </a:r>
            <a:r>
              <a:rPr lang="it-IT" dirty="0" err="1"/>
              <a:t>countinuous</a:t>
            </a:r>
            <a:r>
              <a:rPr lang="it-IT" dirty="0"/>
              <a:t> pricing</a:t>
            </a:r>
          </a:p>
          <a:p>
            <a:r>
              <a:rPr lang="it-IT" dirty="0"/>
              <a:t>Model </a:t>
            </a:r>
            <a:r>
              <a:rPr lang="it-IT" dirty="0" err="1"/>
              <a:t>observations</a:t>
            </a:r>
            <a:r>
              <a:rPr lang="it-IT" dirty="0"/>
              <a:t> </a:t>
            </a:r>
            <a:r>
              <a:rPr lang="it-IT" dirty="0" err="1"/>
              <a:t>as</a:t>
            </a:r>
            <a:r>
              <a:rPr lang="it-IT" dirty="0"/>
              <a:t> multivariate </a:t>
            </a:r>
            <a:r>
              <a:rPr lang="it-IT" dirty="0" err="1"/>
              <a:t>normals</a:t>
            </a:r>
            <a:endParaRPr lang="it-IT" dirty="0"/>
          </a:p>
          <a:p>
            <a:r>
              <a:rPr lang="it-IT" dirty="0" err="1"/>
              <a:t>They</a:t>
            </a:r>
            <a:r>
              <a:rPr lang="it-IT" dirty="0"/>
              <a:t> use the Kernel </a:t>
            </a:r>
            <a:r>
              <a:rPr lang="it-IT" dirty="0" err="1"/>
              <a:t>Function</a:t>
            </a:r>
            <a:r>
              <a:rPr lang="it-IT" dirty="0"/>
              <a:t> </a:t>
            </a:r>
            <a:r>
              <a:rPr lang="it-IT" dirty="0" err="1"/>
              <a:t>which</a:t>
            </a:r>
            <a:r>
              <a:rPr lang="it-IT" dirty="0"/>
              <a:t> </a:t>
            </a:r>
            <a:r>
              <a:rPr lang="it-IT" dirty="0" err="1"/>
              <a:t>describes</a:t>
            </a:r>
            <a:r>
              <a:rPr lang="it-IT" dirty="0"/>
              <a:t> the information gain of pulling an arm, </a:t>
            </a:r>
            <a:r>
              <a:rPr lang="it-IT" dirty="0" err="1"/>
              <a:t>how</a:t>
            </a:r>
            <a:r>
              <a:rPr lang="it-IT" dirty="0"/>
              <a:t> </a:t>
            </a:r>
            <a:r>
              <a:rPr lang="it-IT" dirty="0" err="1"/>
              <a:t>it</a:t>
            </a:r>
            <a:r>
              <a:rPr lang="it-IT" dirty="0"/>
              <a:t> </a:t>
            </a:r>
            <a:r>
              <a:rPr lang="it-IT" dirty="0" err="1"/>
              <a:t>affects</a:t>
            </a:r>
            <a:r>
              <a:rPr lang="it-IT" dirty="0"/>
              <a:t> the </a:t>
            </a:r>
            <a:r>
              <a:rPr lang="it-IT" dirty="0" err="1"/>
              <a:t>rewards</a:t>
            </a:r>
            <a:r>
              <a:rPr lang="it-IT" dirty="0"/>
              <a:t> of the </a:t>
            </a:r>
            <a:r>
              <a:rPr lang="it-IT" dirty="0" err="1"/>
              <a:t>other</a:t>
            </a:r>
            <a:r>
              <a:rPr lang="it-IT" dirty="0"/>
              <a:t> </a:t>
            </a:r>
            <a:r>
              <a:rPr lang="it-IT" dirty="0" err="1"/>
              <a:t>arms</a:t>
            </a:r>
            <a:r>
              <a:rPr lang="it-IT" dirty="0"/>
              <a:t>, </a:t>
            </a:r>
            <a:r>
              <a:rPr lang="it-IT" dirty="0" err="1"/>
              <a:t>we</a:t>
            </a:r>
            <a:r>
              <a:rPr lang="it-IT" dirty="0"/>
              <a:t> are </a:t>
            </a:r>
            <a:r>
              <a:rPr lang="it-IT" dirty="0" err="1"/>
              <a:t>using</a:t>
            </a:r>
            <a:r>
              <a:rPr lang="it-IT" dirty="0"/>
              <a:t> the </a:t>
            </a:r>
            <a:r>
              <a:rPr lang="it-IT" dirty="0" err="1"/>
              <a:t>Radial</a:t>
            </a:r>
            <a:r>
              <a:rPr lang="it-IT" dirty="0"/>
              <a:t> </a:t>
            </a:r>
            <a:r>
              <a:rPr lang="it-IT" dirty="0" err="1"/>
              <a:t>Basis</a:t>
            </a:r>
            <a:r>
              <a:rPr lang="it-IT" dirty="0"/>
              <a:t> </a:t>
            </a:r>
            <a:r>
              <a:rPr lang="it-IT" dirty="0" err="1"/>
              <a:t>Functon</a:t>
            </a:r>
            <a:r>
              <a:rPr lang="it-IT" dirty="0"/>
              <a:t> Kernel (RBF)</a:t>
            </a:r>
          </a:p>
        </p:txBody>
      </p:sp>
    </p:spTree>
    <p:extLst>
      <p:ext uri="{BB962C8B-B14F-4D97-AF65-F5344CB8AC3E}">
        <p14:creationId xmlns:p14="http://schemas.microsoft.com/office/powerpoint/2010/main" val="2124298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E2B0F4-1146-3AF8-AA8F-F8996C494C10}"/>
              </a:ext>
            </a:extLst>
          </p:cNvPr>
          <p:cNvSpPr>
            <a:spLocks noGrp="1"/>
          </p:cNvSpPr>
          <p:nvPr>
            <p:ph type="title"/>
          </p:nvPr>
        </p:nvSpPr>
        <p:spPr>
          <a:xfrm>
            <a:off x="630936" y="502920"/>
            <a:ext cx="3419856" cy="1463040"/>
          </a:xfrm>
        </p:spPr>
        <p:txBody>
          <a:bodyPr anchor="ctr">
            <a:normAutofit/>
          </a:bodyPr>
          <a:lstStyle/>
          <a:p>
            <a:r>
              <a:rPr lang="it-IT" sz="4800"/>
              <a:t>GP-TS</a:t>
            </a:r>
          </a:p>
        </p:txBody>
      </p:sp>
      <p:sp>
        <p:nvSpPr>
          <p:cNvPr id="1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38393C49-35BA-7885-8C41-9DB2ED3BE180}"/>
              </a:ext>
            </a:extLst>
          </p:cNvPr>
          <p:cNvSpPr>
            <a:spLocks noGrp="1"/>
          </p:cNvSpPr>
          <p:nvPr>
            <p:ph idx="1"/>
          </p:nvPr>
        </p:nvSpPr>
        <p:spPr>
          <a:xfrm>
            <a:off x="4654295" y="502920"/>
            <a:ext cx="6894576" cy="1463040"/>
          </a:xfrm>
        </p:spPr>
        <p:txBody>
          <a:bodyPr anchor="ctr">
            <a:normAutofit/>
          </a:bodyPr>
          <a:lstStyle/>
          <a:p>
            <a:endParaRPr lang="en-US" sz="2200" dirty="0"/>
          </a:p>
        </p:txBody>
      </p:sp>
      <p:pic>
        <p:nvPicPr>
          <p:cNvPr id="5" name="Content Placeholder 4" descr="A screenshot of a computer&#10;&#10;Description automatically generated">
            <a:extLst>
              <a:ext uri="{FF2B5EF4-FFF2-40B4-BE49-F238E27FC236}">
                <a16:creationId xmlns:a16="http://schemas.microsoft.com/office/drawing/2014/main" id="{207E9CA6-8447-A093-9D2B-09ACF035DE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2878576"/>
            <a:ext cx="10917936" cy="2784072"/>
          </a:xfrm>
          <a:prstGeom prst="rect">
            <a:avLst/>
          </a:prstGeom>
        </p:spPr>
      </p:pic>
    </p:spTree>
    <p:extLst>
      <p:ext uri="{BB962C8B-B14F-4D97-AF65-F5344CB8AC3E}">
        <p14:creationId xmlns:p14="http://schemas.microsoft.com/office/powerpoint/2010/main" val="2310585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A555C5-A997-DEA0-89EB-2D4128806A2A}"/>
              </a:ext>
            </a:extLst>
          </p:cNvPr>
          <p:cNvSpPr>
            <a:spLocks noGrp="1"/>
          </p:cNvSpPr>
          <p:nvPr>
            <p:ph type="title"/>
          </p:nvPr>
        </p:nvSpPr>
        <p:spPr>
          <a:xfrm>
            <a:off x="630936" y="502920"/>
            <a:ext cx="3419856" cy="1463040"/>
          </a:xfrm>
        </p:spPr>
        <p:txBody>
          <a:bodyPr anchor="ctr">
            <a:normAutofit/>
          </a:bodyPr>
          <a:lstStyle/>
          <a:p>
            <a:r>
              <a:rPr lang="it-IT" sz="4800"/>
              <a:t>GP-UCB1</a:t>
            </a:r>
          </a:p>
        </p:txBody>
      </p:sp>
      <p:sp>
        <p:nvSpPr>
          <p:cNvPr id="1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FB8E033F-B0EA-41E6-6B69-D4C09102D87A}"/>
              </a:ext>
            </a:extLst>
          </p:cNvPr>
          <p:cNvSpPr>
            <a:spLocks noGrp="1"/>
          </p:cNvSpPr>
          <p:nvPr>
            <p:ph idx="1"/>
          </p:nvPr>
        </p:nvSpPr>
        <p:spPr>
          <a:xfrm>
            <a:off x="4654295" y="502920"/>
            <a:ext cx="6894576" cy="1463040"/>
          </a:xfrm>
          <a:solidFill>
            <a:schemeClr val="bg1"/>
          </a:solidFill>
        </p:spPr>
        <p:txBody>
          <a:bodyPr anchor="ctr">
            <a:normAutofit/>
          </a:bodyPr>
          <a:lstStyle/>
          <a:p>
            <a:r>
              <a:rPr lang="en-US" sz="2200" dirty="0"/>
              <a:t>Extends UCB1, uses the variance of the random variable as the range (even though the support of the distribution is infinite)</a:t>
            </a:r>
          </a:p>
          <a:p>
            <a:endParaRPr lang="en-US" sz="2200" dirty="0"/>
          </a:p>
        </p:txBody>
      </p:sp>
      <p:pic>
        <p:nvPicPr>
          <p:cNvPr id="5" name="Content Placeholder 4" descr="A screenshot of a computer&#10;&#10;Description automatically generated">
            <a:extLst>
              <a:ext uri="{FF2B5EF4-FFF2-40B4-BE49-F238E27FC236}">
                <a16:creationId xmlns:a16="http://schemas.microsoft.com/office/drawing/2014/main" id="{B4203F95-49DD-4A4F-08DC-383AB629FB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768" y="2290936"/>
            <a:ext cx="10558272" cy="3959352"/>
          </a:xfrm>
          <a:prstGeom prst="rect">
            <a:avLst/>
          </a:prstGeom>
        </p:spPr>
      </p:pic>
    </p:spTree>
    <p:extLst>
      <p:ext uri="{BB962C8B-B14F-4D97-AF65-F5344CB8AC3E}">
        <p14:creationId xmlns:p14="http://schemas.microsoft.com/office/powerpoint/2010/main" val="1341848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8643D-517A-2D94-F029-FC2DB7E48B8D}"/>
              </a:ext>
            </a:extLst>
          </p:cNvPr>
          <p:cNvSpPr>
            <a:spLocks noGrp="1"/>
          </p:cNvSpPr>
          <p:nvPr>
            <p:ph type="title"/>
          </p:nvPr>
        </p:nvSpPr>
        <p:spPr/>
        <p:txBody>
          <a:bodyPr/>
          <a:lstStyle/>
          <a:p>
            <a:r>
              <a:rPr lang="it-IT" dirty="0"/>
              <a:t>Non-</a:t>
            </a:r>
            <a:r>
              <a:rPr lang="it-IT" dirty="0" err="1"/>
              <a:t>stationary</a:t>
            </a:r>
            <a:r>
              <a:rPr lang="it-IT" dirty="0"/>
              <a:t> </a:t>
            </a:r>
            <a:r>
              <a:rPr lang="it-IT" dirty="0" err="1"/>
              <a:t>environments</a:t>
            </a:r>
            <a:endParaRPr lang="it-IT" dirty="0"/>
          </a:p>
        </p:txBody>
      </p:sp>
      <p:sp>
        <p:nvSpPr>
          <p:cNvPr id="3" name="Content Placeholder 2">
            <a:extLst>
              <a:ext uri="{FF2B5EF4-FFF2-40B4-BE49-F238E27FC236}">
                <a16:creationId xmlns:a16="http://schemas.microsoft.com/office/drawing/2014/main" id="{50E847DF-619A-0376-5D50-633A620FB5BF}"/>
              </a:ext>
            </a:extLst>
          </p:cNvPr>
          <p:cNvSpPr>
            <a:spLocks noGrp="1"/>
          </p:cNvSpPr>
          <p:nvPr>
            <p:ph idx="1"/>
          </p:nvPr>
        </p:nvSpPr>
        <p:spPr/>
        <p:txBody>
          <a:bodyPr>
            <a:normAutofit/>
          </a:bodyPr>
          <a:lstStyle/>
          <a:p>
            <a:r>
              <a:rPr lang="it-IT" dirty="0" err="1"/>
              <a:t>Rewards</a:t>
            </a:r>
            <a:r>
              <a:rPr lang="it-IT" dirty="0"/>
              <a:t> </a:t>
            </a:r>
            <a:r>
              <a:rPr lang="it-IT" dirty="0" err="1"/>
              <a:t>change</a:t>
            </a:r>
            <a:r>
              <a:rPr lang="it-IT" dirty="0"/>
              <a:t> </a:t>
            </a:r>
            <a:r>
              <a:rPr lang="it-IT" dirty="0" err="1"/>
              <a:t>during</a:t>
            </a:r>
            <a:r>
              <a:rPr lang="it-IT" dirty="0"/>
              <a:t> time</a:t>
            </a:r>
          </a:p>
          <a:p>
            <a:r>
              <a:rPr lang="it-IT" dirty="0" err="1"/>
              <a:t>Therefore</a:t>
            </a:r>
            <a:r>
              <a:rPr lang="it-IT" dirty="0"/>
              <a:t>, generate a </a:t>
            </a:r>
            <a:r>
              <a:rPr lang="it-IT" dirty="0" err="1"/>
              <a:t>sequence</a:t>
            </a:r>
            <a:r>
              <a:rPr lang="it-IT" dirty="0"/>
              <a:t> of </a:t>
            </a:r>
            <a:r>
              <a:rPr lang="it-IT" dirty="0" err="1"/>
              <a:t>means</a:t>
            </a:r>
            <a:r>
              <a:rPr lang="it-IT" dirty="0"/>
              <a:t> and sample the </a:t>
            </a:r>
            <a:r>
              <a:rPr lang="it-IT" dirty="0" err="1"/>
              <a:t>rewards</a:t>
            </a:r>
            <a:r>
              <a:rPr lang="it-IT" dirty="0"/>
              <a:t> from </a:t>
            </a:r>
            <a:r>
              <a:rPr lang="it-IT" dirty="0" err="1"/>
              <a:t>that</a:t>
            </a:r>
            <a:r>
              <a:rPr lang="it-IT" dirty="0"/>
              <a:t> </a:t>
            </a:r>
            <a:r>
              <a:rPr lang="it-IT" dirty="0" err="1"/>
              <a:t>sequence</a:t>
            </a:r>
            <a:r>
              <a:rPr lang="it-IT" dirty="0"/>
              <a:t> of </a:t>
            </a:r>
            <a:r>
              <a:rPr lang="it-IT" dirty="0" err="1"/>
              <a:t>means</a:t>
            </a:r>
            <a:r>
              <a:rPr lang="it-IT" dirty="0"/>
              <a:t> </a:t>
            </a:r>
            <a:r>
              <a:rPr lang="it-IT" dirty="0" err="1"/>
              <a:t>depending</a:t>
            </a:r>
            <a:r>
              <a:rPr lang="it-IT" dirty="0"/>
              <a:t> on the time </a:t>
            </a:r>
            <a:r>
              <a:rPr lang="it-IT" dirty="0" err="1"/>
              <a:t>you</a:t>
            </a:r>
            <a:r>
              <a:rPr lang="it-IT" dirty="0"/>
              <a:t> are </a:t>
            </a:r>
            <a:r>
              <a:rPr lang="it-IT" dirty="0" err="1"/>
              <a:t>choosing</a:t>
            </a:r>
            <a:r>
              <a:rPr lang="it-IT" dirty="0"/>
              <a:t> </a:t>
            </a:r>
            <a:r>
              <a:rPr lang="it-IT" dirty="0" err="1"/>
              <a:t>your</a:t>
            </a:r>
            <a:r>
              <a:rPr lang="it-IT" dirty="0"/>
              <a:t> action</a:t>
            </a:r>
          </a:p>
        </p:txBody>
      </p:sp>
    </p:spTree>
    <p:extLst>
      <p:ext uri="{BB962C8B-B14F-4D97-AF65-F5344CB8AC3E}">
        <p14:creationId xmlns:p14="http://schemas.microsoft.com/office/powerpoint/2010/main" val="861353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6E885-6F7B-1712-7384-A5BD79735E12}"/>
              </a:ext>
            </a:extLst>
          </p:cNvPr>
          <p:cNvSpPr>
            <a:spLocks noGrp="1"/>
          </p:cNvSpPr>
          <p:nvPr>
            <p:ph type="title"/>
          </p:nvPr>
        </p:nvSpPr>
        <p:spPr/>
        <p:txBody>
          <a:bodyPr/>
          <a:lstStyle/>
          <a:p>
            <a:r>
              <a:rPr lang="it-IT" dirty="0"/>
              <a:t>Non-</a:t>
            </a:r>
            <a:r>
              <a:rPr lang="it-IT" dirty="0" err="1"/>
              <a:t>stationary</a:t>
            </a:r>
            <a:r>
              <a:rPr lang="it-IT" dirty="0"/>
              <a:t> </a:t>
            </a:r>
            <a:r>
              <a:rPr lang="it-IT" dirty="0" err="1"/>
              <a:t>environments</a:t>
            </a:r>
            <a:r>
              <a:rPr lang="it-IT" dirty="0"/>
              <a:t> with </a:t>
            </a:r>
            <a:r>
              <a:rPr lang="it-IT" dirty="0" err="1"/>
              <a:t>abrupt</a:t>
            </a:r>
            <a:r>
              <a:rPr lang="it-IT" dirty="0"/>
              <a:t> </a:t>
            </a:r>
            <a:r>
              <a:rPr lang="it-IT" dirty="0" err="1"/>
              <a:t>changes</a:t>
            </a:r>
            <a:endParaRPr lang="it-IT" dirty="0"/>
          </a:p>
        </p:txBody>
      </p:sp>
      <p:sp>
        <p:nvSpPr>
          <p:cNvPr id="3" name="Content Placeholder 2">
            <a:extLst>
              <a:ext uri="{FF2B5EF4-FFF2-40B4-BE49-F238E27FC236}">
                <a16:creationId xmlns:a16="http://schemas.microsoft.com/office/drawing/2014/main" id="{18995723-2A29-C68B-41B0-52D9A77C073E}"/>
              </a:ext>
            </a:extLst>
          </p:cNvPr>
          <p:cNvSpPr>
            <a:spLocks noGrp="1"/>
          </p:cNvSpPr>
          <p:nvPr>
            <p:ph idx="1"/>
          </p:nvPr>
        </p:nvSpPr>
        <p:spPr/>
        <p:txBody>
          <a:bodyPr/>
          <a:lstStyle/>
          <a:p>
            <a:r>
              <a:rPr lang="it-IT" dirty="0"/>
              <a:t>The </a:t>
            </a:r>
            <a:r>
              <a:rPr lang="it-IT" dirty="0" err="1"/>
              <a:t>reward</a:t>
            </a:r>
            <a:r>
              <a:rPr lang="it-IT" dirty="0"/>
              <a:t> </a:t>
            </a:r>
            <a:r>
              <a:rPr lang="it-IT" dirty="0" err="1"/>
              <a:t>function</a:t>
            </a:r>
            <a:r>
              <a:rPr lang="it-IT" dirty="0"/>
              <a:t> </a:t>
            </a:r>
            <a:r>
              <a:rPr lang="it-IT" dirty="0" err="1"/>
              <a:t>changes</a:t>
            </a:r>
            <a:r>
              <a:rPr lang="it-IT" dirty="0"/>
              <a:t> </a:t>
            </a:r>
            <a:r>
              <a:rPr lang="it-IT" dirty="0" err="1"/>
              <a:t>abruptly</a:t>
            </a:r>
            <a:r>
              <a:rPr lang="it-IT" dirty="0"/>
              <a:t> a </a:t>
            </a:r>
            <a:r>
              <a:rPr lang="it-IT" dirty="0" err="1"/>
              <a:t>few</a:t>
            </a:r>
            <a:r>
              <a:rPr lang="it-IT" dirty="0"/>
              <a:t> times</a:t>
            </a:r>
          </a:p>
          <a:p>
            <a:r>
              <a:rPr lang="it-IT" dirty="0" err="1"/>
              <a:t>Algorithms</a:t>
            </a:r>
            <a:r>
              <a:rPr lang="it-IT" dirty="0"/>
              <a:t> for </a:t>
            </a:r>
            <a:r>
              <a:rPr lang="it-IT" dirty="0" err="1"/>
              <a:t>stochastic</a:t>
            </a:r>
            <a:r>
              <a:rPr lang="it-IT" dirty="0"/>
              <a:t> </a:t>
            </a:r>
            <a:r>
              <a:rPr lang="it-IT" dirty="0" err="1"/>
              <a:t>environments</a:t>
            </a:r>
            <a:r>
              <a:rPr lang="it-IT" dirty="0"/>
              <a:t> </a:t>
            </a:r>
            <a:r>
              <a:rPr lang="it-IT" dirty="0" err="1"/>
              <a:t>fail</a:t>
            </a:r>
            <a:r>
              <a:rPr lang="it-IT" dirty="0"/>
              <a:t> in non-</a:t>
            </a:r>
            <a:r>
              <a:rPr lang="it-IT" dirty="0" err="1"/>
              <a:t>stochastic</a:t>
            </a:r>
            <a:r>
              <a:rPr lang="it-IT" dirty="0"/>
              <a:t> </a:t>
            </a:r>
            <a:r>
              <a:rPr lang="it-IT" dirty="0" err="1"/>
              <a:t>environments</a:t>
            </a:r>
            <a:r>
              <a:rPr lang="it-IT" dirty="0"/>
              <a:t>. </a:t>
            </a:r>
          </a:p>
          <a:p>
            <a:endParaRPr lang="it-IT" dirty="0"/>
          </a:p>
        </p:txBody>
      </p:sp>
    </p:spTree>
    <p:extLst>
      <p:ext uri="{BB962C8B-B14F-4D97-AF65-F5344CB8AC3E}">
        <p14:creationId xmlns:p14="http://schemas.microsoft.com/office/powerpoint/2010/main" val="92681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E03A52F-656E-B1C3-79AA-B94310F82391}"/>
              </a:ext>
            </a:extLst>
          </p:cNvPr>
          <p:cNvSpPr>
            <a:spLocks noGrp="1"/>
          </p:cNvSpPr>
          <p:nvPr>
            <p:ph type="title"/>
          </p:nvPr>
        </p:nvSpPr>
        <p:spPr>
          <a:xfrm>
            <a:off x="838200" y="978408"/>
            <a:ext cx="3721608" cy="1106424"/>
          </a:xfrm>
        </p:spPr>
        <p:txBody>
          <a:bodyPr>
            <a:normAutofit/>
          </a:bodyPr>
          <a:lstStyle/>
          <a:p>
            <a:r>
              <a:rPr lang="it-IT" sz="2800"/>
              <a:t>UCB1 in Non-stationary environment</a:t>
            </a:r>
          </a:p>
        </p:txBody>
      </p:sp>
      <p:sp>
        <p:nvSpPr>
          <p:cNvPr id="29" name="Rectangle 28">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Content Placeholder 14">
            <a:extLst>
              <a:ext uri="{FF2B5EF4-FFF2-40B4-BE49-F238E27FC236}">
                <a16:creationId xmlns:a16="http://schemas.microsoft.com/office/drawing/2014/main" id="{98BEA772-4C7A-D10D-4642-947E36451F3E}"/>
              </a:ext>
            </a:extLst>
          </p:cNvPr>
          <p:cNvSpPr>
            <a:spLocks noGrp="1"/>
          </p:cNvSpPr>
          <p:nvPr>
            <p:ph idx="1"/>
          </p:nvPr>
        </p:nvSpPr>
        <p:spPr>
          <a:xfrm>
            <a:off x="838200" y="2368296"/>
            <a:ext cx="3721608" cy="3502152"/>
          </a:xfrm>
        </p:spPr>
        <p:txBody>
          <a:bodyPr>
            <a:normAutofit/>
          </a:bodyPr>
          <a:lstStyle/>
          <a:p>
            <a:endParaRPr lang="en-US" sz="1700"/>
          </a:p>
        </p:txBody>
      </p:sp>
      <p:pic>
        <p:nvPicPr>
          <p:cNvPr id="9" name="Picture 8" descr="A graph of a graph&#10;&#10;Description automatically generated">
            <a:extLst>
              <a:ext uri="{FF2B5EF4-FFF2-40B4-BE49-F238E27FC236}">
                <a16:creationId xmlns:a16="http://schemas.microsoft.com/office/drawing/2014/main" id="{86B1808C-9546-157F-F8CE-314580B37B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3267" y="678443"/>
            <a:ext cx="3248351" cy="2598680"/>
          </a:xfrm>
          <a:prstGeom prst="rect">
            <a:avLst/>
          </a:prstGeom>
        </p:spPr>
      </p:pic>
      <p:pic>
        <p:nvPicPr>
          <p:cNvPr id="5" name="Content Placeholder 4" descr="A graph on a black background&#10;&#10;Description automatically generated">
            <a:extLst>
              <a:ext uri="{FF2B5EF4-FFF2-40B4-BE49-F238E27FC236}">
                <a16:creationId xmlns:a16="http://schemas.microsoft.com/office/drawing/2014/main" id="{EDC61E77-6CEC-A792-A65D-CC5BA465C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9914" y="710928"/>
            <a:ext cx="3248352" cy="2533714"/>
          </a:xfrm>
          <a:prstGeom prst="rect">
            <a:avLst/>
          </a:prstGeom>
        </p:spPr>
      </p:pic>
      <p:pic>
        <p:nvPicPr>
          <p:cNvPr id="11" name="Picture 10" descr="A graph of a graph&#10;&#10;Description automatically generated">
            <a:extLst>
              <a:ext uri="{FF2B5EF4-FFF2-40B4-BE49-F238E27FC236}">
                <a16:creationId xmlns:a16="http://schemas.microsoft.com/office/drawing/2014/main" id="{4C286CDB-B334-AD91-974A-657DBBDE84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3268" y="3478895"/>
            <a:ext cx="3248352" cy="2606802"/>
          </a:xfrm>
          <a:prstGeom prst="rect">
            <a:avLst/>
          </a:prstGeom>
        </p:spPr>
      </p:pic>
      <p:pic>
        <p:nvPicPr>
          <p:cNvPr id="7" name="Picture 6" descr="A graph with a line&#10;&#10;Description automatically generated">
            <a:extLst>
              <a:ext uri="{FF2B5EF4-FFF2-40B4-BE49-F238E27FC236}">
                <a16:creationId xmlns:a16="http://schemas.microsoft.com/office/drawing/2014/main" id="{4F5E6D0E-60EA-AA8A-C8BD-CA5B8FFF1A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89914" y="3550519"/>
            <a:ext cx="3248352" cy="2460626"/>
          </a:xfrm>
          <a:prstGeom prst="rect">
            <a:avLst/>
          </a:prstGeom>
        </p:spPr>
      </p:pic>
    </p:spTree>
    <p:extLst>
      <p:ext uri="{BB962C8B-B14F-4D97-AF65-F5344CB8AC3E}">
        <p14:creationId xmlns:p14="http://schemas.microsoft.com/office/powerpoint/2010/main" val="2819207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CC5B3-5A94-FCB5-7E98-47FFEC35F168}"/>
              </a:ext>
            </a:extLst>
          </p:cNvPr>
          <p:cNvSpPr>
            <a:spLocks noGrp="1"/>
          </p:cNvSpPr>
          <p:nvPr>
            <p:ph type="title"/>
          </p:nvPr>
        </p:nvSpPr>
        <p:spPr/>
        <p:txBody>
          <a:bodyPr/>
          <a:lstStyle/>
          <a:p>
            <a:r>
              <a:rPr lang="it-IT" dirty="0"/>
              <a:t>SW-UCB1</a:t>
            </a:r>
          </a:p>
        </p:txBody>
      </p:sp>
      <p:sp>
        <p:nvSpPr>
          <p:cNvPr id="3" name="Content Placeholder 2">
            <a:extLst>
              <a:ext uri="{FF2B5EF4-FFF2-40B4-BE49-F238E27FC236}">
                <a16:creationId xmlns:a16="http://schemas.microsoft.com/office/drawing/2014/main" id="{3645BE10-EFF2-B142-9090-FB9C637B6E7D}"/>
              </a:ext>
            </a:extLst>
          </p:cNvPr>
          <p:cNvSpPr>
            <a:spLocks noGrp="1"/>
          </p:cNvSpPr>
          <p:nvPr>
            <p:ph idx="1"/>
          </p:nvPr>
        </p:nvSpPr>
        <p:spPr/>
        <p:txBody>
          <a:bodyPr>
            <a:normAutofit/>
          </a:bodyPr>
          <a:lstStyle/>
          <a:p>
            <a:r>
              <a:rPr lang="en-US" dirty="0"/>
              <a:t>Idea: consider only recent samples, we use a sliding window of size W to forget old samples, we compute the estimate of the algorithm using the last W &lt; T samples</a:t>
            </a:r>
          </a:p>
          <a:p>
            <a:r>
              <a:rPr lang="en-US" dirty="0"/>
              <a:t>Advantages: this guarantees that the bounds do not monotonically reduce over time</a:t>
            </a:r>
          </a:p>
          <a:p>
            <a:r>
              <a:rPr lang="it-IT" dirty="0" err="1"/>
              <a:t>Disadvantages</a:t>
            </a:r>
            <a:r>
              <a:rPr lang="it-IT" dirty="0"/>
              <a:t>:</a:t>
            </a:r>
          </a:p>
          <a:p>
            <a:pPr lvl="1"/>
            <a:r>
              <a:rPr lang="it-IT" dirty="0"/>
              <a:t>SW-UCB </a:t>
            </a:r>
            <a:r>
              <a:rPr lang="it-IT" dirty="0" err="1"/>
              <a:t>has</a:t>
            </a:r>
            <a:r>
              <a:rPr lang="it-IT" dirty="0"/>
              <a:t> a cache, so </a:t>
            </a:r>
            <a:r>
              <a:rPr lang="it-IT" dirty="0" err="1"/>
              <a:t>it</a:t>
            </a:r>
            <a:r>
              <a:rPr lang="it-IT" dirty="0"/>
              <a:t> </a:t>
            </a:r>
            <a:r>
              <a:rPr lang="it-IT" dirty="0" err="1"/>
              <a:t>is</a:t>
            </a:r>
            <a:r>
              <a:rPr lang="it-IT" dirty="0"/>
              <a:t> more </a:t>
            </a:r>
            <a:r>
              <a:rPr lang="it-IT" dirty="0" err="1"/>
              <a:t>memory</a:t>
            </a:r>
            <a:r>
              <a:rPr lang="it-IT" dirty="0"/>
              <a:t> </a:t>
            </a:r>
            <a:r>
              <a:rPr lang="it-IT" dirty="0" err="1"/>
              <a:t>consuming</a:t>
            </a:r>
            <a:endParaRPr lang="it-IT" dirty="0"/>
          </a:p>
          <a:p>
            <a:pPr lvl="1"/>
            <a:r>
              <a:rPr lang="en-US" dirty="0"/>
              <a:t>we do not exploit all the samples → the regret is larger in (almost) stochastic environments </a:t>
            </a:r>
            <a:endParaRPr lang="it-IT" dirty="0"/>
          </a:p>
          <a:p>
            <a:endParaRPr lang="it-IT" dirty="0"/>
          </a:p>
        </p:txBody>
      </p:sp>
    </p:spTree>
    <p:extLst>
      <p:ext uri="{BB962C8B-B14F-4D97-AF65-F5344CB8AC3E}">
        <p14:creationId xmlns:p14="http://schemas.microsoft.com/office/powerpoint/2010/main" val="2390924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88F01BED-C13A-9711-78FB-2F7141096D9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r="3982"/>
          <a:stretch/>
        </p:blipFill>
        <p:spPr>
          <a:xfrm>
            <a:off x="20" y="1282"/>
            <a:ext cx="12191980" cy="6856718"/>
          </a:xfrm>
          <a:prstGeom prst="rect">
            <a:avLst/>
          </a:prstGeom>
        </p:spPr>
      </p:pic>
    </p:spTree>
    <p:extLst>
      <p:ext uri="{BB962C8B-B14F-4D97-AF65-F5344CB8AC3E}">
        <p14:creationId xmlns:p14="http://schemas.microsoft.com/office/powerpoint/2010/main" val="320718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F96BAF-F501-A69E-4386-DF2095C68FFD}"/>
              </a:ext>
            </a:extLst>
          </p:cNvPr>
          <p:cNvSpPr>
            <a:spLocks noGrp="1"/>
          </p:cNvSpPr>
          <p:nvPr>
            <p:ph type="title"/>
          </p:nvPr>
        </p:nvSpPr>
        <p:spPr>
          <a:xfrm>
            <a:off x="838200" y="978408"/>
            <a:ext cx="3721608" cy="1106424"/>
          </a:xfrm>
        </p:spPr>
        <p:txBody>
          <a:bodyPr>
            <a:normAutofit/>
          </a:bodyPr>
          <a:lstStyle/>
          <a:p>
            <a:r>
              <a:rPr lang="it-IT" sz="2800"/>
              <a:t>SW-UCB1</a:t>
            </a:r>
          </a:p>
        </p:txBody>
      </p:sp>
      <p:sp>
        <p:nvSpPr>
          <p:cNvPr id="32" name="Rectangle 31">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Content Placeholder 24">
            <a:extLst>
              <a:ext uri="{FF2B5EF4-FFF2-40B4-BE49-F238E27FC236}">
                <a16:creationId xmlns:a16="http://schemas.microsoft.com/office/drawing/2014/main" id="{D7385364-9248-407C-2A64-888B05295662}"/>
              </a:ext>
            </a:extLst>
          </p:cNvPr>
          <p:cNvSpPr>
            <a:spLocks noGrp="1"/>
          </p:cNvSpPr>
          <p:nvPr>
            <p:ph idx="1"/>
          </p:nvPr>
        </p:nvSpPr>
        <p:spPr>
          <a:xfrm>
            <a:off x="838200" y="2368296"/>
            <a:ext cx="3721608" cy="3502152"/>
          </a:xfrm>
        </p:spPr>
        <p:txBody>
          <a:bodyPr>
            <a:normAutofit/>
          </a:bodyPr>
          <a:lstStyle/>
          <a:p>
            <a:endParaRPr lang="en-US" sz="1700"/>
          </a:p>
        </p:txBody>
      </p:sp>
      <p:pic>
        <p:nvPicPr>
          <p:cNvPr id="21" name="Content Placeholder 20" descr="A graph with blue lines&#10;&#10;Description automatically generated">
            <a:extLst>
              <a:ext uri="{FF2B5EF4-FFF2-40B4-BE49-F238E27FC236}">
                <a16:creationId xmlns:a16="http://schemas.microsoft.com/office/drawing/2014/main" id="{83A8450E-DFF4-0E32-7A91-3B2D5654FF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3267" y="662201"/>
            <a:ext cx="3248351" cy="2631164"/>
          </a:xfrm>
          <a:prstGeom prst="rect">
            <a:avLst/>
          </a:prstGeom>
        </p:spPr>
      </p:pic>
      <p:pic>
        <p:nvPicPr>
          <p:cNvPr id="9" name="Picture 8" descr="A graph of blue lines&#10;&#10;Description automatically generated">
            <a:extLst>
              <a:ext uri="{FF2B5EF4-FFF2-40B4-BE49-F238E27FC236}">
                <a16:creationId xmlns:a16="http://schemas.microsoft.com/office/drawing/2014/main" id="{09B13307-EB57-E8C0-B867-DB0AC75E8F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9914" y="690626"/>
            <a:ext cx="3248352" cy="2574318"/>
          </a:xfrm>
          <a:prstGeom prst="rect">
            <a:avLst/>
          </a:prstGeom>
        </p:spPr>
      </p:pic>
      <p:pic>
        <p:nvPicPr>
          <p:cNvPr id="5" name="Content Placeholder 4" descr="A graph on a black background&#10;&#10;Description automatically generated">
            <a:extLst>
              <a:ext uri="{FF2B5EF4-FFF2-40B4-BE49-F238E27FC236}">
                <a16:creationId xmlns:a16="http://schemas.microsoft.com/office/drawing/2014/main" id="{170BBA54-4679-87EB-3B0D-C3542CF66F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0255" y="3436664"/>
            <a:ext cx="3194377" cy="2691264"/>
          </a:xfrm>
          <a:prstGeom prst="rect">
            <a:avLst/>
          </a:prstGeom>
        </p:spPr>
      </p:pic>
      <p:pic>
        <p:nvPicPr>
          <p:cNvPr id="7" name="Picture 6" descr="A graph on a black background&#10;&#10;Description automatically generated">
            <a:extLst>
              <a:ext uri="{FF2B5EF4-FFF2-40B4-BE49-F238E27FC236}">
                <a16:creationId xmlns:a16="http://schemas.microsoft.com/office/drawing/2014/main" id="{8A1ECF17-737F-2257-4391-1776383D37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89914" y="3522095"/>
            <a:ext cx="3248352" cy="2517473"/>
          </a:xfrm>
          <a:prstGeom prst="rect">
            <a:avLst/>
          </a:prstGeom>
        </p:spPr>
      </p:pic>
    </p:spTree>
    <p:extLst>
      <p:ext uri="{BB962C8B-B14F-4D97-AF65-F5344CB8AC3E}">
        <p14:creationId xmlns:p14="http://schemas.microsoft.com/office/powerpoint/2010/main" val="2175541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3B737-CBDD-9986-E80E-63E0A076A8A8}"/>
              </a:ext>
            </a:extLst>
          </p:cNvPr>
          <p:cNvSpPr>
            <a:spLocks noGrp="1"/>
          </p:cNvSpPr>
          <p:nvPr>
            <p:ph type="title"/>
          </p:nvPr>
        </p:nvSpPr>
        <p:spPr>
          <a:xfrm>
            <a:off x="838200" y="365125"/>
            <a:ext cx="10515600" cy="1325563"/>
          </a:xfrm>
        </p:spPr>
        <p:txBody>
          <a:bodyPr>
            <a:normAutofit/>
          </a:bodyPr>
          <a:lstStyle/>
          <a:p>
            <a:br>
              <a:rPr lang="it-IT" sz="4200" dirty="0"/>
            </a:br>
            <a:r>
              <a:rPr lang="it-IT" sz="4200" dirty="0"/>
              <a:t>Fashion website</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F4FE8A-0CB6-251A-40E3-28347F59CA30}"/>
              </a:ext>
            </a:extLst>
          </p:cNvPr>
          <p:cNvSpPr>
            <a:spLocks noGrp="1"/>
          </p:cNvSpPr>
          <p:nvPr>
            <p:ph idx="1"/>
          </p:nvPr>
        </p:nvSpPr>
        <p:spPr>
          <a:xfrm>
            <a:off x="838200" y="1929384"/>
            <a:ext cx="10515600" cy="4251960"/>
          </a:xfrm>
        </p:spPr>
        <p:txBody>
          <a:bodyPr>
            <a:normAutofit/>
          </a:bodyPr>
          <a:lstStyle/>
          <a:p>
            <a:pPr marL="0" indent="0">
              <a:buNone/>
            </a:pPr>
            <a:r>
              <a:rPr lang="it-IT" sz="2200" b="1" dirty="0"/>
              <a:t>E-commerce </a:t>
            </a:r>
            <a:r>
              <a:rPr lang="it-IT" sz="2200" b="1" dirty="0" err="1"/>
              <a:t>parameters</a:t>
            </a:r>
            <a:endParaRPr lang="it-IT" sz="2200" b="1" dirty="0"/>
          </a:p>
          <a:p>
            <a:pPr>
              <a:buFont typeface="+mj-lt"/>
              <a:buAutoNum type="arabicPeriod"/>
            </a:pPr>
            <a:r>
              <a:rPr lang="it-IT" sz="2200" b="1" dirty="0"/>
              <a:t>User Classes:</a:t>
            </a:r>
            <a:r>
              <a:rPr lang="it-IT" sz="2200" dirty="0"/>
              <a:t> 3 (Class C1, Class C2, Class C3)</a:t>
            </a:r>
          </a:p>
          <a:p>
            <a:pPr>
              <a:buFont typeface="+mj-lt"/>
              <a:buAutoNum type="arabicPeriod"/>
            </a:pPr>
            <a:r>
              <a:rPr lang="it-IT" sz="2200" b="1" dirty="0"/>
              <a:t>Feature 1:</a:t>
            </a:r>
            <a:r>
              <a:rPr lang="it-IT" sz="2200" dirty="0"/>
              <a:t> </a:t>
            </a:r>
            <a:r>
              <a:rPr lang="en-US" sz="2200" dirty="0"/>
              <a:t>Probability of clicking on a product</a:t>
            </a:r>
            <a:r>
              <a:rPr lang="it-IT" sz="2200" dirty="0"/>
              <a:t>(Bernoulli </a:t>
            </a:r>
            <a:r>
              <a:rPr lang="it-IT" sz="2200" dirty="0" err="1"/>
              <a:t>distribution</a:t>
            </a:r>
            <a:r>
              <a:rPr lang="it-IT" sz="2200" dirty="0"/>
              <a:t>)</a:t>
            </a:r>
          </a:p>
          <a:p>
            <a:pPr>
              <a:buFont typeface="+mj-lt"/>
              <a:buAutoNum type="arabicPeriod"/>
            </a:pPr>
            <a:r>
              <a:rPr lang="it-IT" sz="2200" b="1" dirty="0"/>
              <a:t>Feature 2</a:t>
            </a:r>
            <a:r>
              <a:rPr lang="en-US" sz="1600" dirty="0"/>
              <a:t> </a:t>
            </a:r>
            <a:r>
              <a:rPr lang="it-IT" sz="1600" b="1" dirty="0"/>
              <a:t>: </a:t>
            </a:r>
            <a:r>
              <a:rPr lang="en-US" sz="2200" dirty="0"/>
              <a:t>Probability of making a purchase after clicking</a:t>
            </a:r>
            <a:r>
              <a:rPr lang="it-IT" sz="2200" dirty="0"/>
              <a:t>(Bernoulli </a:t>
            </a:r>
            <a:r>
              <a:rPr lang="it-IT" sz="2200" dirty="0" err="1"/>
              <a:t>distribution</a:t>
            </a:r>
            <a:r>
              <a:rPr lang="it-IT" sz="2200" dirty="0"/>
              <a:t>)</a:t>
            </a:r>
          </a:p>
          <a:p>
            <a:pPr>
              <a:buFont typeface="+mj-lt"/>
              <a:buAutoNum type="arabicPeriod"/>
            </a:pPr>
            <a:r>
              <a:rPr lang="it-IT" sz="2200" b="1" dirty="0" err="1"/>
              <a:t>Number</a:t>
            </a:r>
            <a:r>
              <a:rPr lang="it-IT" sz="2200" b="1" dirty="0"/>
              <a:t> of Prices:</a:t>
            </a:r>
            <a:r>
              <a:rPr lang="it-IT" sz="2200" dirty="0"/>
              <a:t> 5</a:t>
            </a:r>
          </a:p>
          <a:p>
            <a:pPr>
              <a:buFont typeface="+mj-lt"/>
              <a:buAutoNum type="arabicPeriod"/>
            </a:pPr>
            <a:r>
              <a:rPr lang="it-IT" sz="2200" b="1" dirty="0" err="1"/>
              <a:t>Number</a:t>
            </a:r>
            <a:r>
              <a:rPr lang="it-IT" sz="2200" b="1" dirty="0"/>
              <a:t> of </a:t>
            </a:r>
            <a:r>
              <a:rPr lang="it-IT" sz="2200" b="1" dirty="0" err="1"/>
              <a:t>bids</a:t>
            </a:r>
            <a:r>
              <a:rPr lang="it-IT" sz="2200" b="1" dirty="0"/>
              <a:t>:</a:t>
            </a:r>
            <a:r>
              <a:rPr lang="it-IT" sz="2200" dirty="0"/>
              <a:t> 100</a:t>
            </a:r>
          </a:p>
          <a:p>
            <a:pPr>
              <a:buFont typeface="+mj-lt"/>
              <a:buAutoNum type="arabicPeriod"/>
            </a:pPr>
            <a:r>
              <a:rPr lang="it-IT" sz="2200" b="1" dirty="0"/>
              <a:t>Time </a:t>
            </a:r>
            <a:r>
              <a:rPr lang="it-IT" sz="2200" b="1" dirty="0" err="1"/>
              <a:t>horizon</a:t>
            </a:r>
            <a:r>
              <a:rPr lang="it-IT" sz="2200" b="1" dirty="0"/>
              <a:t>:</a:t>
            </a:r>
            <a:r>
              <a:rPr lang="it-IT" sz="2200" dirty="0"/>
              <a:t> 365 days</a:t>
            </a:r>
          </a:p>
          <a:p>
            <a:pPr>
              <a:buFont typeface="+mj-lt"/>
              <a:buAutoNum type="arabicPeriod"/>
            </a:pPr>
            <a:r>
              <a:rPr lang="it-IT" sz="2200" b="1" dirty="0" err="1"/>
              <a:t>Number</a:t>
            </a:r>
            <a:r>
              <a:rPr lang="it-IT" sz="2200" b="1" dirty="0"/>
              <a:t> of </a:t>
            </a:r>
            <a:r>
              <a:rPr lang="it-IT" sz="2200" b="1" dirty="0" err="1"/>
              <a:t>daily</a:t>
            </a:r>
            <a:r>
              <a:rPr lang="it-IT" sz="2200" b="1" dirty="0"/>
              <a:t> clicks, Cumulative </a:t>
            </a:r>
            <a:r>
              <a:rPr lang="it-IT" sz="2200" b="1" dirty="0" err="1"/>
              <a:t>daily</a:t>
            </a:r>
            <a:r>
              <a:rPr lang="it-IT" sz="2200" b="1" dirty="0"/>
              <a:t> cost e </a:t>
            </a:r>
            <a:r>
              <a:rPr lang="it-IT" sz="2200" b="1" dirty="0" err="1"/>
              <a:t>Purchase</a:t>
            </a:r>
            <a:r>
              <a:rPr lang="it-IT" sz="2200" b="1" dirty="0"/>
              <a:t> </a:t>
            </a:r>
            <a:r>
              <a:rPr lang="it-IT" sz="2200" b="1" dirty="0" err="1"/>
              <a:t>conversion</a:t>
            </a:r>
            <a:r>
              <a:rPr lang="it-IT" sz="2200" b="1" dirty="0"/>
              <a:t> rate:</a:t>
            </a:r>
            <a:r>
              <a:rPr lang="it-IT" sz="2200" dirty="0"/>
              <a:t> </a:t>
            </a:r>
            <a:r>
              <a:rPr lang="it-IT" sz="2200" dirty="0" err="1"/>
              <a:t>different</a:t>
            </a:r>
            <a:r>
              <a:rPr lang="it-IT" sz="2200" dirty="0"/>
              <a:t> for </a:t>
            </a:r>
            <a:r>
              <a:rPr lang="it-IT" sz="2200" dirty="0" err="1"/>
              <a:t>each</a:t>
            </a:r>
            <a:r>
              <a:rPr lang="it-IT" sz="2200" dirty="0"/>
              <a:t> class.</a:t>
            </a:r>
          </a:p>
          <a:p>
            <a:pPr>
              <a:buFont typeface="+mj-lt"/>
              <a:buAutoNum type="arabicPeriod"/>
            </a:pPr>
            <a:endParaRPr lang="it-IT" sz="2200" dirty="0"/>
          </a:p>
          <a:p>
            <a:endParaRPr lang="it-IT" sz="2200" dirty="0"/>
          </a:p>
        </p:txBody>
      </p:sp>
    </p:spTree>
    <p:extLst>
      <p:ext uri="{BB962C8B-B14F-4D97-AF65-F5344CB8AC3E}">
        <p14:creationId xmlns:p14="http://schemas.microsoft.com/office/powerpoint/2010/main" val="357757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93984D-F77A-CBBB-5FE6-4D46B6F3BCDF}"/>
              </a:ext>
            </a:extLst>
          </p:cNvPr>
          <p:cNvSpPr>
            <a:spLocks noGrp="1"/>
          </p:cNvSpPr>
          <p:nvPr>
            <p:ph type="title"/>
          </p:nvPr>
        </p:nvSpPr>
        <p:spPr>
          <a:xfrm>
            <a:off x="638881" y="417576"/>
            <a:ext cx="10909640" cy="1249394"/>
          </a:xfrm>
        </p:spPr>
        <p:txBody>
          <a:bodyPr vert="horz" lIns="91440" tIns="45720" rIns="91440" bIns="45720" rtlCol="0" anchor="ctr">
            <a:normAutofit fontScale="90000"/>
          </a:bodyPr>
          <a:lstStyle/>
          <a:p>
            <a:pPr algn="ctr"/>
            <a:r>
              <a:rPr lang="en-US" sz="6600" kern="1200" dirty="0" err="1">
                <a:solidFill>
                  <a:schemeClr val="tx1"/>
                </a:solidFill>
                <a:latin typeface="+mj-lt"/>
                <a:ea typeface="+mj-ea"/>
                <a:cs typeface="+mj-cs"/>
              </a:rPr>
              <a:t>Analisys</a:t>
            </a:r>
            <a:r>
              <a:rPr lang="en-US" sz="6600" kern="1200" dirty="0">
                <a:solidFill>
                  <a:schemeClr val="tx1"/>
                </a:solidFill>
                <a:latin typeface="+mj-lt"/>
                <a:ea typeface="+mj-ea"/>
                <a:cs typeface="+mj-cs"/>
              </a:rPr>
              <a:t> of Sliding Window </a:t>
            </a:r>
            <a:r>
              <a:rPr lang="en-US" sz="6600" kern="1200" dirty="0" err="1">
                <a:solidFill>
                  <a:schemeClr val="tx1"/>
                </a:solidFill>
                <a:latin typeface="+mj-lt"/>
                <a:ea typeface="+mj-ea"/>
                <a:cs typeface="+mj-cs"/>
              </a:rPr>
              <a:t>lenght</a:t>
            </a:r>
            <a:endParaRPr lang="en-US" sz="6600" kern="1200" dirty="0">
              <a:solidFill>
                <a:schemeClr val="tx1"/>
              </a:solidFill>
              <a:latin typeface="+mj-lt"/>
              <a:ea typeface="+mj-ea"/>
              <a:cs typeface="+mj-cs"/>
            </a:endParaRPr>
          </a:p>
        </p:txBody>
      </p:sp>
      <p:sp>
        <p:nvSpPr>
          <p:cNvPr id="40"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38D86B53-EAAE-0EA4-768E-84597E6ABC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320040" y="2867551"/>
            <a:ext cx="11548872" cy="3118194"/>
          </a:xfrm>
          <a:prstGeom prst="rect">
            <a:avLst/>
          </a:prstGeom>
        </p:spPr>
      </p:pic>
    </p:spTree>
    <p:extLst>
      <p:ext uri="{BB962C8B-B14F-4D97-AF65-F5344CB8AC3E}">
        <p14:creationId xmlns:p14="http://schemas.microsoft.com/office/powerpoint/2010/main" val="1727080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1C0C413-0954-1449-7EF0-673C7A59FDA2}"/>
              </a:ext>
            </a:extLst>
          </p:cNvPr>
          <p:cNvSpPr>
            <a:spLocks noGrp="1"/>
          </p:cNvSpPr>
          <p:nvPr>
            <p:ph type="title"/>
          </p:nvPr>
        </p:nvSpPr>
        <p:spPr>
          <a:xfrm>
            <a:off x="838200" y="978408"/>
            <a:ext cx="3721608" cy="1106424"/>
          </a:xfrm>
        </p:spPr>
        <p:txBody>
          <a:bodyPr vert="horz" lIns="91440" tIns="45720" rIns="91440" bIns="45720" rtlCol="0">
            <a:normAutofit/>
          </a:bodyPr>
          <a:lstStyle/>
          <a:p>
            <a:r>
              <a:rPr lang="en-US" sz="2800" kern="1200" dirty="0" err="1">
                <a:solidFill>
                  <a:schemeClr val="tx1"/>
                </a:solidFill>
                <a:latin typeface="+mj-lt"/>
                <a:ea typeface="+mj-ea"/>
                <a:cs typeface="+mj-cs"/>
              </a:rPr>
              <a:t>Analisys</a:t>
            </a:r>
            <a:r>
              <a:rPr lang="en-US" sz="2800" kern="1200" dirty="0">
                <a:solidFill>
                  <a:schemeClr val="tx1"/>
                </a:solidFill>
                <a:latin typeface="+mj-lt"/>
                <a:ea typeface="+mj-ea"/>
                <a:cs typeface="+mj-cs"/>
              </a:rPr>
              <a:t> of Sliding Window </a:t>
            </a:r>
            <a:r>
              <a:rPr lang="en-US" sz="2800" kern="1200" dirty="0" err="1">
                <a:solidFill>
                  <a:schemeClr val="tx1"/>
                </a:solidFill>
                <a:latin typeface="+mj-lt"/>
                <a:ea typeface="+mj-ea"/>
                <a:cs typeface="+mj-cs"/>
              </a:rPr>
              <a:t>lenght</a:t>
            </a:r>
            <a:endParaRPr lang="en-US" sz="2800" dirty="0"/>
          </a:p>
        </p:txBody>
      </p:sp>
      <p:sp>
        <p:nvSpPr>
          <p:cNvPr id="26" name="Rectangle 25">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Content Placeholder 18">
            <a:extLst>
              <a:ext uri="{FF2B5EF4-FFF2-40B4-BE49-F238E27FC236}">
                <a16:creationId xmlns:a16="http://schemas.microsoft.com/office/drawing/2014/main" id="{84D0BE42-C040-E96B-E00F-3DB8044CDD01}"/>
              </a:ext>
            </a:extLst>
          </p:cNvPr>
          <p:cNvSpPr>
            <a:spLocks noGrp="1"/>
          </p:cNvSpPr>
          <p:nvPr>
            <p:ph idx="1"/>
          </p:nvPr>
        </p:nvSpPr>
        <p:spPr>
          <a:xfrm>
            <a:off x="838200" y="2368296"/>
            <a:ext cx="3721608" cy="3502152"/>
          </a:xfrm>
        </p:spPr>
        <p:txBody>
          <a:bodyPr>
            <a:normAutofit/>
          </a:bodyPr>
          <a:lstStyle/>
          <a:p>
            <a:pPr marL="0" indent="0">
              <a:buNone/>
            </a:pPr>
            <a:r>
              <a:rPr lang="it-IT" sz="1800" dirty="0"/>
              <a:t>By </a:t>
            </a:r>
            <a:r>
              <a:rPr lang="it-IT" sz="1800" dirty="0" err="1"/>
              <a:t>increasing</a:t>
            </a:r>
            <a:r>
              <a:rPr lang="it-IT" sz="1800" dirty="0"/>
              <a:t> T from 365 to 10000</a:t>
            </a:r>
          </a:p>
          <a:p>
            <a:r>
              <a:rPr lang="it-IT" sz="1800" dirty="0" err="1"/>
              <a:t>Increase</a:t>
            </a:r>
            <a:r>
              <a:rPr lang="it-IT" sz="1800" dirty="0"/>
              <a:t> in </a:t>
            </a:r>
            <a:r>
              <a:rPr lang="it-IT" sz="1800" dirty="0" err="1"/>
              <a:t>average</a:t>
            </a:r>
            <a:r>
              <a:rPr lang="it-IT" sz="1800" dirty="0"/>
              <a:t> in cumulative </a:t>
            </a:r>
            <a:r>
              <a:rPr lang="it-IT" sz="1800" dirty="0" err="1"/>
              <a:t>regret</a:t>
            </a:r>
            <a:r>
              <a:rPr lang="it-IT" sz="1800" dirty="0"/>
              <a:t> and cumulative </a:t>
            </a:r>
            <a:r>
              <a:rPr lang="it-IT" sz="1800" dirty="0" err="1"/>
              <a:t>reward</a:t>
            </a:r>
            <a:endParaRPr lang="it-IT" sz="1800" dirty="0"/>
          </a:p>
          <a:p>
            <a:r>
              <a:rPr lang="it-IT" sz="1800" dirty="0"/>
              <a:t>With </a:t>
            </a:r>
            <a:r>
              <a:rPr lang="it-IT" sz="1800" dirty="0" err="1"/>
              <a:t>shorter</a:t>
            </a:r>
            <a:r>
              <a:rPr lang="it-IT" sz="1800" dirty="0"/>
              <a:t> w, cumulative </a:t>
            </a:r>
            <a:r>
              <a:rPr lang="it-IT" sz="1800" dirty="0" err="1"/>
              <a:t>regrets</a:t>
            </a:r>
            <a:r>
              <a:rPr lang="it-IT" sz="1800" dirty="0"/>
              <a:t> shows </a:t>
            </a:r>
            <a:r>
              <a:rPr lang="it-IT" sz="1800" dirty="0" err="1"/>
              <a:t>different</a:t>
            </a:r>
            <a:r>
              <a:rPr lang="it-IT" sz="1800" dirty="0"/>
              <a:t> </a:t>
            </a:r>
            <a:r>
              <a:rPr lang="it-IT" sz="1800" dirty="0" err="1"/>
              <a:t>slopes</a:t>
            </a:r>
            <a:r>
              <a:rPr lang="it-IT" sz="1800" dirty="0"/>
              <a:t> in the curve over time, </a:t>
            </a:r>
            <a:r>
              <a:rPr lang="it-IT" sz="1800" dirty="0" err="1"/>
              <a:t>it’s</a:t>
            </a:r>
            <a:r>
              <a:rPr lang="it-IT" sz="1800" dirty="0"/>
              <a:t> </a:t>
            </a:r>
            <a:r>
              <a:rPr lang="it-IT" sz="1800" dirty="0" err="1"/>
              <a:t>easier</a:t>
            </a:r>
            <a:r>
              <a:rPr lang="it-IT" sz="1800" dirty="0"/>
              <a:t> to </a:t>
            </a:r>
            <a:r>
              <a:rPr lang="it-IT" sz="1800" dirty="0" err="1"/>
              <a:t>detect</a:t>
            </a:r>
            <a:r>
              <a:rPr lang="it-IT" sz="1800" dirty="0"/>
              <a:t> </a:t>
            </a:r>
            <a:r>
              <a:rPr lang="it-IT" sz="1800" dirty="0" err="1"/>
              <a:t>suboptimal</a:t>
            </a:r>
            <a:r>
              <a:rPr lang="it-IT" sz="1800" dirty="0"/>
              <a:t> </a:t>
            </a:r>
            <a:r>
              <a:rPr lang="it-IT" sz="1800" dirty="0" err="1"/>
              <a:t>behaviors</a:t>
            </a:r>
            <a:endParaRPr lang="it-IT" sz="1800" dirty="0"/>
          </a:p>
          <a:p>
            <a:endParaRPr lang="en-US" sz="1700" dirty="0"/>
          </a:p>
        </p:txBody>
      </p:sp>
      <p:pic>
        <p:nvPicPr>
          <p:cNvPr id="13" name="Picture 12" descr="A graph on a black background&#10;&#10;Description automatically generated">
            <a:extLst>
              <a:ext uri="{FF2B5EF4-FFF2-40B4-BE49-F238E27FC236}">
                <a16:creationId xmlns:a16="http://schemas.microsoft.com/office/drawing/2014/main" id="{97131501-186D-989A-1175-5A1334EA28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3267" y="719047"/>
            <a:ext cx="3248351" cy="2517472"/>
          </a:xfrm>
          <a:prstGeom prst="rect">
            <a:avLst/>
          </a:prstGeom>
        </p:spPr>
      </p:pic>
      <p:pic>
        <p:nvPicPr>
          <p:cNvPr id="15" name="Picture 14" descr="A graph on a black background&#10;&#10;Description automatically generated">
            <a:extLst>
              <a:ext uri="{FF2B5EF4-FFF2-40B4-BE49-F238E27FC236}">
                <a16:creationId xmlns:a16="http://schemas.microsoft.com/office/drawing/2014/main" id="{E3CE7D59-D8FF-870E-1616-D82D977040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9914" y="727170"/>
            <a:ext cx="3248352" cy="2501230"/>
          </a:xfrm>
          <a:prstGeom prst="rect">
            <a:avLst/>
          </a:prstGeom>
        </p:spPr>
      </p:pic>
      <p:pic>
        <p:nvPicPr>
          <p:cNvPr id="4" name="Content Placeholder 3">
            <a:extLst>
              <a:ext uri="{FF2B5EF4-FFF2-40B4-BE49-F238E27FC236}">
                <a16:creationId xmlns:a16="http://schemas.microsoft.com/office/drawing/2014/main" id="{2E5FA7A6-B679-D5B8-8E1B-B4653B570241}"/>
              </a:ext>
            </a:extLst>
          </p:cNvPr>
          <p:cNvPicPr>
            <a:picLocks noChangeAspect="1"/>
          </p:cNvPicPr>
          <p:nvPr/>
        </p:nvPicPr>
        <p:blipFill>
          <a:blip r:embed="rId4"/>
          <a:stretch>
            <a:fillRect/>
          </a:stretch>
        </p:blipFill>
        <p:spPr>
          <a:xfrm>
            <a:off x="5260255" y="3436664"/>
            <a:ext cx="3194378" cy="2691264"/>
          </a:xfrm>
          <a:prstGeom prst="rect">
            <a:avLst/>
          </a:prstGeom>
        </p:spPr>
      </p:pic>
      <p:pic>
        <p:nvPicPr>
          <p:cNvPr id="5" name="Picture 4">
            <a:extLst>
              <a:ext uri="{FF2B5EF4-FFF2-40B4-BE49-F238E27FC236}">
                <a16:creationId xmlns:a16="http://schemas.microsoft.com/office/drawing/2014/main" id="{F163BF46-82AA-1B7C-046C-CCB63902D167}"/>
              </a:ext>
            </a:extLst>
          </p:cNvPr>
          <p:cNvPicPr>
            <a:picLocks noChangeAspect="1"/>
          </p:cNvPicPr>
          <p:nvPr/>
        </p:nvPicPr>
        <p:blipFill>
          <a:blip r:embed="rId5"/>
          <a:stretch>
            <a:fillRect/>
          </a:stretch>
        </p:blipFill>
        <p:spPr>
          <a:xfrm>
            <a:off x="8589914" y="3558639"/>
            <a:ext cx="3248352" cy="2444385"/>
          </a:xfrm>
          <a:prstGeom prst="rect">
            <a:avLst/>
          </a:prstGeom>
        </p:spPr>
      </p:pic>
    </p:spTree>
    <p:extLst>
      <p:ext uri="{BB962C8B-B14F-4D97-AF65-F5344CB8AC3E}">
        <p14:creationId xmlns:p14="http://schemas.microsoft.com/office/powerpoint/2010/main" val="290095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6EFA94-7CE4-19F5-5D7A-DD0AFA1CB827}"/>
              </a:ext>
            </a:extLst>
          </p:cNvPr>
          <p:cNvSpPr>
            <a:spLocks noGrp="1"/>
          </p:cNvSpPr>
          <p:nvPr>
            <p:ph type="title"/>
          </p:nvPr>
        </p:nvSpPr>
        <p:spPr>
          <a:xfrm>
            <a:off x="838200" y="978408"/>
            <a:ext cx="3721608" cy="1106424"/>
          </a:xfrm>
        </p:spPr>
        <p:txBody>
          <a:bodyPr>
            <a:normAutofit/>
          </a:bodyPr>
          <a:lstStyle/>
          <a:p>
            <a:r>
              <a:rPr lang="en-US" sz="2800" kern="1200" dirty="0" err="1">
                <a:solidFill>
                  <a:schemeClr val="tx1"/>
                </a:solidFill>
                <a:latin typeface="+mj-lt"/>
                <a:ea typeface="+mj-ea"/>
                <a:cs typeface="+mj-cs"/>
              </a:rPr>
              <a:t>Analisys</a:t>
            </a:r>
            <a:r>
              <a:rPr lang="en-US" sz="2800" kern="1200" dirty="0">
                <a:solidFill>
                  <a:schemeClr val="tx1"/>
                </a:solidFill>
                <a:latin typeface="+mj-lt"/>
                <a:ea typeface="+mj-ea"/>
                <a:cs typeface="+mj-cs"/>
              </a:rPr>
              <a:t> of Sliding Window </a:t>
            </a:r>
            <a:r>
              <a:rPr lang="en-US" sz="2800" kern="1200" dirty="0" err="1">
                <a:solidFill>
                  <a:schemeClr val="tx1"/>
                </a:solidFill>
                <a:latin typeface="+mj-lt"/>
                <a:ea typeface="+mj-ea"/>
                <a:cs typeface="+mj-cs"/>
              </a:rPr>
              <a:t>lenght</a:t>
            </a:r>
            <a:endParaRPr lang="it-IT" sz="2800" dirty="0"/>
          </a:p>
        </p:txBody>
      </p:sp>
      <p:sp>
        <p:nvSpPr>
          <p:cNvPr id="22" name="Rectangle 21">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Content Placeholder 14">
            <a:extLst>
              <a:ext uri="{FF2B5EF4-FFF2-40B4-BE49-F238E27FC236}">
                <a16:creationId xmlns:a16="http://schemas.microsoft.com/office/drawing/2014/main" id="{92E434E8-A7A3-D310-7187-1C82EB5FE4F2}"/>
              </a:ext>
            </a:extLst>
          </p:cNvPr>
          <p:cNvSpPr>
            <a:spLocks noGrp="1"/>
          </p:cNvSpPr>
          <p:nvPr>
            <p:ph idx="1"/>
          </p:nvPr>
        </p:nvSpPr>
        <p:spPr>
          <a:xfrm>
            <a:off x="838200" y="2368296"/>
            <a:ext cx="3721608" cy="3502152"/>
          </a:xfrm>
        </p:spPr>
        <p:txBody>
          <a:bodyPr>
            <a:normAutofit/>
          </a:bodyPr>
          <a:lstStyle/>
          <a:p>
            <a:r>
              <a:rPr lang="it-IT" sz="1800" dirty="0" err="1"/>
              <a:t>Istantaneous</a:t>
            </a:r>
            <a:r>
              <a:rPr lang="it-IT" sz="1800" dirty="0"/>
              <a:t> </a:t>
            </a:r>
            <a:r>
              <a:rPr lang="it-IT" sz="1800" dirty="0" err="1"/>
              <a:t>reward</a:t>
            </a:r>
            <a:r>
              <a:rPr lang="it-IT" sz="1800" dirty="0"/>
              <a:t> </a:t>
            </a:r>
            <a:r>
              <a:rPr lang="it-IT" sz="1800" dirty="0" err="1"/>
              <a:t>is</a:t>
            </a:r>
            <a:r>
              <a:rPr lang="it-IT" sz="1800" dirty="0"/>
              <a:t> more fine-</a:t>
            </a:r>
            <a:r>
              <a:rPr lang="it-IT" sz="1800" dirty="0" err="1"/>
              <a:t>grained</a:t>
            </a:r>
            <a:r>
              <a:rPr lang="it-IT" sz="1800" dirty="0"/>
              <a:t> with </a:t>
            </a:r>
            <a:r>
              <a:rPr lang="it-IT" sz="1800" dirty="0" err="1"/>
              <a:t>shorter</a:t>
            </a:r>
            <a:r>
              <a:rPr lang="it-IT" sz="1800" dirty="0"/>
              <a:t> w so </a:t>
            </a:r>
            <a:r>
              <a:rPr lang="it-IT" sz="1800" dirty="0" err="1"/>
              <a:t>it</a:t>
            </a:r>
            <a:r>
              <a:rPr lang="it-IT" sz="1800" dirty="0"/>
              <a:t> </a:t>
            </a:r>
            <a:r>
              <a:rPr lang="it-IT" sz="1800" dirty="0" err="1"/>
              <a:t>allows</a:t>
            </a:r>
            <a:r>
              <a:rPr lang="it-IT" sz="1800" dirty="0"/>
              <a:t> </a:t>
            </a:r>
            <a:r>
              <a:rPr lang="it-IT" sz="1800" dirty="0" err="1"/>
              <a:t>better</a:t>
            </a:r>
            <a:r>
              <a:rPr lang="it-IT" sz="1800" dirty="0"/>
              <a:t> monitoring of </a:t>
            </a:r>
            <a:r>
              <a:rPr lang="it-IT" sz="1800" dirty="0" err="1"/>
              <a:t>recent</a:t>
            </a:r>
            <a:r>
              <a:rPr lang="it-IT" sz="1800" dirty="0"/>
              <a:t> actions </a:t>
            </a:r>
            <a:r>
              <a:rPr lang="it-IT" sz="1800" dirty="0" err="1"/>
              <a:t>as</a:t>
            </a:r>
            <a:r>
              <a:rPr lang="it-IT" sz="1800" dirty="0"/>
              <a:t> </a:t>
            </a:r>
            <a:r>
              <a:rPr lang="en-US" sz="1800" dirty="0"/>
              <a:t>fluctuations in performance will be more apparent</a:t>
            </a:r>
            <a:endParaRPr lang="it-IT" sz="1800" dirty="0"/>
          </a:p>
          <a:p>
            <a:r>
              <a:rPr lang="it-IT" sz="1800" dirty="0" err="1"/>
              <a:t>Istantaneous</a:t>
            </a:r>
            <a:r>
              <a:rPr lang="it-IT" sz="1800" dirty="0"/>
              <a:t> </a:t>
            </a:r>
            <a:r>
              <a:rPr lang="it-IT" sz="1800" dirty="0" err="1"/>
              <a:t>regret</a:t>
            </a:r>
            <a:r>
              <a:rPr lang="it-IT" sz="1800" dirty="0"/>
              <a:t> </a:t>
            </a:r>
            <a:r>
              <a:rPr lang="it-IT" sz="1800" dirty="0" err="1"/>
              <a:t>is</a:t>
            </a:r>
            <a:r>
              <a:rPr lang="it-IT" sz="1800" dirty="0"/>
              <a:t> more fine-</a:t>
            </a:r>
            <a:r>
              <a:rPr lang="it-IT" sz="1800" dirty="0" err="1"/>
              <a:t>grained</a:t>
            </a:r>
            <a:r>
              <a:rPr lang="it-IT" sz="1800" dirty="0"/>
              <a:t> </a:t>
            </a:r>
            <a:r>
              <a:rPr lang="it-IT" sz="1800" dirty="0" err="1"/>
              <a:t>too</a:t>
            </a:r>
            <a:r>
              <a:rPr lang="it-IT" sz="1800" dirty="0"/>
              <a:t> with </a:t>
            </a:r>
            <a:r>
              <a:rPr lang="it-IT" sz="1800" dirty="0" err="1"/>
              <a:t>shorter</a:t>
            </a:r>
            <a:r>
              <a:rPr lang="it-IT" sz="1800" dirty="0"/>
              <a:t> w so </a:t>
            </a:r>
            <a:r>
              <a:rPr lang="it-IT" sz="1800" dirty="0" err="1"/>
              <a:t>it</a:t>
            </a:r>
            <a:r>
              <a:rPr lang="it-IT" sz="1800" dirty="0"/>
              <a:t> </a:t>
            </a:r>
            <a:r>
              <a:rPr lang="it-IT" sz="1800" dirty="0" err="1"/>
              <a:t>also</a:t>
            </a:r>
            <a:r>
              <a:rPr lang="it-IT" sz="1800" dirty="0"/>
              <a:t> helps </a:t>
            </a:r>
            <a:r>
              <a:rPr lang="it-IT" sz="1800" dirty="0" err="1"/>
              <a:t>detecting</a:t>
            </a:r>
            <a:r>
              <a:rPr lang="it-IT" sz="1800" dirty="0"/>
              <a:t> </a:t>
            </a:r>
            <a:r>
              <a:rPr lang="it-IT" sz="1800" dirty="0" err="1"/>
              <a:t>suboptimal</a:t>
            </a:r>
            <a:r>
              <a:rPr lang="it-IT" sz="1800" dirty="0"/>
              <a:t> </a:t>
            </a:r>
            <a:r>
              <a:rPr lang="it-IT" sz="1800" dirty="0" err="1"/>
              <a:t>behaviors</a:t>
            </a:r>
            <a:endParaRPr lang="it-IT" sz="1800" dirty="0"/>
          </a:p>
          <a:p>
            <a:endParaRPr lang="en-US" sz="1700" dirty="0"/>
          </a:p>
        </p:txBody>
      </p:sp>
      <p:pic>
        <p:nvPicPr>
          <p:cNvPr id="11" name="Picture 10" descr="A graph of blue lines&#10;&#10;Description automatically generated">
            <a:extLst>
              <a:ext uri="{FF2B5EF4-FFF2-40B4-BE49-F238E27FC236}">
                <a16:creationId xmlns:a16="http://schemas.microsoft.com/office/drawing/2014/main" id="{763B3675-E3E1-91E7-894A-C7B9269F9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3267" y="633777"/>
            <a:ext cx="3248351" cy="2688011"/>
          </a:xfrm>
          <a:prstGeom prst="rect">
            <a:avLst/>
          </a:prstGeom>
        </p:spPr>
      </p:pic>
      <p:pic>
        <p:nvPicPr>
          <p:cNvPr id="9" name="Picture 8" descr="A graph with blue lines&#10;&#10;Description automatically generated">
            <a:extLst>
              <a:ext uri="{FF2B5EF4-FFF2-40B4-BE49-F238E27FC236}">
                <a16:creationId xmlns:a16="http://schemas.microsoft.com/office/drawing/2014/main" id="{C7176359-9F9B-31F2-93F5-F381EAE46E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9914" y="662202"/>
            <a:ext cx="3248352" cy="2631165"/>
          </a:xfrm>
          <a:prstGeom prst="rect">
            <a:avLst/>
          </a:prstGeom>
        </p:spPr>
      </p:pic>
      <p:pic>
        <p:nvPicPr>
          <p:cNvPr id="7" name="Picture 6" descr="A graph of blue lines&#10;&#10;Description automatically generated">
            <a:extLst>
              <a:ext uri="{FF2B5EF4-FFF2-40B4-BE49-F238E27FC236}">
                <a16:creationId xmlns:a16="http://schemas.microsoft.com/office/drawing/2014/main" id="{BBCAB9DA-8862-0578-8A02-5D1AC4DE49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5909" y="3436664"/>
            <a:ext cx="3223069" cy="2691264"/>
          </a:xfrm>
          <a:prstGeom prst="rect">
            <a:avLst/>
          </a:prstGeom>
        </p:spPr>
      </p:pic>
      <p:pic>
        <p:nvPicPr>
          <p:cNvPr id="5" name="Content Placeholder 4" descr="A graph of blue lines&#10;&#10;Description automatically generated">
            <a:extLst>
              <a:ext uri="{FF2B5EF4-FFF2-40B4-BE49-F238E27FC236}">
                <a16:creationId xmlns:a16="http://schemas.microsoft.com/office/drawing/2014/main" id="{EBCF0E0B-337B-7607-7550-E24F051028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89914" y="3493673"/>
            <a:ext cx="3248352" cy="2574318"/>
          </a:xfrm>
          <a:prstGeom prst="rect">
            <a:avLst/>
          </a:prstGeom>
        </p:spPr>
      </p:pic>
    </p:spTree>
    <p:extLst>
      <p:ext uri="{BB962C8B-B14F-4D97-AF65-F5344CB8AC3E}">
        <p14:creationId xmlns:p14="http://schemas.microsoft.com/office/powerpoint/2010/main" val="3729256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A38B6-1730-B906-B230-5C6E4C307DD6}"/>
              </a:ext>
            </a:extLst>
          </p:cNvPr>
          <p:cNvSpPr>
            <a:spLocks noGrp="1"/>
          </p:cNvSpPr>
          <p:nvPr>
            <p:ph type="title"/>
          </p:nvPr>
        </p:nvSpPr>
        <p:spPr/>
        <p:txBody>
          <a:bodyPr/>
          <a:lstStyle/>
          <a:p>
            <a:r>
              <a:rPr lang="it-IT" dirty="0"/>
              <a:t>CUSUM-UCB: a </a:t>
            </a:r>
            <a:r>
              <a:rPr lang="it-IT" dirty="0" err="1"/>
              <a:t>simple</a:t>
            </a:r>
            <a:r>
              <a:rPr lang="it-IT" dirty="0"/>
              <a:t> </a:t>
            </a:r>
            <a:r>
              <a:rPr lang="it-IT" dirty="0" err="1"/>
              <a:t>change</a:t>
            </a:r>
            <a:r>
              <a:rPr lang="it-IT" dirty="0"/>
              <a:t> detector</a:t>
            </a:r>
          </a:p>
        </p:txBody>
      </p:sp>
      <p:sp>
        <p:nvSpPr>
          <p:cNvPr id="3" name="Content Placeholder 2">
            <a:extLst>
              <a:ext uri="{FF2B5EF4-FFF2-40B4-BE49-F238E27FC236}">
                <a16:creationId xmlns:a16="http://schemas.microsoft.com/office/drawing/2014/main" id="{716F4881-FD69-7D26-DBE5-EB3A4C36E783}"/>
              </a:ext>
            </a:extLst>
          </p:cNvPr>
          <p:cNvSpPr>
            <a:spLocks noGrp="1"/>
          </p:cNvSpPr>
          <p:nvPr>
            <p:ph idx="1"/>
          </p:nvPr>
        </p:nvSpPr>
        <p:spPr/>
        <p:txBody>
          <a:bodyPr>
            <a:normAutofit fontScale="92500" lnSpcReduction="20000"/>
          </a:bodyPr>
          <a:lstStyle/>
          <a:p>
            <a:r>
              <a:rPr lang="en-US" dirty="0"/>
              <a:t>Actively detects changes in the environment</a:t>
            </a:r>
          </a:p>
          <a:p>
            <a:r>
              <a:rPr lang="en-US" dirty="0"/>
              <a:t>Reset the learning algorithm when a change is detected</a:t>
            </a:r>
          </a:p>
          <a:p>
            <a:r>
              <a:rPr lang="en-US" dirty="0"/>
              <a:t>Basically works as UCB1, but uses the mean and the number of pulled arm after the last change detection to pull an arm, then looks for changes in the mean above a threshold, in case resets the parameters</a:t>
            </a:r>
          </a:p>
          <a:p>
            <a:r>
              <a:rPr lang="en-US" dirty="0"/>
              <a:t>Algorithm parameters :</a:t>
            </a:r>
          </a:p>
          <a:p>
            <a:pPr lvl="1"/>
            <a:r>
              <a:rPr lang="en-US" dirty="0"/>
              <a:t>Use the first M samples of the reward of arm a to compute the empirical mean µ(a) of the arm</a:t>
            </a:r>
          </a:p>
          <a:p>
            <a:pPr lvl="1"/>
            <a:r>
              <a:rPr lang="en-US" dirty="0"/>
              <a:t>ϵ  The expected value or reference for detecting deviations.</a:t>
            </a:r>
          </a:p>
          <a:p>
            <a:pPr lvl="1"/>
            <a:r>
              <a:rPr lang="en-US" dirty="0"/>
              <a:t>H threshold, the </a:t>
            </a:r>
            <a:r>
              <a:rPr lang="en-US" dirty="0" err="1"/>
              <a:t>limite</a:t>
            </a:r>
            <a:r>
              <a:rPr lang="en-US" dirty="0"/>
              <a:t> above which the change is detected</a:t>
            </a:r>
          </a:p>
          <a:p>
            <a:r>
              <a:rPr lang="en-US" dirty="0"/>
              <a:t>Tracks the cumulative deviation over time. If this value exceeds the threshold, it signals a potential change in the process.</a:t>
            </a:r>
            <a:endParaRPr lang="it-IT" dirty="0"/>
          </a:p>
        </p:txBody>
      </p:sp>
    </p:spTree>
    <p:extLst>
      <p:ext uri="{BB962C8B-B14F-4D97-AF65-F5344CB8AC3E}">
        <p14:creationId xmlns:p14="http://schemas.microsoft.com/office/powerpoint/2010/main" val="3800578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4F99093-FB6D-43E0-AA45-FA744653E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E8B83EF-4FB2-4C16-B94A-73A8FBCD1E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2" name="Group 21">
            <a:extLst>
              <a:ext uri="{FF2B5EF4-FFF2-40B4-BE49-F238E27FC236}">
                <a16:creationId xmlns:a16="http://schemas.microsoft.com/office/drawing/2014/main" id="{65CE4779-ABAB-448C-B806-A60E8F835D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284E8940-EE47-4A50-B7D3-F4BF68524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9BA40340-BD4D-49C0-8BC6-61AF7391F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79A4281-F939-4206-9B6F-8DDD2FDAA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38774401-76BE-487C-8645-DC90C833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1AA69CE3-DA26-1ADD-6429-7249A77BA3C9}"/>
              </a:ext>
            </a:extLst>
          </p:cNvPr>
          <p:cNvSpPr>
            <a:spLocks noGrp="1"/>
          </p:cNvSpPr>
          <p:nvPr>
            <p:ph type="title"/>
          </p:nvPr>
        </p:nvSpPr>
        <p:spPr>
          <a:xfrm>
            <a:off x="804672" y="802955"/>
            <a:ext cx="4133690" cy="1454051"/>
          </a:xfrm>
        </p:spPr>
        <p:txBody>
          <a:bodyPr>
            <a:normAutofit/>
          </a:bodyPr>
          <a:lstStyle/>
          <a:p>
            <a:r>
              <a:rPr lang="it-IT" sz="3600">
                <a:solidFill>
                  <a:schemeClr val="tx2"/>
                </a:solidFill>
              </a:rPr>
              <a:t>CUMSUM with changing parameters</a:t>
            </a:r>
          </a:p>
        </p:txBody>
      </p:sp>
      <p:sp>
        <p:nvSpPr>
          <p:cNvPr id="15" name="Content Placeholder 14">
            <a:extLst>
              <a:ext uri="{FF2B5EF4-FFF2-40B4-BE49-F238E27FC236}">
                <a16:creationId xmlns:a16="http://schemas.microsoft.com/office/drawing/2014/main" id="{7A9736F4-AE73-E310-5E02-07D75AE31739}"/>
              </a:ext>
            </a:extLst>
          </p:cNvPr>
          <p:cNvSpPr>
            <a:spLocks noGrp="1"/>
          </p:cNvSpPr>
          <p:nvPr>
            <p:ph idx="1"/>
          </p:nvPr>
        </p:nvSpPr>
        <p:spPr>
          <a:xfrm>
            <a:off x="804672" y="2421682"/>
            <a:ext cx="4133360" cy="3639289"/>
          </a:xfrm>
        </p:spPr>
        <p:txBody>
          <a:bodyPr anchor="ctr">
            <a:normAutofit/>
          </a:bodyPr>
          <a:lstStyle/>
          <a:p>
            <a:r>
              <a:rPr lang="en-US" sz="1400" dirty="0"/>
              <a:t>With a higher threshold H change detection is slower, meaning the agent may continue to act </a:t>
            </a:r>
            <a:r>
              <a:rPr lang="en-US" sz="1400" dirty="0" err="1"/>
              <a:t>suboptimally</a:t>
            </a:r>
            <a:r>
              <a:rPr lang="en-US" sz="1400" dirty="0"/>
              <a:t> for a longer period before detecting the shift in rewards. This leads to higher </a:t>
            </a:r>
            <a:r>
              <a:rPr lang="en-US" sz="1400" b="1" dirty="0"/>
              <a:t>cumulative regret</a:t>
            </a:r>
            <a:r>
              <a:rPr lang="en-US" sz="1400" dirty="0"/>
              <a:t> </a:t>
            </a:r>
          </a:p>
          <a:p>
            <a:r>
              <a:rPr lang="en-US" sz="1400" dirty="0"/>
              <a:t>With higher expected value ϵ</a:t>
            </a:r>
            <a:r>
              <a:rPr lang="en-US" sz="1400" b="1" dirty="0"/>
              <a:t> , i</a:t>
            </a:r>
            <a:r>
              <a:rPr lang="en-US" sz="1400" dirty="0"/>
              <a:t>f the target mean is too high, the algorithm may trigger alarms frequently, as even small deviations from this high target will be seen as significant. This can increase </a:t>
            </a:r>
            <a:r>
              <a:rPr lang="en-US" sz="1400" b="1" dirty="0"/>
              <a:t>cumulative rewards</a:t>
            </a:r>
          </a:p>
          <a:p>
            <a:r>
              <a:rPr lang="en-US" sz="1400" dirty="0"/>
              <a:t>With lower ϵ , if the target mean is set too low, the algorithm might trigger fewer alarms, as observed values may not exceed the threshold often. The agent may miss opportunities to capture higher rewards, resulting in lower </a:t>
            </a:r>
            <a:r>
              <a:rPr lang="en-US" sz="1400" b="1" dirty="0"/>
              <a:t>cumulative rewards</a:t>
            </a:r>
            <a:r>
              <a:rPr lang="en-US" sz="1400" dirty="0"/>
              <a:t>.</a:t>
            </a:r>
            <a:endParaRPr lang="en-US" sz="1400" b="1" dirty="0">
              <a:solidFill>
                <a:schemeClr val="tx2"/>
              </a:solidFill>
            </a:endParaRPr>
          </a:p>
        </p:txBody>
      </p:sp>
      <p:pic>
        <p:nvPicPr>
          <p:cNvPr id="5" name="Content Placeholder 4" descr="A graph on a black background&#10;&#10;Description automatically generated">
            <a:extLst>
              <a:ext uri="{FF2B5EF4-FFF2-40B4-BE49-F238E27FC236}">
                <a16:creationId xmlns:a16="http://schemas.microsoft.com/office/drawing/2014/main" id="{8C085A7F-BA92-E426-96DA-95A5DE4868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7950" y="845295"/>
            <a:ext cx="3110647" cy="2558507"/>
          </a:xfrm>
          <a:prstGeom prst="rect">
            <a:avLst/>
          </a:prstGeom>
        </p:spPr>
      </p:pic>
      <p:pic>
        <p:nvPicPr>
          <p:cNvPr id="9" name="Picture 8" descr="A graph on a black background&#10;&#10;Description automatically generated">
            <a:extLst>
              <a:ext uri="{FF2B5EF4-FFF2-40B4-BE49-F238E27FC236}">
                <a16:creationId xmlns:a16="http://schemas.microsoft.com/office/drawing/2014/main" id="{18CA87E4-FCC3-3B08-4A86-7EB2CA10C4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7949" y="3493081"/>
            <a:ext cx="3110647" cy="2519624"/>
          </a:xfrm>
          <a:prstGeom prst="rect">
            <a:avLst/>
          </a:prstGeom>
        </p:spPr>
      </p:pic>
      <p:pic>
        <p:nvPicPr>
          <p:cNvPr id="7" name="Picture 6" descr="A graph on a black background&#10;&#10;Description automatically generated">
            <a:extLst>
              <a:ext uri="{FF2B5EF4-FFF2-40B4-BE49-F238E27FC236}">
                <a16:creationId xmlns:a16="http://schemas.microsoft.com/office/drawing/2014/main" id="{F293293C-3C2D-0EC0-3955-D19D441E55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1129" y="884178"/>
            <a:ext cx="3110647" cy="2519624"/>
          </a:xfrm>
          <a:prstGeom prst="rect">
            <a:avLst/>
          </a:prstGeom>
        </p:spPr>
      </p:pic>
      <p:pic>
        <p:nvPicPr>
          <p:cNvPr id="11" name="Picture 10" descr="A graph with a line&#10;&#10;Description automatically generated">
            <a:extLst>
              <a:ext uri="{FF2B5EF4-FFF2-40B4-BE49-F238E27FC236}">
                <a16:creationId xmlns:a16="http://schemas.microsoft.com/office/drawing/2014/main" id="{01704112-0D58-D51F-DA91-880CDB6FAD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01129" y="3488376"/>
            <a:ext cx="3110647" cy="2418527"/>
          </a:xfrm>
          <a:prstGeom prst="rect">
            <a:avLst/>
          </a:prstGeom>
        </p:spPr>
      </p:pic>
    </p:spTree>
    <p:extLst>
      <p:ext uri="{BB962C8B-B14F-4D97-AF65-F5344CB8AC3E}">
        <p14:creationId xmlns:p14="http://schemas.microsoft.com/office/powerpoint/2010/main" val="3430678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E8F40FE-293C-453F-B8A6-427899356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A69CE3-DA26-1ADD-6429-7249A77BA3C9}"/>
              </a:ext>
            </a:extLst>
          </p:cNvPr>
          <p:cNvSpPr>
            <a:spLocks noGrp="1"/>
          </p:cNvSpPr>
          <p:nvPr>
            <p:ph type="title"/>
          </p:nvPr>
        </p:nvSpPr>
        <p:spPr>
          <a:xfrm>
            <a:off x="548640" y="856271"/>
            <a:ext cx="4114800" cy="1645139"/>
          </a:xfrm>
        </p:spPr>
        <p:txBody>
          <a:bodyPr anchor="b">
            <a:normAutofit/>
          </a:bodyPr>
          <a:lstStyle/>
          <a:p>
            <a:r>
              <a:rPr lang="it-IT" sz="3500"/>
              <a:t>CUMSUM with changing parameters</a:t>
            </a:r>
          </a:p>
        </p:txBody>
      </p:sp>
      <p:sp>
        <p:nvSpPr>
          <p:cNvPr id="20" name="Rectangle 19">
            <a:extLst>
              <a:ext uri="{FF2B5EF4-FFF2-40B4-BE49-F238E27FC236}">
                <a16:creationId xmlns:a16="http://schemas.microsoft.com/office/drawing/2014/main" id="{481EABE0-FA8E-49A5-A966-F0539111C9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86384"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56A3E26D-73B1-468C-B97B-BC18159597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40" y="2712821"/>
            <a:ext cx="3975945"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Content Placeholder 14">
            <a:extLst>
              <a:ext uri="{FF2B5EF4-FFF2-40B4-BE49-F238E27FC236}">
                <a16:creationId xmlns:a16="http://schemas.microsoft.com/office/drawing/2014/main" id="{EC30D63C-C6EE-9B51-C8DC-42E987B22280}"/>
              </a:ext>
            </a:extLst>
          </p:cNvPr>
          <p:cNvSpPr>
            <a:spLocks noGrp="1"/>
          </p:cNvSpPr>
          <p:nvPr>
            <p:ph idx="1"/>
          </p:nvPr>
        </p:nvSpPr>
        <p:spPr>
          <a:xfrm>
            <a:off x="548640" y="2942520"/>
            <a:ext cx="4114800" cy="3245804"/>
          </a:xfrm>
        </p:spPr>
        <p:txBody>
          <a:bodyPr>
            <a:normAutofit/>
          </a:bodyPr>
          <a:lstStyle/>
          <a:p>
            <a:r>
              <a:rPr lang="en-US" sz="1400" dirty="0"/>
              <a:t>With lower threshold, the algorithm is more sensitive, so the agent adapts faster to changes in the environment, potentially maximizing </a:t>
            </a:r>
            <a:r>
              <a:rPr lang="en-US" sz="1400" b="1" dirty="0"/>
              <a:t>instantaneous reward</a:t>
            </a:r>
            <a:r>
              <a:rPr lang="en-US" sz="1400" dirty="0"/>
              <a:t> sooner when the environment improves.</a:t>
            </a:r>
          </a:p>
          <a:p>
            <a:r>
              <a:rPr lang="en-US" sz="1400" dirty="0"/>
              <a:t>A lower threshold leads to faster change detection, which helps the agent reduce </a:t>
            </a:r>
            <a:r>
              <a:rPr lang="en-US" sz="1400" b="1" dirty="0"/>
              <a:t>instantaneous regret</a:t>
            </a:r>
            <a:r>
              <a:rPr lang="en-US" sz="1400" dirty="0"/>
              <a:t> when there is a sudden improvement in the optimal strategy.</a:t>
            </a:r>
          </a:p>
        </p:txBody>
      </p:sp>
      <p:pic>
        <p:nvPicPr>
          <p:cNvPr id="5" name="Content Placeholder 4" descr="A graph of a graph&#10;&#10;Description automatically generated">
            <a:extLst>
              <a:ext uri="{FF2B5EF4-FFF2-40B4-BE49-F238E27FC236}">
                <a16:creationId xmlns:a16="http://schemas.microsoft.com/office/drawing/2014/main" id="{9E35B6E3-74B9-849A-0FE9-554F7E7B42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5504" y="641824"/>
            <a:ext cx="3246120" cy="2661818"/>
          </a:xfrm>
          <a:prstGeom prst="rect">
            <a:avLst/>
          </a:prstGeom>
        </p:spPr>
      </p:pic>
      <p:pic>
        <p:nvPicPr>
          <p:cNvPr id="11" name="Picture 10" descr="A graph of blue lines&#10;&#10;Description automatically generated">
            <a:extLst>
              <a:ext uri="{FF2B5EF4-FFF2-40B4-BE49-F238E27FC236}">
                <a16:creationId xmlns:a16="http://schemas.microsoft.com/office/drawing/2014/main" id="{AFB46E7D-2DF7-7D86-D3A2-2FC7F9C93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3406" y="3459610"/>
            <a:ext cx="3246120" cy="2637473"/>
          </a:xfrm>
          <a:prstGeom prst="rect">
            <a:avLst/>
          </a:prstGeom>
        </p:spPr>
      </p:pic>
      <p:pic>
        <p:nvPicPr>
          <p:cNvPr id="9" name="Picture 8" descr="A graph with blue lines&#10;&#10;Description automatically generated">
            <a:extLst>
              <a:ext uri="{FF2B5EF4-FFF2-40B4-BE49-F238E27FC236}">
                <a16:creationId xmlns:a16="http://schemas.microsoft.com/office/drawing/2014/main" id="{F7411BAE-1433-7EEC-6904-0FF42D7D34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5502" y="3539899"/>
            <a:ext cx="3246120" cy="2556319"/>
          </a:xfrm>
          <a:prstGeom prst="rect">
            <a:avLst/>
          </a:prstGeom>
        </p:spPr>
      </p:pic>
      <p:pic>
        <p:nvPicPr>
          <p:cNvPr id="7" name="Picture 6" descr="A screen shot of a graph&#10;&#10;Description automatically generated">
            <a:extLst>
              <a:ext uri="{FF2B5EF4-FFF2-40B4-BE49-F238E27FC236}">
                <a16:creationId xmlns:a16="http://schemas.microsoft.com/office/drawing/2014/main" id="{DCEE3517-2AC5-B182-539B-205BC041DA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83406" y="715772"/>
            <a:ext cx="3246120" cy="2572549"/>
          </a:xfrm>
          <a:prstGeom prst="rect">
            <a:avLst/>
          </a:prstGeom>
        </p:spPr>
      </p:pic>
    </p:spTree>
    <p:extLst>
      <p:ext uri="{BB962C8B-B14F-4D97-AF65-F5344CB8AC3E}">
        <p14:creationId xmlns:p14="http://schemas.microsoft.com/office/powerpoint/2010/main" val="3148949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C447EE-3108-F724-5F40-E61E972E5E03}"/>
              </a:ext>
            </a:extLst>
          </p:cNvPr>
          <p:cNvSpPr>
            <a:spLocks noGrp="1"/>
          </p:cNvSpPr>
          <p:nvPr>
            <p:ph type="title"/>
          </p:nvPr>
        </p:nvSpPr>
        <p:spPr>
          <a:xfrm>
            <a:off x="630936" y="457200"/>
            <a:ext cx="4343400" cy="1929384"/>
          </a:xfrm>
        </p:spPr>
        <p:txBody>
          <a:bodyPr anchor="ctr">
            <a:normAutofit/>
          </a:bodyPr>
          <a:lstStyle/>
          <a:p>
            <a:r>
              <a:rPr lang="it-IT" sz="4800"/>
              <a:t>SW vs CUMSUM</a:t>
            </a:r>
          </a:p>
        </p:txBody>
      </p:sp>
      <p:sp>
        <p:nvSpPr>
          <p:cNvPr id="14"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5F1FDF-494C-9CBD-82F4-EBA714B9580C}"/>
              </a:ext>
            </a:extLst>
          </p:cNvPr>
          <p:cNvSpPr>
            <a:spLocks noGrp="1"/>
          </p:cNvSpPr>
          <p:nvPr>
            <p:ph idx="1"/>
          </p:nvPr>
        </p:nvSpPr>
        <p:spPr>
          <a:xfrm>
            <a:off x="5541263" y="457200"/>
            <a:ext cx="6007608" cy="1929384"/>
          </a:xfrm>
        </p:spPr>
        <p:txBody>
          <a:bodyPr anchor="ctr">
            <a:normAutofit/>
          </a:bodyPr>
          <a:lstStyle/>
          <a:p>
            <a:r>
              <a:rPr lang="it-IT" sz="1700" dirty="0"/>
              <a:t>In SW  cumulative </a:t>
            </a:r>
            <a:r>
              <a:rPr lang="it-IT" sz="1700" dirty="0" err="1"/>
              <a:t>regret</a:t>
            </a:r>
            <a:r>
              <a:rPr lang="it-IT" sz="1700" dirty="0"/>
              <a:t> </a:t>
            </a:r>
            <a:r>
              <a:rPr lang="it-IT" sz="1700" dirty="0" err="1"/>
              <a:t>is</a:t>
            </a:r>
            <a:r>
              <a:rPr lang="it-IT" sz="1700" dirty="0"/>
              <a:t> </a:t>
            </a:r>
            <a:r>
              <a:rPr lang="it-IT" sz="1700" dirty="0" err="1"/>
              <a:t>smoother</a:t>
            </a:r>
            <a:r>
              <a:rPr lang="it-IT" sz="1700" dirty="0"/>
              <a:t> </a:t>
            </a:r>
            <a:r>
              <a:rPr lang="it-IT" sz="1700" dirty="0" err="1"/>
              <a:t>while</a:t>
            </a:r>
            <a:r>
              <a:rPr lang="it-IT" sz="1700" dirty="0"/>
              <a:t> in CUMSUM </a:t>
            </a:r>
            <a:r>
              <a:rPr lang="it-IT" sz="1700" dirty="0" err="1"/>
              <a:t>there</a:t>
            </a:r>
            <a:r>
              <a:rPr lang="it-IT" sz="1700" dirty="0"/>
              <a:t> are </a:t>
            </a:r>
            <a:r>
              <a:rPr lang="it-IT" sz="1700" dirty="0" err="1"/>
              <a:t>jumps</a:t>
            </a:r>
            <a:r>
              <a:rPr lang="it-IT" sz="1700" dirty="0"/>
              <a:t> and </a:t>
            </a:r>
            <a:r>
              <a:rPr lang="it-IT" sz="1700" dirty="0" err="1"/>
              <a:t>it</a:t>
            </a:r>
            <a:r>
              <a:rPr lang="it-IT" sz="1700" dirty="0"/>
              <a:t> </a:t>
            </a:r>
            <a:r>
              <a:rPr lang="it-IT" sz="1700" dirty="0" err="1"/>
              <a:t>is</a:t>
            </a:r>
            <a:r>
              <a:rPr lang="it-IT" sz="1700" dirty="0"/>
              <a:t> </a:t>
            </a:r>
            <a:r>
              <a:rPr lang="it-IT" sz="1700" dirty="0" err="1"/>
              <a:t>smaller</a:t>
            </a:r>
            <a:r>
              <a:rPr lang="it-IT" sz="1700" dirty="0"/>
              <a:t> in </a:t>
            </a:r>
            <a:r>
              <a:rPr lang="it-IT" sz="1700" dirty="0" err="1"/>
              <a:t>average</a:t>
            </a:r>
            <a:r>
              <a:rPr lang="it-IT" sz="1700" dirty="0"/>
              <a:t> </a:t>
            </a:r>
          </a:p>
          <a:p>
            <a:r>
              <a:rPr lang="it-IT" sz="1700" dirty="0"/>
              <a:t>In CUMSUM </a:t>
            </a:r>
            <a:r>
              <a:rPr lang="it-IT" sz="1700" dirty="0" err="1"/>
              <a:t>regret</a:t>
            </a:r>
            <a:r>
              <a:rPr lang="it-IT" sz="1700" dirty="0"/>
              <a:t> </a:t>
            </a:r>
            <a:r>
              <a:rPr lang="it-IT" sz="1700" dirty="0" err="1"/>
              <a:t>is</a:t>
            </a:r>
            <a:r>
              <a:rPr lang="it-IT" sz="1700" dirty="0"/>
              <a:t> </a:t>
            </a:r>
            <a:r>
              <a:rPr lang="it-IT" sz="1700" dirty="0" err="1"/>
              <a:t>piecewise</a:t>
            </a:r>
            <a:r>
              <a:rPr lang="it-IT" sz="1700" dirty="0"/>
              <a:t> </a:t>
            </a:r>
            <a:r>
              <a:rPr lang="it-IT" sz="1700" dirty="0" err="1"/>
              <a:t>sublineare</a:t>
            </a:r>
            <a:r>
              <a:rPr lang="it-IT" sz="1700" dirty="0"/>
              <a:t>, due to the reset strategy, </a:t>
            </a:r>
            <a:r>
              <a:rPr lang="it-IT" sz="1700" dirty="0" err="1"/>
              <a:t>that</a:t>
            </a:r>
            <a:r>
              <a:rPr lang="it-IT" sz="1700" dirty="0"/>
              <a:t> </a:t>
            </a:r>
            <a:r>
              <a:rPr lang="it-IT" sz="1700" dirty="0" err="1"/>
              <a:t>tries</a:t>
            </a:r>
            <a:r>
              <a:rPr lang="it-IT" sz="1700" dirty="0"/>
              <a:t> to exploit the </a:t>
            </a:r>
            <a:r>
              <a:rPr lang="it-IT" sz="1700" dirty="0" err="1"/>
              <a:t>initial</a:t>
            </a:r>
            <a:r>
              <a:rPr lang="it-IT" sz="1700" dirty="0"/>
              <a:t>(</a:t>
            </a:r>
            <a:r>
              <a:rPr lang="it-IT" sz="1700" dirty="0" err="1"/>
              <a:t>before</a:t>
            </a:r>
            <a:r>
              <a:rPr lang="it-IT" sz="1700" dirty="0"/>
              <a:t> </a:t>
            </a:r>
            <a:r>
              <a:rPr lang="it-IT" sz="1700" dirty="0" err="1"/>
              <a:t>changes</a:t>
            </a:r>
            <a:r>
              <a:rPr lang="it-IT" sz="1700" dirty="0"/>
              <a:t>) </a:t>
            </a:r>
            <a:r>
              <a:rPr lang="it-IT" sz="1700" dirty="0" err="1"/>
              <a:t>behavior</a:t>
            </a:r>
            <a:r>
              <a:rPr lang="it-IT" sz="1700" dirty="0"/>
              <a:t> of ucb1 in non </a:t>
            </a:r>
            <a:r>
              <a:rPr lang="it-IT" sz="1700" dirty="0" err="1"/>
              <a:t>stationary</a:t>
            </a:r>
            <a:r>
              <a:rPr lang="it-IT" sz="1700" dirty="0"/>
              <a:t> </a:t>
            </a:r>
            <a:r>
              <a:rPr lang="it-IT" sz="1700" dirty="0" err="1"/>
              <a:t>environment</a:t>
            </a:r>
            <a:endParaRPr lang="it-IT" sz="1700" dirty="0"/>
          </a:p>
          <a:p>
            <a:endParaRPr lang="it-IT" sz="1700" dirty="0"/>
          </a:p>
        </p:txBody>
      </p:sp>
      <p:pic>
        <p:nvPicPr>
          <p:cNvPr id="7" name="Picture 6" descr="A graph on a black background&#10;&#10;Description automatically generated">
            <a:extLst>
              <a:ext uri="{FF2B5EF4-FFF2-40B4-BE49-F238E27FC236}">
                <a16:creationId xmlns:a16="http://schemas.microsoft.com/office/drawing/2014/main" id="{09A0BA5C-2F7D-3E66-5B73-492ED504F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056" y="2569464"/>
            <a:ext cx="4366688" cy="3678936"/>
          </a:xfrm>
          <a:prstGeom prst="rect">
            <a:avLst/>
          </a:prstGeom>
        </p:spPr>
      </p:pic>
      <p:pic>
        <p:nvPicPr>
          <p:cNvPr id="5" name="Picture 4" descr="A graph on a black background&#10;&#10;Description automatically generated">
            <a:extLst>
              <a:ext uri="{FF2B5EF4-FFF2-40B4-BE49-F238E27FC236}">
                <a16:creationId xmlns:a16="http://schemas.microsoft.com/office/drawing/2014/main" id="{36DDE8F1-4163-6826-094A-9AF2482060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2117" y="2569464"/>
            <a:ext cx="4472870" cy="3678936"/>
          </a:xfrm>
          <a:prstGeom prst="rect">
            <a:avLst/>
          </a:prstGeom>
        </p:spPr>
      </p:pic>
    </p:spTree>
    <p:extLst>
      <p:ext uri="{BB962C8B-B14F-4D97-AF65-F5344CB8AC3E}">
        <p14:creationId xmlns:p14="http://schemas.microsoft.com/office/powerpoint/2010/main" val="751825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92A8C-5071-497D-A8A4-F1DA84B81338}"/>
              </a:ext>
            </a:extLst>
          </p:cNvPr>
          <p:cNvSpPr>
            <a:spLocks noGrp="1"/>
          </p:cNvSpPr>
          <p:nvPr>
            <p:ph type="title"/>
          </p:nvPr>
        </p:nvSpPr>
        <p:spPr/>
        <p:txBody>
          <a:bodyPr/>
          <a:lstStyle/>
          <a:p>
            <a:r>
              <a:rPr lang="it-IT" dirty="0"/>
              <a:t>Pricing </a:t>
            </a:r>
            <a:r>
              <a:rPr lang="it-IT" dirty="0" err="1"/>
              <a:t>problem</a:t>
            </a:r>
            <a:endParaRPr lang="it-IT" dirty="0"/>
          </a:p>
        </p:txBody>
      </p:sp>
      <p:sp>
        <p:nvSpPr>
          <p:cNvPr id="3" name="Content Placeholder 2">
            <a:extLst>
              <a:ext uri="{FF2B5EF4-FFF2-40B4-BE49-F238E27FC236}">
                <a16:creationId xmlns:a16="http://schemas.microsoft.com/office/drawing/2014/main" id="{36763EE9-32FF-7F05-D1AB-5E87480552D8}"/>
              </a:ext>
            </a:extLst>
          </p:cNvPr>
          <p:cNvSpPr>
            <a:spLocks noGrp="1"/>
          </p:cNvSpPr>
          <p:nvPr>
            <p:ph idx="1"/>
          </p:nvPr>
        </p:nvSpPr>
        <p:spPr/>
        <p:txBody>
          <a:bodyPr>
            <a:normAutofit/>
          </a:bodyPr>
          <a:lstStyle/>
          <a:p>
            <a:r>
              <a:rPr lang="it-IT" dirty="0" err="1"/>
              <a:t>Is</a:t>
            </a:r>
            <a:r>
              <a:rPr lang="it-IT" dirty="0"/>
              <a:t> the </a:t>
            </a:r>
            <a:r>
              <a:rPr lang="it-IT" dirty="0" err="1"/>
              <a:t>problem</a:t>
            </a:r>
            <a:r>
              <a:rPr lang="it-IT" dirty="0"/>
              <a:t> of </a:t>
            </a:r>
            <a:r>
              <a:rPr lang="it-IT" dirty="0" err="1"/>
              <a:t>finding</a:t>
            </a:r>
            <a:r>
              <a:rPr lang="it-IT" dirty="0"/>
              <a:t> the </a:t>
            </a:r>
            <a:r>
              <a:rPr lang="it-IT" dirty="0" err="1"/>
              <a:t>optimal</a:t>
            </a:r>
            <a:r>
              <a:rPr lang="it-IT" dirty="0"/>
              <a:t> price.</a:t>
            </a:r>
          </a:p>
          <a:p>
            <a:r>
              <a:rPr lang="it-IT" dirty="0" err="1"/>
              <a:t>Tipically</a:t>
            </a:r>
            <a:r>
              <a:rPr lang="it-IT" dirty="0"/>
              <a:t> by </a:t>
            </a:r>
            <a:r>
              <a:rPr lang="it-IT" dirty="0" err="1"/>
              <a:t>maximizing</a:t>
            </a:r>
            <a:r>
              <a:rPr lang="it-IT" dirty="0"/>
              <a:t> the profit Π(p)=(p−c)⋅D(p), </a:t>
            </a:r>
            <a:r>
              <a:rPr lang="it-IT" dirty="0" err="1"/>
              <a:t>where</a:t>
            </a:r>
            <a:r>
              <a:rPr lang="it-IT" dirty="0"/>
              <a:t>:</a:t>
            </a:r>
          </a:p>
          <a:p>
            <a:pPr lvl="1"/>
            <a:r>
              <a:rPr lang="it-IT" dirty="0"/>
              <a:t>p </a:t>
            </a:r>
            <a:r>
              <a:rPr lang="it-IT" dirty="0" err="1"/>
              <a:t>is</a:t>
            </a:r>
            <a:r>
              <a:rPr lang="it-IT" dirty="0"/>
              <a:t> the price,</a:t>
            </a:r>
          </a:p>
          <a:p>
            <a:pPr lvl="1"/>
            <a:r>
              <a:rPr lang="it-IT" dirty="0"/>
              <a:t>c </a:t>
            </a:r>
            <a:r>
              <a:rPr lang="it-IT" dirty="0" err="1"/>
              <a:t>is</a:t>
            </a:r>
            <a:r>
              <a:rPr lang="it-IT" dirty="0"/>
              <a:t> the cost,</a:t>
            </a:r>
          </a:p>
          <a:p>
            <a:pPr lvl="1"/>
            <a:r>
              <a:rPr lang="it-IT" dirty="0"/>
              <a:t>D(p) </a:t>
            </a:r>
            <a:r>
              <a:rPr lang="it-IT" dirty="0" err="1"/>
              <a:t>is</a:t>
            </a:r>
            <a:r>
              <a:rPr lang="it-IT" dirty="0"/>
              <a:t> the demand </a:t>
            </a:r>
            <a:r>
              <a:rPr lang="it-IT" dirty="0" err="1"/>
              <a:t>function</a:t>
            </a:r>
            <a:r>
              <a:rPr lang="it-IT" dirty="0"/>
              <a:t>.</a:t>
            </a:r>
          </a:p>
          <a:p>
            <a:endParaRPr lang="it-IT" dirty="0"/>
          </a:p>
        </p:txBody>
      </p:sp>
    </p:spTree>
    <p:extLst>
      <p:ext uri="{BB962C8B-B14F-4D97-AF65-F5344CB8AC3E}">
        <p14:creationId xmlns:p14="http://schemas.microsoft.com/office/powerpoint/2010/main" val="3861088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white rectangular box with blue text&#10;&#10;Description automatically generated with medium confidence">
            <a:extLst>
              <a:ext uri="{FF2B5EF4-FFF2-40B4-BE49-F238E27FC236}">
                <a16:creationId xmlns:a16="http://schemas.microsoft.com/office/drawing/2014/main" id="{D0A41F3B-63DD-8530-D5BC-58E9D2345DD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19"/>
          <a:stretch/>
        </p:blipFill>
        <p:spPr>
          <a:xfrm>
            <a:off x="20" y="1282"/>
            <a:ext cx="12191980" cy="6856718"/>
          </a:xfrm>
          <a:prstGeom prst="rect">
            <a:avLst/>
          </a:prstGeom>
        </p:spPr>
      </p:pic>
    </p:spTree>
    <p:extLst>
      <p:ext uri="{BB962C8B-B14F-4D97-AF65-F5344CB8AC3E}">
        <p14:creationId xmlns:p14="http://schemas.microsoft.com/office/powerpoint/2010/main" val="1885696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white rectangular frame with blue lines and black text&#10;&#10;Description automatically generated">
            <a:extLst>
              <a:ext uri="{FF2B5EF4-FFF2-40B4-BE49-F238E27FC236}">
                <a16:creationId xmlns:a16="http://schemas.microsoft.com/office/drawing/2014/main" id="{1EC55CC1-308F-F18E-5BC4-2AD3A139998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372" r="53" b="-1"/>
          <a:stretch/>
        </p:blipFill>
        <p:spPr>
          <a:xfrm>
            <a:off x="20" y="1282"/>
            <a:ext cx="12191980" cy="6856718"/>
          </a:xfrm>
          <a:prstGeom prst="rect">
            <a:avLst/>
          </a:prstGeom>
        </p:spPr>
      </p:pic>
    </p:spTree>
    <p:extLst>
      <p:ext uri="{BB962C8B-B14F-4D97-AF65-F5344CB8AC3E}">
        <p14:creationId xmlns:p14="http://schemas.microsoft.com/office/powerpoint/2010/main" val="728893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70AD8-551A-3B9E-C8C7-F30EAE929B02}"/>
              </a:ext>
            </a:extLst>
          </p:cNvPr>
          <p:cNvSpPr>
            <a:spLocks noGrp="1"/>
          </p:cNvSpPr>
          <p:nvPr>
            <p:ph type="title"/>
          </p:nvPr>
        </p:nvSpPr>
        <p:spPr/>
        <p:txBody>
          <a:bodyPr/>
          <a:lstStyle/>
          <a:p>
            <a:r>
              <a:rPr lang="it-IT" dirty="0" err="1"/>
              <a:t>Requests</a:t>
            </a:r>
            <a:endParaRPr lang="it-IT" dirty="0"/>
          </a:p>
        </p:txBody>
      </p:sp>
      <p:sp>
        <p:nvSpPr>
          <p:cNvPr id="3" name="Content Placeholder 2">
            <a:extLst>
              <a:ext uri="{FF2B5EF4-FFF2-40B4-BE49-F238E27FC236}">
                <a16:creationId xmlns:a16="http://schemas.microsoft.com/office/drawing/2014/main" id="{A7BFA7A9-55A7-42E2-ED91-02567BB06FB6}"/>
              </a:ext>
            </a:extLst>
          </p:cNvPr>
          <p:cNvSpPr>
            <a:spLocks noGrp="1"/>
          </p:cNvSpPr>
          <p:nvPr>
            <p:ph idx="1"/>
          </p:nvPr>
        </p:nvSpPr>
        <p:spPr/>
        <p:txBody>
          <a:bodyPr/>
          <a:lstStyle/>
          <a:p>
            <a:pPr marL="0" indent="0">
              <a:buNone/>
            </a:pPr>
            <a:r>
              <a:rPr lang="it-IT" dirty="0"/>
              <a:t>The </a:t>
            </a:r>
            <a:r>
              <a:rPr lang="it-IT" dirty="0" err="1"/>
              <a:t>average</a:t>
            </a:r>
            <a:r>
              <a:rPr lang="it-IT" dirty="0"/>
              <a:t> and standard </a:t>
            </a:r>
            <a:r>
              <a:rPr lang="it-IT" dirty="0" err="1"/>
              <a:t>deviation</a:t>
            </a:r>
            <a:r>
              <a:rPr lang="it-IT" dirty="0"/>
              <a:t> of</a:t>
            </a:r>
          </a:p>
          <a:p>
            <a:r>
              <a:rPr lang="it-IT" dirty="0"/>
              <a:t>Cumulative </a:t>
            </a:r>
            <a:r>
              <a:rPr lang="it-IT" dirty="0" err="1"/>
              <a:t>regret</a:t>
            </a:r>
            <a:r>
              <a:rPr lang="it-IT" dirty="0"/>
              <a:t> </a:t>
            </a:r>
          </a:p>
          <a:p>
            <a:r>
              <a:rPr lang="it-IT" dirty="0"/>
              <a:t>Cumulative </a:t>
            </a:r>
            <a:r>
              <a:rPr lang="it-IT" dirty="0" err="1"/>
              <a:t>reward</a:t>
            </a:r>
            <a:endParaRPr lang="it-IT" dirty="0"/>
          </a:p>
          <a:p>
            <a:r>
              <a:rPr lang="it-IT" dirty="0" err="1"/>
              <a:t>Instantaneous</a:t>
            </a:r>
            <a:r>
              <a:rPr lang="it-IT" dirty="0"/>
              <a:t> </a:t>
            </a:r>
            <a:r>
              <a:rPr lang="it-IT" dirty="0" err="1"/>
              <a:t>regret</a:t>
            </a:r>
            <a:endParaRPr lang="it-IT" dirty="0"/>
          </a:p>
          <a:p>
            <a:r>
              <a:rPr lang="it-IT" dirty="0" err="1"/>
              <a:t>Instantaneous</a:t>
            </a:r>
            <a:r>
              <a:rPr lang="it-IT" dirty="0"/>
              <a:t> </a:t>
            </a:r>
            <a:r>
              <a:rPr lang="it-IT" dirty="0" err="1"/>
              <a:t>reward</a:t>
            </a:r>
            <a:endParaRPr lang="it-IT" dirty="0"/>
          </a:p>
          <a:p>
            <a:endParaRPr lang="it-IT" dirty="0"/>
          </a:p>
        </p:txBody>
      </p:sp>
    </p:spTree>
    <p:extLst>
      <p:ext uri="{BB962C8B-B14F-4D97-AF65-F5344CB8AC3E}">
        <p14:creationId xmlns:p14="http://schemas.microsoft.com/office/powerpoint/2010/main" val="1459735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7D951AA-2CAF-11A6-735B-4DCAF9303145}"/>
              </a:ext>
            </a:extLst>
          </p:cNvPr>
          <p:cNvSpPr>
            <a:spLocks noGrp="1"/>
          </p:cNvSpPr>
          <p:nvPr>
            <p:ph type="title"/>
          </p:nvPr>
        </p:nvSpPr>
        <p:spPr>
          <a:xfrm>
            <a:off x="838200" y="978408"/>
            <a:ext cx="3721608" cy="1106424"/>
          </a:xfrm>
        </p:spPr>
        <p:txBody>
          <a:bodyPr>
            <a:normAutofit/>
          </a:bodyPr>
          <a:lstStyle/>
          <a:p>
            <a:r>
              <a:rPr lang="it-IT" sz="2800"/>
              <a:t>TS algo results</a:t>
            </a:r>
          </a:p>
        </p:txBody>
      </p:sp>
      <p:sp>
        <p:nvSpPr>
          <p:cNvPr id="29" name="Rectangle 28">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Content Placeholder 21">
            <a:extLst>
              <a:ext uri="{FF2B5EF4-FFF2-40B4-BE49-F238E27FC236}">
                <a16:creationId xmlns:a16="http://schemas.microsoft.com/office/drawing/2014/main" id="{20ADE16A-8EE7-C8CC-F3AF-2384796928DC}"/>
              </a:ext>
            </a:extLst>
          </p:cNvPr>
          <p:cNvSpPr>
            <a:spLocks noGrp="1"/>
          </p:cNvSpPr>
          <p:nvPr>
            <p:ph idx="1"/>
          </p:nvPr>
        </p:nvSpPr>
        <p:spPr>
          <a:xfrm>
            <a:off x="838200" y="2368296"/>
            <a:ext cx="3721608" cy="3502152"/>
          </a:xfrm>
        </p:spPr>
        <p:txBody>
          <a:bodyPr>
            <a:normAutofit/>
          </a:bodyPr>
          <a:lstStyle/>
          <a:p>
            <a:endParaRPr lang="en-US" sz="1700"/>
          </a:p>
        </p:txBody>
      </p:sp>
      <p:pic>
        <p:nvPicPr>
          <p:cNvPr id="12" name="Picture 11" descr="A graph of a graph&#10;&#10;Description automatically generated with medium confidence">
            <a:extLst>
              <a:ext uri="{FF2B5EF4-FFF2-40B4-BE49-F238E27FC236}">
                <a16:creationId xmlns:a16="http://schemas.microsoft.com/office/drawing/2014/main" id="{D9500383-1B4B-C52D-1B0D-F696F0FC8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3267" y="662201"/>
            <a:ext cx="3248351" cy="2631164"/>
          </a:xfrm>
          <a:prstGeom prst="rect">
            <a:avLst/>
          </a:prstGeom>
        </p:spPr>
      </p:pic>
      <p:pic>
        <p:nvPicPr>
          <p:cNvPr id="8" name="Picture 7" descr="A graph with a line&#10;&#10;Description automatically generated">
            <a:extLst>
              <a:ext uri="{FF2B5EF4-FFF2-40B4-BE49-F238E27FC236}">
                <a16:creationId xmlns:a16="http://schemas.microsoft.com/office/drawing/2014/main" id="{6BF7432A-849D-243A-D173-6F5FEFD089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9914" y="670323"/>
            <a:ext cx="3248352" cy="2614923"/>
          </a:xfrm>
          <a:prstGeom prst="rect">
            <a:avLst/>
          </a:prstGeom>
        </p:spPr>
      </p:pic>
      <p:pic>
        <p:nvPicPr>
          <p:cNvPr id="14" name="Picture 13" descr="A graph of blue lines&#10;&#10;Description automatically generated">
            <a:extLst>
              <a:ext uri="{FF2B5EF4-FFF2-40B4-BE49-F238E27FC236}">
                <a16:creationId xmlns:a16="http://schemas.microsoft.com/office/drawing/2014/main" id="{A9E3AD8D-2502-3377-56B6-CB871DFDB0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3268" y="3458593"/>
            <a:ext cx="3248352" cy="2647406"/>
          </a:xfrm>
          <a:prstGeom prst="rect">
            <a:avLst/>
          </a:prstGeom>
        </p:spPr>
      </p:pic>
      <p:pic>
        <p:nvPicPr>
          <p:cNvPr id="4" name="Content Placeholder 3" descr="A graph with a line going up&#10;&#10;Description automatically generated">
            <a:extLst>
              <a:ext uri="{FF2B5EF4-FFF2-40B4-BE49-F238E27FC236}">
                <a16:creationId xmlns:a16="http://schemas.microsoft.com/office/drawing/2014/main" id="{9D89A9F3-2201-9F2A-126B-F2EE680E76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89914" y="3587063"/>
            <a:ext cx="3248352" cy="2387538"/>
          </a:xfrm>
          <a:prstGeom prst="rect">
            <a:avLst/>
          </a:prstGeom>
        </p:spPr>
      </p:pic>
    </p:spTree>
    <p:extLst>
      <p:ext uri="{BB962C8B-B14F-4D97-AF65-F5344CB8AC3E}">
        <p14:creationId xmlns:p14="http://schemas.microsoft.com/office/powerpoint/2010/main" val="2707781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E8F40FE-293C-453F-B8A6-427899356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B72ECC-2703-7187-C27A-5FFA2C8391DB}"/>
              </a:ext>
            </a:extLst>
          </p:cNvPr>
          <p:cNvSpPr>
            <a:spLocks noGrp="1"/>
          </p:cNvSpPr>
          <p:nvPr>
            <p:ph type="title"/>
          </p:nvPr>
        </p:nvSpPr>
        <p:spPr>
          <a:xfrm>
            <a:off x="548640" y="856271"/>
            <a:ext cx="4114800" cy="1645139"/>
          </a:xfrm>
        </p:spPr>
        <p:txBody>
          <a:bodyPr anchor="b">
            <a:normAutofit/>
          </a:bodyPr>
          <a:lstStyle/>
          <a:p>
            <a:r>
              <a:rPr lang="it-IT" sz="3800"/>
              <a:t>UCB1 algo results</a:t>
            </a:r>
          </a:p>
        </p:txBody>
      </p:sp>
      <p:sp>
        <p:nvSpPr>
          <p:cNvPr id="27" name="Rectangle 26">
            <a:extLst>
              <a:ext uri="{FF2B5EF4-FFF2-40B4-BE49-F238E27FC236}">
                <a16:creationId xmlns:a16="http://schemas.microsoft.com/office/drawing/2014/main" id="{481EABE0-FA8E-49A5-A966-F0539111C9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86384"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56A3E26D-73B1-468C-B97B-BC18159597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40" y="2712821"/>
            <a:ext cx="3975945"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Content Placeholder 21">
            <a:extLst>
              <a:ext uri="{FF2B5EF4-FFF2-40B4-BE49-F238E27FC236}">
                <a16:creationId xmlns:a16="http://schemas.microsoft.com/office/drawing/2014/main" id="{53CB14D4-7526-3C1C-41CA-721BA0B2F9C3}"/>
              </a:ext>
            </a:extLst>
          </p:cNvPr>
          <p:cNvSpPr>
            <a:spLocks noGrp="1"/>
          </p:cNvSpPr>
          <p:nvPr>
            <p:ph idx="1"/>
          </p:nvPr>
        </p:nvSpPr>
        <p:spPr>
          <a:xfrm>
            <a:off x="548640" y="2942520"/>
            <a:ext cx="4114800" cy="3245804"/>
          </a:xfrm>
        </p:spPr>
        <p:txBody>
          <a:bodyPr>
            <a:normAutofit/>
          </a:bodyPr>
          <a:lstStyle/>
          <a:p>
            <a:endParaRPr lang="en-US" sz="1800"/>
          </a:p>
        </p:txBody>
      </p:sp>
      <p:pic>
        <p:nvPicPr>
          <p:cNvPr id="4" name="Content Placeholder 3" descr="A graph on a black background&#10;&#10;Description automatically generated">
            <a:extLst>
              <a:ext uri="{FF2B5EF4-FFF2-40B4-BE49-F238E27FC236}">
                <a16:creationId xmlns:a16="http://schemas.microsoft.com/office/drawing/2014/main" id="{CA37314C-48C4-C8BE-2E41-ACA3A61A7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5504" y="653996"/>
            <a:ext cx="3246120" cy="2637473"/>
          </a:xfrm>
          <a:prstGeom prst="rect">
            <a:avLst/>
          </a:prstGeom>
        </p:spPr>
      </p:pic>
      <p:pic>
        <p:nvPicPr>
          <p:cNvPr id="12" name="Picture 11" descr="A graph of a graph&#10;&#10;Description automatically generated">
            <a:extLst>
              <a:ext uri="{FF2B5EF4-FFF2-40B4-BE49-F238E27FC236}">
                <a16:creationId xmlns:a16="http://schemas.microsoft.com/office/drawing/2014/main" id="{28C2D6AE-3270-24B0-4824-E6636648EA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9916" y="666169"/>
            <a:ext cx="3246120" cy="2613127"/>
          </a:xfrm>
          <a:prstGeom prst="rect">
            <a:avLst/>
          </a:prstGeom>
        </p:spPr>
      </p:pic>
      <p:pic>
        <p:nvPicPr>
          <p:cNvPr id="14" name="Picture 13" descr="A graph on a black background&#10;&#10;Description automatically generated">
            <a:extLst>
              <a:ext uri="{FF2B5EF4-FFF2-40B4-BE49-F238E27FC236}">
                <a16:creationId xmlns:a16="http://schemas.microsoft.com/office/drawing/2014/main" id="{DD306969-6F5E-81E9-BFD9-16AC522269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5502" y="3625109"/>
            <a:ext cx="3246120" cy="2385898"/>
          </a:xfrm>
          <a:prstGeom prst="rect">
            <a:avLst/>
          </a:prstGeom>
        </p:spPr>
      </p:pic>
      <p:pic>
        <p:nvPicPr>
          <p:cNvPr id="8" name="Picture 7" descr="A graph of a graph&#10;&#10;Description automatically generated with medium confidence">
            <a:extLst>
              <a:ext uri="{FF2B5EF4-FFF2-40B4-BE49-F238E27FC236}">
                <a16:creationId xmlns:a16="http://schemas.microsoft.com/office/drawing/2014/main" id="{6E328310-3559-7412-F47B-12BB84C11E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29916" y="3522332"/>
            <a:ext cx="3246120" cy="2588781"/>
          </a:xfrm>
          <a:prstGeom prst="rect">
            <a:avLst/>
          </a:prstGeom>
        </p:spPr>
      </p:pic>
    </p:spTree>
    <p:extLst>
      <p:ext uri="{BB962C8B-B14F-4D97-AF65-F5344CB8AC3E}">
        <p14:creationId xmlns:p14="http://schemas.microsoft.com/office/powerpoint/2010/main" val="3941533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6EBD-57E6-754E-E79A-63C19830449E}"/>
              </a:ext>
            </a:extLst>
          </p:cNvPr>
          <p:cNvSpPr>
            <a:spLocks noGrp="1"/>
          </p:cNvSpPr>
          <p:nvPr>
            <p:ph type="title"/>
          </p:nvPr>
        </p:nvSpPr>
        <p:spPr/>
        <p:txBody>
          <a:bodyPr/>
          <a:lstStyle/>
          <a:p>
            <a:r>
              <a:rPr lang="it-IT" dirty="0"/>
              <a:t>TS vs UCB1</a:t>
            </a:r>
          </a:p>
        </p:txBody>
      </p:sp>
      <p:sp>
        <p:nvSpPr>
          <p:cNvPr id="3" name="Content Placeholder 2">
            <a:extLst>
              <a:ext uri="{FF2B5EF4-FFF2-40B4-BE49-F238E27FC236}">
                <a16:creationId xmlns:a16="http://schemas.microsoft.com/office/drawing/2014/main" id="{8A4C1097-9EF0-0444-1C5A-079BCECF78AC}"/>
              </a:ext>
            </a:extLst>
          </p:cNvPr>
          <p:cNvSpPr>
            <a:spLocks noGrp="1"/>
          </p:cNvSpPr>
          <p:nvPr>
            <p:ph idx="1"/>
          </p:nvPr>
        </p:nvSpPr>
        <p:spPr/>
        <p:txBody>
          <a:bodyPr>
            <a:normAutofit/>
          </a:bodyPr>
          <a:lstStyle/>
          <a:p>
            <a:r>
              <a:rPr lang="it-IT" dirty="0"/>
              <a:t>TS plots are more </a:t>
            </a:r>
            <a:r>
              <a:rPr lang="it-IT" dirty="0" err="1"/>
              <a:t>uncertain</a:t>
            </a:r>
            <a:r>
              <a:rPr lang="it-IT" dirty="0"/>
              <a:t> </a:t>
            </a:r>
            <a:r>
              <a:rPr lang="it-IT" dirty="0" err="1"/>
              <a:t>because</a:t>
            </a:r>
            <a:r>
              <a:rPr lang="it-IT" dirty="0"/>
              <a:t> UCB1 </a:t>
            </a:r>
            <a:r>
              <a:rPr lang="it-IT" dirty="0" err="1"/>
              <a:t>is</a:t>
            </a:r>
            <a:r>
              <a:rPr lang="it-IT" dirty="0"/>
              <a:t> a </a:t>
            </a:r>
            <a:r>
              <a:rPr lang="it-IT" dirty="0" err="1"/>
              <a:t>deterministic</a:t>
            </a:r>
            <a:r>
              <a:rPr lang="it-IT" dirty="0"/>
              <a:t> </a:t>
            </a:r>
            <a:r>
              <a:rPr lang="it-IT" dirty="0" err="1"/>
              <a:t>algorithm</a:t>
            </a:r>
            <a:r>
              <a:rPr lang="it-IT" dirty="0"/>
              <a:t> and TS </a:t>
            </a:r>
            <a:r>
              <a:rPr lang="it-IT" dirty="0" err="1"/>
              <a:t>is</a:t>
            </a:r>
            <a:r>
              <a:rPr lang="it-IT" dirty="0"/>
              <a:t> a </a:t>
            </a:r>
            <a:r>
              <a:rPr lang="it-IT" dirty="0" err="1"/>
              <a:t>randomized</a:t>
            </a:r>
            <a:r>
              <a:rPr lang="it-IT" dirty="0"/>
              <a:t> </a:t>
            </a:r>
            <a:r>
              <a:rPr lang="it-IT" dirty="0" err="1"/>
              <a:t>algorithm</a:t>
            </a:r>
            <a:endParaRPr lang="it-IT" dirty="0"/>
          </a:p>
          <a:p>
            <a:r>
              <a:rPr lang="it-IT" dirty="0"/>
              <a:t>The upper </a:t>
            </a:r>
            <a:r>
              <a:rPr lang="it-IT" dirty="0" err="1"/>
              <a:t>bound</a:t>
            </a:r>
            <a:r>
              <a:rPr lang="it-IT" dirty="0"/>
              <a:t> of the </a:t>
            </a:r>
            <a:r>
              <a:rPr lang="it-IT" dirty="0" err="1"/>
              <a:t>expected</a:t>
            </a:r>
            <a:r>
              <a:rPr lang="it-IT" dirty="0"/>
              <a:t> cumulative </a:t>
            </a:r>
            <a:r>
              <a:rPr lang="it-IT" dirty="0" err="1"/>
              <a:t>regret</a:t>
            </a:r>
            <a:r>
              <a:rPr lang="it-IT" dirty="0"/>
              <a:t> </a:t>
            </a:r>
            <a:r>
              <a:rPr lang="it-IT" dirty="0" err="1"/>
              <a:t>is</a:t>
            </a:r>
            <a:r>
              <a:rPr lang="it-IT" dirty="0"/>
              <a:t> </a:t>
            </a:r>
            <a:r>
              <a:rPr lang="it-IT" dirty="0" err="1"/>
              <a:t>much</a:t>
            </a:r>
            <a:r>
              <a:rPr lang="it-IT" dirty="0"/>
              <a:t> </a:t>
            </a:r>
            <a:r>
              <a:rPr lang="it-IT" dirty="0" err="1"/>
              <a:t>less</a:t>
            </a:r>
            <a:r>
              <a:rPr lang="it-IT" dirty="0"/>
              <a:t> </a:t>
            </a:r>
            <a:r>
              <a:rPr lang="it-IT" dirty="0" err="1"/>
              <a:t>than</a:t>
            </a:r>
            <a:r>
              <a:rPr lang="it-IT" dirty="0"/>
              <a:t> the </a:t>
            </a:r>
            <a:r>
              <a:rPr lang="it-IT" dirty="0" err="1"/>
              <a:t>lower</a:t>
            </a:r>
            <a:r>
              <a:rPr lang="it-IT" dirty="0"/>
              <a:t> </a:t>
            </a:r>
            <a:r>
              <a:rPr lang="it-IT" dirty="0" err="1"/>
              <a:t>bound</a:t>
            </a:r>
            <a:r>
              <a:rPr lang="it-IT" dirty="0"/>
              <a:t> of the </a:t>
            </a:r>
            <a:r>
              <a:rPr lang="it-IT" dirty="0" err="1"/>
              <a:t>expected</a:t>
            </a:r>
            <a:r>
              <a:rPr lang="it-IT" dirty="0"/>
              <a:t> cumulative </a:t>
            </a:r>
            <a:r>
              <a:rPr lang="it-IT" dirty="0" err="1"/>
              <a:t>regret</a:t>
            </a:r>
            <a:r>
              <a:rPr lang="it-IT" dirty="0"/>
              <a:t> of UCB1, </a:t>
            </a:r>
            <a:r>
              <a:rPr lang="it-IT" dirty="0" err="1"/>
              <a:t>they</a:t>
            </a:r>
            <a:r>
              <a:rPr lang="it-IT" dirty="0"/>
              <a:t> are </a:t>
            </a:r>
            <a:r>
              <a:rPr lang="it-IT" dirty="0" err="1"/>
              <a:t>disjoint</a:t>
            </a:r>
            <a:r>
              <a:rPr lang="it-IT" dirty="0"/>
              <a:t> </a:t>
            </a:r>
            <a:r>
              <a:rPr lang="it-IT" dirty="0" err="1"/>
              <a:t>therefore</a:t>
            </a:r>
            <a:r>
              <a:rPr lang="it-IT" dirty="0"/>
              <a:t> TS </a:t>
            </a:r>
            <a:r>
              <a:rPr lang="it-IT" dirty="0" err="1"/>
              <a:t>performs</a:t>
            </a:r>
            <a:r>
              <a:rPr lang="it-IT" dirty="0"/>
              <a:t> </a:t>
            </a:r>
            <a:r>
              <a:rPr lang="it-IT" dirty="0" err="1"/>
              <a:t>better</a:t>
            </a:r>
            <a:r>
              <a:rPr lang="it-IT" dirty="0"/>
              <a:t> </a:t>
            </a:r>
            <a:r>
              <a:rPr lang="it-IT" dirty="0" err="1"/>
              <a:t>than</a:t>
            </a:r>
            <a:r>
              <a:rPr lang="it-IT" dirty="0"/>
              <a:t> UCB1, </a:t>
            </a:r>
            <a:r>
              <a:rPr lang="it-IT" dirty="0" err="1"/>
              <a:t>but</a:t>
            </a:r>
            <a:r>
              <a:rPr lang="it-IT" dirty="0"/>
              <a:t> </a:t>
            </a:r>
            <a:r>
              <a:rPr lang="it-IT" dirty="0" err="1"/>
              <a:t>this</a:t>
            </a:r>
            <a:r>
              <a:rPr lang="it-IT" dirty="0"/>
              <a:t> </a:t>
            </a:r>
            <a:r>
              <a:rPr lang="it-IT" dirty="0" err="1"/>
              <a:t>is</a:t>
            </a:r>
            <a:r>
              <a:rPr lang="it-IT" dirty="0"/>
              <a:t> </a:t>
            </a:r>
            <a:r>
              <a:rPr lang="it-IT" dirty="0" err="1"/>
              <a:t>true</a:t>
            </a:r>
            <a:r>
              <a:rPr lang="it-IT" dirty="0"/>
              <a:t> </a:t>
            </a:r>
            <a:r>
              <a:rPr lang="it-IT" dirty="0" err="1"/>
              <a:t>also</a:t>
            </a:r>
            <a:r>
              <a:rPr lang="it-IT" dirty="0"/>
              <a:t> in general</a:t>
            </a:r>
          </a:p>
          <a:p>
            <a:r>
              <a:rPr lang="it-IT" dirty="0"/>
              <a:t>But in general </a:t>
            </a:r>
            <a:r>
              <a:rPr lang="it-IT" dirty="0" err="1"/>
              <a:t>is</a:t>
            </a:r>
            <a:r>
              <a:rPr lang="it-IT" dirty="0"/>
              <a:t> </a:t>
            </a:r>
            <a:r>
              <a:rPr lang="it-IT" dirty="0" err="1"/>
              <a:t>difficul</a:t>
            </a:r>
            <a:r>
              <a:rPr lang="it-IT" dirty="0"/>
              <a:t> to </a:t>
            </a:r>
            <a:r>
              <a:rPr lang="it-IT" dirty="0" err="1"/>
              <a:t>extend</a:t>
            </a:r>
            <a:r>
              <a:rPr lang="it-IT" dirty="0"/>
              <a:t> TS </a:t>
            </a:r>
            <a:r>
              <a:rPr lang="it-IT" dirty="0" err="1"/>
              <a:t>algo</a:t>
            </a:r>
            <a:r>
              <a:rPr lang="it-IT" dirty="0"/>
              <a:t> to more </a:t>
            </a:r>
            <a:r>
              <a:rPr lang="it-IT" dirty="0" err="1"/>
              <a:t>difficult</a:t>
            </a:r>
            <a:r>
              <a:rPr lang="it-IT" dirty="0"/>
              <a:t> settings</a:t>
            </a:r>
          </a:p>
        </p:txBody>
      </p:sp>
    </p:spTree>
    <p:extLst>
      <p:ext uri="{BB962C8B-B14F-4D97-AF65-F5344CB8AC3E}">
        <p14:creationId xmlns:p14="http://schemas.microsoft.com/office/powerpoint/2010/main" val="500985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5934</TotalTime>
  <Words>989</Words>
  <Application>Microsoft Office PowerPoint</Application>
  <PresentationFormat>Widescreen</PresentationFormat>
  <Paragraphs>88</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Aptos</vt:lpstr>
      <vt:lpstr>Aptos Display</vt:lpstr>
      <vt:lpstr>Arial</vt:lpstr>
      <vt:lpstr>Calibri</vt:lpstr>
      <vt:lpstr>Office Theme</vt:lpstr>
      <vt:lpstr>Environment</vt:lpstr>
      <vt:lpstr> Fashion website</vt:lpstr>
      <vt:lpstr>Pricing problem</vt:lpstr>
      <vt:lpstr>PowerPoint Presentation</vt:lpstr>
      <vt:lpstr>PowerPoint Presentation</vt:lpstr>
      <vt:lpstr>Requests</vt:lpstr>
      <vt:lpstr>TS algo results</vt:lpstr>
      <vt:lpstr>UCB1 algo results</vt:lpstr>
      <vt:lpstr>TS vs UCB1</vt:lpstr>
      <vt:lpstr>Advertising problem</vt:lpstr>
      <vt:lpstr>Gaussian processes</vt:lpstr>
      <vt:lpstr>GP-TS</vt:lpstr>
      <vt:lpstr>GP-UCB1</vt:lpstr>
      <vt:lpstr>Non-stationary environments</vt:lpstr>
      <vt:lpstr>Non-stationary environments with abrupt changes</vt:lpstr>
      <vt:lpstr>UCB1 in Non-stationary environment</vt:lpstr>
      <vt:lpstr>SW-UCB1</vt:lpstr>
      <vt:lpstr>PowerPoint Presentation</vt:lpstr>
      <vt:lpstr>SW-UCB1</vt:lpstr>
      <vt:lpstr>Analisys of Sliding Window lenght</vt:lpstr>
      <vt:lpstr>Analisys of Sliding Window lenght</vt:lpstr>
      <vt:lpstr>Analisys of Sliding Window lenght</vt:lpstr>
      <vt:lpstr>CUSUM-UCB: a simple change detector</vt:lpstr>
      <vt:lpstr>CUMSUM with changing parameters</vt:lpstr>
      <vt:lpstr>CUMSUM with changing parameters</vt:lpstr>
      <vt:lpstr>SW vs CUMSUM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Hafdaoui, Ines</dc:creator>
  <cp:lastModifiedBy>Hafdaoui, Ines</cp:lastModifiedBy>
  <cp:revision>35</cp:revision>
  <dcterms:created xsi:type="dcterms:W3CDTF">2024-09-02T21:45:33Z</dcterms:created>
  <dcterms:modified xsi:type="dcterms:W3CDTF">2024-09-07T22:27:35Z</dcterms:modified>
</cp:coreProperties>
</file>