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58" r:id="rId5"/>
    <p:sldId id="284" r:id="rId6"/>
    <p:sldId id="285" r:id="rId7"/>
    <p:sldId id="276" r:id="rId8"/>
    <p:sldId id="290" r:id="rId9"/>
    <p:sldId id="281" r:id="rId10"/>
    <p:sldId id="287" r:id="rId11"/>
    <p:sldId id="275" r:id="rId12"/>
    <p:sldId id="288" r:id="rId13"/>
    <p:sldId id="261" r:id="rId14"/>
    <p:sldId id="289" r:id="rId15"/>
    <p:sldId id="262" r:id="rId16"/>
    <p:sldId id="286" r:id="rId17"/>
    <p:sldId id="283"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3838"/>
    <a:srgbClr val="2DA9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1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55D06C-49D8-4F16-4419-EA8291D8E0C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97363C7-DE59-EA28-8842-4C58CFFF39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6CD80F6-E5F0-CB05-15CC-D064A4209BD0}"/>
              </a:ext>
            </a:extLst>
          </p:cNvPr>
          <p:cNvSpPr>
            <a:spLocks noGrp="1"/>
          </p:cNvSpPr>
          <p:nvPr>
            <p:ph type="dt" sz="half" idx="10"/>
          </p:nvPr>
        </p:nvSpPr>
        <p:spPr/>
        <p:txBody>
          <a:bodyPr/>
          <a:lstStyle/>
          <a:p>
            <a:fld id="{9A0B561E-4CD4-4D25-8080-96424E714116}" type="datetimeFigureOut">
              <a:rPr lang="fr-FR" smtClean="0"/>
              <a:t>10/01/2025</a:t>
            </a:fld>
            <a:endParaRPr lang="fr-FR"/>
          </a:p>
        </p:txBody>
      </p:sp>
      <p:sp>
        <p:nvSpPr>
          <p:cNvPr id="5" name="Espace réservé du pied de page 4">
            <a:extLst>
              <a:ext uri="{FF2B5EF4-FFF2-40B4-BE49-F238E27FC236}">
                <a16:creationId xmlns:a16="http://schemas.microsoft.com/office/drawing/2014/main" id="{FE1E137C-E7E2-F43C-1423-928D884CFA2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B48C7E2-B2B5-2960-1ED7-06DEA4A647E7}"/>
              </a:ext>
            </a:extLst>
          </p:cNvPr>
          <p:cNvSpPr>
            <a:spLocks noGrp="1"/>
          </p:cNvSpPr>
          <p:nvPr>
            <p:ph type="sldNum" sz="quarter" idx="12"/>
          </p:nvPr>
        </p:nvSpPr>
        <p:spPr/>
        <p:txBody>
          <a:bodyPr/>
          <a:lstStyle/>
          <a:p>
            <a:fld id="{F52B7D91-D31B-4937-AB6E-A3122205A69F}" type="slidenum">
              <a:rPr lang="fr-FR" smtClean="0"/>
              <a:t>‹N°›</a:t>
            </a:fld>
            <a:endParaRPr lang="fr-FR"/>
          </a:p>
        </p:txBody>
      </p:sp>
    </p:spTree>
    <p:extLst>
      <p:ext uri="{BB962C8B-B14F-4D97-AF65-F5344CB8AC3E}">
        <p14:creationId xmlns:p14="http://schemas.microsoft.com/office/powerpoint/2010/main" val="2811482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0FC96D-4418-3BE7-81E4-A722CA7E168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B3D6845-E114-200C-1E46-03FC61C06E2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8C0A4C9-027F-5C1F-B50B-DD23EC7A9AE9}"/>
              </a:ext>
            </a:extLst>
          </p:cNvPr>
          <p:cNvSpPr>
            <a:spLocks noGrp="1"/>
          </p:cNvSpPr>
          <p:nvPr>
            <p:ph type="dt" sz="half" idx="10"/>
          </p:nvPr>
        </p:nvSpPr>
        <p:spPr/>
        <p:txBody>
          <a:bodyPr/>
          <a:lstStyle/>
          <a:p>
            <a:fld id="{9A0B561E-4CD4-4D25-8080-96424E714116}" type="datetimeFigureOut">
              <a:rPr lang="fr-FR" smtClean="0"/>
              <a:t>10/01/2025</a:t>
            </a:fld>
            <a:endParaRPr lang="fr-FR"/>
          </a:p>
        </p:txBody>
      </p:sp>
      <p:sp>
        <p:nvSpPr>
          <p:cNvPr id="5" name="Espace réservé du pied de page 4">
            <a:extLst>
              <a:ext uri="{FF2B5EF4-FFF2-40B4-BE49-F238E27FC236}">
                <a16:creationId xmlns:a16="http://schemas.microsoft.com/office/drawing/2014/main" id="{957B7C7C-06AC-44AC-B01F-9E934E69E14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020A50-A74F-6A23-EE59-D290D2BE819D}"/>
              </a:ext>
            </a:extLst>
          </p:cNvPr>
          <p:cNvSpPr>
            <a:spLocks noGrp="1"/>
          </p:cNvSpPr>
          <p:nvPr>
            <p:ph type="sldNum" sz="quarter" idx="12"/>
          </p:nvPr>
        </p:nvSpPr>
        <p:spPr/>
        <p:txBody>
          <a:bodyPr/>
          <a:lstStyle/>
          <a:p>
            <a:fld id="{F52B7D91-D31B-4937-AB6E-A3122205A69F}" type="slidenum">
              <a:rPr lang="fr-FR" smtClean="0"/>
              <a:t>‹N°›</a:t>
            </a:fld>
            <a:endParaRPr lang="fr-FR"/>
          </a:p>
        </p:txBody>
      </p:sp>
    </p:spTree>
    <p:extLst>
      <p:ext uri="{BB962C8B-B14F-4D97-AF65-F5344CB8AC3E}">
        <p14:creationId xmlns:p14="http://schemas.microsoft.com/office/powerpoint/2010/main" val="2155077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D446675-5D47-E3F9-2C89-B078323D400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AB33CFA-29A9-C7E7-FF5B-EBD4ABA7E35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A30D812-4283-F7FA-19D3-3D8AD4B68C80}"/>
              </a:ext>
            </a:extLst>
          </p:cNvPr>
          <p:cNvSpPr>
            <a:spLocks noGrp="1"/>
          </p:cNvSpPr>
          <p:nvPr>
            <p:ph type="dt" sz="half" idx="10"/>
          </p:nvPr>
        </p:nvSpPr>
        <p:spPr/>
        <p:txBody>
          <a:bodyPr/>
          <a:lstStyle/>
          <a:p>
            <a:fld id="{9A0B561E-4CD4-4D25-8080-96424E714116}" type="datetimeFigureOut">
              <a:rPr lang="fr-FR" smtClean="0"/>
              <a:t>10/01/2025</a:t>
            </a:fld>
            <a:endParaRPr lang="fr-FR"/>
          </a:p>
        </p:txBody>
      </p:sp>
      <p:sp>
        <p:nvSpPr>
          <p:cNvPr id="5" name="Espace réservé du pied de page 4">
            <a:extLst>
              <a:ext uri="{FF2B5EF4-FFF2-40B4-BE49-F238E27FC236}">
                <a16:creationId xmlns:a16="http://schemas.microsoft.com/office/drawing/2014/main" id="{FF5E434D-3FEC-DAD7-5C32-42B9AD6A76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455A356-7203-D9FC-C1E1-BF36BAD67916}"/>
              </a:ext>
            </a:extLst>
          </p:cNvPr>
          <p:cNvSpPr>
            <a:spLocks noGrp="1"/>
          </p:cNvSpPr>
          <p:nvPr>
            <p:ph type="sldNum" sz="quarter" idx="12"/>
          </p:nvPr>
        </p:nvSpPr>
        <p:spPr/>
        <p:txBody>
          <a:bodyPr/>
          <a:lstStyle/>
          <a:p>
            <a:fld id="{F52B7D91-D31B-4937-AB6E-A3122205A69F}" type="slidenum">
              <a:rPr lang="fr-FR" smtClean="0"/>
              <a:t>‹N°›</a:t>
            </a:fld>
            <a:endParaRPr lang="fr-FR"/>
          </a:p>
        </p:txBody>
      </p:sp>
    </p:spTree>
    <p:extLst>
      <p:ext uri="{BB962C8B-B14F-4D97-AF65-F5344CB8AC3E}">
        <p14:creationId xmlns:p14="http://schemas.microsoft.com/office/powerpoint/2010/main" val="112304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41EE4E-5033-B609-710A-31289D687BC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5B7971E-70DC-634C-E7D2-D56B45B7A41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4C58D8-2A66-1976-B79E-0E8555F3AA13}"/>
              </a:ext>
            </a:extLst>
          </p:cNvPr>
          <p:cNvSpPr>
            <a:spLocks noGrp="1"/>
          </p:cNvSpPr>
          <p:nvPr>
            <p:ph type="dt" sz="half" idx="10"/>
          </p:nvPr>
        </p:nvSpPr>
        <p:spPr/>
        <p:txBody>
          <a:bodyPr/>
          <a:lstStyle/>
          <a:p>
            <a:fld id="{9A0B561E-4CD4-4D25-8080-96424E714116}" type="datetimeFigureOut">
              <a:rPr lang="fr-FR" smtClean="0"/>
              <a:t>10/01/2025</a:t>
            </a:fld>
            <a:endParaRPr lang="fr-FR"/>
          </a:p>
        </p:txBody>
      </p:sp>
      <p:sp>
        <p:nvSpPr>
          <p:cNvPr id="5" name="Espace réservé du pied de page 4">
            <a:extLst>
              <a:ext uri="{FF2B5EF4-FFF2-40B4-BE49-F238E27FC236}">
                <a16:creationId xmlns:a16="http://schemas.microsoft.com/office/drawing/2014/main" id="{A33B8B4C-D0F0-6EE4-FB76-3A30D6ADEDF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D1D9AD3-7F79-EED4-A194-A543292BDCF2}"/>
              </a:ext>
            </a:extLst>
          </p:cNvPr>
          <p:cNvSpPr>
            <a:spLocks noGrp="1"/>
          </p:cNvSpPr>
          <p:nvPr>
            <p:ph type="sldNum" sz="quarter" idx="12"/>
          </p:nvPr>
        </p:nvSpPr>
        <p:spPr/>
        <p:txBody>
          <a:bodyPr/>
          <a:lstStyle/>
          <a:p>
            <a:fld id="{F52B7D91-D31B-4937-AB6E-A3122205A69F}" type="slidenum">
              <a:rPr lang="fr-FR" smtClean="0"/>
              <a:t>‹N°›</a:t>
            </a:fld>
            <a:endParaRPr lang="fr-FR"/>
          </a:p>
        </p:txBody>
      </p:sp>
    </p:spTree>
    <p:extLst>
      <p:ext uri="{BB962C8B-B14F-4D97-AF65-F5344CB8AC3E}">
        <p14:creationId xmlns:p14="http://schemas.microsoft.com/office/powerpoint/2010/main" val="357141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7F600F-0A47-7E04-0CF7-95978BBE731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50E6B67-E0E9-12A6-2B8C-0B9164A3F6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6048C77-73A7-A1FE-BDB4-FFDB21365D82}"/>
              </a:ext>
            </a:extLst>
          </p:cNvPr>
          <p:cNvSpPr>
            <a:spLocks noGrp="1"/>
          </p:cNvSpPr>
          <p:nvPr>
            <p:ph type="dt" sz="half" idx="10"/>
          </p:nvPr>
        </p:nvSpPr>
        <p:spPr/>
        <p:txBody>
          <a:bodyPr/>
          <a:lstStyle/>
          <a:p>
            <a:fld id="{9A0B561E-4CD4-4D25-8080-96424E714116}" type="datetimeFigureOut">
              <a:rPr lang="fr-FR" smtClean="0"/>
              <a:t>10/01/2025</a:t>
            </a:fld>
            <a:endParaRPr lang="fr-FR"/>
          </a:p>
        </p:txBody>
      </p:sp>
      <p:sp>
        <p:nvSpPr>
          <p:cNvPr id="5" name="Espace réservé du pied de page 4">
            <a:extLst>
              <a:ext uri="{FF2B5EF4-FFF2-40B4-BE49-F238E27FC236}">
                <a16:creationId xmlns:a16="http://schemas.microsoft.com/office/drawing/2014/main" id="{4F0354B0-2B15-F906-1681-63651E72BF0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DD205C8-3322-FF2D-AD1C-D311CCB0BB4F}"/>
              </a:ext>
            </a:extLst>
          </p:cNvPr>
          <p:cNvSpPr>
            <a:spLocks noGrp="1"/>
          </p:cNvSpPr>
          <p:nvPr>
            <p:ph type="sldNum" sz="quarter" idx="12"/>
          </p:nvPr>
        </p:nvSpPr>
        <p:spPr/>
        <p:txBody>
          <a:bodyPr/>
          <a:lstStyle/>
          <a:p>
            <a:fld id="{F52B7D91-D31B-4937-AB6E-A3122205A69F}" type="slidenum">
              <a:rPr lang="fr-FR" smtClean="0"/>
              <a:t>‹N°›</a:t>
            </a:fld>
            <a:endParaRPr lang="fr-FR"/>
          </a:p>
        </p:txBody>
      </p:sp>
    </p:spTree>
    <p:extLst>
      <p:ext uri="{BB962C8B-B14F-4D97-AF65-F5344CB8AC3E}">
        <p14:creationId xmlns:p14="http://schemas.microsoft.com/office/powerpoint/2010/main" val="247988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C1AD03-C78E-93B2-A7DE-BADC2928A52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3D0CB50-AA18-A4BC-76DF-47CB00494EF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E5BC917-389A-ADC8-EBDC-73A277A5584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26C957E-962A-2998-9B49-944E55FAD418}"/>
              </a:ext>
            </a:extLst>
          </p:cNvPr>
          <p:cNvSpPr>
            <a:spLocks noGrp="1"/>
          </p:cNvSpPr>
          <p:nvPr>
            <p:ph type="dt" sz="half" idx="10"/>
          </p:nvPr>
        </p:nvSpPr>
        <p:spPr/>
        <p:txBody>
          <a:bodyPr/>
          <a:lstStyle/>
          <a:p>
            <a:fld id="{9A0B561E-4CD4-4D25-8080-96424E714116}" type="datetimeFigureOut">
              <a:rPr lang="fr-FR" smtClean="0"/>
              <a:t>10/01/2025</a:t>
            </a:fld>
            <a:endParaRPr lang="fr-FR"/>
          </a:p>
        </p:txBody>
      </p:sp>
      <p:sp>
        <p:nvSpPr>
          <p:cNvPr id="6" name="Espace réservé du pied de page 5">
            <a:extLst>
              <a:ext uri="{FF2B5EF4-FFF2-40B4-BE49-F238E27FC236}">
                <a16:creationId xmlns:a16="http://schemas.microsoft.com/office/drawing/2014/main" id="{5BA747B0-953C-0D05-D72C-7AEC7FD2897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B2114A2-A0E3-5A7B-EC31-3100BC4508F3}"/>
              </a:ext>
            </a:extLst>
          </p:cNvPr>
          <p:cNvSpPr>
            <a:spLocks noGrp="1"/>
          </p:cNvSpPr>
          <p:nvPr>
            <p:ph type="sldNum" sz="quarter" idx="12"/>
          </p:nvPr>
        </p:nvSpPr>
        <p:spPr/>
        <p:txBody>
          <a:bodyPr/>
          <a:lstStyle/>
          <a:p>
            <a:fld id="{F52B7D91-D31B-4937-AB6E-A3122205A69F}" type="slidenum">
              <a:rPr lang="fr-FR" smtClean="0"/>
              <a:t>‹N°›</a:t>
            </a:fld>
            <a:endParaRPr lang="fr-FR"/>
          </a:p>
        </p:txBody>
      </p:sp>
    </p:spTree>
    <p:extLst>
      <p:ext uri="{BB962C8B-B14F-4D97-AF65-F5344CB8AC3E}">
        <p14:creationId xmlns:p14="http://schemas.microsoft.com/office/powerpoint/2010/main" val="424271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3123B7-BB99-6C68-46E0-1B5C62B9D41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5FA1430-4BC7-76C2-6544-375E32693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0F5455A-EBCC-99F9-8B65-C197B3504AE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58ED8D9-3322-41AD-D78C-1808420C59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AC9B20E-5DE6-A4C2-1F62-A3CE6ADC501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A9BC372-5121-FAAE-7147-8F6C58FBCD5E}"/>
              </a:ext>
            </a:extLst>
          </p:cNvPr>
          <p:cNvSpPr>
            <a:spLocks noGrp="1"/>
          </p:cNvSpPr>
          <p:nvPr>
            <p:ph type="dt" sz="half" idx="10"/>
          </p:nvPr>
        </p:nvSpPr>
        <p:spPr/>
        <p:txBody>
          <a:bodyPr/>
          <a:lstStyle/>
          <a:p>
            <a:fld id="{9A0B561E-4CD4-4D25-8080-96424E714116}" type="datetimeFigureOut">
              <a:rPr lang="fr-FR" smtClean="0"/>
              <a:t>10/01/2025</a:t>
            </a:fld>
            <a:endParaRPr lang="fr-FR"/>
          </a:p>
        </p:txBody>
      </p:sp>
      <p:sp>
        <p:nvSpPr>
          <p:cNvPr id="8" name="Espace réservé du pied de page 7">
            <a:extLst>
              <a:ext uri="{FF2B5EF4-FFF2-40B4-BE49-F238E27FC236}">
                <a16:creationId xmlns:a16="http://schemas.microsoft.com/office/drawing/2014/main" id="{4796C981-EF24-A116-3027-7B7069DC457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0FC6FDC-2636-E185-3BCC-3F1D6F5AC4D3}"/>
              </a:ext>
            </a:extLst>
          </p:cNvPr>
          <p:cNvSpPr>
            <a:spLocks noGrp="1"/>
          </p:cNvSpPr>
          <p:nvPr>
            <p:ph type="sldNum" sz="quarter" idx="12"/>
          </p:nvPr>
        </p:nvSpPr>
        <p:spPr/>
        <p:txBody>
          <a:bodyPr/>
          <a:lstStyle/>
          <a:p>
            <a:fld id="{F52B7D91-D31B-4937-AB6E-A3122205A69F}" type="slidenum">
              <a:rPr lang="fr-FR" smtClean="0"/>
              <a:t>‹N°›</a:t>
            </a:fld>
            <a:endParaRPr lang="fr-FR"/>
          </a:p>
        </p:txBody>
      </p:sp>
    </p:spTree>
    <p:extLst>
      <p:ext uri="{BB962C8B-B14F-4D97-AF65-F5344CB8AC3E}">
        <p14:creationId xmlns:p14="http://schemas.microsoft.com/office/powerpoint/2010/main" val="150376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9DFB65-4F92-D2BF-20B8-0317A78F3B2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5E6B8A1-2B1A-9D00-F767-D1F47405D0B6}"/>
              </a:ext>
            </a:extLst>
          </p:cNvPr>
          <p:cNvSpPr>
            <a:spLocks noGrp="1"/>
          </p:cNvSpPr>
          <p:nvPr>
            <p:ph type="dt" sz="half" idx="10"/>
          </p:nvPr>
        </p:nvSpPr>
        <p:spPr/>
        <p:txBody>
          <a:bodyPr/>
          <a:lstStyle/>
          <a:p>
            <a:fld id="{9A0B561E-4CD4-4D25-8080-96424E714116}" type="datetimeFigureOut">
              <a:rPr lang="fr-FR" smtClean="0"/>
              <a:t>10/01/2025</a:t>
            </a:fld>
            <a:endParaRPr lang="fr-FR"/>
          </a:p>
        </p:txBody>
      </p:sp>
      <p:sp>
        <p:nvSpPr>
          <p:cNvPr id="4" name="Espace réservé du pied de page 3">
            <a:extLst>
              <a:ext uri="{FF2B5EF4-FFF2-40B4-BE49-F238E27FC236}">
                <a16:creationId xmlns:a16="http://schemas.microsoft.com/office/drawing/2014/main" id="{9F363F75-99C4-193D-446A-61B18DC1CFC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8998899-AF60-68AE-99D9-2DA7214F5E81}"/>
              </a:ext>
            </a:extLst>
          </p:cNvPr>
          <p:cNvSpPr>
            <a:spLocks noGrp="1"/>
          </p:cNvSpPr>
          <p:nvPr>
            <p:ph type="sldNum" sz="quarter" idx="12"/>
          </p:nvPr>
        </p:nvSpPr>
        <p:spPr/>
        <p:txBody>
          <a:bodyPr/>
          <a:lstStyle/>
          <a:p>
            <a:fld id="{F52B7D91-D31B-4937-AB6E-A3122205A69F}" type="slidenum">
              <a:rPr lang="fr-FR" smtClean="0"/>
              <a:t>‹N°›</a:t>
            </a:fld>
            <a:endParaRPr lang="fr-FR"/>
          </a:p>
        </p:txBody>
      </p:sp>
    </p:spTree>
    <p:extLst>
      <p:ext uri="{BB962C8B-B14F-4D97-AF65-F5344CB8AC3E}">
        <p14:creationId xmlns:p14="http://schemas.microsoft.com/office/powerpoint/2010/main" val="25181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B3DB219-603F-3019-3479-ACBC18AB8E27}"/>
              </a:ext>
            </a:extLst>
          </p:cNvPr>
          <p:cNvSpPr>
            <a:spLocks noGrp="1"/>
          </p:cNvSpPr>
          <p:nvPr>
            <p:ph type="dt" sz="half" idx="10"/>
          </p:nvPr>
        </p:nvSpPr>
        <p:spPr/>
        <p:txBody>
          <a:bodyPr/>
          <a:lstStyle/>
          <a:p>
            <a:fld id="{9A0B561E-4CD4-4D25-8080-96424E714116}" type="datetimeFigureOut">
              <a:rPr lang="fr-FR" smtClean="0"/>
              <a:t>10/01/2025</a:t>
            </a:fld>
            <a:endParaRPr lang="fr-FR"/>
          </a:p>
        </p:txBody>
      </p:sp>
      <p:sp>
        <p:nvSpPr>
          <p:cNvPr id="3" name="Espace réservé du pied de page 2">
            <a:extLst>
              <a:ext uri="{FF2B5EF4-FFF2-40B4-BE49-F238E27FC236}">
                <a16:creationId xmlns:a16="http://schemas.microsoft.com/office/drawing/2014/main" id="{891FA085-B310-5EE7-3ECD-FF8F51CAD6D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870BAA-1F78-CDC6-E4A9-AF30874B0E3F}"/>
              </a:ext>
            </a:extLst>
          </p:cNvPr>
          <p:cNvSpPr>
            <a:spLocks noGrp="1"/>
          </p:cNvSpPr>
          <p:nvPr>
            <p:ph type="sldNum" sz="quarter" idx="12"/>
          </p:nvPr>
        </p:nvSpPr>
        <p:spPr/>
        <p:txBody>
          <a:bodyPr/>
          <a:lstStyle/>
          <a:p>
            <a:fld id="{F52B7D91-D31B-4937-AB6E-A3122205A69F}" type="slidenum">
              <a:rPr lang="fr-FR" smtClean="0"/>
              <a:t>‹N°›</a:t>
            </a:fld>
            <a:endParaRPr lang="fr-FR"/>
          </a:p>
        </p:txBody>
      </p:sp>
    </p:spTree>
    <p:extLst>
      <p:ext uri="{BB962C8B-B14F-4D97-AF65-F5344CB8AC3E}">
        <p14:creationId xmlns:p14="http://schemas.microsoft.com/office/powerpoint/2010/main" val="632599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D3235D-6AB5-600D-C3F6-3C1EFBB267A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7631006-95B4-F096-8BBA-7B7A9D568A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24963C1-5611-B8F8-E130-C0221C504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EAB5C0C-F11F-D280-8E52-D66F460C579F}"/>
              </a:ext>
            </a:extLst>
          </p:cNvPr>
          <p:cNvSpPr>
            <a:spLocks noGrp="1"/>
          </p:cNvSpPr>
          <p:nvPr>
            <p:ph type="dt" sz="half" idx="10"/>
          </p:nvPr>
        </p:nvSpPr>
        <p:spPr/>
        <p:txBody>
          <a:bodyPr/>
          <a:lstStyle/>
          <a:p>
            <a:fld id="{9A0B561E-4CD4-4D25-8080-96424E714116}" type="datetimeFigureOut">
              <a:rPr lang="fr-FR" smtClean="0"/>
              <a:t>10/01/2025</a:t>
            </a:fld>
            <a:endParaRPr lang="fr-FR"/>
          </a:p>
        </p:txBody>
      </p:sp>
      <p:sp>
        <p:nvSpPr>
          <p:cNvPr id="6" name="Espace réservé du pied de page 5">
            <a:extLst>
              <a:ext uri="{FF2B5EF4-FFF2-40B4-BE49-F238E27FC236}">
                <a16:creationId xmlns:a16="http://schemas.microsoft.com/office/drawing/2014/main" id="{85D133D0-5D06-81F5-C0A9-16DCD8AFCA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33B956A-F786-1FEB-AC74-B70CE7F9895C}"/>
              </a:ext>
            </a:extLst>
          </p:cNvPr>
          <p:cNvSpPr>
            <a:spLocks noGrp="1"/>
          </p:cNvSpPr>
          <p:nvPr>
            <p:ph type="sldNum" sz="quarter" idx="12"/>
          </p:nvPr>
        </p:nvSpPr>
        <p:spPr/>
        <p:txBody>
          <a:bodyPr/>
          <a:lstStyle/>
          <a:p>
            <a:fld id="{F52B7D91-D31B-4937-AB6E-A3122205A69F}" type="slidenum">
              <a:rPr lang="fr-FR" smtClean="0"/>
              <a:t>‹N°›</a:t>
            </a:fld>
            <a:endParaRPr lang="fr-FR"/>
          </a:p>
        </p:txBody>
      </p:sp>
    </p:spTree>
    <p:extLst>
      <p:ext uri="{BB962C8B-B14F-4D97-AF65-F5344CB8AC3E}">
        <p14:creationId xmlns:p14="http://schemas.microsoft.com/office/powerpoint/2010/main" val="2477654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0F13ED-CA6E-BC6C-F830-53665B01C10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1E94337-0493-AD32-735E-38F414937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93701B6-2C2A-9F0F-62D5-6E2FA9EBF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A81E5B-43D5-35BA-0A55-76F3DB0CC165}"/>
              </a:ext>
            </a:extLst>
          </p:cNvPr>
          <p:cNvSpPr>
            <a:spLocks noGrp="1"/>
          </p:cNvSpPr>
          <p:nvPr>
            <p:ph type="dt" sz="half" idx="10"/>
          </p:nvPr>
        </p:nvSpPr>
        <p:spPr/>
        <p:txBody>
          <a:bodyPr/>
          <a:lstStyle/>
          <a:p>
            <a:fld id="{9A0B561E-4CD4-4D25-8080-96424E714116}" type="datetimeFigureOut">
              <a:rPr lang="fr-FR" smtClean="0"/>
              <a:t>10/01/2025</a:t>
            </a:fld>
            <a:endParaRPr lang="fr-FR"/>
          </a:p>
        </p:txBody>
      </p:sp>
      <p:sp>
        <p:nvSpPr>
          <p:cNvPr id="6" name="Espace réservé du pied de page 5">
            <a:extLst>
              <a:ext uri="{FF2B5EF4-FFF2-40B4-BE49-F238E27FC236}">
                <a16:creationId xmlns:a16="http://schemas.microsoft.com/office/drawing/2014/main" id="{CA85602D-41A5-11D6-2E69-63E7A9EBBB0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A5EB2E5-B022-682F-C9F0-FF9DB1127EBE}"/>
              </a:ext>
            </a:extLst>
          </p:cNvPr>
          <p:cNvSpPr>
            <a:spLocks noGrp="1"/>
          </p:cNvSpPr>
          <p:nvPr>
            <p:ph type="sldNum" sz="quarter" idx="12"/>
          </p:nvPr>
        </p:nvSpPr>
        <p:spPr/>
        <p:txBody>
          <a:bodyPr/>
          <a:lstStyle/>
          <a:p>
            <a:fld id="{F52B7D91-D31B-4937-AB6E-A3122205A69F}" type="slidenum">
              <a:rPr lang="fr-FR" smtClean="0"/>
              <a:t>‹N°›</a:t>
            </a:fld>
            <a:endParaRPr lang="fr-FR"/>
          </a:p>
        </p:txBody>
      </p:sp>
    </p:spTree>
    <p:extLst>
      <p:ext uri="{BB962C8B-B14F-4D97-AF65-F5344CB8AC3E}">
        <p14:creationId xmlns:p14="http://schemas.microsoft.com/office/powerpoint/2010/main" val="40922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7DCAFE7-1132-36B9-9B54-4AE85195D6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68DFC7A-ED92-A7E0-E074-2E0AB596C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BB5A4A5-A5BC-AC5F-4B67-38B6C60257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B561E-4CD4-4D25-8080-96424E714116}" type="datetimeFigureOut">
              <a:rPr lang="fr-FR" smtClean="0"/>
              <a:t>10/01/2025</a:t>
            </a:fld>
            <a:endParaRPr lang="fr-FR"/>
          </a:p>
        </p:txBody>
      </p:sp>
      <p:sp>
        <p:nvSpPr>
          <p:cNvPr id="5" name="Espace réservé du pied de page 4">
            <a:extLst>
              <a:ext uri="{FF2B5EF4-FFF2-40B4-BE49-F238E27FC236}">
                <a16:creationId xmlns:a16="http://schemas.microsoft.com/office/drawing/2014/main" id="{0A51F088-220A-F92D-54AD-CD43C65097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6006A0F-55FA-B502-E0F2-8E36A45B5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B7D91-D31B-4937-AB6E-A3122205A69F}" type="slidenum">
              <a:rPr lang="fr-FR" smtClean="0"/>
              <a:t>‹N°›</a:t>
            </a:fld>
            <a:endParaRPr lang="fr-FR"/>
          </a:p>
        </p:txBody>
      </p:sp>
    </p:spTree>
    <p:extLst>
      <p:ext uri="{BB962C8B-B14F-4D97-AF65-F5344CB8AC3E}">
        <p14:creationId xmlns:p14="http://schemas.microsoft.com/office/powerpoint/2010/main" val="3547347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BF5CCC-1A67-2B2F-2E61-73612631B1D6}"/>
              </a:ext>
            </a:extLst>
          </p:cNvPr>
          <p:cNvSpPr>
            <a:spLocks noGrp="1"/>
          </p:cNvSpPr>
          <p:nvPr>
            <p:ph type="ctrTitle"/>
          </p:nvPr>
        </p:nvSpPr>
        <p:spPr>
          <a:xfrm>
            <a:off x="1524000" y="1122362"/>
            <a:ext cx="9144000" cy="2924981"/>
          </a:xfrm>
        </p:spPr>
        <p:txBody>
          <a:bodyPr>
            <a:normAutofit fontScale="90000"/>
          </a:bodyPr>
          <a:lstStyle/>
          <a:p>
            <a:r>
              <a:rPr lang="fr-FR" dirty="0">
                <a:solidFill>
                  <a:schemeClr val="tx1">
                    <a:lumMod val="50000"/>
                    <a:lumOff val="50000"/>
                  </a:schemeClr>
                </a:solidFill>
                <a:latin typeface="Bauhaus 93" panose="04030905020B02020C02" pitchFamily="82" charset="0"/>
              </a:rPr>
              <a:t>Présentation de l'Application </a:t>
            </a:r>
            <a:r>
              <a:rPr lang="fr-FR" dirty="0" err="1" smtClean="0">
                <a:solidFill>
                  <a:schemeClr val="tx1">
                    <a:lumMod val="50000"/>
                    <a:lumOff val="50000"/>
                  </a:schemeClr>
                </a:solidFill>
                <a:latin typeface="Bauhaus 93" panose="04030905020B02020C02" pitchFamily="82" charset="0"/>
              </a:rPr>
              <a:t>Yourhealth</a:t>
            </a:r>
            <a:r>
              <a:rPr lang="fr-FR" dirty="0" smtClean="0">
                <a:solidFill>
                  <a:schemeClr val="tx1">
                    <a:lumMod val="50000"/>
                    <a:lumOff val="50000"/>
                  </a:schemeClr>
                </a:solidFill>
                <a:latin typeface="Bauhaus 93" panose="04030905020B02020C02" pitchFamily="82" charset="0"/>
              </a:rPr>
              <a:t> </a:t>
            </a:r>
            <a:r>
              <a:rPr lang="fr-FR" dirty="0">
                <a:solidFill>
                  <a:schemeClr val="tx1">
                    <a:lumMod val="50000"/>
                    <a:lumOff val="50000"/>
                  </a:schemeClr>
                </a:solidFill>
                <a:latin typeface="Bauhaus 93" panose="04030905020B02020C02" pitchFamily="82" charset="0"/>
              </a:rPr>
              <a:t>pour la Gestion des Consultations Médicales</a:t>
            </a:r>
          </a:p>
        </p:txBody>
      </p:sp>
      <p:sp>
        <p:nvSpPr>
          <p:cNvPr id="3" name="Sous-titre 2">
            <a:extLst>
              <a:ext uri="{FF2B5EF4-FFF2-40B4-BE49-F238E27FC236}">
                <a16:creationId xmlns:a16="http://schemas.microsoft.com/office/drawing/2014/main" id="{E58AECB4-1C67-17E5-4C67-2F8BCD3DA637}"/>
              </a:ext>
            </a:extLst>
          </p:cNvPr>
          <p:cNvSpPr>
            <a:spLocks noGrp="1"/>
          </p:cNvSpPr>
          <p:nvPr>
            <p:ph type="subTitle" idx="1"/>
          </p:nvPr>
        </p:nvSpPr>
        <p:spPr>
          <a:xfrm>
            <a:off x="1524000" y="4486458"/>
            <a:ext cx="9144000" cy="1655762"/>
          </a:xfrm>
        </p:spPr>
        <p:txBody>
          <a:bodyPr>
            <a:normAutofit/>
          </a:bodyPr>
          <a:lstStyle/>
          <a:p>
            <a:pPr algn="l"/>
            <a:r>
              <a:rPr lang="fr-FR" b="1" u="sng" dirty="0">
                <a:solidFill>
                  <a:schemeClr val="tx1">
                    <a:lumMod val="50000"/>
                    <a:lumOff val="50000"/>
                  </a:schemeClr>
                </a:solidFill>
              </a:rPr>
              <a:t>Rédiger par :</a:t>
            </a:r>
          </a:p>
          <a:p>
            <a:pPr algn="l"/>
            <a:r>
              <a:rPr lang="fr-FR" dirty="0" err="1" smtClean="0"/>
              <a:t>Souai</a:t>
            </a:r>
            <a:r>
              <a:rPr lang="fr-FR" dirty="0" smtClean="0"/>
              <a:t> </a:t>
            </a:r>
            <a:r>
              <a:rPr lang="fr-FR" dirty="0" err="1" smtClean="0"/>
              <a:t>Ines</a:t>
            </a:r>
            <a:endParaRPr lang="fr-FR" dirty="0" smtClean="0"/>
          </a:p>
          <a:p>
            <a:pPr algn="l"/>
            <a:r>
              <a:rPr lang="fr-FR" dirty="0" err="1" smtClean="0"/>
              <a:t>Benjamaa</a:t>
            </a:r>
            <a:r>
              <a:rPr lang="fr-FR" dirty="0" smtClean="0"/>
              <a:t> </a:t>
            </a:r>
            <a:r>
              <a:rPr lang="fr-FR" dirty="0" err="1" smtClean="0"/>
              <a:t>Ines</a:t>
            </a:r>
            <a:endParaRPr lang="fr-FR" dirty="0"/>
          </a:p>
        </p:txBody>
      </p:sp>
    </p:spTree>
    <p:extLst>
      <p:ext uri="{BB962C8B-B14F-4D97-AF65-F5344CB8AC3E}">
        <p14:creationId xmlns:p14="http://schemas.microsoft.com/office/powerpoint/2010/main" val="139498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AA115CD-E7E4-8555-9545-302962909B21}"/>
              </a:ext>
            </a:extLst>
          </p:cNvPr>
          <p:cNvSpPr>
            <a:spLocks noGrp="1"/>
          </p:cNvSpPr>
          <p:nvPr>
            <p:ph idx="1"/>
          </p:nvPr>
        </p:nvSpPr>
        <p:spPr>
          <a:xfrm>
            <a:off x="838200" y="734518"/>
            <a:ext cx="10515600" cy="5442445"/>
          </a:xfrm>
        </p:spPr>
        <p:txBody>
          <a:bodyPr>
            <a:normAutofit/>
          </a:bodyPr>
          <a:lstStyle/>
          <a:p>
            <a:r>
              <a:rPr lang="fr-FR" sz="2400" dirty="0"/>
              <a:t>Chargement des employés depuis la base de données, en fonction du</a:t>
            </a:r>
          </a:p>
          <a:p>
            <a:pPr marL="0" indent="0">
              <a:buNone/>
            </a:pPr>
            <a:r>
              <a:rPr lang="fr-FR" sz="2400" dirty="0"/>
              <a:t>type spécifié (médecin ou infirmier).</a:t>
            </a:r>
          </a:p>
          <a:p>
            <a:r>
              <a:rPr lang="fr-FR" sz="2400" dirty="0"/>
              <a:t>Affichage des détails des employés avec possibilité de sélection pour </a:t>
            </a:r>
          </a:p>
          <a:p>
            <a:pPr marL="0" indent="0">
              <a:buNone/>
            </a:pPr>
            <a:r>
              <a:rPr lang="fr-FR" sz="2400" dirty="0"/>
              <a:t>une consultation.</a:t>
            </a:r>
          </a:p>
          <a:p>
            <a:r>
              <a:rPr lang="fr-FR" sz="2400" dirty="0"/>
              <a:t>Enregistrement d'une nouvelle consultation avec les informations</a:t>
            </a:r>
          </a:p>
          <a:p>
            <a:pPr marL="0" indent="0">
              <a:buNone/>
            </a:pPr>
            <a:r>
              <a:rPr lang="fr-FR" sz="2400" dirty="0"/>
              <a:t>fournies par l'utilisateur.</a:t>
            </a:r>
          </a:p>
          <a:p>
            <a:pPr marL="0" indent="0">
              <a:buNone/>
            </a:pPr>
            <a:endParaRPr lang="fr-FR" dirty="0"/>
          </a:p>
        </p:txBody>
      </p:sp>
    </p:spTree>
    <p:extLst>
      <p:ext uri="{BB962C8B-B14F-4D97-AF65-F5344CB8AC3E}">
        <p14:creationId xmlns:p14="http://schemas.microsoft.com/office/powerpoint/2010/main" val="14369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E59516-71B5-5C5F-B477-FE37CEBA9AF9}"/>
              </a:ext>
            </a:extLst>
          </p:cNvPr>
          <p:cNvSpPr>
            <a:spLocks noGrp="1"/>
          </p:cNvSpPr>
          <p:nvPr>
            <p:ph type="title"/>
          </p:nvPr>
        </p:nvSpPr>
        <p:spPr>
          <a:xfrm>
            <a:off x="647114" y="182881"/>
            <a:ext cx="10706686" cy="1507808"/>
          </a:xfrm>
        </p:spPr>
        <p:txBody>
          <a:bodyPr/>
          <a:lstStyle/>
          <a:p>
            <a:r>
              <a:rPr lang="fr-FR" b="1" u="sng" dirty="0">
                <a:solidFill>
                  <a:schemeClr val="tx1">
                    <a:lumMod val="50000"/>
                    <a:lumOff val="50000"/>
                  </a:schemeClr>
                </a:solidFill>
                <a:latin typeface="Bauhaus 93" panose="04030905020B02020C02" pitchFamily="82" charset="0"/>
              </a:rPr>
              <a:t>La classe </a:t>
            </a:r>
            <a:r>
              <a:rPr lang="fr-FR" b="1" u="sng" dirty="0" err="1">
                <a:solidFill>
                  <a:schemeClr val="tx1">
                    <a:lumMod val="50000"/>
                    <a:lumOff val="50000"/>
                  </a:schemeClr>
                </a:solidFill>
                <a:latin typeface="Bauhaus 93" panose="04030905020B02020C02" pitchFamily="82" charset="0"/>
              </a:rPr>
              <a:t>LogIn</a:t>
            </a:r>
            <a:r>
              <a:rPr lang="fr-FR" b="1" u="sng" dirty="0">
                <a:solidFill>
                  <a:schemeClr val="tx1">
                    <a:lumMod val="50000"/>
                    <a:lumOff val="50000"/>
                  </a:schemeClr>
                </a:solidFill>
                <a:latin typeface="Bauhaus 93" panose="04030905020B02020C02" pitchFamily="82" charset="0"/>
              </a:rPr>
              <a:t>:</a:t>
            </a:r>
          </a:p>
        </p:txBody>
      </p:sp>
      <p:sp>
        <p:nvSpPr>
          <p:cNvPr id="5" name="Espace réservé du contenu 4">
            <a:extLst>
              <a:ext uri="{FF2B5EF4-FFF2-40B4-BE49-F238E27FC236}">
                <a16:creationId xmlns:a16="http://schemas.microsoft.com/office/drawing/2014/main" id="{D1476A4F-2DB9-9AC3-B323-A2202E979650}"/>
              </a:ext>
            </a:extLst>
          </p:cNvPr>
          <p:cNvSpPr>
            <a:spLocks noGrp="1"/>
          </p:cNvSpPr>
          <p:nvPr>
            <p:ph idx="1"/>
          </p:nvPr>
        </p:nvSpPr>
        <p:spPr>
          <a:xfrm>
            <a:off x="838200" y="1690688"/>
            <a:ext cx="10515600" cy="4486275"/>
          </a:xfrm>
        </p:spPr>
        <p:txBody>
          <a:bodyPr>
            <a:normAutofit/>
          </a:bodyPr>
          <a:lstStyle/>
          <a:p>
            <a:pPr marL="0" indent="0">
              <a:buNone/>
            </a:pPr>
            <a:r>
              <a:rPr lang="fr-FR" sz="2400" dirty="0"/>
              <a:t>     La classe </a:t>
            </a:r>
            <a:r>
              <a:rPr lang="fr-FR" sz="2400" dirty="0" err="1"/>
              <a:t>LogIn</a:t>
            </a:r>
            <a:endParaRPr lang="fr-FR" sz="2400" dirty="0"/>
          </a:p>
          <a:p>
            <a:pPr marL="0" indent="0">
              <a:buNone/>
            </a:pPr>
            <a:r>
              <a:rPr lang="fr-FR" sz="2400" dirty="0"/>
              <a:t> gère l'authentification </a:t>
            </a:r>
          </a:p>
          <a:p>
            <a:pPr marL="0" indent="0">
              <a:buNone/>
            </a:pPr>
            <a:r>
              <a:rPr lang="fr-FR" sz="2400" dirty="0"/>
              <a:t>des utilisateurs et leur</a:t>
            </a:r>
          </a:p>
          <a:p>
            <a:pPr marL="0" indent="0">
              <a:buNone/>
            </a:pPr>
            <a:r>
              <a:rPr lang="fr-FR" sz="2400" dirty="0"/>
              <a:t> accès à l'application. </a:t>
            </a:r>
          </a:p>
          <a:p>
            <a:pPr marL="0" indent="0">
              <a:buNone/>
            </a:pPr>
            <a:r>
              <a:rPr lang="fr-FR" sz="2400" dirty="0"/>
              <a:t>Voici ses fonctionnalités</a:t>
            </a:r>
          </a:p>
          <a:p>
            <a:pPr marL="0" indent="0">
              <a:buNone/>
            </a:pPr>
            <a:r>
              <a:rPr lang="fr-FR" sz="2400" dirty="0"/>
              <a:t> principales</a:t>
            </a:r>
            <a:r>
              <a:rPr lang="fr-FR" sz="2000" dirty="0"/>
              <a:t> :</a:t>
            </a:r>
          </a:p>
          <a:p>
            <a:pPr marL="0" indent="0">
              <a:buNone/>
            </a:pPr>
            <a:endParaRPr lang="fr-FR" dirty="0"/>
          </a:p>
        </p:txBody>
      </p:sp>
      <p:pic>
        <p:nvPicPr>
          <p:cNvPr id="3" name="Image 2">
            <a:extLst>
              <a:ext uri="{FF2B5EF4-FFF2-40B4-BE49-F238E27FC236}">
                <a16:creationId xmlns:a16="http://schemas.microsoft.com/office/drawing/2014/main" id="{1A1BB211-3FBE-D73A-7949-B4239C4EB1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5403" y="1335752"/>
            <a:ext cx="7326036" cy="3360997"/>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119" y="1216556"/>
            <a:ext cx="7452319" cy="3663374"/>
          </a:xfrm>
          <a:prstGeom prst="rect">
            <a:avLst/>
          </a:prstGeom>
        </p:spPr>
      </p:pic>
    </p:spTree>
    <p:extLst>
      <p:ext uri="{BB962C8B-B14F-4D97-AF65-F5344CB8AC3E}">
        <p14:creationId xmlns:p14="http://schemas.microsoft.com/office/powerpoint/2010/main" val="3328898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1476A4F-2DB9-9AC3-B323-A2202E979650}"/>
              </a:ext>
            </a:extLst>
          </p:cNvPr>
          <p:cNvSpPr>
            <a:spLocks noGrp="1"/>
          </p:cNvSpPr>
          <p:nvPr>
            <p:ph idx="1"/>
          </p:nvPr>
        </p:nvSpPr>
        <p:spPr>
          <a:xfrm>
            <a:off x="838200" y="299804"/>
            <a:ext cx="10515600" cy="5877160"/>
          </a:xfrm>
        </p:spPr>
        <p:txBody>
          <a:bodyPr>
            <a:normAutofit/>
          </a:bodyPr>
          <a:lstStyle/>
          <a:p>
            <a:r>
              <a:rPr lang="fr-FR" sz="2400" dirty="0"/>
              <a:t>Vérification des identifiants des utilisateurs pour différents rôles </a:t>
            </a:r>
          </a:p>
          <a:p>
            <a:pPr marL="0" indent="0">
              <a:buNone/>
            </a:pPr>
            <a:r>
              <a:rPr lang="fr-FR" sz="2400" dirty="0"/>
              <a:t>(admin, employé, chef et patient) dans la base de données.</a:t>
            </a:r>
          </a:p>
          <a:p>
            <a:r>
              <a:rPr lang="fr-FR" sz="2400" dirty="0"/>
              <a:t>Interface utilisateur pour la saisie des identifiants et la sélection du</a:t>
            </a:r>
          </a:p>
          <a:p>
            <a:pPr marL="0" indent="0">
              <a:buNone/>
            </a:pPr>
            <a:r>
              <a:rPr lang="fr-FR" sz="2400" dirty="0"/>
              <a:t>type d'utilisateur.</a:t>
            </a:r>
          </a:p>
          <a:p>
            <a:r>
              <a:rPr lang="fr-FR" sz="2400" dirty="0"/>
              <a:t>Redirection vers la page correspondante en cas d'identification</a:t>
            </a:r>
          </a:p>
          <a:p>
            <a:pPr marL="0" indent="0">
              <a:buNone/>
            </a:pPr>
            <a:r>
              <a:rPr lang="fr-FR" sz="2400" dirty="0"/>
              <a:t>réussie.</a:t>
            </a:r>
          </a:p>
        </p:txBody>
      </p:sp>
    </p:spTree>
    <p:extLst>
      <p:ext uri="{BB962C8B-B14F-4D97-AF65-F5344CB8AC3E}">
        <p14:creationId xmlns:p14="http://schemas.microsoft.com/office/powerpoint/2010/main" val="1687274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AA115CD-E7E4-8555-9545-302962909B21}"/>
              </a:ext>
            </a:extLst>
          </p:cNvPr>
          <p:cNvSpPr>
            <a:spLocks noGrp="1"/>
          </p:cNvSpPr>
          <p:nvPr>
            <p:ph idx="1"/>
          </p:nvPr>
        </p:nvSpPr>
        <p:spPr>
          <a:xfrm>
            <a:off x="838200" y="374754"/>
            <a:ext cx="10515600" cy="5802209"/>
          </a:xfrm>
        </p:spPr>
        <p:txBody>
          <a:bodyPr>
            <a:normAutofit/>
          </a:bodyPr>
          <a:lstStyle/>
          <a:p>
            <a:pPr marL="0" indent="0">
              <a:buNone/>
            </a:pPr>
            <a:r>
              <a:rPr lang="fr-FR" sz="4400" b="1" u="sng" dirty="0">
                <a:solidFill>
                  <a:schemeClr val="tx1">
                    <a:lumMod val="50000"/>
                    <a:lumOff val="50000"/>
                  </a:schemeClr>
                </a:solidFill>
                <a:latin typeface="Bauhaus 93" panose="04030905020B02020C02" pitchFamily="82" charset="0"/>
              </a:rPr>
              <a:t>La classe </a:t>
            </a:r>
            <a:r>
              <a:rPr lang="fr-FR" sz="4400" b="1" u="sng" dirty="0" err="1">
                <a:solidFill>
                  <a:schemeClr val="tx1">
                    <a:lumMod val="50000"/>
                    <a:lumOff val="50000"/>
                  </a:schemeClr>
                </a:solidFill>
                <a:latin typeface="Bauhaus 93" panose="04030905020B02020C02" pitchFamily="82" charset="0"/>
              </a:rPr>
              <a:t>MedecinInfirmier</a:t>
            </a:r>
            <a:r>
              <a:rPr lang="fr-FR" sz="4400" b="1" u="sng" dirty="0">
                <a:solidFill>
                  <a:schemeClr val="tx1">
                    <a:lumMod val="50000"/>
                    <a:lumOff val="50000"/>
                  </a:schemeClr>
                </a:solidFill>
                <a:latin typeface="Bauhaus 93" panose="04030905020B02020C02" pitchFamily="82" charset="0"/>
              </a:rPr>
              <a:t>:</a:t>
            </a:r>
            <a:endParaRPr lang="fr-FR" sz="4400" dirty="0">
              <a:solidFill>
                <a:schemeClr val="tx1">
                  <a:lumMod val="50000"/>
                  <a:lumOff val="50000"/>
                </a:schemeClr>
              </a:solidFill>
              <a:latin typeface="Bauhaus 93" panose="04030905020B02020C02" pitchFamily="82" charset="0"/>
            </a:endParaRPr>
          </a:p>
          <a:p>
            <a:pPr marL="0" indent="0">
              <a:buNone/>
            </a:pPr>
            <a:r>
              <a:rPr lang="fr-FR" sz="2400" dirty="0"/>
              <a:t>   La classe </a:t>
            </a:r>
            <a:r>
              <a:rPr lang="fr-FR" sz="2400" dirty="0" err="1"/>
              <a:t>MedecinInfirmier</a:t>
            </a:r>
            <a:r>
              <a:rPr lang="fr-FR" sz="2400" dirty="0"/>
              <a:t> </a:t>
            </a:r>
          </a:p>
          <a:p>
            <a:pPr marL="0" indent="0">
              <a:buNone/>
            </a:pPr>
            <a:r>
              <a:rPr lang="fr-FR" sz="2400" dirty="0"/>
              <a:t>gère l'affichage et la gestion </a:t>
            </a:r>
          </a:p>
          <a:p>
            <a:pPr marL="0" indent="0">
              <a:buNone/>
            </a:pPr>
            <a:r>
              <a:rPr lang="fr-FR" sz="2400" dirty="0"/>
              <a:t>des consultations médicales. </a:t>
            </a:r>
          </a:p>
          <a:p>
            <a:pPr marL="0" indent="0">
              <a:buNone/>
            </a:pPr>
            <a:r>
              <a:rPr lang="fr-FR" sz="2400" dirty="0"/>
              <a:t>Ses fonctionnalités principales</a:t>
            </a:r>
          </a:p>
          <a:p>
            <a:pPr marL="0" indent="0">
              <a:buNone/>
            </a:pPr>
            <a:r>
              <a:rPr lang="fr-FR" sz="2400" dirty="0"/>
              <a:t> sont les suivantes :</a:t>
            </a:r>
          </a:p>
          <a:p>
            <a:pPr marL="0" indent="0">
              <a:buNone/>
            </a:pPr>
            <a:endParaRPr lang="fr-FR" dirty="0"/>
          </a:p>
        </p:txBody>
      </p:sp>
      <p:pic>
        <p:nvPicPr>
          <p:cNvPr id="4" name="Image 3">
            <a:extLst>
              <a:ext uri="{FF2B5EF4-FFF2-40B4-BE49-F238E27FC236}">
                <a16:creationId xmlns:a16="http://schemas.microsoft.com/office/drawing/2014/main" id="{2E8F2A63-D580-440E-F289-79416BDB81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7368" y="1281700"/>
            <a:ext cx="6729970" cy="3769985"/>
          </a:xfrm>
          <a:prstGeom prst="rect">
            <a:avLst/>
          </a:prstGeom>
        </p:spPr>
      </p:pic>
    </p:spTree>
    <p:extLst>
      <p:ext uri="{BB962C8B-B14F-4D97-AF65-F5344CB8AC3E}">
        <p14:creationId xmlns:p14="http://schemas.microsoft.com/office/powerpoint/2010/main" val="184227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AA115CD-E7E4-8555-9545-302962909B21}"/>
              </a:ext>
            </a:extLst>
          </p:cNvPr>
          <p:cNvSpPr>
            <a:spLocks noGrp="1"/>
          </p:cNvSpPr>
          <p:nvPr>
            <p:ph idx="1"/>
          </p:nvPr>
        </p:nvSpPr>
        <p:spPr>
          <a:xfrm>
            <a:off x="838200" y="584616"/>
            <a:ext cx="10515600" cy="5592347"/>
          </a:xfrm>
        </p:spPr>
        <p:txBody>
          <a:bodyPr>
            <a:normAutofit/>
          </a:bodyPr>
          <a:lstStyle/>
          <a:p>
            <a:r>
              <a:rPr lang="fr-FR" sz="2400" dirty="0"/>
              <a:t>Interface utilisateur simple pour la recherche, l'ajout et la suppression</a:t>
            </a:r>
          </a:p>
          <a:p>
            <a:pPr marL="0" indent="0">
              <a:buNone/>
            </a:pPr>
            <a:r>
              <a:rPr lang="fr-FR" sz="2400" dirty="0"/>
              <a:t>des consultations.</a:t>
            </a:r>
          </a:p>
          <a:p>
            <a:r>
              <a:rPr lang="fr-FR" sz="2400" dirty="0" smtClean="0"/>
              <a:t>Actions </a:t>
            </a:r>
            <a:r>
              <a:rPr lang="fr-FR" sz="2400" dirty="0"/>
              <a:t>sur les consultations telles que l'ajout, la suppression et la</a:t>
            </a:r>
          </a:p>
          <a:p>
            <a:pPr marL="0" indent="0">
              <a:buNone/>
            </a:pPr>
            <a:r>
              <a:rPr lang="fr-FR" sz="2400" dirty="0"/>
              <a:t>mise à jour, avec validation des champs requis.</a:t>
            </a:r>
          </a:p>
        </p:txBody>
      </p:sp>
    </p:spTree>
    <p:extLst>
      <p:ext uri="{BB962C8B-B14F-4D97-AF65-F5344CB8AC3E}">
        <p14:creationId xmlns:p14="http://schemas.microsoft.com/office/powerpoint/2010/main" val="1722557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E59516-71B5-5C5F-B477-FE37CEBA9AF9}"/>
              </a:ext>
            </a:extLst>
          </p:cNvPr>
          <p:cNvSpPr>
            <a:spLocks noGrp="1"/>
          </p:cNvSpPr>
          <p:nvPr>
            <p:ph type="title"/>
          </p:nvPr>
        </p:nvSpPr>
        <p:spPr/>
        <p:txBody>
          <a:bodyPr/>
          <a:lstStyle/>
          <a:p>
            <a:r>
              <a:rPr lang="fr-FR" b="1" u="sng" dirty="0">
                <a:solidFill>
                  <a:schemeClr val="tx1">
                    <a:lumMod val="50000"/>
                    <a:lumOff val="50000"/>
                  </a:schemeClr>
                </a:solidFill>
                <a:latin typeface="Bauhaus 93" panose="04030905020B02020C02" pitchFamily="82" charset="0"/>
              </a:rPr>
              <a:t>La classe Patient:</a:t>
            </a:r>
          </a:p>
        </p:txBody>
      </p:sp>
      <p:sp>
        <p:nvSpPr>
          <p:cNvPr id="3" name="Espace réservé du contenu 2">
            <a:extLst>
              <a:ext uri="{FF2B5EF4-FFF2-40B4-BE49-F238E27FC236}">
                <a16:creationId xmlns:a16="http://schemas.microsoft.com/office/drawing/2014/main" id="{4AA115CD-E7E4-8555-9545-302962909B21}"/>
              </a:ext>
            </a:extLst>
          </p:cNvPr>
          <p:cNvSpPr>
            <a:spLocks noGrp="1"/>
          </p:cNvSpPr>
          <p:nvPr>
            <p:ph idx="1"/>
          </p:nvPr>
        </p:nvSpPr>
        <p:spPr>
          <a:xfrm>
            <a:off x="838200" y="1825625"/>
            <a:ext cx="3930748" cy="3224677"/>
          </a:xfrm>
        </p:spPr>
        <p:txBody>
          <a:bodyPr>
            <a:normAutofit/>
          </a:bodyPr>
          <a:lstStyle/>
          <a:p>
            <a:pPr marL="0" indent="0">
              <a:buNone/>
            </a:pPr>
            <a:r>
              <a:rPr lang="fr-FR" sz="2400" dirty="0"/>
              <a:t>       La classe Patient offre </a:t>
            </a:r>
          </a:p>
          <a:p>
            <a:pPr marL="0" indent="0">
              <a:buNone/>
            </a:pPr>
            <a:r>
              <a:rPr lang="fr-FR" sz="2400" dirty="0"/>
              <a:t>une interface pour afficher</a:t>
            </a:r>
          </a:p>
          <a:p>
            <a:pPr marL="0" indent="0">
              <a:buNone/>
            </a:pPr>
            <a:r>
              <a:rPr lang="fr-FR" sz="2400" dirty="0"/>
              <a:t> les réservations d'un patient </a:t>
            </a:r>
          </a:p>
          <a:p>
            <a:pPr marL="0" indent="0">
              <a:buNone/>
            </a:pPr>
            <a:r>
              <a:rPr lang="fr-FR" sz="2400" dirty="0" smtClean="0"/>
              <a:t>Spécifique Ses </a:t>
            </a:r>
            <a:r>
              <a:rPr lang="fr-FR" sz="2400" dirty="0"/>
              <a:t>fonctionnalités principales </a:t>
            </a:r>
          </a:p>
          <a:p>
            <a:pPr marL="0" indent="0">
              <a:buNone/>
            </a:pPr>
            <a:r>
              <a:rPr lang="fr-FR" sz="2400" dirty="0"/>
              <a:t>sont les suivantes :</a:t>
            </a:r>
          </a:p>
          <a:p>
            <a:pPr marL="0" indent="0">
              <a:buNone/>
            </a:pPr>
            <a:endParaRPr lang="fr-FR" dirty="0"/>
          </a:p>
        </p:txBody>
      </p:sp>
      <p:pic>
        <p:nvPicPr>
          <p:cNvPr id="4" name="Image 3">
            <a:extLst>
              <a:ext uri="{FF2B5EF4-FFF2-40B4-BE49-F238E27FC236}">
                <a16:creationId xmlns:a16="http://schemas.microsoft.com/office/drawing/2014/main" id="{942326A4-3A7C-A6A6-46A0-E548B44123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6023" y="1296793"/>
            <a:ext cx="6970426" cy="4178485"/>
          </a:xfrm>
          <a:prstGeom prst="rect">
            <a:avLst/>
          </a:prstGeom>
        </p:spPr>
      </p:pic>
    </p:spTree>
    <p:extLst>
      <p:ext uri="{BB962C8B-B14F-4D97-AF65-F5344CB8AC3E}">
        <p14:creationId xmlns:p14="http://schemas.microsoft.com/office/powerpoint/2010/main" val="88261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AA115CD-E7E4-8555-9545-302962909B21}"/>
              </a:ext>
            </a:extLst>
          </p:cNvPr>
          <p:cNvSpPr>
            <a:spLocks noGrp="1"/>
          </p:cNvSpPr>
          <p:nvPr>
            <p:ph idx="1"/>
          </p:nvPr>
        </p:nvSpPr>
        <p:spPr>
          <a:xfrm>
            <a:off x="838200" y="449705"/>
            <a:ext cx="10515600" cy="5727258"/>
          </a:xfrm>
        </p:spPr>
        <p:txBody>
          <a:bodyPr>
            <a:normAutofit/>
          </a:bodyPr>
          <a:lstStyle/>
          <a:p>
            <a:r>
              <a:rPr lang="fr-FR" sz="2400" dirty="0"/>
              <a:t>Affichage des réservations du patient avec détails tels que l'ID, la date </a:t>
            </a:r>
          </a:p>
          <a:p>
            <a:pPr marL="0" indent="0">
              <a:buNone/>
            </a:pPr>
            <a:r>
              <a:rPr lang="fr-FR" sz="2400" dirty="0"/>
              <a:t> le statut et le dossier médical.</a:t>
            </a:r>
          </a:p>
          <a:p>
            <a:r>
              <a:rPr lang="fr-FR" sz="2400" dirty="0" smtClean="0"/>
              <a:t>Interface </a:t>
            </a:r>
            <a:r>
              <a:rPr lang="fr-FR" sz="2400" dirty="0"/>
              <a:t>conviviale avec des </a:t>
            </a:r>
          </a:p>
          <a:p>
            <a:pPr marL="0" indent="0">
              <a:buNone/>
            </a:pPr>
            <a:r>
              <a:rPr lang="fr-FR" sz="2400" dirty="0"/>
              <a:t>composants pour la recherche et </a:t>
            </a:r>
          </a:p>
          <a:p>
            <a:pPr marL="0" indent="0">
              <a:buNone/>
            </a:pPr>
            <a:r>
              <a:rPr lang="fr-FR" sz="2400" dirty="0"/>
              <a:t>l'affichage des réservations</a:t>
            </a:r>
            <a:r>
              <a:rPr lang="fr-FR" dirty="0"/>
              <a:t>.</a:t>
            </a:r>
          </a:p>
          <a:p>
            <a:pPr marL="0" indent="0">
              <a:buNone/>
            </a:pPr>
            <a:endParaRPr lang="fr-FR" dirty="0"/>
          </a:p>
          <a:p>
            <a:pPr marL="0" indent="0">
              <a:buNone/>
            </a:pPr>
            <a:endParaRPr lang="fr-FR" dirty="0"/>
          </a:p>
        </p:txBody>
      </p:sp>
      <p:pic>
        <p:nvPicPr>
          <p:cNvPr id="6" name="Image 5">
            <a:extLst>
              <a:ext uri="{FF2B5EF4-FFF2-40B4-BE49-F238E27FC236}">
                <a16:creationId xmlns:a16="http://schemas.microsoft.com/office/drawing/2014/main" id="{05AAB3CB-2FD9-F296-534F-554790ABA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9194" y="1876332"/>
            <a:ext cx="5760720" cy="3345180"/>
          </a:xfrm>
          <a:prstGeom prst="rect">
            <a:avLst/>
          </a:prstGeom>
        </p:spPr>
      </p:pic>
    </p:spTree>
    <p:extLst>
      <p:ext uri="{BB962C8B-B14F-4D97-AF65-F5344CB8AC3E}">
        <p14:creationId xmlns:p14="http://schemas.microsoft.com/office/powerpoint/2010/main" val="298304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0F73EA-2D4D-2253-B68B-0C134251BA69}"/>
              </a:ext>
            </a:extLst>
          </p:cNvPr>
          <p:cNvSpPr>
            <a:spLocks noGrp="1"/>
          </p:cNvSpPr>
          <p:nvPr>
            <p:ph type="title"/>
          </p:nvPr>
        </p:nvSpPr>
        <p:spPr/>
        <p:txBody>
          <a:bodyPr/>
          <a:lstStyle/>
          <a:p>
            <a:r>
              <a:rPr lang="fr-FR" b="1" u="sng" dirty="0">
                <a:solidFill>
                  <a:schemeClr val="tx1">
                    <a:lumMod val="50000"/>
                    <a:lumOff val="50000"/>
                  </a:schemeClr>
                </a:solidFill>
                <a:latin typeface="Bauhaus 93" panose="04030905020B02020C02" pitchFamily="82" charset="0"/>
              </a:rPr>
              <a:t>Conclusion:</a:t>
            </a:r>
          </a:p>
        </p:txBody>
      </p:sp>
      <p:sp>
        <p:nvSpPr>
          <p:cNvPr id="3" name="Espace réservé du contenu 2">
            <a:extLst>
              <a:ext uri="{FF2B5EF4-FFF2-40B4-BE49-F238E27FC236}">
                <a16:creationId xmlns:a16="http://schemas.microsoft.com/office/drawing/2014/main" id="{0C57A681-1D5F-CA01-8EDC-689572B22227}"/>
              </a:ext>
            </a:extLst>
          </p:cNvPr>
          <p:cNvSpPr>
            <a:spLocks noGrp="1"/>
          </p:cNvSpPr>
          <p:nvPr>
            <p:ph idx="1"/>
          </p:nvPr>
        </p:nvSpPr>
        <p:spPr/>
        <p:txBody>
          <a:bodyPr>
            <a:noAutofit/>
          </a:bodyPr>
          <a:lstStyle/>
          <a:p>
            <a:pPr marL="0" indent="0">
              <a:buNone/>
            </a:pPr>
            <a:r>
              <a:rPr lang="fr-FR" sz="2600" dirty="0"/>
              <a:t>      En conclusion, notre application </a:t>
            </a:r>
            <a:r>
              <a:rPr lang="fr-FR" sz="2600" dirty="0" err="1" smtClean="0"/>
              <a:t>Yourhealth</a:t>
            </a:r>
            <a:r>
              <a:rPr lang="fr-FR" sz="2600" dirty="0" smtClean="0"/>
              <a:t> </a:t>
            </a:r>
            <a:r>
              <a:rPr lang="fr-FR" sz="2600" dirty="0"/>
              <a:t>simplifie la gestion des consultations médicales à domicile. Elle rend la prise en charge des patients plus efficace grâce à une interface conviviale et des fonctionnalités complètes. En facilitant la gestion des données et des réservations, notre application contribue à améliorer l'accès aux soins de santé, offrant ainsi une meilleure expérience à tous les utilisateurs.</a:t>
            </a:r>
          </a:p>
          <a:p>
            <a:pPr marL="0" indent="0">
              <a:buNone/>
            </a:pPr>
            <a:endParaRPr lang="fr-FR" sz="2600" dirty="0"/>
          </a:p>
          <a:p>
            <a:pPr marL="0" indent="0">
              <a:buNone/>
            </a:pPr>
            <a:endParaRPr lang="fr-FR" sz="2600" dirty="0"/>
          </a:p>
          <a:p>
            <a:pPr marL="0" indent="0">
              <a:buNone/>
            </a:pPr>
            <a:endParaRPr lang="fr-FR" sz="2600" dirty="0"/>
          </a:p>
          <a:p>
            <a:pPr marL="0" indent="0">
              <a:buNone/>
            </a:pPr>
            <a:endParaRPr lang="fr-FR" sz="2600" dirty="0"/>
          </a:p>
          <a:p>
            <a:pPr marL="0" indent="0">
              <a:buNone/>
            </a:pPr>
            <a:endParaRPr lang="fr-FR" sz="2600" dirty="0"/>
          </a:p>
          <a:p>
            <a:pPr marL="0" indent="0">
              <a:buNone/>
            </a:pPr>
            <a:endParaRPr lang="fr-FR" sz="2600" dirty="0"/>
          </a:p>
        </p:txBody>
      </p:sp>
    </p:spTree>
    <p:extLst>
      <p:ext uri="{BB962C8B-B14F-4D97-AF65-F5344CB8AC3E}">
        <p14:creationId xmlns:p14="http://schemas.microsoft.com/office/powerpoint/2010/main" val="17587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0F73EA-2D4D-2253-B68B-0C134251BA69}"/>
              </a:ext>
            </a:extLst>
          </p:cNvPr>
          <p:cNvSpPr>
            <a:spLocks noGrp="1"/>
          </p:cNvSpPr>
          <p:nvPr>
            <p:ph type="title"/>
          </p:nvPr>
        </p:nvSpPr>
        <p:spPr/>
        <p:txBody>
          <a:bodyPr/>
          <a:lstStyle/>
          <a:p>
            <a:r>
              <a:rPr lang="fr-FR" b="1" u="sng" dirty="0" err="1" smtClean="0">
                <a:solidFill>
                  <a:schemeClr val="tx1">
                    <a:lumMod val="50000"/>
                    <a:lumOff val="50000"/>
                  </a:schemeClr>
                </a:solidFill>
                <a:latin typeface="Bauhaus 93" panose="04030905020B02020C02" pitchFamily="82" charset="0"/>
              </a:rPr>
              <a:t>Intrudiction</a:t>
            </a:r>
            <a:r>
              <a:rPr lang="fr-FR" b="1" u="sng" dirty="0">
                <a:solidFill>
                  <a:schemeClr val="accent1"/>
                </a:solidFill>
                <a:latin typeface="Blackadder ITC" panose="04020505051007020D02" pitchFamily="82" charset="0"/>
              </a:rPr>
              <a:t>:</a:t>
            </a:r>
          </a:p>
        </p:txBody>
      </p:sp>
      <p:sp>
        <p:nvSpPr>
          <p:cNvPr id="3" name="Espace réservé du contenu 2">
            <a:extLst>
              <a:ext uri="{FF2B5EF4-FFF2-40B4-BE49-F238E27FC236}">
                <a16:creationId xmlns:a16="http://schemas.microsoft.com/office/drawing/2014/main" id="{0C57A681-1D5F-CA01-8EDC-689572B22227}"/>
              </a:ext>
            </a:extLst>
          </p:cNvPr>
          <p:cNvSpPr>
            <a:spLocks noGrp="1"/>
          </p:cNvSpPr>
          <p:nvPr>
            <p:ph idx="1"/>
          </p:nvPr>
        </p:nvSpPr>
        <p:spPr/>
        <p:txBody>
          <a:bodyPr>
            <a:noAutofit/>
          </a:bodyPr>
          <a:lstStyle/>
          <a:p>
            <a:pPr marL="0" indent="0">
              <a:buNone/>
            </a:pPr>
            <a:r>
              <a:rPr lang="fr-FR" sz="2600" dirty="0"/>
              <a:t>   Notre application </a:t>
            </a:r>
            <a:r>
              <a:rPr lang="fr-FR" sz="2600" dirty="0" err="1" smtClean="0"/>
              <a:t>Yourhealth</a:t>
            </a:r>
            <a:r>
              <a:rPr lang="fr-FR" sz="2600" dirty="0" smtClean="0"/>
              <a:t> </a:t>
            </a:r>
            <a:r>
              <a:rPr lang="fr-FR" sz="2600" dirty="0"/>
              <a:t>est conçue pour simplifier la gestion des consultations médicales à domicile, un défi majeur pour les services de santé. Avec une interface conviviale et des fonctionnalités robustes, notre objectif est de faciliter la prise en charge des patients tout en garantissant un service de qualité. Cette présentation détaillera les différentes classes de notre application et leurs rôles dans la gestion efficace des consultations médicales à domicile.</a:t>
            </a:r>
          </a:p>
          <a:p>
            <a:pPr marL="0" indent="0">
              <a:buNone/>
            </a:pPr>
            <a:endParaRPr lang="fr-FR" sz="2600" dirty="0"/>
          </a:p>
          <a:p>
            <a:pPr marL="0" indent="0">
              <a:buNone/>
            </a:pPr>
            <a:endParaRPr lang="fr-FR" sz="2600" dirty="0"/>
          </a:p>
          <a:p>
            <a:pPr marL="0" indent="0">
              <a:buNone/>
            </a:pPr>
            <a:endParaRPr lang="fr-FR" sz="2600" dirty="0"/>
          </a:p>
          <a:p>
            <a:pPr marL="0" indent="0">
              <a:buNone/>
            </a:pPr>
            <a:endParaRPr lang="fr-FR" sz="2600" dirty="0"/>
          </a:p>
          <a:p>
            <a:pPr marL="0" indent="0">
              <a:buNone/>
            </a:pPr>
            <a:endParaRPr lang="fr-FR" sz="2600" dirty="0"/>
          </a:p>
          <a:p>
            <a:pPr marL="0" indent="0">
              <a:buNone/>
            </a:pPr>
            <a:endParaRPr lang="fr-FR" sz="2600" dirty="0"/>
          </a:p>
          <a:p>
            <a:pPr marL="0" indent="0">
              <a:buNone/>
            </a:pPr>
            <a:endParaRPr lang="fr-FR" sz="2600" dirty="0"/>
          </a:p>
        </p:txBody>
      </p:sp>
    </p:spTree>
    <p:extLst>
      <p:ext uri="{BB962C8B-B14F-4D97-AF65-F5344CB8AC3E}">
        <p14:creationId xmlns:p14="http://schemas.microsoft.com/office/powerpoint/2010/main" val="429304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0F73EA-2D4D-2253-B68B-0C134251BA69}"/>
              </a:ext>
            </a:extLst>
          </p:cNvPr>
          <p:cNvSpPr>
            <a:spLocks noGrp="1"/>
          </p:cNvSpPr>
          <p:nvPr>
            <p:ph type="title"/>
          </p:nvPr>
        </p:nvSpPr>
        <p:spPr/>
        <p:txBody>
          <a:bodyPr/>
          <a:lstStyle/>
          <a:p>
            <a:r>
              <a:rPr lang="fr-FR" b="1" u="sng" dirty="0">
                <a:solidFill>
                  <a:schemeClr val="tx1">
                    <a:lumMod val="50000"/>
                    <a:lumOff val="50000"/>
                  </a:schemeClr>
                </a:solidFill>
                <a:latin typeface="Bauhaus 93" panose="04030905020B02020C02" pitchFamily="82" charset="0"/>
              </a:rPr>
              <a:t>Partie Commune à Toutes les Classes :</a:t>
            </a:r>
          </a:p>
        </p:txBody>
      </p:sp>
      <p:sp>
        <p:nvSpPr>
          <p:cNvPr id="3" name="Espace réservé du contenu 2">
            <a:extLst>
              <a:ext uri="{FF2B5EF4-FFF2-40B4-BE49-F238E27FC236}">
                <a16:creationId xmlns:a16="http://schemas.microsoft.com/office/drawing/2014/main" id="{0C57A681-1D5F-CA01-8EDC-689572B22227}"/>
              </a:ext>
            </a:extLst>
          </p:cNvPr>
          <p:cNvSpPr>
            <a:spLocks noGrp="1"/>
          </p:cNvSpPr>
          <p:nvPr>
            <p:ph idx="1"/>
          </p:nvPr>
        </p:nvSpPr>
        <p:spPr/>
        <p:txBody>
          <a:bodyPr>
            <a:noAutofit/>
          </a:bodyPr>
          <a:lstStyle/>
          <a:p>
            <a:pPr marL="0" indent="0">
              <a:buNone/>
            </a:pPr>
            <a:r>
              <a:rPr lang="fr-FR" sz="2600" dirty="0"/>
              <a:t>     L'application </a:t>
            </a:r>
            <a:r>
              <a:rPr lang="fr-FR" sz="2600" dirty="0" err="1" smtClean="0"/>
              <a:t>Yourhealth</a:t>
            </a:r>
            <a:r>
              <a:rPr lang="fr-FR" sz="2600" dirty="0" smtClean="0"/>
              <a:t> </a:t>
            </a:r>
            <a:r>
              <a:rPr lang="fr-FR" sz="2600" dirty="0"/>
              <a:t>vise à simplifier la gestion des consultations médicales à domicile. Elle comprend plusieurs classes qui interagissent pour offrir une expérience fluide et efficace. Voici les fonctionnalités communes à toutes les classes </a:t>
            </a:r>
            <a:r>
              <a:rPr lang="fr-FR" sz="2600" dirty="0" smtClean="0"/>
              <a:t>:</a:t>
            </a:r>
            <a:endParaRPr lang="fr-FR" sz="2600" dirty="0"/>
          </a:p>
          <a:p>
            <a:pPr marL="0" indent="0">
              <a:buNone/>
            </a:pPr>
            <a:r>
              <a:rPr lang="fr-FR" sz="2600" b="1" u="sng" dirty="0">
                <a:solidFill>
                  <a:schemeClr val="bg2">
                    <a:lumMod val="50000"/>
                  </a:schemeClr>
                </a:solidFill>
              </a:rPr>
              <a:t>Interface Utilisateur Conviviale : </a:t>
            </a:r>
            <a:r>
              <a:rPr lang="fr-FR" sz="2600" dirty="0"/>
              <a:t>L'interface utilisateur est construite avec des composants Swing tels que des panneaux, des boutons et des champs de texte, offrant ainsi une expérience intuitive aux utilisateurs.</a:t>
            </a:r>
          </a:p>
          <a:p>
            <a:pPr marL="0" indent="0">
              <a:buNone/>
            </a:pPr>
            <a:endParaRPr lang="fr-FR" sz="2600" dirty="0"/>
          </a:p>
          <a:p>
            <a:pPr marL="0" indent="0">
              <a:buNone/>
            </a:pPr>
            <a:endParaRPr lang="fr-FR" sz="2600" dirty="0"/>
          </a:p>
          <a:p>
            <a:pPr marL="0" indent="0">
              <a:buNone/>
            </a:pPr>
            <a:endParaRPr lang="fr-FR" sz="2600" dirty="0"/>
          </a:p>
          <a:p>
            <a:pPr marL="0" indent="0">
              <a:buNone/>
            </a:pPr>
            <a:endParaRPr lang="fr-FR" sz="2600" dirty="0"/>
          </a:p>
          <a:p>
            <a:pPr marL="0" indent="0">
              <a:buNone/>
            </a:pPr>
            <a:endParaRPr lang="fr-FR" sz="2600" dirty="0"/>
          </a:p>
          <a:p>
            <a:pPr marL="0" indent="0">
              <a:buNone/>
            </a:pPr>
            <a:endParaRPr lang="fr-FR" sz="2600" dirty="0"/>
          </a:p>
        </p:txBody>
      </p:sp>
    </p:spTree>
    <p:extLst>
      <p:ext uri="{BB962C8B-B14F-4D97-AF65-F5344CB8AC3E}">
        <p14:creationId xmlns:p14="http://schemas.microsoft.com/office/powerpoint/2010/main" val="358515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AA115CD-E7E4-8555-9545-302962909B21}"/>
              </a:ext>
            </a:extLst>
          </p:cNvPr>
          <p:cNvSpPr>
            <a:spLocks noGrp="1"/>
          </p:cNvSpPr>
          <p:nvPr>
            <p:ph idx="1"/>
          </p:nvPr>
        </p:nvSpPr>
        <p:spPr>
          <a:xfrm>
            <a:off x="838200" y="479685"/>
            <a:ext cx="10515600" cy="5472425"/>
          </a:xfrm>
        </p:spPr>
        <p:txBody>
          <a:bodyPr/>
          <a:lstStyle/>
          <a:p>
            <a:pPr marL="0" indent="0">
              <a:buNone/>
            </a:pPr>
            <a:r>
              <a:rPr lang="fr-FR" b="1" u="sng" dirty="0">
                <a:solidFill>
                  <a:schemeClr val="bg2">
                    <a:lumMod val="50000"/>
                  </a:schemeClr>
                </a:solidFill>
              </a:rPr>
              <a:t>Gestion des Erreurs : </a:t>
            </a:r>
            <a:r>
              <a:rPr lang="fr-FR" dirty="0"/>
              <a:t>Toutes les classes sont conçues pour capturer et gérer les erreurs de manière appropriée, garantissant ainsi une expérience utilisateur fluide même en cas de problème.</a:t>
            </a:r>
          </a:p>
          <a:p>
            <a:pPr marL="0" indent="0">
              <a:buNone/>
            </a:pPr>
            <a:endParaRPr lang="fr-FR" dirty="0"/>
          </a:p>
          <a:p>
            <a:pPr marL="0" indent="0">
              <a:buNone/>
            </a:pPr>
            <a:r>
              <a:rPr lang="fr-FR" b="1" u="sng" dirty="0">
                <a:solidFill>
                  <a:schemeClr val="bg2">
                    <a:lumMod val="50000"/>
                  </a:schemeClr>
                </a:solidFill>
              </a:rPr>
              <a:t>Sécurité des Données : </a:t>
            </a:r>
            <a:r>
              <a:rPr lang="fr-FR" dirty="0"/>
              <a:t>Des méthodes sécurisées sont utilisées pour gérer les informations sensibles telles que les mots de passe, assurant ainsi la confidentialité des données des utilisateurs.</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232669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E59516-71B5-5C5F-B477-FE37CEBA9AF9}"/>
              </a:ext>
            </a:extLst>
          </p:cNvPr>
          <p:cNvSpPr>
            <a:spLocks noGrp="1"/>
          </p:cNvSpPr>
          <p:nvPr>
            <p:ph type="title"/>
          </p:nvPr>
        </p:nvSpPr>
        <p:spPr/>
        <p:txBody>
          <a:bodyPr/>
          <a:lstStyle/>
          <a:p>
            <a:r>
              <a:rPr lang="fr-FR" b="1" u="sng" dirty="0">
                <a:solidFill>
                  <a:schemeClr val="tx1">
                    <a:lumMod val="65000"/>
                    <a:lumOff val="35000"/>
                  </a:schemeClr>
                </a:solidFill>
                <a:latin typeface="Bauhaus 93" panose="04030905020B02020C02" pitchFamily="82" charset="0"/>
              </a:rPr>
              <a:t>Partie Spécifique de Chaque  Classes :</a:t>
            </a:r>
          </a:p>
        </p:txBody>
      </p:sp>
      <p:sp>
        <p:nvSpPr>
          <p:cNvPr id="3" name="Espace réservé du contenu 2">
            <a:extLst>
              <a:ext uri="{FF2B5EF4-FFF2-40B4-BE49-F238E27FC236}">
                <a16:creationId xmlns:a16="http://schemas.microsoft.com/office/drawing/2014/main" id="{4AA115CD-E7E4-8555-9545-302962909B21}"/>
              </a:ext>
            </a:extLst>
          </p:cNvPr>
          <p:cNvSpPr>
            <a:spLocks noGrp="1"/>
          </p:cNvSpPr>
          <p:nvPr>
            <p:ph idx="1"/>
          </p:nvPr>
        </p:nvSpPr>
        <p:spPr>
          <a:xfrm>
            <a:off x="486507" y="1622914"/>
            <a:ext cx="10515600" cy="4632975"/>
          </a:xfrm>
        </p:spPr>
        <p:txBody>
          <a:bodyPr>
            <a:normAutofit/>
          </a:bodyPr>
          <a:lstStyle/>
          <a:p>
            <a:pPr marL="0" indent="0">
              <a:buNone/>
            </a:pPr>
            <a:r>
              <a:rPr lang="fr-FR" b="1" u="sng" dirty="0">
                <a:solidFill>
                  <a:schemeClr val="tx1">
                    <a:lumMod val="50000"/>
                    <a:lumOff val="50000"/>
                  </a:schemeClr>
                </a:solidFill>
                <a:latin typeface="Arial Black" panose="020B0A04020102020204" pitchFamily="34" charset="0"/>
              </a:rPr>
              <a:t>La classe Admin:</a:t>
            </a:r>
            <a:endParaRPr lang="fr-FR" dirty="0">
              <a:solidFill>
                <a:schemeClr val="tx1">
                  <a:lumMod val="50000"/>
                  <a:lumOff val="50000"/>
                </a:schemeClr>
              </a:solidFill>
              <a:latin typeface="Arial Black" panose="020B0A04020102020204" pitchFamily="34" charset="0"/>
            </a:endParaRPr>
          </a:p>
          <a:p>
            <a:pPr marL="0" indent="0">
              <a:buNone/>
            </a:pPr>
            <a:r>
              <a:rPr lang="fr-FR" sz="2400" dirty="0"/>
              <a:t>     La classe Admin offre une </a:t>
            </a:r>
          </a:p>
          <a:p>
            <a:pPr marL="0" indent="0">
              <a:buNone/>
            </a:pPr>
            <a:r>
              <a:rPr lang="fr-FR" sz="2400" dirty="0"/>
              <a:t>interface conviviale pour gérer </a:t>
            </a:r>
          </a:p>
          <a:p>
            <a:pPr marL="0" indent="0">
              <a:buNone/>
            </a:pPr>
            <a:r>
              <a:rPr lang="fr-FR" sz="2400" dirty="0"/>
              <a:t>les opérations liées aux patients, </a:t>
            </a:r>
          </a:p>
          <a:p>
            <a:pPr marL="0" indent="0">
              <a:buNone/>
            </a:pPr>
            <a:r>
              <a:rPr lang="fr-FR" sz="2400" dirty="0"/>
              <a:t>aux employés, aux consultations </a:t>
            </a:r>
          </a:p>
          <a:p>
            <a:pPr marL="0" indent="0">
              <a:buNone/>
            </a:pPr>
            <a:r>
              <a:rPr lang="fr-FR" sz="2400" dirty="0"/>
              <a:t>et aux réservations.</a:t>
            </a:r>
          </a:p>
          <a:p>
            <a:pPr marL="0" indent="0">
              <a:buNone/>
            </a:pPr>
            <a:r>
              <a:rPr lang="fr-FR" sz="2400" dirty="0"/>
              <a:t>   Voici ses principales fonctionnalités :</a:t>
            </a:r>
          </a:p>
        </p:txBody>
      </p:sp>
    </p:spTree>
    <p:extLst>
      <p:ext uri="{BB962C8B-B14F-4D97-AF65-F5344CB8AC3E}">
        <p14:creationId xmlns:p14="http://schemas.microsoft.com/office/powerpoint/2010/main" val="252660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69E8CBD-3CA4-F51A-C16A-5C7C694CF5FD}"/>
              </a:ext>
            </a:extLst>
          </p:cNvPr>
          <p:cNvSpPr>
            <a:spLocks noGrp="1"/>
          </p:cNvSpPr>
          <p:nvPr>
            <p:ph idx="1"/>
          </p:nvPr>
        </p:nvSpPr>
        <p:spPr>
          <a:xfrm>
            <a:off x="838200" y="344774"/>
            <a:ext cx="10515600" cy="5832189"/>
          </a:xfrm>
        </p:spPr>
        <p:txBody>
          <a:bodyPr/>
          <a:lstStyle/>
          <a:p>
            <a:r>
              <a:rPr lang="fr-FR" sz="2600" dirty="0"/>
              <a:t>Ajout, modification, suppression et recherche de </a:t>
            </a:r>
            <a:r>
              <a:rPr lang="fr-FR" sz="2600" dirty="0" err="1"/>
              <a:t>patients.Ajout</a:t>
            </a:r>
            <a:r>
              <a:rPr lang="fr-FR" sz="2600" dirty="0"/>
              <a:t>,</a:t>
            </a:r>
          </a:p>
          <a:p>
            <a:pPr marL="0" indent="0">
              <a:buNone/>
            </a:pPr>
            <a:r>
              <a:rPr lang="fr-FR" sz="2600" dirty="0"/>
              <a:t>modification, suppression et recherche d'employés.</a:t>
            </a:r>
          </a:p>
          <a:p>
            <a:r>
              <a:rPr lang="fr-FR" sz="2600" dirty="0"/>
              <a:t>Gestion des consultations, y compris l'ajout de commentaires et la</a:t>
            </a:r>
          </a:p>
          <a:p>
            <a:pPr marL="0" indent="0">
              <a:buNone/>
            </a:pPr>
            <a:r>
              <a:rPr lang="fr-FR" sz="2600" dirty="0"/>
              <a:t>suppression.</a:t>
            </a:r>
          </a:p>
          <a:p>
            <a:r>
              <a:rPr lang="fr-FR" sz="2600" dirty="0"/>
              <a:t>Gestion des réservations,</a:t>
            </a:r>
          </a:p>
          <a:p>
            <a:pPr marL="0" indent="0">
              <a:buNone/>
            </a:pPr>
            <a:r>
              <a:rPr lang="fr-FR" sz="2600" dirty="0"/>
              <a:t> avec affichage des détails</a:t>
            </a:r>
          </a:p>
          <a:p>
            <a:pPr marL="0" indent="0">
              <a:buNone/>
            </a:pPr>
            <a:r>
              <a:rPr lang="fr-FR" sz="2600" dirty="0"/>
              <a:t> et suivi.</a:t>
            </a:r>
          </a:p>
          <a:p>
            <a:endParaRPr lang="fr-FR" dirty="0"/>
          </a:p>
        </p:txBody>
      </p:sp>
      <p:pic>
        <p:nvPicPr>
          <p:cNvPr id="4" name="Image 3">
            <a:extLst>
              <a:ext uri="{FF2B5EF4-FFF2-40B4-BE49-F238E27FC236}">
                <a16:creationId xmlns:a16="http://schemas.microsoft.com/office/drawing/2014/main" id="{4C439578-D62B-3354-C6E1-DC60D4302D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924" y="1957201"/>
            <a:ext cx="7452785" cy="3406280"/>
          </a:xfrm>
          <a:prstGeom prst="rect">
            <a:avLst/>
          </a:prstGeom>
        </p:spPr>
      </p:pic>
    </p:spTree>
    <p:extLst>
      <p:ext uri="{BB962C8B-B14F-4D97-AF65-F5344CB8AC3E}">
        <p14:creationId xmlns:p14="http://schemas.microsoft.com/office/powerpoint/2010/main" val="40353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AA115CD-E7E4-8555-9545-302962909B21}"/>
              </a:ext>
            </a:extLst>
          </p:cNvPr>
          <p:cNvSpPr>
            <a:spLocks noGrp="1"/>
          </p:cNvSpPr>
          <p:nvPr>
            <p:ph idx="1"/>
          </p:nvPr>
        </p:nvSpPr>
        <p:spPr>
          <a:xfrm>
            <a:off x="838200" y="554636"/>
            <a:ext cx="10515600" cy="5622327"/>
          </a:xfrm>
        </p:spPr>
        <p:txBody>
          <a:bodyPr>
            <a:normAutofit/>
          </a:bodyPr>
          <a:lstStyle/>
          <a:p>
            <a:pPr marL="0" indent="0">
              <a:buNone/>
            </a:pPr>
            <a:r>
              <a:rPr lang="fr-FR" dirty="0">
                <a:solidFill>
                  <a:schemeClr val="tx1">
                    <a:lumMod val="50000"/>
                    <a:lumOff val="50000"/>
                  </a:schemeClr>
                </a:solidFill>
                <a:latin typeface="Bauhaus 93" panose="04030905020B02020C02" pitchFamily="82" charset="0"/>
              </a:rPr>
              <a:t>  </a:t>
            </a:r>
            <a:r>
              <a:rPr lang="fr-FR" sz="3300" b="1" u="sng" dirty="0">
                <a:solidFill>
                  <a:schemeClr val="tx1">
                    <a:lumMod val="50000"/>
                    <a:lumOff val="50000"/>
                  </a:schemeClr>
                </a:solidFill>
                <a:latin typeface="Bauhaus 93" panose="04030905020B02020C02" pitchFamily="82" charset="0"/>
              </a:rPr>
              <a:t>La classe </a:t>
            </a:r>
            <a:r>
              <a:rPr lang="fr-FR" sz="3300" b="1" u="sng" dirty="0" err="1">
                <a:solidFill>
                  <a:schemeClr val="tx1">
                    <a:lumMod val="50000"/>
                    <a:lumOff val="50000"/>
                  </a:schemeClr>
                </a:solidFill>
                <a:latin typeface="Bauhaus 93" panose="04030905020B02020C02" pitchFamily="82" charset="0"/>
              </a:rPr>
              <a:t>ChefMedecin</a:t>
            </a:r>
            <a:r>
              <a:rPr lang="fr-FR" sz="3300" b="1" u="sng" dirty="0">
                <a:solidFill>
                  <a:schemeClr val="tx1">
                    <a:lumMod val="50000"/>
                    <a:lumOff val="50000"/>
                  </a:schemeClr>
                </a:solidFill>
                <a:latin typeface="Bauhaus 93" panose="04030905020B02020C02" pitchFamily="82" charset="0"/>
              </a:rPr>
              <a:t> :</a:t>
            </a:r>
            <a:endParaRPr lang="fr-FR" sz="3300" dirty="0">
              <a:solidFill>
                <a:schemeClr val="tx1">
                  <a:lumMod val="50000"/>
                  <a:lumOff val="50000"/>
                </a:schemeClr>
              </a:solidFill>
              <a:latin typeface="Bauhaus 93" panose="04030905020B02020C02" pitchFamily="82" charset="0"/>
            </a:endParaRPr>
          </a:p>
          <a:p>
            <a:pPr marL="0" indent="0">
              <a:buNone/>
            </a:pPr>
            <a:r>
              <a:rPr lang="fr-FR" sz="2400" dirty="0"/>
              <a:t>    La classe </a:t>
            </a:r>
            <a:r>
              <a:rPr lang="fr-FR" sz="2400" dirty="0" err="1"/>
              <a:t>ChefMedecin</a:t>
            </a:r>
            <a:r>
              <a:rPr lang="fr-FR" sz="2400" dirty="0"/>
              <a:t> gère</a:t>
            </a:r>
          </a:p>
          <a:p>
            <a:pPr marL="0" indent="0">
              <a:buNone/>
            </a:pPr>
            <a:r>
              <a:rPr lang="fr-FR" sz="2400" dirty="0"/>
              <a:t> l'affichage et la gestion </a:t>
            </a:r>
          </a:p>
          <a:p>
            <a:pPr marL="0" indent="0">
              <a:buNone/>
            </a:pPr>
            <a:r>
              <a:rPr lang="fr-FR" sz="2400" dirty="0"/>
              <a:t>des réservations médicales. </a:t>
            </a:r>
          </a:p>
          <a:p>
            <a:pPr marL="0" indent="0">
              <a:buNone/>
            </a:pPr>
            <a:r>
              <a:rPr lang="fr-FR" sz="2400" dirty="0"/>
              <a:t>Ses fonctionnalités principales</a:t>
            </a:r>
          </a:p>
          <a:p>
            <a:pPr marL="0" indent="0">
              <a:buNone/>
            </a:pPr>
            <a:r>
              <a:rPr lang="fr-FR" sz="2400" dirty="0"/>
              <a:t> incluent :</a:t>
            </a:r>
          </a:p>
          <a:p>
            <a:pPr marL="0" indent="0">
              <a:buNone/>
            </a:pPr>
            <a:endParaRPr lang="fr-FR" dirty="0"/>
          </a:p>
        </p:txBody>
      </p:sp>
      <p:pic>
        <p:nvPicPr>
          <p:cNvPr id="4" name="Image 3">
            <a:extLst>
              <a:ext uri="{FF2B5EF4-FFF2-40B4-BE49-F238E27FC236}">
                <a16:creationId xmlns:a16="http://schemas.microsoft.com/office/drawing/2014/main" id="{70D83DBC-9FAB-3D52-8167-1F79A194A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775" y="1119293"/>
            <a:ext cx="6715592" cy="4066891"/>
          </a:xfrm>
          <a:prstGeom prst="rect">
            <a:avLst/>
          </a:prstGeom>
        </p:spPr>
      </p:pic>
    </p:spTree>
    <p:extLst>
      <p:ext uri="{BB962C8B-B14F-4D97-AF65-F5344CB8AC3E}">
        <p14:creationId xmlns:p14="http://schemas.microsoft.com/office/powerpoint/2010/main" val="3239336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AA115CD-E7E4-8555-9545-302962909B21}"/>
              </a:ext>
            </a:extLst>
          </p:cNvPr>
          <p:cNvSpPr>
            <a:spLocks noGrp="1"/>
          </p:cNvSpPr>
          <p:nvPr>
            <p:ph idx="1"/>
          </p:nvPr>
        </p:nvSpPr>
        <p:spPr>
          <a:xfrm>
            <a:off x="838200" y="554636"/>
            <a:ext cx="10515600" cy="5622327"/>
          </a:xfrm>
        </p:spPr>
        <p:txBody>
          <a:bodyPr>
            <a:normAutofit/>
          </a:bodyPr>
          <a:lstStyle/>
          <a:p>
            <a:r>
              <a:rPr lang="fr-FR" sz="2400" dirty="0"/>
              <a:t>Affichage des réservations confirmées</a:t>
            </a:r>
          </a:p>
          <a:p>
            <a:pPr marL="0" indent="0">
              <a:buNone/>
            </a:pPr>
            <a:r>
              <a:rPr lang="fr-FR" sz="2400" dirty="0"/>
              <a:t> avec détails tels que la date, </a:t>
            </a:r>
          </a:p>
          <a:p>
            <a:pPr marL="0" indent="0">
              <a:buNone/>
            </a:pPr>
            <a:r>
              <a:rPr lang="fr-FR" sz="2400" dirty="0"/>
              <a:t>l'heure et le type de service.</a:t>
            </a:r>
          </a:p>
          <a:p>
            <a:r>
              <a:rPr lang="fr-FR" sz="2400" dirty="0"/>
              <a:t>Sélection d'une réservation et</a:t>
            </a:r>
          </a:p>
          <a:p>
            <a:pPr marL="0" indent="0">
              <a:buNone/>
            </a:pPr>
            <a:r>
              <a:rPr lang="fr-FR" sz="2400" dirty="0"/>
              <a:t> choix d'un médecin ou d'un infirmier</a:t>
            </a:r>
          </a:p>
          <a:p>
            <a:pPr marL="0" indent="0">
              <a:buNone/>
            </a:pPr>
            <a:r>
              <a:rPr lang="fr-FR" sz="2400" dirty="0"/>
              <a:t>pour la consultation.</a:t>
            </a:r>
          </a:p>
          <a:p>
            <a:r>
              <a:rPr lang="fr-FR" sz="2400" dirty="0"/>
              <a:t>Transmission des informations de</a:t>
            </a:r>
          </a:p>
          <a:p>
            <a:r>
              <a:rPr lang="fr-FR" sz="2400" dirty="0"/>
              <a:t> réservation à d'autres classes pour</a:t>
            </a:r>
          </a:p>
          <a:p>
            <a:pPr marL="0" indent="0">
              <a:buNone/>
            </a:pPr>
            <a:r>
              <a:rPr lang="fr-FR" sz="2400" dirty="0"/>
              <a:t>la gestion du personnel médical.</a:t>
            </a:r>
          </a:p>
        </p:txBody>
      </p:sp>
      <p:pic>
        <p:nvPicPr>
          <p:cNvPr id="2" name="Image 1">
            <a:extLst>
              <a:ext uri="{FF2B5EF4-FFF2-40B4-BE49-F238E27FC236}">
                <a16:creationId xmlns:a16="http://schemas.microsoft.com/office/drawing/2014/main" id="{7863CC1E-4530-E53F-CB53-02FFBDA13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988" y="978530"/>
            <a:ext cx="5760720" cy="3491865"/>
          </a:xfrm>
          <a:prstGeom prst="rect">
            <a:avLst/>
          </a:prstGeom>
        </p:spPr>
      </p:pic>
    </p:spTree>
    <p:extLst>
      <p:ext uri="{BB962C8B-B14F-4D97-AF65-F5344CB8AC3E}">
        <p14:creationId xmlns:p14="http://schemas.microsoft.com/office/powerpoint/2010/main" val="76563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E59516-71B5-5C5F-B477-FE37CEBA9AF9}"/>
              </a:ext>
            </a:extLst>
          </p:cNvPr>
          <p:cNvSpPr>
            <a:spLocks noGrp="1"/>
          </p:cNvSpPr>
          <p:nvPr>
            <p:ph type="title"/>
          </p:nvPr>
        </p:nvSpPr>
        <p:spPr>
          <a:xfrm>
            <a:off x="838200" y="395106"/>
            <a:ext cx="10515600" cy="1325563"/>
          </a:xfrm>
        </p:spPr>
        <p:txBody>
          <a:bodyPr/>
          <a:lstStyle/>
          <a:p>
            <a:r>
              <a:rPr lang="fr-FR" b="1" u="sng" dirty="0">
                <a:solidFill>
                  <a:schemeClr val="tx1">
                    <a:lumMod val="50000"/>
                    <a:lumOff val="50000"/>
                  </a:schemeClr>
                </a:solidFill>
                <a:latin typeface="Bauhaus 93" panose="04030905020B02020C02" pitchFamily="82" charset="0"/>
              </a:rPr>
              <a:t>La classe </a:t>
            </a:r>
            <a:r>
              <a:rPr lang="fr-FR" b="1" u="sng" dirty="0" err="1">
                <a:solidFill>
                  <a:schemeClr val="tx1">
                    <a:lumMod val="50000"/>
                    <a:lumOff val="50000"/>
                  </a:schemeClr>
                </a:solidFill>
                <a:latin typeface="Bauhaus 93" panose="04030905020B02020C02" pitchFamily="82" charset="0"/>
              </a:rPr>
              <a:t>EmployeeList</a:t>
            </a:r>
            <a:r>
              <a:rPr lang="fr-FR" b="1" u="sng" dirty="0">
                <a:solidFill>
                  <a:schemeClr val="tx1">
                    <a:lumMod val="50000"/>
                    <a:lumOff val="50000"/>
                  </a:schemeClr>
                </a:solidFill>
                <a:latin typeface="Bauhaus 93" panose="04030905020B02020C02" pitchFamily="82" charset="0"/>
              </a:rPr>
              <a:t> :</a:t>
            </a:r>
          </a:p>
        </p:txBody>
      </p:sp>
      <p:sp>
        <p:nvSpPr>
          <p:cNvPr id="3" name="Espace réservé du contenu 2">
            <a:extLst>
              <a:ext uri="{FF2B5EF4-FFF2-40B4-BE49-F238E27FC236}">
                <a16:creationId xmlns:a16="http://schemas.microsoft.com/office/drawing/2014/main" id="{4AA115CD-E7E4-8555-9545-302962909B21}"/>
              </a:ext>
            </a:extLst>
          </p:cNvPr>
          <p:cNvSpPr>
            <a:spLocks noGrp="1"/>
          </p:cNvSpPr>
          <p:nvPr>
            <p:ph idx="1"/>
          </p:nvPr>
        </p:nvSpPr>
        <p:spPr>
          <a:xfrm>
            <a:off x="838200" y="1409075"/>
            <a:ext cx="10515600" cy="4767888"/>
          </a:xfrm>
        </p:spPr>
        <p:txBody>
          <a:bodyPr>
            <a:normAutofit/>
          </a:bodyPr>
          <a:lstStyle/>
          <a:p>
            <a:pPr marL="0" indent="0">
              <a:buNone/>
            </a:pPr>
            <a:r>
              <a:rPr lang="fr-FR" sz="2400" dirty="0"/>
              <a:t>     La classe </a:t>
            </a:r>
            <a:r>
              <a:rPr lang="fr-FR" sz="2400" dirty="0" err="1"/>
              <a:t>EmployeeList</a:t>
            </a:r>
            <a:r>
              <a:rPr lang="fr-FR" sz="2400" dirty="0"/>
              <a:t> </a:t>
            </a:r>
          </a:p>
          <a:p>
            <a:pPr marL="0" indent="0">
              <a:buNone/>
            </a:pPr>
            <a:r>
              <a:rPr lang="fr-FR" sz="2400" dirty="0" err="1"/>
              <a:t>permetd'afficher</a:t>
            </a:r>
            <a:r>
              <a:rPr lang="fr-FR" sz="2400" dirty="0"/>
              <a:t> et de gérer </a:t>
            </a:r>
          </a:p>
          <a:p>
            <a:pPr marL="0" indent="0">
              <a:buNone/>
            </a:pPr>
            <a:r>
              <a:rPr lang="fr-FR" sz="2400" dirty="0"/>
              <a:t>la </a:t>
            </a:r>
            <a:r>
              <a:rPr lang="fr-FR" sz="2400" dirty="0" err="1"/>
              <a:t>sélectiond'employés</a:t>
            </a:r>
            <a:r>
              <a:rPr lang="fr-FR" sz="2400" dirty="0"/>
              <a:t> </a:t>
            </a:r>
          </a:p>
          <a:p>
            <a:pPr marL="0" indent="0">
              <a:buNone/>
            </a:pPr>
            <a:r>
              <a:rPr lang="fr-FR" sz="2400" dirty="0"/>
              <a:t>pour les consultations</a:t>
            </a:r>
          </a:p>
          <a:p>
            <a:pPr marL="0" indent="0">
              <a:buNone/>
            </a:pPr>
            <a:r>
              <a:rPr lang="fr-FR" sz="2400" dirty="0"/>
              <a:t> médicales.</a:t>
            </a:r>
          </a:p>
          <a:p>
            <a:pPr marL="0" indent="0">
              <a:buNone/>
            </a:pPr>
            <a:r>
              <a:rPr lang="fr-FR" sz="2400" dirty="0"/>
              <a:t> Voici ses fonctionnalités </a:t>
            </a:r>
          </a:p>
          <a:p>
            <a:pPr marL="0" indent="0">
              <a:buNone/>
            </a:pPr>
            <a:r>
              <a:rPr lang="fr-FR" sz="2400" dirty="0"/>
              <a:t>principales :</a:t>
            </a:r>
          </a:p>
          <a:p>
            <a:pPr marL="0" indent="0">
              <a:buNone/>
            </a:pPr>
            <a:endParaRPr lang="fr-FR" dirty="0"/>
          </a:p>
          <a:p>
            <a:pPr marL="0" indent="0">
              <a:buNone/>
            </a:pPr>
            <a:endParaRPr lang="fr-FR" dirty="0"/>
          </a:p>
        </p:txBody>
      </p:sp>
      <p:pic>
        <p:nvPicPr>
          <p:cNvPr id="5" name="Image 4">
            <a:extLst>
              <a:ext uri="{FF2B5EF4-FFF2-40B4-BE49-F238E27FC236}">
                <a16:creationId xmlns:a16="http://schemas.microsoft.com/office/drawing/2014/main" id="{9B7F878C-81A6-B1D4-D450-AE757EE404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7853" y="1409075"/>
            <a:ext cx="7100884" cy="3728257"/>
          </a:xfrm>
          <a:prstGeom prst="rect">
            <a:avLst/>
          </a:prstGeom>
        </p:spPr>
      </p:pic>
    </p:spTree>
    <p:extLst>
      <p:ext uri="{BB962C8B-B14F-4D97-AF65-F5344CB8AC3E}">
        <p14:creationId xmlns:p14="http://schemas.microsoft.com/office/powerpoint/2010/main" val="313273143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723</Words>
  <Application>Microsoft Office PowerPoint</Application>
  <PresentationFormat>Grand écran</PresentationFormat>
  <Paragraphs>105</Paragraphs>
  <Slides>17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Arial</vt:lpstr>
      <vt:lpstr>Arial Black</vt:lpstr>
      <vt:lpstr>Bauhaus 93</vt:lpstr>
      <vt:lpstr>Blackadder ITC</vt:lpstr>
      <vt:lpstr>Calibri</vt:lpstr>
      <vt:lpstr>Calibri Light</vt:lpstr>
      <vt:lpstr>Thème Office</vt:lpstr>
      <vt:lpstr>Présentation de l'Application Yourhealth pour la Gestion des Consultations Médicales</vt:lpstr>
      <vt:lpstr>Intrudiction:</vt:lpstr>
      <vt:lpstr>Partie Commune à Toutes les Classes :</vt:lpstr>
      <vt:lpstr>Présentation PowerPoint</vt:lpstr>
      <vt:lpstr>Partie Spécifique de Chaque  Classes :</vt:lpstr>
      <vt:lpstr>Présentation PowerPoint</vt:lpstr>
      <vt:lpstr>Présentation PowerPoint</vt:lpstr>
      <vt:lpstr>Présentation PowerPoint</vt:lpstr>
      <vt:lpstr>La classe EmployeeList :</vt:lpstr>
      <vt:lpstr>Présentation PowerPoint</vt:lpstr>
      <vt:lpstr>La classe LogIn:</vt:lpstr>
      <vt:lpstr>Présentation PowerPoint</vt:lpstr>
      <vt:lpstr>Présentation PowerPoint</vt:lpstr>
      <vt:lpstr>Présentation PowerPoint</vt:lpstr>
      <vt:lpstr>La classe Patient:</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tassili</dc:creator>
  <cp:lastModifiedBy>PC2000</cp:lastModifiedBy>
  <cp:revision>71</cp:revision>
  <dcterms:created xsi:type="dcterms:W3CDTF">2024-05-22T21:47:48Z</dcterms:created>
  <dcterms:modified xsi:type="dcterms:W3CDTF">2025-01-10T14:29:40Z</dcterms:modified>
</cp:coreProperties>
</file>