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302726ea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302726ea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302726ea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302726ea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2fb2b21e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2fb2b21e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2fb2b21e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2fb2b21e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2fb2b21e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2fb2b21e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2fb2b21e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2fb2b21e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302726e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302726e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2fb2b21e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2fb2b21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2fb2b21e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2fb2b21e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302726e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302726e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302726ea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302726e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23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/>
              <a:t>BAKERY &amp; BISTRO</a:t>
            </a:r>
            <a:endParaRPr sz="4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23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DATA SCIENCE THE BRIDGE</a:t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4746200"/>
            <a:ext cx="276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https://www.panem.mx/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607250" y="1183493"/>
            <a:ext cx="5929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INÉS · JESSICA · CRISTINA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2477150"/>
            <a:ext cx="8520600" cy="25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358"/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</a:rPr>
              <a:t>Componentes del algoritmo: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</a:rPr>
              <a:t>Estas métricas ayudan a evaluar la relevancia y popularidad de cada combinación de productos.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16191D"/>
              </a:buClr>
              <a:buSzPts val="1200"/>
              <a:buNone/>
            </a:pPr>
            <a:r>
              <a:rPr lang="es" sz="1200">
                <a:solidFill>
                  <a:srgbClr val="16191D"/>
                </a:solidFill>
                <a:highlight>
                  <a:srgbClr val="FFFFFF"/>
                </a:highlight>
              </a:rPr>
              <a:t>Support - </a:t>
            </a:r>
            <a:r>
              <a:rPr i="1" lang="es" sz="1200">
                <a:solidFill>
                  <a:schemeClr val="dk1"/>
                </a:solidFill>
                <a:highlight>
                  <a:srgbClr val="FFFFFF"/>
                </a:highlight>
              </a:rPr>
              <a:t>Support(item) = Transactions comprising the item / Total transactions. Entre más alto sea este valor, la probabilidad de que esté en la mayoría de las transacciones es elevada. </a:t>
            </a:r>
            <a:endParaRPr i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6191D"/>
              </a:buClr>
              <a:buSzPts val="1200"/>
              <a:buNone/>
            </a:pPr>
            <a:r>
              <a:t/>
            </a:r>
            <a:endParaRPr sz="1200">
              <a:solidFill>
                <a:srgbClr val="16191D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6191D"/>
              </a:buClr>
              <a:buSzPts val="1200"/>
              <a:buNone/>
            </a:pPr>
            <a:r>
              <a:rPr lang="es" sz="1200">
                <a:solidFill>
                  <a:srgbClr val="16191D"/>
                </a:solidFill>
                <a:highlight>
                  <a:srgbClr val="FFFFFF"/>
                </a:highlight>
              </a:rPr>
              <a:t>Lift-el aumento en el ratio de venta de un producto cuando se vende otro</a:t>
            </a:r>
            <a:endParaRPr sz="1200">
              <a:solidFill>
                <a:srgbClr val="16191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i="1" lang="es" sz="1200">
                <a:solidFill>
                  <a:srgbClr val="141F31"/>
                </a:solidFill>
                <a:highlight>
                  <a:srgbClr val="FFFFFF"/>
                </a:highlight>
              </a:rPr>
              <a:t>Confidence = Transactions comprising set of products / Transactions comprising one of the products. </a:t>
            </a:r>
            <a:r>
              <a:rPr lang="es" sz="1200">
                <a:solidFill>
                  <a:srgbClr val="141F31"/>
                </a:solidFill>
                <a:highlight>
                  <a:srgbClr val="FFFFFF"/>
                </a:highlight>
              </a:rPr>
              <a:t>Nos dice la probabilidad de que las diferentes combinaciones de compra.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650" y="206900"/>
            <a:ext cx="4004425" cy="22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60950" y="669650"/>
            <a:ext cx="8520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5350">
                <a:solidFill>
                  <a:schemeClr val="dk1"/>
                </a:solidFill>
                <a:highlight>
                  <a:srgbClr val="FFFFFF"/>
                </a:highlight>
              </a:rPr>
              <a:t>Hicimos una lista de los productos que más se compran juntos por sucursal: </a:t>
            </a:r>
            <a:endParaRPr sz="5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Trabajar con muestras aleatorias de datos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Incongruencia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Mejora de Pautas de trabajo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Nueva estructura de recogida de datos: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Mesero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Mesa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Inventario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Mejora en la categorización de los productos.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Propuesta de valor: incremento de ventas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Promociones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Tipos de cliente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Sugerencia de crosselling / upselling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Antecedentes </a:t>
            </a:r>
            <a:r>
              <a:rPr i="1" lang="es"/>
              <a:t>(</a:t>
            </a:r>
            <a:r>
              <a:rPr i="1" lang="es" sz="1600">
                <a:solidFill>
                  <a:srgbClr val="6D9EEB"/>
                </a:solidFill>
              </a:rPr>
              <a:t>Jessica</a:t>
            </a:r>
            <a:r>
              <a:rPr i="1" lang="es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Contexto Negocio </a:t>
            </a:r>
            <a:r>
              <a:rPr i="1" lang="es"/>
              <a:t>(</a:t>
            </a:r>
            <a:r>
              <a:rPr i="1" lang="es" sz="1600">
                <a:solidFill>
                  <a:srgbClr val="6D9EEB"/>
                </a:solidFill>
              </a:rPr>
              <a:t>Jessica</a:t>
            </a:r>
            <a:r>
              <a:rPr i="1" lang="es"/>
              <a:t>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Planteamiento </a:t>
            </a:r>
            <a:r>
              <a:rPr i="1" lang="es"/>
              <a:t>(</a:t>
            </a:r>
            <a:r>
              <a:rPr i="1" lang="es" sz="1600">
                <a:solidFill>
                  <a:srgbClr val="6D9EEB"/>
                </a:solidFill>
              </a:rPr>
              <a:t>Inés</a:t>
            </a:r>
            <a:r>
              <a:rPr i="1" lang="es"/>
              <a:t>) ej. </a:t>
            </a:r>
            <a:r>
              <a:rPr i="1" lang="es" sz="1300"/>
              <a:t>valores nulos, etc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Análisis EDA Puntos de Venta: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Punto Valle - </a:t>
            </a:r>
            <a:r>
              <a:rPr lang="es">
                <a:solidFill>
                  <a:srgbClr val="4A86E8"/>
                </a:solidFill>
              </a:rPr>
              <a:t>Inés</a:t>
            </a:r>
            <a:endParaRPr>
              <a:solidFill>
                <a:srgbClr val="4A86E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Kavia (rooftop, desayunos, turismo) - </a:t>
            </a:r>
            <a:r>
              <a:rPr lang="es">
                <a:solidFill>
                  <a:srgbClr val="6D9EEB"/>
                </a:solidFill>
              </a:rPr>
              <a:t>Inés</a:t>
            </a:r>
            <a:endParaRPr>
              <a:solidFill>
                <a:srgbClr val="6D9EE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Nativa (2 m) - </a:t>
            </a:r>
            <a:r>
              <a:rPr lang="es">
                <a:solidFill>
                  <a:srgbClr val="6D9EEB"/>
                </a:solidFill>
              </a:rPr>
              <a:t>Kris</a:t>
            </a:r>
            <a:endParaRPr>
              <a:solidFill>
                <a:srgbClr val="6D9EE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Carreta (uni, combos) - </a:t>
            </a:r>
            <a:r>
              <a:rPr lang="es">
                <a:solidFill>
                  <a:srgbClr val="6D9EEB"/>
                </a:solidFill>
              </a:rPr>
              <a:t>Kris</a:t>
            </a:r>
            <a:endParaRPr>
              <a:solidFill>
                <a:srgbClr val="6D9EE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Zambrano (hospi, horarios) - </a:t>
            </a:r>
            <a:r>
              <a:rPr lang="es">
                <a:solidFill>
                  <a:srgbClr val="4A86E8"/>
                </a:solidFill>
              </a:rPr>
              <a:t>Kris</a:t>
            </a:r>
            <a:endParaRPr>
              <a:solidFill>
                <a:srgbClr val="4A86E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Qin - </a:t>
            </a:r>
            <a:r>
              <a:rPr lang="es">
                <a:solidFill>
                  <a:srgbClr val="6D9EEB"/>
                </a:solidFill>
              </a:rPr>
              <a:t>Inés</a:t>
            </a:r>
            <a:endParaRPr>
              <a:solidFill>
                <a:srgbClr val="6D9EE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Modelo Predictivo con Machine Learning </a:t>
            </a:r>
            <a:r>
              <a:rPr i="1" lang="es"/>
              <a:t>(</a:t>
            </a:r>
            <a:r>
              <a:rPr i="1" lang="es" sz="1600">
                <a:solidFill>
                  <a:srgbClr val="3C78D8"/>
                </a:solidFill>
              </a:rPr>
              <a:t>Jessica</a:t>
            </a:r>
            <a:r>
              <a:rPr i="1" lang="es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Soluciones (todas)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Antecedentes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Aquí es donde cuento cómo llegamos aquí. No creo que haga falta mucha explicación.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550" y="1546675"/>
            <a:ext cx="62674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72275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 de Negocio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-108750" y="4666598"/>
            <a:ext cx="5953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s" sz="1350">
                <a:solidFill>
                  <a:schemeClr val="dk1"/>
                </a:solidFill>
              </a:rPr>
              <a:t>6 PDV ETRATÉGICOS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71050" y="804600"/>
            <a:ext cx="7450200" cy="3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</a:rPr>
              <a:t>Panem Bakery &amp; Bistro es una cafetería y restaurante con 6 sucursales en Monterrey, Nuevo León, México con 8 años de antigüedad. 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</a:rPr>
              <a:t>Ubicadas en centros comerciales, hoteles, universidades y hospitales. 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</a:rPr>
              <a:t>Venden en PDV, aplicaciones de delivery, página web (café)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</a:rPr>
              <a:t>Desayunos, Comida y Merienda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</a:rPr>
              <a:t>Tienen obrador propio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</a:rPr>
              <a:t>Promesa de marca es ver los productos hornearse frente a tus ojos.</a:t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s" sz="1350">
                <a:solidFill>
                  <a:schemeClr val="dk1"/>
                </a:solidFill>
              </a:rPr>
              <a:t>Bebidas (Cafés y Jugos) · Alimentos (Pizzas, sandwiches) · Bakery (Panadería Artesanal)</a:t>
            </a:r>
            <a:endParaRPr b="1" sz="1350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9100" y="4075450"/>
            <a:ext cx="1814151" cy="9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221475" y="4454773"/>
            <a:ext cx="5953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s" sz="1350">
                <a:solidFill>
                  <a:schemeClr val="dk1"/>
                </a:solidFill>
              </a:rPr>
              <a:t>X BUYERS PERSONA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6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 de Negocio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799150" y="1161525"/>
            <a:ext cx="7450200" cy="30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</a:rPr>
              <a:t>Centro comerial: Punto Valle, Nativa, Qin </a:t>
            </a:r>
            <a:r>
              <a:rPr lang="es" sz="1350">
                <a:solidFill>
                  <a:schemeClr val="dk1"/>
                </a:solidFill>
              </a:rPr>
              <a:t>Mujeres de entre 35 y 45 años, amas de casa, deportistas, nivel socio económico medio-alto que buscan practicidad, desayuno con las amigas para después ir al gimnasio o de compras. Adolescentes de 14 a 17 años que van con sus amigos a comprar bebidas y postres de novedad para pasar el rato. Adultos jóvenes que quedan para merendar después del trabajo a tomar el café.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</a:rPr>
              <a:t>Centro histórico: Kavia- </a:t>
            </a:r>
            <a:r>
              <a:rPr lang="es" sz="1350">
                <a:solidFill>
                  <a:schemeClr val="dk1"/>
                </a:solidFill>
              </a:rPr>
              <a:t>Familias que visitan el fin de semana, oficinistas que desayunan entre semana y turistas que buscan conocer el centro de la ciudad.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</a:rPr>
              <a:t>Universidad: Carreta- </a:t>
            </a:r>
            <a:r>
              <a:rPr lang="es" sz="1350">
                <a:solidFill>
                  <a:schemeClr val="dk1"/>
                </a:solidFill>
              </a:rPr>
              <a:t>Estudiantes y docentes del Tec de Monterrey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s" sz="1350">
                <a:solidFill>
                  <a:schemeClr val="dk1"/>
                </a:solidFill>
              </a:rPr>
              <a:t>Hospital: Zambrano Helion: </a:t>
            </a:r>
            <a:r>
              <a:rPr lang="es" sz="1350">
                <a:solidFill>
                  <a:schemeClr val="dk1"/>
                </a:solidFill>
              </a:rPr>
              <a:t>pacientes, familiares y doctores del hospital. </a:t>
            </a:r>
            <a:endParaRPr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EDA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7699" l="6129" r="0" t="21593"/>
          <a:stretch/>
        </p:blipFill>
        <p:spPr>
          <a:xfrm>
            <a:off x="2649275" y="445025"/>
            <a:ext cx="1768800" cy="572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4759775" y="469625"/>
            <a:ext cx="39651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Nota: botón a doc power bi, ej:</a:t>
            </a:r>
            <a:endParaRPr sz="1344"/>
          </a:p>
        </p:txBody>
      </p:sp>
      <p:cxnSp>
        <p:nvCxnSpPr>
          <p:cNvPr id="93" name="Google Shape;93;p18"/>
          <p:cNvCxnSpPr/>
          <p:nvPr/>
        </p:nvCxnSpPr>
        <p:spPr>
          <a:xfrm>
            <a:off x="4552625" y="601500"/>
            <a:ext cx="3423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8"/>
          <p:cNvSpPr txBox="1"/>
          <p:nvPr/>
        </p:nvSpPr>
        <p:spPr>
          <a:xfrm>
            <a:off x="1639300" y="1278375"/>
            <a:ext cx="580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Punto Valle | Plaza QIN | Hospital Zambrano Hellion | Nativa | Hotel Kavia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27862"/>
            <a:ext cx="1653315" cy="122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1292" y="1727862"/>
            <a:ext cx="1653315" cy="122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885" y="1727862"/>
            <a:ext cx="1653315" cy="122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0475" y="1727850"/>
            <a:ext cx="1653334" cy="12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625" y="1715132"/>
            <a:ext cx="1653300" cy="122164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4888725" y="850325"/>
            <a:ext cx="3316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44">
                <a:solidFill>
                  <a:schemeClr val="dk1"/>
                </a:solidFill>
              </a:rPr>
              <a:t>C:\Users\Usuario\Desktop\Data\Panem\Panem.pbix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Predictivo - Machine Learning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Predicción de ventas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Predicción de combos: aumento del ticket medio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Calculadora mágica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s" sz="2100">
                <a:highlight>
                  <a:srgbClr val="FFFFFF"/>
                </a:highlight>
              </a:rPr>
              <a:t>What Is Market Basket Analysis?</a:t>
            </a:r>
            <a:endParaRPr sz="21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141F31"/>
                </a:solidFill>
                <a:highlight>
                  <a:srgbClr val="FFFFFF"/>
                </a:highlight>
              </a:rPr>
              <a:t>Market basket analysis is used by companies to identify items that are frequently purchased together. </a:t>
            </a:r>
            <a:r>
              <a:rPr lang="es" sz="1350">
                <a:solidFill>
                  <a:srgbClr val="141F31"/>
                </a:solidFill>
                <a:highlight>
                  <a:srgbClr val="FFFFFF"/>
                </a:highlight>
              </a:rPr>
              <a:t>The technique uncovers hidden correlations that cannot be identified by the human eye by using a set of statistical rules to identify product combinations that occur frequently in transactions.</a:t>
            </a:r>
            <a:endParaRPr sz="1350">
              <a:solidFill>
                <a:srgbClr val="141F3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141F31"/>
                </a:solidFill>
                <a:highlight>
                  <a:srgbClr val="FFFFFF"/>
                </a:highlight>
              </a:rPr>
              <a:t>El análisis de canasta es utilizado por las empresas para identificar elementos que se de manera juntos de manera frecuente. Es utilizado en la industria restaurantera, tiendas retail, y plataformas online para incentivar a los clientes a comprar más de un artículo durante su visita. </a:t>
            </a:r>
            <a:endParaRPr sz="1350">
              <a:solidFill>
                <a:srgbClr val="141F3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141F31"/>
                </a:solidFill>
                <a:highlight>
                  <a:srgbClr val="FFFFFF"/>
                </a:highlight>
              </a:rPr>
              <a:t>Este modelo utiliza el algoritmo apriori de manera regular y es utilizado por la </a:t>
            </a:r>
            <a:r>
              <a:rPr lang="es" sz="1450">
                <a:solidFill>
                  <a:srgbClr val="202124"/>
                </a:solidFill>
                <a:highlight>
                  <a:srgbClr val="FFFFFF"/>
                </a:highlight>
              </a:rPr>
              <a:t>minería de reglas de asociación, que es un proceso que ayuda a identificar correlaciones entre items y usuarios.  </a:t>
            </a:r>
            <a:endParaRPr sz="1450">
              <a:solidFill>
                <a:srgbClr val="141F3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141F3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Apriori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27450"/>
            <a:ext cx="8520600" cy="1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8">
                <a:solidFill>
                  <a:srgbClr val="202124"/>
                </a:solidFill>
                <a:highlight>
                  <a:srgbClr val="F8F9FA"/>
                </a:highlight>
              </a:rPr>
              <a:t>Según el algoritmo Apriori, un subconjunto del conjunto de elementos frecuentes también lo es.</a:t>
            </a:r>
            <a:endParaRPr sz="608">
              <a:solidFill>
                <a:srgbClr val="141F3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50">
                <a:solidFill>
                  <a:srgbClr val="141F31"/>
                </a:solidFill>
                <a:highlight>
                  <a:srgbClr val="FFFFFF"/>
                </a:highlight>
              </a:rPr>
              <a:t>Como </a:t>
            </a:r>
            <a:r>
              <a:rPr lang="es" sz="1350">
                <a:solidFill>
                  <a:srgbClr val="141F31"/>
                </a:solidFill>
                <a:highlight>
                  <a:srgbClr val="FFFFFF"/>
                </a:highlight>
              </a:rPr>
              <a:t>{popcorn, milk, cereal} es un conjunto de elementos frecuentes, significa que  {popcorn, milk}, {popcorn, cereal}, y {milk, cereal} también son frecuentes. Es por esto que si una persona va por popcorn, se le recomendará milk y cereal. 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075" y="2915225"/>
            <a:ext cx="3189954" cy="177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