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7"/>
  </p:notesMasterIdLst>
  <p:handoutMasterIdLst>
    <p:handoutMasterId r:id="rId58"/>
  </p:handoutMasterIdLst>
  <p:sldIdLst>
    <p:sldId id="274" r:id="rId6"/>
    <p:sldId id="381" r:id="rId7"/>
    <p:sldId id="382" r:id="rId8"/>
    <p:sldId id="387" r:id="rId9"/>
    <p:sldId id="383" r:id="rId10"/>
    <p:sldId id="388" r:id="rId11"/>
    <p:sldId id="389" r:id="rId12"/>
    <p:sldId id="394" r:id="rId13"/>
    <p:sldId id="393" r:id="rId14"/>
    <p:sldId id="384" r:id="rId15"/>
    <p:sldId id="395" r:id="rId16"/>
    <p:sldId id="396" r:id="rId17"/>
    <p:sldId id="391" r:id="rId18"/>
    <p:sldId id="390" r:id="rId19"/>
    <p:sldId id="392" r:id="rId20"/>
    <p:sldId id="385" r:id="rId21"/>
    <p:sldId id="386" r:id="rId22"/>
    <p:sldId id="359" r:id="rId23"/>
    <p:sldId id="370" r:id="rId24"/>
    <p:sldId id="375" r:id="rId25"/>
    <p:sldId id="362" r:id="rId26"/>
    <p:sldId id="373" r:id="rId27"/>
    <p:sldId id="365" r:id="rId28"/>
    <p:sldId id="363" r:id="rId29"/>
    <p:sldId id="366" r:id="rId30"/>
    <p:sldId id="367" r:id="rId31"/>
    <p:sldId id="368" r:id="rId32"/>
    <p:sldId id="337" r:id="rId33"/>
    <p:sldId id="336" r:id="rId34"/>
    <p:sldId id="272" r:id="rId35"/>
    <p:sldId id="369" r:id="rId36"/>
    <p:sldId id="371" r:id="rId37"/>
    <p:sldId id="332" r:id="rId38"/>
    <p:sldId id="334" r:id="rId39"/>
    <p:sldId id="331" r:id="rId40"/>
    <p:sldId id="294" r:id="rId41"/>
    <p:sldId id="335" r:id="rId42"/>
    <p:sldId id="293" r:id="rId43"/>
    <p:sldId id="285" r:id="rId44"/>
    <p:sldId id="290" r:id="rId45"/>
    <p:sldId id="350" r:id="rId46"/>
    <p:sldId id="355" r:id="rId47"/>
    <p:sldId id="372" r:id="rId48"/>
    <p:sldId id="347" r:id="rId49"/>
    <p:sldId id="287" r:id="rId50"/>
    <p:sldId id="348" r:id="rId51"/>
    <p:sldId id="288" r:id="rId52"/>
    <p:sldId id="349" r:id="rId53"/>
    <p:sldId id="289" r:id="rId54"/>
    <p:sldId id="258" r:id="rId55"/>
    <p:sldId id="33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/>
    <p:restoredTop sz="58626"/>
  </p:normalViewPr>
  <p:slideViewPr>
    <p:cSldViewPr>
      <p:cViewPr varScale="1">
        <p:scale>
          <a:sx n="67" d="100"/>
          <a:sy n="67" d="100"/>
        </p:scale>
        <p:origin x="24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FFE7EFE-DDF9-440C-8F71-74ADC2EE881B}" type="datetimeFigureOut">
              <a:rPr lang="en-ZA"/>
              <a:pPr>
                <a:defRPr/>
              </a:pPr>
              <a:t>2017/09/14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B7BD13A-6F5B-4885-A4EB-025990D65F1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59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8D4456-572F-416F-9D32-DC1F80498D53}" type="datetimeFigureOut">
              <a:rPr lang="en-ZA"/>
              <a:pPr>
                <a:defRPr/>
              </a:pPr>
              <a:t>2017/09/14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673100"/>
            <a:ext cx="3771900" cy="2830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23838" y="3656013"/>
            <a:ext cx="6410325" cy="503713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ZA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0076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00763" y="8685213"/>
            <a:ext cx="75565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9BBB5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6B50CD-F5B5-4E53-A79B-556DAB40221E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13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0488" indent="-90488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269875" indent="-8255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›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2pPr>
    <a:lvl3pPr marL="449263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»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3pPr>
    <a:lvl4pPr marL="808038" indent="-88900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Calibri" pitchFamily="34" charset="0"/>
      <a:buChar char="-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4pPr>
    <a:lvl5pPr marL="1176338" indent="-111125" algn="l" rtl="0" eaLnBrk="0" fontAlgn="base" hangingPunct="0">
      <a:lnSpc>
        <a:spcPct val="110000"/>
      </a:lnSpc>
      <a:spcBef>
        <a:spcPts val="200"/>
      </a:spcBef>
      <a:spcAft>
        <a:spcPts val="200"/>
      </a:spcAft>
      <a:buFont typeface="Arial" charset="0"/>
      <a:buChar char="•"/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ZA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ECA35EFB-6732-40CB-9478-7A835CC189B8}" type="slidenum">
              <a:rPr lang="en-ZA">
                <a:solidFill>
                  <a:srgbClr val="9BBB59"/>
                </a:solidFill>
                <a:cs typeface="Arial" charset="0"/>
              </a:rPr>
              <a:pPr eaLnBrk="1" hangingPunct="1"/>
              <a:t>1</a:t>
            </a:fld>
            <a:endParaRPr lang="en-ZA">
              <a:solidFill>
                <a:srgbClr val="9BBB5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6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http://www.tomsitpro.com/articles/powershell-for-loop,2-845.html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71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What</a:t>
            </a:r>
            <a:r>
              <a:rPr lang="en-US" baseline="0" dirty="0"/>
              <a:t> is </a:t>
            </a:r>
            <a:r>
              <a:rPr lang="en-US" baseline="0" dirty="0" err="1"/>
              <a:t>powershell</a:t>
            </a:r>
            <a:endParaRPr lang="en-US" baseline="0" dirty="0"/>
          </a:p>
          <a:p>
            <a:pPr lvl="2"/>
            <a:r>
              <a:rPr lang="en-US" baseline="0" dirty="0"/>
              <a:t>Shell</a:t>
            </a:r>
          </a:p>
          <a:p>
            <a:pPr lvl="2"/>
            <a:r>
              <a:rPr lang="en-US" baseline="0" dirty="0" err="1"/>
              <a:t>Cmd</a:t>
            </a:r>
            <a:r>
              <a:rPr lang="en-US" baseline="0" dirty="0"/>
              <a:t> and Unix commands</a:t>
            </a:r>
            <a:endParaRPr lang="en-US" dirty="0"/>
          </a:p>
          <a:p>
            <a:pPr lvl="1"/>
            <a:r>
              <a:rPr lang="en-US" dirty="0"/>
              <a:t>Brief History</a:t>
            </a:r>
          </a:p>
          <a:p>
            <a:pPr lvl="2"/>
            <a:r>
              <a:rPr lang="en-US" dirty="0"/>
              <a:t>Versions</a:t>
            </a:r>
          </a:p>
          <a:p>
            <a:pPr lvl="2"/>
            <a:r>
              <a:rPr lang="en-US" dirty="0"/>
              <a:t>Evolution</a:t>
            </a:r>
          </a:p>
          <a:p>
            <a:pPr lvl="2"/>
            <a:r>
              <a:rPr lang="en-US" dirty="0" err="1"/>
              <a:t>vNext</a:t>
            </a:r>
            <a:endParaRPr lang="en-US" dirty="0"/>
          </a:p>
          <a:p>
            <a:pPr lvl="0"/>
            <a:r>
              <a:rPr lang="en-US" dirty="0"/>
              <a:t>Basic</a:t>
            </a:r>
            <a:r>
              <a:rPr lang="en-US" baseline="0" dirty="0"/>
              <a:t> usage</a:t>
            </a:r>
          </a:p>
          <a:p>
            <a:pPr lvl="1"/>
            <a:r>
              <a:rPr lang="en-US" baseline="0" dirty="0"/>
              <a:t>Basic commands</a:t>
            </a:r>
          </a:p>
          <a:p>
            <a:pPr lvl="1"/>
            <a:r>
              <a:rPr lang="en-US" baseline="0" dirty="0"/>
              <a:t>Variables, Pipelines and functions</a:t>
            </a:r>
          </a:p>
          <a:p>
            <a:pPr lvl="1"/>
            <a:r>
              <a:rPr lang="en-US" baseline="0" dirty="0"/>
              <a:t>Data output (out-grid, to general file)</a:t>
            </a:r>
          </a:p>
          <a:p>
            <a:pPr lvl="1"/>
            <a:r>
              <a:rPr lang="en-US" baseline="0" dirty="0"/>
              <a:t>$profile</a:t>
            </a:r>
          </a:p>
          <a:p>
            <a:pPr lvl="2"/>
            <a:r>
              <a:rPr lang="en-US" baseline="0" dirty="0"/>
              <a:t>Aliases</a:t>
            </a:r>
          </a:p>
          <a:p>
            <a:pPr lvl="0"/>
            <a:r>
              <a:rPr lang="en-US" baseline="0" dirty="0"/>
              <a:t>Creating functions and Modules</a:t>
            </a:r>
          </a:p>
          <a:p>
            <a:pPr lvl="1"/>
            <a:r>
              <a:rPr lang="en-US" baseline="0" dirty="0"/>
              <a:t>Basic functions</a:t>
            </a:r>
          </a:p>
          <a:p>
            <a:pPr lvl="1"/>
            <a:r>
              <a:rPr lang="en-US" baseline="0" dirty="0"/>
              <a:t>Modules setup</a:t>
            </a:r>
          </a:p>
          <a:p>
            <a:pPr lvl="1"/>
            <a:r>
              <a:rPr lang="en-US" baseline="0" dirty="0"/>
              <a:t>Install scripts</a:t>
            </a:r>
          </a:p>
          <a:p>
            <a:pPr lvl="0"/>
            <a:r>
              <a:rPr lang="en-US" baseline="0" dirty="0"/>
              <a:t>Useful Tools </a:t>
            </a:r>
          </a:p>
          <a:p>
            <a:pPr lvl="1"/>
            <a:r>
              <a:rPr lang="en-US" baseline="0" dirty="0" err="1"/>
              <a:t>ISESteroids</a:t>
            </a:r>
            <a:endParaRPr lang="en-US" baseline="0" dirty="0"/>
          </a:p>
          <a:p>
            <a:pPr lvl="1"/>
            <a:r>
              <a:rPr lang="en-US" baseline="0" dirty="0" err="1"/>
              <a:t>PoshGit</a:t>
            </a:r>
            <a:endParaRPr lang="en-US" baseline="0" dirty="0"/>
          </a:p>
          <a:p>
            <a:pPr lvl="1"/>
            <a:r>
              <a:rPr lang="en-US" baseline="0" dirty="0"/>
              <a:t>VS Code</a:t>
            </a:r>
          </a:p>
          <a:p>
            <a:pPr lvl="0"/>
            <a:r>
              <a:rPr lang="en-US" baseline="0" dirty="0"/>
              <a:t>PowerShell Core</a:t>
            </a:r>
          </a:p>
          <a:p>
            <a:pPr lvl="1"/>
            <a:r>
              <a:rPr lang="en-US" baseline="0" dirty="0"/>
              <a:t>What is it</a:t>
            </a:r>
          </a:p>
          <a:p>
            <a:pPr lvl="1"/>
            <a:r>
              <a:rPr lang="en-US" baseline="0" dirty="0"/>
              <a:t>Mac and brief look</a:t>
            </a:r>
          </a:p>
          <a:p>
            <a:pPr lvl="0"/>
            <a:r>
              <a:rPr lang="en-US" baseline="0" dirty="0"/>
              <a:t>Q and 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53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You</a:t>
            </a:r>
            <a:r>
              <a:rPr lang="en-US" baseline="0" dirty="0"/>
              <a:t> can create objects with a set of functions and a constructor</a:t>
            </a:r>
          </a:p>
          <a:p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Cmdlets (command-let)</a:t>
            </a:r>
          </a:p>
          <a:p>
            <a:pPr lvl="1"/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Performs a single function and is the most common element for PowerShell automation. A cmdlet is generally written in a language such as C# and compiled. Like all other PowerShell commands, a cmdlet performs an action and returns a .NET object.</a:t>
            </a:r>
          </a:p>
          <a:p>
            <a:pPr lvl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549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</a:t>
            </a:r>
          </a:p>
          <a:p>
            <a:pPr lvl="1"/>
            <a:r>
              <a:rPr lang="en-US" baseline="0" dirty="0"/>
              <a:t>Installable: </a:t>
            </a:r>
            <a:r>
              <a:rPr lang="en-US" dirty="0"/>
              <a:t>XP, Vista, Server</a:t>
            </a:r>
            <a:r>
              <a:rPr lang="en-US" baseline="0" dirty="0"/>
              <a:t> 2003</a:t>
            </a:r>
          </a:p>
          <a:p>
            <a:pPr lvl="0"/>
            <a:r>
              <a:rPr lang="en-US" baseline="0" dirty="0"/>
              <a:t>V2</a:t>
            </a:r>
          </a:p>
          <a:p>
            <a:pPr lvl="1"/>
            <a:r>
              <a:rPr lang="en-US" baseline="0" dirty="0"/>
              <a:t>ISE Added</a:t>
            </a:r>
          </a:p>
          <a:p>
            <a:pPr lvl="1"/>
            <a:r>
              <a:rPr lang="en-US" baseline="0" dirty="0"/>
              <a:t>Installable: XP, Vista, Server 2003 + 2008</a:t>
            </a:r>
          </a:p>
          <a:p>
            <a:pPr lvl="0"/>
            <a:r>
              <a:rPr lang="en-US" baseline="0" dirty="0"/>
              <a:t>V3</a:t>
            </a:r>
          </a:p>
          <a:p>
            <a:pPr lvl="1"/>
            <a:r>
              <a:rPr lang="en-US" baseline="0" dirty="0"/>
              <a:t>Installable: Win 7, Server 2008 R2</a:t>
            </a:r>
          </a:p>
          <a:p>
            <a:pPr lvl="0"/>
            <a:r>
              <a:rPr lang="en-US" baseline="0" dirty="0"/>
              <a:t>V4</a:t>
            </a:r>
          </a:p>
          <a:p>
            <a:pPr lvl="1"/>
            <a:r>
              <a:rPr lang="en-US" baseline="0" dirty="0"/>
              <a:t>Installable: Win 7, Server 2008 R2, Server 2012</a:t>
            </a:r>
          </a:p>
          <a:p>
            <a:pPr lvl="0"/>
            <a:r>
              <a:rPr lang="en-US" baseline="0" dirty="0"/>
              <a:t>V5</a:t>
            </a:r>
          </a:p>
          <a:p>
            <a:pPr lvl="1"/>
            <a:r>
              <a:rPr lang="en-US" baseline="0" dirty="0"/>
              <a:t>Installable: Win 8.1, Server 2012 R2</a:t>
            </a:r>
          </a:p>
          <a:p>
            <a:pPr lvl="0"/>
            <a:r>
              <a:rPr lang="en-US" baseline="0" dirty="0"/>
              <a:t>V6</a:t>
            </a:r>
          </a:p>
          <a:p>
            <a:pPr lvl="1"/>
            <a:r>
              <a:rPr lang="en-US" baseline="0" dirty="0"/>
              <a:t>Installable on multiple platforms</a:t>
            </a:r>
          </a:p>
          <a:p>
            <a:pPr lvl="1"/>
            <a:r>
              <a:rPr lang="en-US" baseline="0" dirty="0"/>
              <a:t>Still in beta</a:t>
            </a:r>
          </a:p>
          <a:p>
            <a:pPr lvl="1"/>
            <a:endParaRPr lang="en-US" baseline="0" dirty="0"/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PowerShell is forward compatible</a:t>
            </a:r>
            <a:endParaRPr lang="en-US" baseline="0" dirty="0"/>
          </a:p>
          <a:p>
            <a:pPr lvl="1"/>
            <a:r>
              <a:rPr lang="en-US" baseline="0" dirty="0"/>
              <a:t>Forward =&gt; as long the script has the required modules and functions accessible</a:t>
            </a:r>
            <a:br>
              <a:rPr lang="en-US" baseline="0" dirty="0"/>
            </a:br>
            <a:r>
              <a:rPr lang="en-US" baseline="0" dirty="0"/>
              <a:t>Functions that disappeared or aren’t available in newer versions will fail.</a:t>
            </a:r>
          </a:p>
          <a:p>
            <a:pPr marL="0" lv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766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02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</a:t>
            </a:r>
            <a:r>
              <a:rPr lang="en-US" baseline="0" dirty="0"/>
              <a:t> + X , A</a:t>
            </a:r>
            <a:endParaRPr lang="en-US" dirty="0"/>
          </a:p>
          <a:p>
            <a:pPr lvl="1"/>
            <a:r>
              <a:rPr lang="en-US" dirty="0"/>
              <a:t>Update-Help</a:t>
            </a:r>
          </a:p>
          <a:p>
            <a:pPr lvl="2"/>
            <a:r>
              <a:rPr lang="en-US" dirty="0"/>
              <a:t>Required to run as admin</a:t>
            </a:r>
          </a:p>
          <a:p>
            <a:pPr marL="90488" marR="0" lvl="0" indent="-90488" algn="l" defTabSz="914400" rtl="0" eaLnBrk="0" fontAlgn="base" latinLnBrk="0" hangingPunc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Start </a:t>
            </a:r>
            <a:r>
              <a:rPr lang="en-US" dirty="0" err="1"/>
              <a:t>powershell</a:t>
            </a:r>
            <a:r>
              <a:rPr lang="en-US" dirty="0"/>
              <a:t> from</a:t>
            </a:r>
            <a:r>
              <a:rPr lang="en-US" baseline="0" dirty="0"/>
              <a:t> explorer</a:t>
            </a:r>
            <a:endParaRPr lang="en-US" dirty="0"/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Get-help Get-Item -ShowWindow 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</a:t>
            </a:r>
          </a:p>
          <a:p>
            <a:pPr lvl="1"/>
            <a:r>
              <a:rPr lang="nl-BE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Get-ChildItem .\ -Recurse</a:t>
            </a:r>
          </a:p>
          <a:p>
            <a:pPr lvl="1"/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Get-Content .\demo-basic-commands\folder2\hello.txt</a:t>
            </a:r>
            <a:endParaRPr lang="nl-BE" sz="1000" kern="1200" dirty="0">
              <a:solidFill>
                <a:schemeClr val="tx1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54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Get-ChildItem .\ -Recurse | Out-GridView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0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"loosely typed“ =</a:t>
            </a:r>
            <a:r>
              <a:rPr lang="nl-BE" sz="1000" b="0" i="0" kern="1200" baseline="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Arial" pitchFamily="34" charset="0"/>
                <a:ea typeface="ＭＳ Ｐゴシック" charset="0"/>
                <a:cs typeface="Arial" pitchFamily="34" charset="0"/>
              </a:rPr>
              <a:t>they are not limited to a particular type of object. A single variable can even contain a collection (an "array") of different types of objects at the same time.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1232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 are text based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B50CD-F5B5-4E53-A79B-556DAB40221E}" type="slidenum">
              <a:rPr lang="en-ZA" smtClean="0"/>
              <a:pPr>
                <a:defRPr/>
              </a:pPr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38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r="4620"/>
          <a:stretch>
            <a:fillRect/>
          </a:stretch>
        </p:blipFill>
        <p:spPr bwMode="auto">
          <a:xfrm>
            <a:off x="5395913" y="0"/>
            <a:ext cx="37480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 bwMode="white">
          <a:xfrm>
            <a:off x="450850" y="2589213"/>
            <a:ext cx="41211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D2C4EB2A-C602-40DA-B8EC-67C0B9D19DCE}" type="datetime3">
              <a:rPr lang="en-US" sz="1400" smtClean="0">
                <a:solidFill>
                  <a:srgbClr val="E1E1E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14 September 2017</a:t>
            </a:fld>
            <a:endParaRPr lang="en-US" sz="1400">
              <a:solidFill>
                <a:srgbClr val="E1E1E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23" y="910110"/>
            <a:ext cx="5038437" cy="763300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450440" y="1749008"/>
            <a:ext cx="5037716" cy="611372"/>
          </a:xfrm>
        </p:spPr>
        <p:txBody>
          <a:bodyPr rtlCol="0">
            <a:noAutofit/>
          </a:bodyPr>
          <a:lstStyle>
            <a:lvl1pPr>
              <a:defRPr lang="en-US" sz="16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0" y="2971800"/>
            <a:ext cx="9144000" cy="38862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pic>
        <p:nvPicPr>
          <p:cNvPr id="4608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6" y="332656"/>
            <a:ext cx="3070871" cy="86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98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lou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520" y="3047350"/>
            <a:ext cx="8550275" cy="1220788"/>
          </a:xfrm>
          <a:prstGeom prst="roundRect">
            <a:avLst>
              <a:gd name="adj" fmla="val 10273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8177" y="4727102"/>
            <a:ext cx="8550275" cy="1220788"/>
          </a:xfrm>
          <a:prstGeom prst="roundRect">
            <a:avLst>
              <a:gd name="adj" fmla="val 936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52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locks with Sub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gray">
          <a:xfrm>
            <a:off x="296863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863" y="1368425"/>
            <a:ext cx="4122477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 bwMode="gray">
          <a:xfrm>
            <a:off x="4724661" y="1368425"/>
            <a:ext cx="4122477" cy="4579938"/>
          </a:xfrm>
          <a:prstGeom prst="roundRect">
            <a:avLst>
              <a:gd name="adj" fmla="val 3715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txBody>
          <a:bodyPr lIns="72000" tIns="720000" rIns="72000"/>
          <a:lstStyle>
            <a:lvl1pPr algn="l">
              <a:defRPr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24661" y="1368425"/>
            <a:ext cx="4122478" cy="686635"/>
          </a:xfrm>
          <a:prstGeom prst="round2SameRect">
            <a:avLst>
              <a:gd name="adj1" fmla="val 19915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695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339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107113" y="1066800"/>
            <a:ext cx="3036887" cy="5791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DBFD6D4-4B1C-450D-840C-753617AC3602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FFB628BF-3E67-41B7-B102-BF5B32A7895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4"/>
            <a:ext cx="2443219" cy="5189539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6863" y="6100763"/>
            <a:ext cx="580231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071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Description and Space f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B5A046C-6A12-4464-BA14-D41078F6D360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D3226C7A-F218-4DAA-92F9-4358143DD723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03919" y="1368425"/>
            <a:ext cx="2443219" cy="4884786"/>
          </a:xfrm>
        </p:spPr>
        <p:txBody>
          <a:bodyPr/>
          <a:lstStyle>
            <a:lvl3pPr marL="446088" indent="-144463">
              <a:defRPr/>
            </a:lvl3pPr>
            <a:lvl4pPr marL="719138" indent="-228600">
              <a:defRPr/>
            </a:lvl4pPr>
            <a:lvl5pPr marL="985838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368425"/>
            <a:ext cx="5801080" cy="48847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0850" y="1520825"/>
            <a:ext cx="5494338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0763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Bar on Righ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99175" y="0"/>
            <a:ext cx="3044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600" cy="6858000"/>
          </a:xfrm>
          <a:ln>
            <a:noFill/>
          </a:ln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920" y="5795230"/>
            <a:ext cx="2443218" cy="8337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63" y="6100763"/>
            <a:ext cx="52673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4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with Imag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2284050"/>
            <a:ext cx="9143999" cy="457395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992290"/>
            <a:ext cx="8550275" cy="8337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1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Titl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4572000"/>
            <a:ext cx="914400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63" y="5257800"/>
            <a:ext cx="8550274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572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0942569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2" y="70480"/>
            <a:ext cx="8550275" cy="839630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62" y="1291760"/>
            <a:ext cx="8550275" cy="99229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Z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25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2038"/>
            <a:ext cx="9144000" cy="579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white">
          <a:xfrm>
            <a:off x="296863" y="3048000"/>
            <a:ext cx="4273550" cy="22860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Font typeface="Arial" pitchFamily="34" charset="0"/>
              <a:buNone/>
              <a:defRPr/>
            </a:pPr>
            <a:fld id="{2BB51DA1-39BC-4837-8E9B-20D10956C4B2}" type="datetime3">
              <a:rPr lang="en-US" sz="1400" smtClean="0">
                <a:solidFill>
                  <a:schemeClr val="bg1"/>
                </a:solidFill>
              </a:rPr>
              <a:pPr eaLnBrk="1" hangingPunct="1">
                <a:lnSpc>
                  <a:spcPct val="114000"/>
                </a:lnSpc>
                <a:spcBef>
                  <a:spcPts val="600"/>
                </a:spcBef>
                <a:spcAft>
                  <a:spcPts val="100"/>
                </a:spcAft>
                <a:buFont typeface="Arial" pitchFamily="34" charset="0"/>
                <a:buNone/>
                <a:defRPr/>
              </a:pPr>
              <a:t>14 September 2017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-7800" y="1062038"/>
            <a:ext cx="9144000" cy="5795962"/>
          </a:xfrm>
          <a:ln>
            <a:noFill/>
          </a:ln>
        </p:spPr>
        <p:txBody>
          <a:bodyPr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1368090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2742029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2131389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6863" y="146050"/>
            <a:ext cx="1450975" cy="763588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55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821605D-40AB-477E-85E7-697B5BAD5CA9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EDC40D92-40F1-4533-90E9-0E6E1286ABCC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6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or divi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0"/>
            <a:ext cx="22463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1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tion on Green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gray">
          <a:xfrm>
            <a:off x="0" y="1062038"/>
            <a:ext cx="9144000" cy="5795962"/>
          </a:xfrm>
          <a:prstGeom prst="rect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white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8B36119-E9FD-41DF-87B8-5A3A9895C857}" type="slidenum">
              <a:rPr lang="en-ZA" sz="1100" b="1">
                <a:solidFill>
                  <a:schemeClr val="bg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0" y="6557963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white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510C0259-35DB-4DD2-975F-BDCF5E0370FE}" type="datetime3">
              <a:rPr lang="en-ZA" sz="80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368424"/>
            <a:ext cx="8549618" cy="4503135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1208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on Green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2284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6000" tIns="0" rIns="36000" bIns="0" anchor="ctr"/>
          <a:lstStyle/>
          <a:p>
            <a:pPr marL="342900" indent="-342900" algn="ctr"/>
            <a:endParaRPr lang="nl-BE">
              <a:cs typeface="Arial" charset="0"/>
            </a:endParaRP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2284049"/>
            <a:ext cx="8549618" cy="4273913"/>
          </a:xfrm>
        </p:spPr>
        <p:txBody>
          <a:bodyPr anchor="ctr"/>
          <a:lstStyle>
            <a:lvl1pPr marL="0" indent="0"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1588" indent="0" algn="r">
              <a:spcBef>
                <a:spcPts val="1200"/>
              </a:spcBef>
              <a:buFont typeface="Arial" pitchFamily="34" charset="0"/>
              <a:buNone/>
              <a:defRPr sz="2400" i="1">
                <a:solidFill>
                  <a:schemeClr val="tx1"/>
                </a:solidFill>
              </a:defRPr>
            </a:lvl2pPr>
            <a:lvl3pPr marL="981075" indent="-366713">
              <a:buFont typeface="Arial" pitchFamily="34" charset="0"/>
              <a:buChar char="›"/>
              <a:defRPr sz="3200">
                <a:solidFill>
                  <a:schemeClr val="bg1"/>
                </a:solidFill>
              </a:defRPr>
            </a:lvl3pPr>
            <a:lvl4pPr marL="2063750" indent="-355600">
              <a:buFont typeface="Arial" pitchFamily="34" charset="0"/>
              <a:buChar char="»"/>
              <a:defRPr sz="3200">
                <a:solidFill>
                  <a:schemeClr val="bg1"/>
                </a:solidFill>
              </a:defRPr>
            </a:lvl4pPr>
            <a:lvl5pPr marL="2508250" indent="-346075">
              <a:buFont typeface="Arial" pitchFamily="34" charset="0"/>
              <a:buChar char="-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7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idiary Co-brande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8721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9144000" cy="5795231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63" y="299471"/>
            <a:ext cx="6412377" cy="762568"/>
          </a:xfrm>
        </p:spPr>
        <p:txBody>
          <a:bodyPr/>
          <a:lstStyle>
            <a:lvl1pPr>
              <a:defRPr sz="2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297780" y="1673410"/>
            <a:ext cx="6411460" cy="305320"/>
          </a:xfrm>
        </p:spPr>
        <p:txBody>
          <a:bodyPr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 bwMode="white">
          <a:xfrm>
            <a:off x="297780" y="1062770"/>
            <a:ext cx="6411460" cy="610640"/>
          </a:xfrm>
        </p:spPr>
        <p:txBody>
          <a:bodyPr rtlCol="0">
            <a:noAutofit/>
          </a:bodyPr>
          <a:lstStyle>
            <a:lvl1pPr>
              <a:defRPr lang="en-US" sz="2000" b="0" dirty="0" smtClean="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white">
          <a:xfrm>
            <a:off x="296863" y="1978025"/>
            <a:ext cx="6411912" cy="230188"/>
          </a:xfrm>
        </p:spPr>
        <p:txBody>
          <a:bodyPr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984250" y="610055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20"/>
          </p:nvPr>
        </p:nvSpPr>
        <p:spPr>
          <a:xfrm>
            <a:off x="2969562" y="609964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7"/>
          <p:cNvSpPr>
            <a:spLocks noGrp="1"/>
          </p:cNvSpPr>
          <p:nvPr>
            <p:ph sz="quarter" idx="21"/>
          </p:nvPr>
        </p:nvSpPr>
        <p:spPr>
          <a:xfrm>
            <a:off x="4954874" y="609873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7"/>
          <p:cNvSpPr>
            <a:spLocks noGrp="1"/>
          </p:cNvSpPr>
          <p:nvPr>
            <p:ph sz="quarter" idx="22"/>
          </p:nvPr>
        </p:nvSpPr>
        <p:spPr>
          <a:xfrm>
            <a:off x="6940186" y="6097820"/>
            <a:ext cx="1220788" cy="53522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08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5" name="Rectangle 4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325F46BA-EB63-48D5-A5A5-CCF36EC829E7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20067F32-945E-4865-A84D-0C7C85F66445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8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291760"/>
            <a:ext cx="4121820" cy="457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292225"/>
            <a:ext cx="4123136" cy="4579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5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9636" cy="45798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ZA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62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: grey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white">
          <a:xfrm>
            <a:off x="0" y="1062038"/>
            <a:ext cx="9144000" cy="57959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ZA" sz="160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296863" y="6557963"/>
            <a:ext cx="4275137" cy="300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616950" y="6556375"/>
            <a:ext cx="376238" cy="307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7DB3A08F-21EF-44E1-A459-619130811F1D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84363F42-EB53-4075-99E5-968A30D74209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97520" y="1673225"/>
            <a:ext cx="8550275" cy="4579938"/>
          </a:xfrm>
          <a:prstGeom prst="roundRect">
            <a:avLst>
              <a:gd name="adj" fmla="val 254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lIns="36000" tIns="36000" rIns="36000" bIns="36000" spcCol="0" rtlCol="0" fromWordArt="0" anchor="ctr" forceAA="0">
            <a:noAutofit/>
          </a:bodyPr>
          <a:lstStyle>
            <a:lvl1pPr>
              <a:defRPr lang="en-US" smtClean="0">
                <a:solidFill>
                  <a:schemeClr val="lt1"/>
                </a:solidFill>
              </a:defRPr>
            </a:lvl1pPr>
            <a:lvl2pPr>
              <a:defRPr lang="en-US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ZA">
                <a:solidFill>
                  <a:schemeClr val="l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3" y="1368425"/>
            <a:ext cx="8550275" cy="3810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602840" y="1673410"/>
            <a:ext cx="7938320" cy="45798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Click icon to add chart</a:t>
            </a:r>
            <a:endParaRPr lang="en-ZA" noProof="0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8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80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white">
          <a:xfrm>
            <a:off x="296863" y="76200"/>
            <a:ext cx="6411912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6863" y="1292225"/>
            <a:ext cx="8550275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863" y="6100763"/>
            <a:ext cx="8550275" cy="457200"/>
          </a:xfrm>
          <a:prstGeom prst="rect">
            <a:avLst/>
          </a:prstGeom>
        </p:spPr>
        <p:txBody>
          <a:bodyPr vert="horz" lIns="0" tIns="0" rIns="0" bIns="36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Rectangle 6"/>
          <p:cNvSpPr/>
          <p:nvPr/>
        </p:nvSpPr>
        <p:spPr bwMode="gray">
          <a:xfrm>
            <a:off x="296863" y="6559550"/>
            <a:ext cx="4275137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r>
              <a:rPr lang="en-US" sz="800" dirty="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t>© Copyright Dimension Data</a:t>
            </a:r>
            <a:endParaRPr lang="en-ZA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616950" y="6557963"/>
            <a:ext cx="376238" cy="306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095B94F5-F4C5-4BAE-ADDD-0B8E7B451725}" type="slidenum">
              <a:rPr lang="en-ZA" sz="1100" b="1">
                <a:solidFill>
                  <a:schemeClr val="accent1"/>
                </a:solidFill>
                <a:ea typeface="ＭＳ Ｐゴシック" pitchFamily="34" charset="-128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‹#›</a:t>
            </a:fld>
            <a:endParaRPr lang="en-ZA" b="1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gray">
          <a:xfrm>
            <a:off x="6861175" y="6559550"/>
            <a:ext cx="1679575" cy="29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r">
              <a:lnSpc>
                <a:spcPct val="110000"/>
              </a:lnSpc>
              <a:spcBef>
                <a:spcPts val="13"/>
              </a:spcBef>
              <a:spcAft>
                <a:spcPts val="13"/>
              </a:spcAft>
              <a:defRPr/>
            </a:pPr>
            <a:fld id="{AFDD45A7-BFCA-48E9-A43B-0D8CD6B27061}" type="datetime3">
              <a:rPr lang="en-ZA" sz="800">
                <a:solidFill>
                  <a:schemeClr val="tx2"/>
                </a:solidFill>
                <a:ea typeface="ＭＳ Ｐゴシック" pitchFamily="34" charset="-128"/>
                <a:cs typeface="Arial" pitchFamily="34" charset="0"/>
              </a:rPr>
              <a:pPr algn="r">
                <a:lnSpc>
                  <a:spcPct val="110000"/>
                </a:lnSpc>
                <a:spcBef>
                  <a:spcPts val="13"/>
                </a:spcBef>
                <a:spcAft>
                  <a:spcPts val="13"/>
                </a:spcAft>
                <a:defRPr/>
              </a:pPr>
              <a:t>14 September 2017</a:t>
            </a:fld>
            <a:endParaRPr lang="en-ZA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1032" name="Rectangle 4"/>
          <p:cNvSpPr>
            <a:spLocks noChangeArrowheads="1"/>
          </p:cNvSpPr>
          <p:nvPr/>
        </p:nvSpPr>
        <p:spPr bwMode="gray">
          <a:xfrm>
            <a:off x="0" y="0"/>
            <a:ext cx="9144000" cy="10620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nl-BE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88" y="0"/>
            <a:ext cx="22463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 bwMode="gray">
          <a:xfrm>
            <a:off x="0" y="6557963"/>
            <a:ext cx="9144000" cy="0"/>
          </a:xfrm>
          <a:prstGeom prst="line">
            <a:avLst/>
          </a:prstGeom>
          <a:ln w="19050">
            <a:solidFill>
              <a:srgbClr val="72BF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53" y="169831"/>
            <a:ext cx="1729703" cy="540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794" r:id="rId4"/>
    <p:sldLayoutId id="2147483804" r:id="rId5"/>
    <p:sldLayoutId id="2147483795" r:id="rId6"/>
    <p:sldLayoutId id="2147483796" r:id="rId7"/>
    <p:sldLayoutId id="2147483805" r:id="rId8"/>
    <p:sldLayoutId id="2147483797" r:id="rId9"/>
    <p:sldLayoutId id="2147483798" r:id="rId10"/>
    <p:sldLayoutId id="2147483799" r:id="rId11"/>
    <p:sldLayoutId id="2147483800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</p:sldLayoutIdLst>
  <p:txStyles>
    <p:titleStyle>
      <a:lvl1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lnSpc>
          <a:spcPct val="120000"/>
        </a:lnSpc>
        <a:spcBef>
          <a:spcPts val="200"/>
        </a:spcBef>
        <a:spcAft>
          <a:spcPts val="200"/>
        </a:spcAft>
        <a:defRPr sz="2000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lnSpc>
          <a:spcPct val="114000"/>
        </a:lnSpc>
        <a:spcBef>
          <a:spcPts val="600"/>
        </a:spcBef>
        <a:spcAft>
          <a:spcPts val="100"/>
        </a:spcAft>
        <a:buFont typeface="Arial" charset="0"/>
        <a:defRPr sz="1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8288" indent="-177800" algn="l" rtl="0" eaLnBrk="1" fontAlgn="base" hangingPunct="1">
        <a:lnSpc>
          <a:spcPct val="114000"/>
        </a:lnSpc>
        <a:spcBef>
          <a:spcPts val="200"/>
        </a:spcBef>
        <a:spcAft>
          <a:spcPts val="4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4988" indent="-188913" algn="l" rtl="0" eaLnBrk="1" fontAlgn="base" hangingPunct="1">
        <a:lnSpc>
          <a:spcPct val="114000"/>
        </a:lnSpc>
        <a:spcBef>
          <a:spcPts val="100"/>
        </a:spcBef>
        <a:spcAft>
          <a:spcPts val="200"/>
        </a:spcAft>
        <a:buFont typeface="Arial" charset="0"/>
        <a:buChar char="›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85850" indent="-228600" algn="l" rtl="0" eaLnBrk="1" fontAlgn="base" hangingPunct="1">
        <a:lnSpc>
          <a:spcPct val="114000"/>
        </a:lnSpc>
        <a:spcBef>
          <a:spcPts val="100"/>
        </a:spcBef>
        <a:spcAft>
          <a:spcPts val="40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43038" indent="-173038" algn="l" rtl="0" eaLnBrk="1" fontAlgn="base" hangingPunct="1">
        <a:lnSpc>
          <a:spcPct val="114000"/>
        </a:lnSpc>
        <a:spcBef>
          <a:spcPts val="100"/>
        </a:spcBef>
        <a:spcAft>
          <a:spcPts val="600"/>
        </a:spcAft>
        <a:buFont typeface="Arial" charset="0"/>
        <a:buChar char="-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variables?view=powershell-5.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parison_operators?view=powershell-5.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sitpro.com/articles/powershell-for-loop,2-84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4sysops.com/archives/powershell-versions-and-their-windows-version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 dirty="0">
                <a:ea typeface="ＭＳ Ｐゴシック" pitchFamily="34" charset="-128"/>
              </a:rPr>
              <a:t>Basic PowerShell</a:t>
            </a:r>
          </a:p>
        </p:txBody>
      </p:sp>
      <p:sp>
        <p:nvSpPr>
          <p:cNvPr id="18435" name="Text Placehold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eaLnBrk="1" hangingPunct="1"/>
            <a:r>
              <a:rPr lang="en-ZA" dirty="0">
                <a:ea typeface="ＭＳ Ｐゴシック" pitchFamily="34" charset="-128"/>
              </a:rPr>
              <a:t>An object oriented shell- and scripting language</a:t>
            </a:r>
          </a:p>
        </p:txBody>
      </p:sp>
      <p:pic>
        <p:nvPicPr>
          <p:cNvPr id="18436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" b="17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defined like:</a:t>
            </a:r>
          </a:p>
          <a:p>
            <a:r>
              <a:rPr lang="en-US" dirty="0"/>
              <a:t>	</a:t>
            </a:r>
            <a:r>
              <a:rPr lang="nl-BE" dirty="0"/>
              <a:t> </a:t>
            </a:r>
            <a:r>
              <a:rPr lang="nl-BE" dirty="0">
                <a:solidFill>
                  <a:srgbClr val="0070C0"/>
                </a:solidFill>
                <a:latin typeface="Lucida Console" panose="020B0609040504020204" pitchFamily="49" charset="0"/>
              </a:rPr>
              <a:t>$</a:t>
            </a: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myVar </a:t>
            </a:r>
          </a:p>
          <a:p>
            <a:pPr>
              <a:lnSpc>
                <a:spcPct val="100000"/>
              </a:lnSpc>
            </a:pPr>
            <a:r>
              <a:rPr lang="nl-BE" dirty="0">
                <a:solidFill>
                  <a:srgbClr val="FF4500"/>
                </a:solidFill>
                <a:latin typeface="Lucida Console" panose="020B0609040504020204" pitchFamily="49" charset="0"/>
              </a:rPr>
              <a:t>		</a:t>
            </a:r>
            <a:r>
              <a:rPr lang="nl-BE" dirty="0"/>
              <a:t>variables are "</a:t>
            </a:r>
            <a:r>
              <a:rPr lang="nl-BE" b="1" dirty="0"/>
              <a:t>loosely typed</a:t>
            </a:r>
            <a:r>
              <a:rPr lang="nl-BE" dirty="0"/>
              <a:t>”</a:t>
            </a:r>
          </a:p>
          <a:p>
            <a:pPr>
              <a:lnSpc>
                <a:spcPct val="100000"/>
              </a:lnSpc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en-US" dirty="0"/>
              <a:t>Some PowerShell default variables: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69053"/>
              </p:ext>
            </p:extLst>
          </p:nvPr>
        </p:nvGraphicFramePr>
        <p:xfrm>
          <a:off x="581112" y="3017203"/>
          <a:ext cx="80636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85">
                  <a:extLst>
                    <a:ext uri="{9D8B030D-6E8A-4147-A177-3AD203B41FA5}">
                      <a16:colId xmlns:a16="http://schemas.microsoft.com/office/drawing/2014/main" val="116090958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488031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1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dirty="0" err="1"/>
                        <a:t>env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environment values like APPDATA path,</a:t>
                      </a:r>
                      <a:r>
                        <a:rPr lang="en-US" baseline="0" dirty="0"/>
                        <a:t> computer name, …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0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$_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the current object in the pipeline. </a:t>
                      </a:r>
                      <a:r>
                        <a:rPr lang="en-US" baseline="0" dirty="0" err="1"/>
                        <a:t>E.g</a:t>
                      </a:r>
                      <a:r>
                        <a:rPr lang="en-US" baseline="0" dirty="0"/>
                        <a:t> inside a </a:t>
                      </a:r>
                      <a:r>
                        <a:rPr lang="en-US" baseline="0" dirty="0" err="1"/>
                        <a:t>foreach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0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$false,</a:t>
                      </a:r>
                      <a:r>
                        <a:rPr lang="en-US" baseline="0" dirty="0"/>
                        <a:t> $true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it’s</a:t>
                      </a:r>
                      <a:r>
                        <a:rPr lang="en-US" baseline="0" dirty="0"/>
                        <a:t> representing value so you don’t need to use text.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$profile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 full path of the Windows PowerShell profile for the current user and the current host application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465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https://docs.microsoft.com/en-us/powershell/module/microsoft.powershell.core/about/about_variables?view=powershell-5.1</a:t>
            </a:r>
            <a:endParaRPr lang="nl-BE" sz="1200" dirty="0"/>
          </a:p>
          <a:p>
            <a:endParaRPr lang="nl-BE" sz="1200" dirty="0"/>
          </a:p>
        </p:txBody>
      </p:sp>
      <p:sp>
        <p:nvSpPr>
          <p:cNvPr id="6" name="Arrow: Right 5"/>
          <p:cNvSpPr/>
          <p:nvPr/>
        </p:nvSpPr>
        <p:spPr>
          <a:xfrm>
            <a:off x="296863" y="2010698"/>
            <a:ext cx="648072" cy="288032"/>
          </a:xfrm>
          <a:prstGeom prst="rightArrow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174498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Comparison Operators</a:t>
            </a:r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Operators are “text’ based e.g. –</a:t>
            </a:r>
            <a:r>
              <a:rPr lang="en-US" dirty="0" err="1"/>
              <a:t>eg</a:t>
            </a:r>
            <a:r>
              <a:rPr lang="en-US" dirty="0"/>
              <a:t> = equal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 by default on variables and arrays</a:t>
            </a:r>
          </a:p>
          <a:p>
            <a:pPr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False</a:t>
            </a:r>
          </a:p>
          <a:p>
            <a:pPr marL="0" indent="0"/>
            <a:endParaRPr lang="nl-B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-eq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7</a:t>
            </a:r>
          </a:p>
          <a:p>
            <a:endParaRPr lang="nl-BE" dirty="0">
              <a:solidFill>
                <a:srgbClr val="800080"/>
              </a:solidFill>
              <a:latin typeface="Lucida Console" panose="020B0609040504020204" pitchFamily="49" charset="0"/>
            </a:endParaRPr>
          </a:p>
          <a:p>
            <a:r>
              <a:rPr lang="nl-BE" dirty="0"/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8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-lt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&gt; 5</a:t>
            </a:r>
          </a:p>
          <a:p>
            <a:pPr marL="0" indent="0"/>
            <a:r>
              <a:rPr lang="nl-BE" dirty="0">
                <a:solidFill>
                  <a:srgbClr val="800080"/>
                </a:solidFill>
                <a:latin typeface="Lucida Console" panose="020B0609040504020204" pitchFamily="49" charset="0"/>
              </a:rPr>
              <a:t>6</a:t>
            </a:r>
          </a:p>
          <a:p>
            <a:endParaRPr lang="en-US" dirty="0"/>
          </a:p>
          <a:p>
            <a:r>
              <a:rPr lang="nl-BE" dirty="0"/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"Euricom Cruise!"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A9A9A9"/>
                </a:solidFill>
                <a:latin typeface="Lucida Console" panose="020B0609040504020204" pitchFamily="49" charset="0"/>
              </a:rPr>
              <a:t>-match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B0000"/>
                </a:solidFill>
                <a:latin typeface="Lucida Console" panose="020B0609040504020204" pitchFamily="49" charset="0"/>
              </a:rPr>
              <a:t>"Euri" </a:t>
            </a:r>
          </a:p>
          <a:p>
            <a:r>
              <a:rPr lang="en-US" dirty="0"/>
              <a:t>&gt; True</a:t>
            </a:r>
            <a:endParaRPr lang="en-BE" dirty="0"/>
          </a:p>
        </p:txBody>
      </p:sp>
      <p:sp>
        <p:nvSpPr>
          <p:cNvPr id="4" name="TextBox 3"/>
          <p:cNvSpPr txBox="1"/>
          <p:nvPr/>
        </p:nvSpPr>
        <p:spPr>
          <a:xfrm>
            <a:off x="40953" y="6255495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hlinkClick r:id="rId3"/>
              </a:rPr>
              <a:t>https://docs.microsoft.com/en-us/powershell/module/microsoft.powershell.core/about/about_comparison_operators?view=powershell-5.1</a:t>
            </a:r>
            <a:endParaRPr lang="nl-BE" sz="1100" dirty="0"/>
          </a:p>
          <a:p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34035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extBox 5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3"/>
              </a:rPr>
              <a:t>http://www.tomsitpro.com/articles/powershell-for-loop,2-845.html</a:t>
            </a:r>
            <a:endParaRPr lang="nl-BE" sz="1400" dirty="0"/>
          </a:p>
          <a:p>
            <a:endParaRPr lang="en-BE" sz="1200" dirty="0"/>
          </a:p>
        </p:txBody>
      </p:sp>
    </p:spTree>
    <p:extLst>
      <p:ext uri="{BB962C8B-B14F-4D97-AF65-F5344CB8AC3E}">
        <p14:creationId xmlns:p14="http://schemas.microsoft.com/office/powerpoint/2010/main" val="405552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360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678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$Profile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930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2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28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89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Financial</a:t>
                      </a:r>
                    </a:p>
                  </a:txBody>
                  <a:tcPr marL="0" marR="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Column 1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Highlight column</a:t>
                      </a: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Right</a:t>
                      </a:r>
                      <a:r>
                        <a:rPr lang="en-ZA" sz="1600" b="0" baseline="0" dirty="0">
                          <a:solidFill>
                            <a:schemeClr val="bg1"/>
                          </a:solidFill>
                        </a:rPr>
                        <a:t> aligned</a:t>
                      </a:r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5993" marB="71986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22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7,078.89</a:t>
                      </a: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2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5993" marB="35993" anchor="ctr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5993" marB="359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What</a:t>
            </a:r>
          </a:p>
          <a:p>
            <a:pPr>
              <a:buFont typeface="Arial" charset="0"/>
              <a:buChar char="•"/>
            </a:pPr>
            <a:r>
              <a:rPr lang="en-US" dirty="0"/>
              <a:t>History</a:t>
            </a:r>
          </a:p>
          <a:p>
            <a:pPr>
              <a:buFont typeface="Arial" charset="0"/>
              <a:buChar char="•"/>
            </a:pPr>
            <a:r>
              <a:rPr lang="en-US" dirty="0"/>
              <a:t>Basic usage</a:t>
            </a:r>
          </a:p>
          <a:p>
            <a:pPr>
              <a:buFont typeface="Arial" charset="0"/>
              <a:buChar char="•"/>
            </a:pPr>
            <a:r>
              <a:rPr lang="en-US" dirty="0"/>
              <a:t>Functions and Modules</a:t>
            </a:r>
          </a:p>
          <a:p>
            <a:pPr>
              <a:buFont typeface="Arial" charset="0"/>
              <a:buChar char="•"/>
            </a:pPr>
            <a:r>
              <a:rPr lang="en-US" dirty="0"/>
              <a:t>Useful Tools</a:t>
            </a:r>
          </a:p>
          <a:p>
            <a:pPr>
              <a:buFont typeface="Arial" charset="0"/>
              <a:buChar char="•"/>
            </a:pPr>
            <a:r>
              <a:rPr lang="en-US" dirty="0"/>
              <a:t>PowerShell Core</a:t>
            </a:r>
          </a:p>
          <a:p>
            <a:pPr>
              <a:buFont typeface="Arial" charset="0"/>
              <a:buChar char="•"/>
            </a:pPr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6251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6863" y="1673225"/>
          <a:ext cx="8550276" cy="274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994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marL="0" marR="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0" dirty="0">
                          <a:solidFill>
                            <a:schemeClr val="bg1"/>
                          </a:solidFill>
                        </a:rPr>
                        <a:t>Detail</a:t>
                      </a:r>
                    </a:p>
                  </a:txBody>
                  <a:tcPr marL="0" marR="180000" marT="36001" marB="72002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7">
                <a:tc gridSpan="4"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accent1"/>
                          </a:solidFill>
                        </a:rPr>
                        <a:t>Sub heading level</a:t>
                      </a:r>
                    </a:p>
                  </a:txBody>
                  <a:tcPr marL="0" marR="0" marT="36001" marB="3600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725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2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Top and left aligned bullets</a:t>
                      </a: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ZA" sz="1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658">
                <a:tc>
                  <a:txBody>
                    <a:bodyPr/>
                    <a:lstStyle/>
                    <a:p>
                      <a:pPr marL="92075" indent="0"/>
                      <a:r>
                        <a:rPr lang="en-ZA" sz="1600" dirty="0">
                          <a:solidFill>
                            <a:schemeClr val="tx1"/>
                          </a:solidFill>
                        </a:rPr>
                        <a:t>Row 4</a:t>
                      </a:r>
                    </a:p>
                  </a:txBody>
                  <a:tcPr marL="0" marR="0" marT="36001" marB="36001">
                    <a:lnL w="12700" cmpd="sng"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1" marB="36001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Alternative grey layout option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482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</a:t>
            </a:r>
          </a:p>
        </p:txBody>
      </p:sp>
      <p:graphicFrame>
        <p:nvGraphicFramePr>
          <p:cNvPr id="34821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Placeholder 8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5844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58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2 colours on grey background</a:t>
            </a:r>
          </a:p>
        </p:txBody>
      </p:sp>
      <p:graphicFrame>
        <p:nvGraphicFramePr>
          <p:cNvPr id="35846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686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6869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Footer Placeholder 13"/>
          <p:cNvSpPr>
            <a:spLocks noGrp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789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78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7894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Placeholder 1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8916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89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8918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Placeholder 7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9940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Chart title</a:t>
            </a:r>
          </a:p>
        </p:txBody>
      </p:sp>
      <p:sp>
        <p:nvSpPr>
          <p:cNvPr id="399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column graph: 3 or more colours</a:t>
            </a:r>
          </a:p>
        </p:txBody>
      </p:sp>
      <p:graphicFrame>
        <p:nvGraphicFramePr>
          <p:cNvPr id="39942" name="Content Placeholder 4"/>
          <p:cNvGraphicFramePr>
            <a:graphicFrameLocks noGrp="1"/>
          </p:cNvGraphicFramePr>
          <p:nvPr>
            <p:ph type="chart" sz="quarter" idx="11"/>
          </p:nvPr>
        </p:nvGraphicFramePr>
        <p:xfrm>
          <a:off x="641350" y="1673225"/>
          <a:ext cx="78597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r:id="rId3" imgW="8033864" imgH="4681341" progId="Excel.Chart.8">
                  <p:embed/>
                </p:oleObj>
              </mc:Choice>
              <mc:Fallback>
                <p:oleObj r:id="rId3" imgW="8033864" imgH="4681341" progId="Excel.Char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673225"/>
                        <a:ext cx="78597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Footer Placeholder 13"/>
          <p:cNvSpPr>
            <a:spLocks noGrp="1"/>
          </p:cNvSpPr>
          <p:nvPr>
            <p:ph type="ftr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ZA"/>
              <a:t>Insert source or other reference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To set graph as default for new graphs:</a:t>
            </a:r>
          </a:p>
        </p:txBody>
      </p:sp>
      <p:sp>
        <p:nvSpPr>
          <p:cNvPr id="409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Select example graph on following page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 and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save as template</a:t>
            </a:r>
            <a:r>
              <a:rPr lang="en-ZA" altLang="en-US">
                <a:ea typeface="ＭＳ Ｐゴシック" pitchFamily="34" charset="-128"/>
              </a:rPr>
              <a:t>”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Choose a name for your default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On next page, click on the graph icon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Add your data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the graph and click on </a:t>
            </a:r>
            <a:r>
              <a:rPr lang="en-ZA">
                <a:solidFill>
                  <a:schemeClr val="accent1"/>
                </a:solidFill>
                <a:ea typeface="ＭＳ Ｐゴシック" pitchFamily="34" charset="-128"/>
              </a:rPr>
              <a:t>chart tools&gt;design </a:t>
            </a:r>
            <a:r>
              <a:rPr lang="en-ZA">
                <a:ea typeface="ＭＳ Ｐゴシック" pitchFamily="34" charset="-128"/>
              </a:rPr>
              <a:t>tab, then 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 altLang="ja-JP">
                <a:ea typeface="ＭＳ Ｐゴシック" pitchFamily="34" charset="-128"/>
              </a:rPr>
              <a:t>change chart type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 altLang="ja-JP">
              <a:ea typeface="ＭＳ Ｐゴシック" pitchFamily="34" charset="-128"/>
            </a:endParaRPr>
          </a:p>
          <a:p>
            <a:pPr lvl="1" eaLnBrk="1" hangingPunct="1"/>
            <a:r>
              <a:rPr lang="en-ZA">
                <a:ea typeface="ＭＳ Ｐゴシック" pitchFamily="34" charset="-128"/>
              </a:rPr>
              <a:t>Select </a:t>
            </a: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templates</a:t>
            </a:r>
            <a:r>
              <a:rPr lang="en-ZA" altLang="en-US">
                <a:ea typeface="ＭＳ Ｐゴシック" pitchFamily="34" charset="-128"/>
              </a:rPr>
              <a:t>”</a:t>
            </a:r>
            <a:r>
              <a:rPr lang="en-ZA">
                <a:ea typeface="ＭＳ Ｐゴシック" pitchFamily="34" charset="-128"/>
              </a:rPr>
              <a:t> and click on your saved template</a:t>
            </a:r>
          </a:p>
          <a:p>
            <a:pPr lvl="1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graph icon and add data</a:t>
            </a:r>
            <a:br>
              <a:rPr lang="en-ZA">
                <a:ea typeface="ＭＳ Ｐゴシック" pitchFamily="34" charset="-128"/>
              </a:rPr>
            </a:br>
            <a:r>
              <a:rPr lang="en-ZA">
                <a:ea typeface="ＭＳ Ｐゴシック" pitchFamily="34" charset="-128"/>
              </a:rPr>
              <a:t>Please see instruction on previous page</a:t>
            </a:r>
          </a:p>
        </p:txBody>
      </p:sp>
      <p:sp>
        <p:nvSpPr>
          <p:cNvPr id="41989" name="Chart Placeholder 2"/>
          <p:cNvSpPr>
            <a:spLocks noGrp="1" noTextEdit="1"/>
          </p:cNvSpPr>
          <p:nvPr>
            <p:ph type="chart" sz="quarter" idx="11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What is PowerShell?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object oriented scripting and shell language.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Designed for task automation and configuration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Based on the .NET framework where cmdlets represent small classes as system commands.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39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chart: 2 colours only</a:t>
            </a:r>
          </a:p>
        </p:txBody>
      </p:sp>
      <p:graphicFrame>
        <p:nvGraphicFramePr>
          <p:cNvPr id="43012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4036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50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Example of pie chart</a:t>
            </a:r>
          </a:p>
        </p:txBody>
      </p:sp>
      <p:graphicFrame>
        <p:nvGraphicFramePr>
          <p:cNvPr id="45060" name="Chart Placeholder 3"/>
          <p:cNvGraphicFramePr>
            <a:graphicFrameLocks noGrp="1"/>
          </p:cNvGraphicFramePr>
          <p:nvPr>
            <p:ph type="chart" sz="quarter" idx="11"/>
          </p:nvPr>
        </p:nvGraphicFramePr>
        <p:xfrm>
          <a:off x="639763" y="1673225"/>
          <a:ext cx="7866062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r:id="rId3" imgW="8039959" imgH="4681341" progId="Excel.Chart.8">
                  <p:embed/>
                </p:oleObj>
              </mc:Choice>
              <mc:Fallback>
                <p:oleObj r:id="rId3" imgW="8039959" imgH="4681341" progId="Excel.Chart.8">
                  <p:embed/>
                  <p:pic>
                    <p:nvPicPr>
                      <p:cNvPr id="0" name="Char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73225"/>
                        <a:ext cx="7866062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863" y="152082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6863" y="2284413"/>
            <a:ext cx="85613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8450" y="3048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8450" y="3810000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0038" y="4573588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0038" y="5337175"/>
            <a:ext cx="8559800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Green block placeholders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8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7109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9361"/>
            </a:avLst>
          </a:prstGeom>
          <a:ln w="127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point in green and subsidiary points in white</a:t>
            </a:r>
          </a:p>
        </p:txBody>
      </p:sp>
      <p:sp>
        <p:nvSpPr>
          <p:cNvPr id="5" name="Rounded Rectangle 4"/>
          <p:cNvSpPr/>
          <p:nvPr/>
        </p:nvSpPr>
        <p:spPr bwMode="gray">
          <a:xfrm>
            <a:off x="296863" y="1608138"/>
            <a:ext cx="8548687" cy="600075"/>
          </a:xfrm>
          <a:prstGeom prst="roundRect">
            <a:avLst>
              <a:gd name="adj" fmla="val 23172"/>
            </a:avLst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/>
              <a:t>Bullet 1</a:t>
            </a:r>
          </a:p>
        </p:txBody>
      </p:sp>
      <p:sp>
        <p:nvSpPr>
          <p:cNvPr id="6" name="Rounded Rectangle 5"/>
          <p:cNvSpPr/>
          <p:nvPr/>
        </p:nvSpPr>
        <p:spPr bwMode="gray">
          <a:xfrm>
            <a:off x="296863" y="2371725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2</a:t>
            </a:r>
          </a:p>
        </p:txBody>
      </p:sp>
      <p:sp>
        <p:nvSpPr>
          <p:cNvPr id="7" name="Rounded Rectangle 6"/>
          <p:cNvSpPr/>
          <p:nvPr/>
        </p:nvSpPr>
        <p:spPr bwMode="gray">
          <a:xfrm>
            <a:off x="298450" y="3133725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3</a:t>
            </a:r>
          </a:p>
        </p:txBody>
      </p:sp>
      <p:sp>
        <p:nvSpPr>
          <p:cNvPr id="8" name="Rounded Rectangle 7"/>
          <p:cNvSpPr/>
          <p:nvPr/>
        </p:nvSpPr>
        <p:spPr bwMode="gray">
          <a:xfrm>
            <a:off x="298450" y="3897313"/>
            <a:ext cx="8548688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4</a:t>
            </a:r>
          </a:p>
        </p:txBody>
      </p:sp>
      <p:sp>
        <p:nvSpPr>
          <p:cNvPr id="9" name="Rounded Rectangle 8"/>
          <p:cNvSpPr/>
          <p:nvPr/>
        </p:nvSpPr>
        <p:spPr bwMode="gray">
          <a:xfrm>
            <a:off x="300038" y="4660900"/>
            <a:ext cx="8547100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5</a:t>
            </a:r>
          </a:p>
        </p:txBody>
      </p:sp>
      <p:sp>
        <p:nvSpPr>
          <p:cNvPr id="10" name="Rounded Rectangle 9"/>
          <p:cNvSpPr/>
          <p:nvPr/>
        </p:nvSpPr>
        <p:spPr bwMode="gray">
          <a:xfrm>
            <a:off x="300038" y="5424488"/>
            <a:ext cx="8548687" cy="600075"/>
          </a:xfrm>
          <a:prstGeom prst="roundRect">
            <a:avLst>
              <a:gd name="adj" fmla="val 23172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ZA" sz="1600" dirty="0">
                <a:solidFill>
                  <a:schemeClr val="tx1"/>
                </a:solidFill>
              </a:rPr>
              <a:t>Bullet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2141538"/>
            <a:ext cx="2595562" cy="2890837"/>
            <a:chOff x="296863" y="1607730"/>
            <a:chExt cx="4123134" cy="2889890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>
              <a:off x="296863" y="1607730"/>
              <a:ext cx="4123134" cy="59987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5013" y="2132013"/>
            <a:ext cx="2593975" cy="2889250"/>
            <a:chOff x="296863" y="1607730"/>
            <a:chExt cx="4123134" cy="2889890"/>
          </a:xfrm>
        </p:grpSpPr>
        <p:sp>
          <p:nvSpPr>
            <p:cNvPr id="24" name="Rounded Rectangle 23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5" name="Round Same Side Corner Rectangle 24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251575" y="2120900"/>
            <a:ext cx="2595563" cy="2889250"/>
            <a:chOff x="296863" y="1607730"/>
            <a:chExt cx="4123134" cy="2889890"/>
          </a:xfrm>
        </p:grpSpPr>
        <p:sp>
          <p:nvSpPr>
            <p:cNvPr id="27" name="Rounded Rectangle 26"/>
            <p:cNvSpPr/>
            <p:nvPr/>
          </p:nvSpPr>
          <p:spPr bwMode="gray">
            <a:xfrm>
              <a:off x="296863" y="1607730"/>
              <a:ext cx="4123134" cy="2889890"/>
            </a:xfrm>
            <a:prstGeom prst="roundRect">
              <a:avLst>
                <a:gd name="adj" fmla="val 6241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648000" rIns="36000" bIns="36000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Bullet 1</a:t>
              </a:r>
            </a:p>
          </p:txBody>
        </p:sp>
        <p:sp>
          <p:nvSpPr>
            <p:cNvPr id="28" name="Round Same Side Corner Rectangle 27"/>
            <p:cNvSpPr/>
            <p:nvPr/>
          </p:nvSpPr>
          <p:spPr bwMode="gray">
            <a:xfrm>
              <a:off x="296863" y="1607730"/>
              <a:ext cx="4123134" cy="600208"/>
            </a:xfrm>
            <a:prstGeom prst="round2SameRect">
              <a:avLst>
                <a:gd name="adj1" fmla="val 24287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heading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50179" name="Text Placeholder 2"/>
          <p:cNvSpPr>
            <a:spLocks noGrp="1"/>
          </p:cNvSpPr>
          <p:nvPr>
            <p:ph type="body" sz="quarter" idx="12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 dirty="0">
              <a:ea typeface="+mn-ea"/>
              <a:cs typeface="+mn-cs"/>
            </a:endParaRPr>
          </a:p>
        </p:txBody>
      </p:sp>
      <p:sp>
        <p:nvSpPr>
          <p:cNvPr id="50181" name="Text Placeholder 4"/>
          <p:cNvSpPr>
            <a:spLocks noGrp="1"/>
          </p:cNvSpPr>
          <p:nvPr>
            <p:ph type="body" sz="quarter" idx="14"/>
          </p:nvPr>
        </p:nvSpPr>
        <p:spPr>
          <a:prstGeom prst="roundRect">
            <a:avLst>
              <a:gd name="adj" fmla="val 3713"/>
            </a:avLst>
          </a:prstGeom>
          <a:ln>
            <a:round/>
            <a:headEnd/>
            <a:tailEnd/>
          </a:ln>
        </p:spPr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ln w="12700">
            <a:solidFill>
              <a:schemeClr val="accent1"/>
            </a:solidFill>
          </a:ln>
          <a:extLst/>
        </p:spPr>
        <p:txBody>
          <a:bodyPr rtlCol="0">
            <a:noAutofit/>
          </a:bodyPr>
          <a:lstStyle/>
          <a:p>
            <a:pPr marL="0" indent="0" eaLnBrk="1" fontAlgn="auto" hangingPunct="1">
              <a:buFont typeface="Arial" pitchFamily="34" charset="0"/>
              <a:buNone/>
              <a:defRPr/>
            </a:pPr>
            <a:endParaRPr lang="en-ZA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96863" y="1368425"/>
            <a:ext cx="8550275" cy="915988"/>
            <a:chOff x="296863" y="1597080"/>
            <a:chExt cx="8550276" cy="915961"/>
          </a:xfrm>
        </p:grpSpPr>
        <p:sp>
          <p:nvSpPr>
            <p:cNvPr id="6" name="Rounded Rectangle 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5" name="Round Same Side Corner Rectangle 4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96863" y="2589213"/>
            <a:ext cx="8550275" cy="915987"/>
            <a:chOff x="296863" y="1597080"/>
            <a:chExt cx="8550276" cy="915961"/>
          </a:xfrm>
        </p:grpSpPr>
        <p:sp>
          <p:nvSpPr>
            <p:cNvPr id="30" name="Rounded Rectangle 29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1" name="Round Same Side Corner Rectangle 30"/>
            <p:cNvSpPr/>
            <p:nvPr/>
          </p:nvSpPr>
          <p:spPr bwMode="gray">
            <a:xfrm rot="16200000">
              <a:off x="526270" y="1367673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295275" y="3810000"/>
            <a:ext cx="8550275" cy="915988"/>
            <a:chOff x="296863" y="1597080"/>
            <a:chExt cx="8550276" cy="915961"/>
          </a:xfrm>
        </p:grpSpPr>
        <p:sp>
          <p:nvSpPr>
            <p:cNvPr id="33" name="Rounded Rectangle 32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4" name="Round Same Side Corner Rectangle 33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95275" y="5032375"/>
            <a:ext cx="8550275" cy="915988"/>
            <a:chOff x="296863" y="1597080"/>
            <a:chExt cx="8550276" cy="915961"/>
          </a:xfrm>
        </p:grpSpPr>
        <p:sp>
          <p:nvSpPr>
            <p:cNvPr id="36" name="Rounded Rectangle 35"/>
            <p:cNvSpPr/>
            <p:nvPr/>
          </p:nvSpPr>
          <p:spPr bwMode="gray">
            <a:xfrm>
              <a:off x="296863" y="1597080"/>
              <a:ext cx="8550276" cy="915961"/>
            </a:xfrm>
            <a:prstGeom prst="roundRect">
              <a:avLst>
                <a:gd name="adj" fmla="val 14437"/>
              </a:avLst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tIns="36000" rIns="36000" bIns="36000" anchor="ctr"/>
            <a:lstStyle/>
            <a:p>
              <a:pPr marL="182563" indent="-182563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buFont typeface="Arial" pitchFamily="34" charset="0"/>
                <a:buChar char="•"/>
                <a:defRPr/>
              </a:pPr>
              <a:r>
                <a:rPr lang="en-ZA" sz="1400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37" name="Round Same Side Corner Rectangle 36"/>
            <p:cNvSpPr/>
            <p:nvPr/>
          </p:nvSpPr>
          <p:spPr bwMode="gray">
            <a:xfrm rot="16200000">
              <a:off x="526271" y="1367672"/>
              <a:ext cx="915961" cy="1374775"/>
            </a:xfrm>
            <a:prstGeom prst="round2SameRect">
              <a:avLst>
                <a:gd name="adj1" fmla="val 12362"/>
                <a:gd name="adj2" fmla="val 0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ZA" sz="1600" dirty="0"/>
                <a:t>Sub title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icture Placeholder 1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76872"/>
            <a:ext cx="8650684" cy="2929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674" y="355691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4667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2009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3925" y="3546222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2012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154" y="3556913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2252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2014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95381" y="3535531"/>
            <a:ext cx="74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2016</a:t>
            </a:r>
            <a:endParaRPr lang="en-BE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08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1.0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9443" y="5206286"/>
            <a:ext cx="1312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2.0</a:t>
            </a:r>
          </a:p>
          <a:p>
            <a:r>
              <a:rPr lang="en-US" sz="1200" dirty="0"/>
              <a:t>(ISE introduced)</a:t>
            </a:r>
            <a:endParaRPr lang="en-BE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20405" y="1947079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3.0</a:t>
            </a:r>
            <a:endParaRPr lang="en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760067" y="5206286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4.0</a:t>
            </a:r>
            <a:endParaRPr lang="en-BE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994555" y="1947078"/>
            <a:ext cx="1312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5.0</a:t>
            </a:r>
            <a:endParaRPr lang="en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7256" y="5206286"/>
            <a:ext cx="179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PowerShell 6.0 Alpha</a:t>
            </a:r>
            <a:endParaRPr lang="en-B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53" y="625549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hlinkClick r:id="rId4"/>
              </a:rPr>
              <a:t>https://4sysops.com/archives/powershell-versions-and-their-windows-version/</a:t>
            </a:r>
            <a:endParaRPr lang="en-US" sz="1200" dirty="0"/>
          </a:p>
          <a:p>
            <a:endParaRPr lang="nl-BE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718" y="244860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Server 2008</a:t>
            </a:r>
            <a:endParaRPr lang="en-BE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50075" y="414764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7</a:t>
            </a:r>
          </a:p>
          <a:p>
            <a:r>
              <a:rPr lang="en-US" sz="1200" dirty="0"/>
              <a:t>Server 2008 R2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229" y="2448600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</a:t>
            </a:r>
          </a:p>
          <a:p>
            <a:r>
              <a:rPr lang="en-US" sz="1200" dirty="0"/>
              <a:t>Server 2012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85152" y="4165215"/>
            <a:ext cx="126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8.1</a:t>
            </a:r>
          </a:p>
          <a:p>
            <a:r>
              <a:rPr lang="en-US" sz="1200" dirty="0"/>
              <a:t>Server 2012 R2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96193" y="2456929"/>
            <a:ext cx="1265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 10</a:t>
            </a:r>
          </a:p>
        </p:txBody>
      </p:sp>
    </p:spTree>
    <p:extLst>
      <p:ext uri="{BB962C8B-B14F-4D97-AF65-F5344CB8AC3E}">
        <p14:creationId xmlns:p14="http://schemas.microsoft.com/office/powerpoint/2010/main" val="353889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icture Placeholder 5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3251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3252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>
            <a:fillRect/>
          </a:stretch>
        </p:blipFill>
        <p:spPr/>
      </p:pic>
      <p:sp>
        <p:nvSpPr>
          <p:cNvPr id="54275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Full page image with caption</a:t>
            </a:r>
          </a:p>
        </p:txBody>
      </p:sp>
      <p:sp>
        <p:nvSpPr>
          <p:cNvPr id="54276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Change text colour if necessary, depending on image</a:t>
            </a:r>
          </a:p>
          <a:p>
            <a:pPr eaLnBrk="1" hangingPunct="1"/>
            <a:r>
              <a:rPr lang="en-ZA">
                <a:ea typeface="ＭＳ Ｐゴシック" pitchFamily="34" charset="-128"/>
              </a:rPr>
              <a:t>Select image and delete, then replace with your image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5299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Main title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eaLnBrk="1" hangingPunct="1"/>
            <a:r>
              <a:rPr lang="en-ZA">
                <a:ea typeface="ＭＳ Ｐゴシック" pitchFamily="34" charset="-128"/>
              </a:rPr>
              <a:t>Introduction level</a:t>
            </a:r>
          </a:p>
          <a:p>
            <a:pPr lvl="1" eaLnBrk="1" hangingPunct="1"/>
            <a:r>
              <a:rPr lang="en-ZA">
                <a:ea typeface="ＭＳ Ｐゴシック" pitchFamily="34" charset="-128"/>
              </a:rPr>
              <a:t>First level bullet</a:t>
            </a:r>
          </a:p>
          <a:p>
            <a:pPr lvl="2" eaLnBrk="1" hangingPunct="1"/>
            <a:r>
              <a:rPr lang="en-ZA">
                <a:ea typeface="ＭＳ Ｐゴシック" pitchFamily="34" charset="-128"/>
              </a:rPr>
              <a:t>Second level bullet</a:t>
            </a:r>
          </a:p>
          <a:p>
            <a:pPr lvl="3" eaLnBrk="1" hangingPunct="1"/>
            <a:r>
              <a:rPr lang="en-ZA">
                <a:ea typeface="ＭＳ Ｐゴシック" pitchFamily="34" charset="-128"/>
              </a:rPr>
              <a:t>Third level bullet</a:t>
            </a:r>
          </a:p>
          <a:p>
            <a:pPr marL="0" indent="0" eaLnBrk="1" hangingPunct="1"/>
            <a:r>
              <a:rPr lang="en-ZA">
                <a:ea typeface="ＭＳ Ｐゴシック" pitchFamily="34" charset="-128"/>
              </a:rPr>
              <a:t>I have amended this sizing a little from the old template, as this is more practical for everyday, typical Dimension Data content – this is my recommendation!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sz="quarter" idx="14"/>
          </p:nvPr>
        </p:nvSpPr>
        <p:spPr>
          <a:ln w="9525"/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defRPr/>
            </a:pPr>
            <a:endParaRPr lang="en-ZA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6325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  <p:sp>
        <p:nvSpPr>
          <p:cNvPr id="57347" name="Picture Placeholder 2"/>
          <p:cNvSpPr>
            <a:spLocks noGrp="1" noTextEdit="1"/>
          </p:cNvSpPr>
          <p:nvPr>
            <p:ph type="pic" sz="quarter" idx="11"/>
          </p:nvPr>
        </p:nvSpPr>
        <p:spPr/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Picture Placeholder 1"/>
          <p:cNvSpPr>
            <a:spLocks noGrp="1" noTextEdit="1"/>
          </p:cNvSpPr>
          <p:nvPr>
            <p:ph type="pic" sz="quarter" idx="12"/>
          </p:nvPr>
        </p:nvSpPr>
        <p:spPr/>
      </p:sp>
      <p:sp>
        <p:nvSpPr>
          <p:cNvPr id="583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34" charset="-128"/>
              </a:rPr>
              <a:t>Click on icon to add picture – example on following page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Placehold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/>
      </p:pic>
      <p:sp>
        <p:nvSpPr>
          <p:cNvPr id="593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Picture Placeholder 1"/>
          <p:cNvSpPr>
            <a:spLocks noGrp="1" noTextEdit="1"/>
          </p:cNvSpPr>
          <p:nvPr>
            <p:ph type="pic" sz="quarter" idx="10"/>
          </p:nvPr>
        </p:nvSpPr>
        <p:spPr>
          <a:xfrm>
            <a:off x="3175" y="0"/>
            <a:ext cx="6096000" cy="6858000"/>
          </a:xfrm>
        </p:spPr>
      </p:sp>
      <p:sp>
        <p:nvSpPr>
          <p:cNvPr id="604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6350"/>
            <a:ext cx="6099175" cy="6858000"/>
          </a:xfrm>
        </p:spPr>
      </p:pic>
      <p:sp>
        <p:nvSpPr>
          <p:cNvPr id="6144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ZA">
              <a:ea typeface="ＭＳ Ｐゴシック" pitchFamily="34" charset="-128"/>
            </a:endParaRPr>
          </a:p>
        </p:txBody>
      </p:sp>
      <p:sp>
        <p:nvSpPr>
          <p:cNvPr id="62467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 eaLnBrk="1" hangingPunct="1"/>
            <a:r>
              <a:rPr lang="en-ZA">
                <a:ea typeface="ＭＳ Ｐゴシック" pitchFamily="34" charset="-128"/>
              </a:rPr>
              <a:t>Text to describe image or diagram on left hand side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Ctrl + Space: starts autocomplete (interactive)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 to scroll through available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“-” used to set a specific parameter, also has autocomplete.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Copy selected text with Ctrl + C  or by pressing 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Past text with Ctrl + V or by right clicking.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Microsoft is replacing </a:t>
            </a:r>
            <a:r>
              <a:rPr lang="en-US" dirty="0" err="1"/>
              <a:t>cmd</a:t>
            </a:r>
            <a:r>
              <a:rPr lang="en-US" dirty="0"/>
              <a:t> prompt by PowerShell from build 14791 of Windows 10. It is still here, but not as </a:t>
            </a:r>
            <a:r>
              <a:rPr lang="en-US" dirty="0" err="1"/>
              <a:t>acceceble</a:t>
            </a:r>
            <a:r>
              <a:rPr lang="en-US" dirty="0"/>
              <a:t>. </a:t>
            </a:r>
          </a:p>
          <a:p>
            <a:r>
              <a:rPr lang="en-US" dirty="0"/>
              <a:t>e.g. in the WIN + X menu </a:t>
            </a:r>
            <a:r>
              <a:rPr lang="en-US" dirty="0" err="1"/>
              <a:t>cmd</a:t>
            </a:r>
            <a:r>
              <a:rPr lang="en-US" dirty="0"/>
              <a:t> is replaced by PowerShell. But you can change this setting by searching for PowerShell in the settings: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02442"/>
            <a:ext cx="5042731" cy="12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71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3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 </a:t>
            </a:r>
            <a:r>
              <a:rPr lang="en-ZA">
                <a:ea typeface="ＭＳ Ｐゴシック" pitchFamily="34" charset="-128"/>
              </a:rPr>
              <a:t>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solidFill>
                  <a:srgbClr val="E1E1E1"/>
                </a:solidFill>
                <a:ea typeface="ＭＳ Ｐゴシック" pitchFamily="34" charset="-128"/>
              </a:rPr>
              <a:t>First level bullet indented with </a:t>
            </a:r>
            <a:r>
              <a:rPr lang="en-ZA" b="1">
                <a:solidFill>
                  <a:srgbClr val="E1E1E1"/>
                </a:solidFill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3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149225" indent="-149225" eaLnBrk="1" hangingPunct="1">
              <a:buFont typeface="Arial" charset="0"/>
              <a:buNone/>
            </a:pPr>
            <a:r>
              <a:rPr lang="en-ZA" altLang="en-US">
                <a:ea typeface="ＭＳ Ｐゴシック" pitchFamily="34" charset="-128"/>
              </a:rPr>
              <a:t>“</a:t>
            </a:r>
            <a:r>
              <a:rPr lang="en-ZA">
                <a:ea typeface="ＭＳ Ｐゴシック" pitchFamily="34" charset="-128"/>
              </a:rPr>
              <a:t>First line of pullout quote or introduction with a </a:t>
            </a:r>
            <a:r>
              <a:rPr lang="en-ZA" b="1">
                <a:ea typeface="ＭＳ Ｐゴシック" pitchFamily="34" charset="-128"/>
              </a:rPr>
              <a:t>key word</a:t>
            </a:r>
            <a:r>
              <a:rPr lang="en-ZA">
                <a:ea typeface="ＭＳ Ｐゴシック" pitchFamily="34" charset="-128"/>
              </a:rPr>
              <a:t> highlighted</a:t>
            </a:r>
            <a:r>
              <a:rPr lang="en-ZA" altLang="en-US">
                <a:ea typeface="ＭＳ Ｐゴシック" pitchFamily="34" charset="-128"/>
              </a:rPr>
              <a:t>”</a:t>
            </a:r>
            <a:endParaRPr lang="en-ZA">
              <a:ea typeface="ＭＳ Ｐゴシック" pitchFamily="34" charset="-128"/>
            </a:endParaRPr>
          </a:p>
          <a:p>
            <a:pPr lvl="1" eaLnBrk="1" hangingPunct="1">
              <a:buFont typeface="Arial" charset="0"/>
              <a:buNone/>
            </a:pPr>
            <a:r>
              <a:rPr lang="en-ZA">
                <a:ea typeface="ＭＳ Ｐゴシック" pitchFamily="34" charset="-128"/>
              </a:rPr>
              <a:t>First level bullet indented with </a:t>
            </a:r>
            <a:r>
              <a:rPr lang="en-ZA" b="1">
                <a:ea typeface="ＭＳ Ｐゴシック" pitchFamily="34" charset="-128"/>
              </a:rPr>
              <a:t>key 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B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16629"/>
              </p:ext>
            </p:extLst>
          </p:nvPr>
        </p:nvGraphicFramePr>
        <p:xfrm>
          <a:off x="296863" y="1292225"/>
          <a:ext cx="8550276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92">
                  <a:extLst>
                    <a:ext uri="{9D8B030D-6E8A-4147-A177-3AD203B41FA5}">
                      <a16:colId xmlns:a16="http://schemas.microsoft.com/office/drawing/2014/main" val="2320351741"/>
                    </a:ext>
                  </a:extLst>
                </a:gridCol>
                <a:gridCol w="3081229">
                  <a:extLst>
                    <a:ext uri="{9D8B030D-6E8A-4147-A177-3AD203B41FA5}">
                      <a16:colId xmlns:a16="http://schemas.microsoft.com/office/drawing/2014/main" val="576986819"/>
                    </a:ext>
                  </a:extLst>
                </a:gridCol>
                <a:gridCol w="2618955">
                  <a:extLst>
                    <a:ext uri="{9D8B030D-6E8A-4147-A177-3AD203B41FA5}">
                      <a16:colId xmlns:a16="http://schemas.microsoft.com/office/drawing/2014/main" val="382249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</a:t>
                      </a:r>
                      <a:r>
                        <a:rPr lang="en-US" baseline="0" dirty="0"/>
                        <a:t> options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2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Update-Help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your local help</a:t>
                      </a:r>
                      <a:r>
                        <a:rPr lang="en-US" baseline="0" dirty="0"/>
                        <a:t> information to enable display of full help details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5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Get-Help</a:t>
                      </a:r>
                      <a:r>
                        <a:rPr lang="en-US" baseline="0" dirty="0"/>
                        <a:t> &lt;command&gt;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help about a 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-ShowWindow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Get-Command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available</a:t>
                      </a:r>
                      <a:r>
                        <a:rPr lang="en-US" baseline="0" dirty="0"/>
                        <a:t> commands in your session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4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specific file</a:t>
                      </a:r>
                      <a:r>
                        <a:rPr lang="en-US" baseline="0" dirty="0"/>
                        <a:t>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3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content of a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Recurse</a:t>
                      </a:r>
                      <a:endParaRPr lang="en-US" dirty="0"/>
                    </a:p>
                    <a:p>
                      <a:r>
                        <a:rPr lang="en-US" dirty="0"/>
                        <a:t>-Filter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Get-Content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the content of a file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8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Copy-Item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 or directory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59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97520" y="2132855"/>
            <a:ext cx="8550275" cy="4120307"/>
          </a:xfrm>
        </p:spPr>
        <p:txBody>
          <a:bodyPr/>
          <a:lstStyle/>
          <a:p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296863" y="1357377"/>
            <a:ext cx="8550275" cy="631420"/>
          </a:xfrm>
        </p:spPr>
        <p:txBody>
          <a:bodyPr/>
          <a:lstStyle/>
          <a:p>
            <a:pPr algn="l"/>
            <a:r>
              <a:rPr lang="en-US" dirty="0"/>
              <a:t>Piping works virtually everywhere in PowerShell. </a:t>
            </a:r>
          </a:p>
          <a:p>
            <a:pPr algn="l"/>
            <a:r>
              <a:rPr lang="en-US" dirty="0"/>
              <a:t>Windows PowerShell does not pipe text between commands. it pipes objects.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BE" dirty="0"/>
          </a:p>
        </p:txBody>
      </p:sp>
      <p:sp>
        <p:nvSpPr>
          <p:cNvPr id="6" name="Rectangle 5"/>
          <p:cNvSpPr/>
          <p:nvPr/>
        </p:nvSpPr>
        <p:spPr>
          <a:xfrm>
            <a:off x="278560" y="2155464"/>
            <a:ext cx="856857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Lucida Console" panose="020B0609040504020204" pitchFamily="49" charset="0"/>
              </a:rPr>
              <a:t>Examples: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Lucida Console" panose="020B0609040504020204" pitchFamily="49" charset="0"/>
              </a:rPr>
              <a:t>Get child items as paged output in the terminal: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C:\WINDOWS\System32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-Paging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Show child items as grid view:</a:t>
            </a:r>
            <a:br>
              <a:rPr lang="nl-BE" sz="1400" dirty="0">
                <a:latin typeface="Lucida Console" panose="020B0609040504020204" pitchFamily="49" charset="0"/>
              </a:rPr>
            </a:b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Get-ChildItem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nl-BE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Out-GridView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50000"/>
              </a:lnSpc>
            </a:pPr>
            <a:r>
              <a:rPr lang="nl-BE" sz="1400" dirty="0">
                <a:latin typeface="Lucida Console" panose="020B0609040504020204" pitchFamily="49" charset="0"/>
              </a:rPr>
              <a:t>Get child items of directory, visualise and print the made selections name:</a:t>
            </a:r>
          </a:p>
          <a:p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  Get-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.\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Recurse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Out-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GridView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PassThru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Name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  <a:p>
            <a:pPr>
              <a:lnSpc>
                <a:spcPct val="150000"/>
              </a:lnSpc>
            </a:pPr>
            <a:endParaRPr lang="nl-BE" sz="14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  <a:endParaRPr lang="en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Aliases are easily created using the Set-Alias: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/>
              <a:t>	 </a:t>
            </a:r>
            <a:r>
              <a:rPr lang="nl-BE" dirty="0">
                <a:solidFill>
                  <a:srgbClr val="0000FF"/>
                </a:solidFill>
                <a:latin typeface="Lucida Console" panose="020B0609040504020204" pitchFamily="49" charset="0"/>
              </a:rPr>
              <a:t>Set-Alias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</a:t>
            </a:r>
            <a:r>
              <a:rPr lang="nl-B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nl-BE" dirty="0">
                <a:solidFill>
                  <a:srgbClr val="8A2BE2"/>
                </a:solidFill>
                <a:latin typeface="Lucida Console" panose="020B0609040504020204" pitchFamily="49" charset="0"/>
              </a:rPr>
              <a:t>git </a:t>
            </a:r>
          </a:p>
          <a:p>
            <a:endParaRPr lang="en-US" dirty="0"/>
          </a:p>
          <a:p>
            <a:r>
              <a:rPr lang="en-US" dirty="0"/>
              <a:t>You can get a list of the configured aliases using Get-Alias:</a:t>
            </a:r>
          </a:p>
          <a:p>
            <a:r>
              <a:rPr lang="en-US" dirty="0"/>
              <a:t>For example: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</a:t>
            </a:r>
          </a:p>
          <a:p>
            <a:r>
              <a:rPr lang="nl-BE" dirty="0">
                <a:solidFill>
                  <a:srgbClr val="0101FD"/>
                </a:solidFill>
                <a:latin typeface="Consolas" panose="020B0609020204030204" pitchFamily="49" charset="0"/>
              </a:rPr>
              <a:t>	Get-Alias g*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Storing Aliases can be done using the $profile</a:t>
            </a:r>
          </a:p>
          <a:p>
            <a:r>
              <a:rPr lang="en-US" dirty="0"/>
              <a:t>If not stored, they will be gone after your PS session closes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0548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compared</a:t>
            </a:r>
            <a:endParaRPr lang="en-B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40266"/>
              </p:ext>
            </p:extLst>
          </p:nvPr>
        </p:nvGraphicFramePr>
        <p:xfrm>
          <a:off x="296863" y="1292225"/>
          <a:ext cx="855027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1724456608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7841856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359483177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112881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 dirty="0">
                          <a:effectLst/>
                          <a:latin typeface="segoe-ui_semibold"/>
                        </a:rPr>
                        <a:t>CMD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UNIX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Command</a:t>
                      </a:r>
                    </a:p>
                  </a:txBody>
                  <a:tcPr marL="152400" marR="152400" marT="114300" marB="1143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b="0">
                          <a:effectLst/>
                          <a:latin typeface="segoe-ui_semibold"/>
                        </a:rPr>
                        <a:t>PS Alias</a:t>
                      </a:r>
                    </a:p>
                  </a:txBody>
                  <a:tcPr marL="152400" marR="152400" marT="114300" marB="114300" anchor="b"/>
                </a:tc>
                <a:extLst>
                  <a:ext uri="{0D108BD9-81ED-4DB2-BD59-A6C34878D82A}">
                    <a16:rowId xmlns:a16="http://schemas.microsoft.com/office/drawing/2014/main" val="40932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Get-ChildItem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41268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Clear-Host</a:t>
                      </a:r>
                      <a:r>
                        <a:rPr lang="nl-BE" sz="1200">
                          <a:effectLst/>
                        </a:rPr>
                        <a:t> (function)</a:t>
                      </a: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cls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798115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del, erase, rmdir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90040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cp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Copy-Item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76833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Move-Item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3555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mv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Rename-Item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rni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60359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type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cat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Get-Content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gc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210933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cd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Set-Location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sl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8621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mkdir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New-Item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ni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2849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pushd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80212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popd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>
                          <a:effectLst/>
                          <a:latin typeface="segoe-ui_bold"/>
                        </a:rPr>
                        <a:t>Pop-Location</a:t>
                      </a:r>
                      <a:endParaRPr lang="nl-BE" sz="1200">
                        <a:effectLst/>
                      </a:endParaRPr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BE" sz="1200" b="1" dirty="0">
                          <a:effectLst/>
                          <a:latin typeface="segoe-ui_bold"/>
                        </a:rPr>
                        <a:t>popd</a:t>
                      </a:r>
                      <a:endParaRPr lang="nl-BE" sz="1200" dirty="0">
                        <a:effectLst/>
                      </a:endParaRP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30148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50856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PowerPoint">
  <a:themeElements>
    <a:clrScheme name="Dimension Data darker">
      <a:dk1>
        <a:srgbClr val="414141"/>
      </a:dk1>
      <a:lt1>
        <a:sysClr val="window" lastClr="FFFFFF"/>
      </a:lt1>
      <a:dk2>
        <a:srgbClr val="6A6A6A"/>
      </a:dk2>
      <a:lt2>
        <a:srgbClr val="B3B3B3"/>
      </a:lt2>
      <a:accent1>
        <a:srgbClr val="69BE28"/>
      </a:accent1>
      <a:accent2>
        <a:srgbClr val="00679B"/>
      </a:accent2>
      <a:accent3>
        <a:srgbClr val="013866"/>
      </a:accent3>
      <a:accent4>
        <a:srgbClr val="5D1F62"/>
      </a:accent4>
      <a:accent5>
        <a:srgbClr val="C56011"/>
      </a:accent5>
      <a:accent6>
        <a:srgbClr val="A91321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</a:ln>
        <a:effectLst/>
      </a:spPr>
      <a:bodyPr lIns="36000" tIns="36000" rIns="36000" bIns="36000" rtlCol="0" anchor="ctr"/>
      <a:lstStyle>
        <a:defPPr algn="ctr">
          <a:lnSpc>
            <a:spcPct val="110000"/>
          </a:lnSpc>
          <a:spcBef>
            <a:spcPts val="200"/>
          </a:spcBef>
          <a:spcAft>
            <a:spcPts val="200"/>
          </a:spcAft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27b495c0104506c6ad0510e833307a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1d53989094b9f63e1bb90e8dea41e06b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9CE09D-DA00-4FA2-BB57-12EE9217E1B2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30766E2-1FB1-4DBC-A574-2B521885E1F0}">
  <ds:schemaRefs>
    <ds:schemaRef ds:uri="54f3cedd-548f-4720-83cb-d6c05b93ad22"/>
    <ds:schemaRef ds:uri="http://purl.org/dc/terms/"/>
    <ds:schemaRef ds:uri="http://schemas.openxmlformats.org/package/2006/metadata/core-properties"/>
    <ds:schemaRef ds:uri="http://purl.org/dc/dcmitype/"/>
    <ds:schemaRef ds:uri="9c644b71-f2b7-4af3-8fc7-b1261516290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092415D-C017-446B-92E0-7A9E0F8F344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1E10F8-F53B-440E-A07C-4BE43F177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1366</Words>
  <Application>Microsoft Office PowerPoint</Application>
  <PresentationFormat>On-screen Show (4:3)</PresentationFormat>
  <Paragraphs>367</Paragraphs>
  <Slides>51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ＭＳ Ｐゴシック</vt:lpstr>
      <vt:lpstr>Arial</vt:lpstr>
      <vt:lpstr>Calibri</vt:lpstr>
      <vt:lpstr>Consolas</vt:lpstr>
      <vt:lpstr>Lucida Console</vt:lpstr>
      <vt:lpstr>segoe-ui_bold</vt:lpstr>
      <vt:lpstr>segoe-ui_semibold</vt:lpstr>
      <vt:lpstr>Basic PowerPoint</vt:lpstr>
      <vt:lpstr>Microsoft Excel Chart</vt:lpstr>
      <vt:lpstr>Basic PowerShell</vt:lpstr>
      <vt:lpstr>Basic PowerShell</vt:lpstr>
      <vt:lpstr>What</vt:lpstr>
      <vt:lpstr>History</vt:lpstr>
      <vt:lpstr>Basic usage </vt:lpstr>
      <vt:lpstr>Basic commands</vt:lpstr>
      <vt:lpstr>Pipelines</vt:lpstr>
      <vt:lpstr>Aliases</vt:lpstr>
      <vt:lpstr>Aliases compared</vt:lpstr>
      <vt:lpstr>Variables</vt:lpstr>
      <vt:lpstr>Comparison Operators</vt:lpstr>
      <vt:lpstr>Loops</vt:lpstr>
      <vt:lpstr>Creating functions</vt:lpstr>
      <vt:lpstr>Modules</vt:lpstr>
      <vt:lpstr>$Profile</vt:lpstr>
      <vt:lpstr>Useful Tools</vt:lpstr>
      <vt:lpstr>PowerShell Core</vt:lpstr>
      <vt:lpstr>Table</vt:lpstr>
      <vt:lpstr>Table</vt:lpstr>
      <vt:lpstr>Table</vt:lpstr>
      <vt:lpstr>Alternative grey layout option</vt:lpstr>
      <vt:lpstr>Example of column graph: 2 colours</vt:lpstr>
      <vt:lpstr>Example of column graph: 2 colours on grey background</vt:lpstr>
      <vt:lpstr>Example of column graph: 3 or more colours</vt:lpstr>
      <vt:lpstr>Example of column graph: 3 or more colours</vt:lpstr>
      <vt:lpstr>Example of column graph: 3 or more colours</vt:lpstr>
      <vt:lpstr>Example of column graph: 3 or more colours</vt:lpstr>
      <vt:lpstr>To set graph as default for new graphs:</vt:lpstr>
      <vt:lpstr>Click on graph icon and add data Please see instruction on previous page</vt:lpstr>
      <vt:lpstr>Example of pie chart: 2 colours only</vt:lpstr>
      <vt:lpstr>Example of pie chart</vt:lpstr>
      <vt:lpstr>Example of pie chart</vt:lpstr>
      <vt:lpstr>PowerPoint Presentation</vt:lpstr>
      <vt:lpstr>Green block placeholders</vt:lpstr>
      <vt:lpstr>Main point in green and subsidiary points in white</vt:lpstr>
      <vt:lpstr>PowerPoint Presentation</vt:lpstr>
      <vt:lpstr>PowerPoint Presentation</vt:lpstr>
      <vt:lpstr>PowerPoint Presentation</vt:lpstr>
      <vt:lpstr>PowerPoint Presentation</vt:lpstr>
      <vt:lpstr>Full page image with caption</vt:lpstr>
      <vt:lpstr>Full page image with caption</vt:lpstr>
      <vt:lpstr>Main title</vt:lpstr>
      <vt:lpstr>Main title</vt:lpstr>
      <vt:lpstr>Click on icon to add picture – example on following page</vt:lpstr>
      <vt:lpstr>Click on icon to add picture – example on following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the Euricom brand refresh</dc:title>
  <dc:creator>wim.vanhoye</dc:creator>
  <cp:lastModifiedBy>Thomas De Pauw</cp:lastModifiedBy>
  <cp:revision>40</cp:revision>
  <dcterms:created xsi:type="dcterms:W3CDTF">2012-05-24T14:07:50Z</dcterms:created>
  <dcterms:modified xsi:type="dcterms:W3CDTF">2017-09-15T16:09:46Z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</Properties>
</file>