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notesMasterIdLst>
    <p:notesMasterId r:id="rId35"/>
  </p:notesMasterIdLst>
  <p:handoutMasterIdLst>
    <p:handoutMasterId r:id="rId36"/>
  </p:handoutMasterIdLst>
  <p:sldIdLst>
    <p:sldId id="274" r:id="rId6"/>
    <p:sldId id="381" r:id="rId7"/>
    <p:sldId id="382" r:id="rId8"/>
    <p:sldId id="407" r:id="rId9"/>
    <p:sldId id="408" r:id="rId10"/>
    <p:sldId id="400" r:id="rId11"/>
    <p:sldId id="387" r:id="rId12"/>
    <p:sldId id="401" r:id="rId13"/>
    <p:sldId id="383" r:id="rId14"/>
    <p:sldId id="388" r:id="rId15"/>
    <p:sldId id="389" r:id="rId16"/>
    <p:sldId id="394" r:id="rId17"/>
    <p:sldId id="393" r:id="rId18"/>
    <p:sldId id="384" r:id="rId19"/>
    <p:sldId id="395" r:id="rId20"/>
    <p:sldId id="396" r:id="rId21"/>
    <p:sldId id="402" r:id="rId22"/>
    <p:sldId id="391" r:id="rId23"/>
    <p:sldId id="390" r:id="rId24"/>
    <p:sldId id="397" r:id="rId25"/>
    <p:sldId id="398" r:id="rId26"/>
    <p:sldId id="403" r:id="rId27"/>
    <p:sldId id="392" r:id="rId28"/>
    <p:sldId id="399" r:id="rId29"/>
    <p:sldId id="404" r:id="rId30"/>
    <p:sldId id="386" r:id="rId31"/>
    <p:sldId id="405" r:id="rId32"/>
    <p:sldId id="385" r:id="rId33"/>
    <p:sldId id="406" r:id="rId3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F2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582"/>
    <p:restoredTop sz="72331" autoAdjust="0"/>
  </p:normalViewPr>
  <p:slideViewPr>
    <p:cSldViewPr>
      <p:cViewPr varScale="1">
        <p:scale>
          <a:sx n="111" d="100"/>
          <a:sy n="111" d="100"/>
        </p:scale>
        <p:origin x="2040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09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3840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customXml" Target="../customXml/item4.xml"/><Relationship Id="rId5" Type="http://schemas.openxmlformats.org/officeDocument/2006/relationships/slideMaster" Target="slideMasters/slideMaster1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="1"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b="1" smtClean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FFE7EFE-DDF9-440C-8F71-74ADC2EE881B}" type="datetimeFigureOut">
              <a:rPr lang="en-ZA"/>
              <a:pPr>
                <a:defRPr/>
              </a:pPr>
              <a:t>2017/09/19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610076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00763" y="8685213"/>
            <a:ext cx="75565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rgbClr val="9BBB5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DB7BD13A-6F5B-4885-A4EB-025990D65F1F}" type="slidenum">
              <a:rPr lang="en-ZA"/>
              <a:pPr>
                <a:defRPr/>
              </a:pPr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4065953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="1"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b="1" smtClean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398D4456-572F-416F-9D32-DC1F80498D53}" type="datetimeFigureOut">
              <a:rPr lang="en-ZA"/>
              <a:pPr>
                <a:defRPr/>
              </a:pPr>
              <a:t>2017/09/19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543050" y="673100"/>
            <a:ext cx="3771900" cy="28305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ZA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23838" y="3656013"/>
            <a:ext cx="6410325" cy="5037137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en-ZA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610076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100763" y="8685213"/>
            <a:ext cx="75565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rgbClr val="9BBB5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76B50CD-F5B5-4E53-A79B-556DAB40221E}" type="slidenum">
              <a:rPr lang="en-ZA"/>
              <a:pPr>
                <a:defRPr/>
              </a:pPr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91339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90488" indent="-90488" algn="l" rtl="0" eaLnBrk="0" fontAlgn="base" hangingPunct="0">
      <a:lnSpc>
        <a:spcPct val="110000"/>
      </a:lnSpc>
      <a:spcBef>
        <a:spcPts val="200"/>
      </a:spcBef>
      <a:spcAft>
        <a:spcPts val="200"/>
      </a:spcAft>
      <a:buFont typeface="Arial" charset="0"/>
      <a:buChar char="•"/>
      <a:defRPr sz="1000" kern="1200">
        <a:solidFill>
          <a:schemeClr val="tx1"/>
        </a:solidFill>
        <a:latin typeface="Arial" pitchFamily="34" charset="0"/>
        <a:ea typeface="ＭＳ Ｐゴシック" charset="0"/>
        <a:cs typeface="Arial" pitchFamily="34" charset="0"/>
      </a:defRPr>
    </a:lvl1pPr>
    <a:lvl2pPr marL="269875" indent="-82550" algn="l" rtl="0" eaLnBrk="0" fontAlgn="base" hangingPunct="0">
      <a:lnSpc>
        <a:spcPct val="110000"/>
      </a:lnSpc>
      <a:spcBef>
        <a:spcPts val="200"/>
      </a:spcBef>
      <a:spcAft>
        <a:spcPts val="200"/>
      </a:spcAft>
      <a:buFont typeface="Calibri" pitchFamily="34" charset="0"/>
      <a:buChar char="›"/>
      <a:defRPr sz="1000" kern="1200">
        <a:solidFill>
          <a:schemeClr val="tx1"/>
        </a:solidFill>
        <a:latin typeface="Arial" pitchFamily="34" charset="0"/>
        <a:ea typeface="ＭＳ Ｐゴシック" charset="0"/>
        <a:cs typeface="Arial" pitchFamily="34" charset="0"/>
      </a:defRPr>
    </a:lvl2pPr>
    <a:lvl3pPr marL="449263" indent="-88900" algn="l" rtl="0" eaLnBrk="0" fontAlgn="base" hangingPunct="0">
      <a:lnSpc>
        <a:spcPct val="110000"/>
      </a:lnSpc>
      <a:spcBef>
        <a:spcPts val="200"/>
      </a:spcBef>
      <a:spcAft>
        <a:spcPts val="200"/>
      </a:spcAft>
      <a:buFont typeface="Calibri" pitchFamily="34" charset="0"/>
      <a:buChar char="»"/>
      <a:defRPr sz="1000" kern="1200">
        <a:solidFill>
          <a:schemeClr val="tx1"/>
        </a:solidFill>
        <a:latin typeface="Arial" pitchFamily="34" charset="0"/>
        <a:ea typeface="ＭＳ Ｐゴシック" charset="0"/>
        <a:cs typeface="Arial" pitchFamily="34" charset="0"/>
      </a:defRPr>
    </a:lvl3pPr>
    <a:lvl4pPr marL="808038" indent="-88900" algn="l" rtl="0" eaLnBrk="0" fontAlgn="base" hangingPunct="0">
      <a:lnSpc>
        <a:spcPct val="110000"/>
      </a:lnSpc>
      <a:spcBef>
        <a:spcPts val="200"/>
      </a:spcBef>
      <a:spcAft>
        <a:spcPts val="200"/>
      </a:spcAft>
      <a:buFont typeface="Calibri" pitchFamily="34" charset="0"/>
      <a:buChar char="-"/>
      <a:defRPr sz="1000" kern="1200">
        <a:solidFill>
          <a:schemeClr val="tx1"/>
        </a:solidFill>
        <a:latin typeface="Arial" pitchFamily="34" charset="0"/>
        <a:ea typeface="ＭＳ Ｐゴシック" charset="0"/>
        <a:cs typeface="Arial" pitchFamily="34" charset="0"/>
      </a:defRPr>
    </a:lvl4pPr>
    <a:lvl5pPr marL="1176338" indent="-111125" algn="l" rtl="0" eaLnBrk="0" fontAlgn="base" hangingPunct="0">
      <a:lnSpc>
        <a:spcPct val="110000"/>
      </a:lnSpc>
      <a:spcBef>
        <a:spcPts val="200"/>
      </a:spcBef>
      <a:spcAft>
        <a:spcPts val="200"/>
      </a:spcAft>
      <a:buFont typeface="Arial" charset="0"/>
      <a:buChar char="•"/>
      <a:defRPr sz="1000" kern="1200">
        <a:solidFill>
          <a:schemeClr val="tx1"/>
        </a:solidFill>
        <a:latin typeface="Arial" pitchFamily="34" charset="0"/>
        <a:ea typeface="ＭＳ Ｐゴシック" charset="0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ZA" dirty="0"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fld id="{ECA35EFB-6732-40CB-9478-7A835CC189B8}" type="slidenum">
              <a:rPr lang="en-ZA">
                <a:solidFill>
                  <a:srgbClr val="9BBB59"/>
                </a:solidFill>
                <a:cs typeface="Arial" charset="0"/>
              </a:rPr>
              <a:pPr eaLnBrk="1" hangingPunct="1"/>
              <a:t>1</a:t>
            </a:fld>
            <a:endParaRPr lang="en-ZA" dirty="0">
              <a:solidFill>
                <a:srgbClr val="9BBB59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02667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6B50CD-F5B5-4E53-A79B-556DAB40221E}" type="slidenum">
              <a:rPr lang="en-ZA" smtClean="0"/>
              <a:pPr>
                <a:defRPr/>
              </a:pPr>
              <a:t>11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85002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Unix aliases available</a:t>
            </a:r>
            <a:r>
              <a:rPr lang="en-US" baseline="0" dirty="0" smtClean="0"/>
              <a:t> in PowerShell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6B50CD-F5B5-4E53-A79B-556DAB40221E}" type="slidenum">
              <a:rPr lang="en-ZA" smtClean="0"/>
              <a:pPr>
                <a:defRPr/>
              </a:pPr>
              <a:t>13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666028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sz="1000" b="0" i="0" kern="1200">
                <a:solidFill>
                  <a:schemeClr val="tx1"/>
                </a:solidFill>
                <a:effectLst/>
                <a:latin typeface="Arial" pitchFamily="34" charset="0"/>
                <a:ea typeface="ＭＳ Ｐゴシック" charset="0"/>
                <a:cs typeface="Arial" pitchFamily="34" charset="0"/>
              </a:rPr>
              <a:t>"loosely typed“ =</a:t>
            </a:r>
            <a:r>
              <a:rPr lang="nl-BE" sz="1000" b="0" i="0" kern="1200" baseline="0">
                <a:solidFill>
                  <a:schemeClr val="tx1"/>
                </a:solidFill>
                <a:effectLst/>
                <a:latin typeface="Arial" pitchFamily="34" charset="0"/>
                <a:ea typeface="ＭＳ Ｐゴシック" charset="0"/>
                <a:cs typeface="Arial" pitchFamily="34" charset="0"/>
              </a:rPr>
              <a:t> </a:t>
            </a:r>
            <a:r>
              <a:rPr lang="en-US" sz="1000" b="0" i="0" kern="1200">
                <a:solidFill>
                  <a:schemeClr val="tx1"/>
                </a:solidFill>
                <a:effectLst/>
                <a:latin typeface="Arial" pitchFamily="34" charset="0"/>
                <a:ea typeface="ＭＳ Ｐゴシック" charset="0"/>
                <a:cs typeface="Arial" pitchFamily="34" charset="0"/>
              </a:rPr>
              <a:t>they are not limited to a particular type of object. A single variable can even contain a collection (an "array") of different types of objects at the same time.</a:t>
            </a:r>
            <a:endParaRPr lang="x-non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6B50CD-F5B5-4E53-A79B-556DAB40221E}" type="slidenum">
              <a:rPr lang="en-ZA" smtClean="0"/>
              <a:pPr>
                <a:defRPr/>
              </a:pPr>
              <a:t>14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712320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Operators are text </a:t>
            </a:r>
            <a:r>
              <a:rPr lang="en-US" smtClean="0"/>
              <a:t>based</a:t>
            </a:r>
          </a:p>
          <a:p>
            <a:r>
              <a:rPr lang="en-US" smtClean="0"/>
              <a:t>Work by default on arrays as well</a:t>
            </a:r>
          </a:p>
          <a:p>
            <a:pPr lvl="1"/>
            <a:r>
              <a:rPr lang="en-US" smtClean="0"/>
              <a:t>Return</a:t>
            </a:r>
            <a:r>
              <a:rPr lang="en-US" baseline="0" smtClean="0"/>
              <a:t>s the matching elements</a:t>
            </a:r>
            <a:endParaRPr lang="x-non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6B50CD-F5B5-4E53-A79B-556DAB40221E}" type="slidenum">
              <a:rPr lang="en-ZA" smtClean="0"/>
              <a:pPr>
                <a:defRPr/>
              </a:pPr>
              <a:t>15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2538947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/>
              <a:t>http://www.tomsitpro.com/articles/powershell-for-loop,2-845.html</a:t>
            </a:r>
            <a:endParaRPr lang="x-non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6B50CD-F5B5-4E53-A79B-556DAB40221E}" type="slidenum">
              <a:rPr lang="en-ZA" smtClean="0"/>
              <a:pPr>
                <a:defRPr/>
              </a:pPr>
              <a:t>16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2347195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  <a:p>
            <a:pPr lvl="1"/>
            <a:r>
              <a:rPr lang="en-US" dirty="0"/>
              <a:t>What</a:t>
            </a:r>
            <a:r>
              <a:rPr lang="en-US" baseline="0" dirty="0"/>
              <a:t> is powershell</a:t>
            </a:r>
          </a:p>
          <a:p>
            <a:pPr lvl="2"/>
            <a:r>
              <a:rPr lang="en-US" baseline="0" dirty="0"/>
              <a:t>Shell</a:t>
            </a:r>
          </a:p>
          <a:p>
            <a:pPr lvl="2"/>
            <a:r>
              <a:rPr lang="en-US" baseline="0" dirty="0" err="1"/>
              <a:t>Cmd</a:t>
            </a:r>
            <a:r>
              <a:rPr lang="en-US" baseline="0" dirty="0"/>
              <a:t> and Unix commands</a:t>
            </a:r>
            <a:endParaRPr lang="en-US" dirty="0"/>
          </a:p>
          <a:p>
            <a:pPr lvl="1"/>
            <a:r>
              <a:rPr lang="en-US" dirty="0"/>
              <a:t>Brief History</a:t>
            </a:r>
          </a:p>
          <a:p>
            <a:pPr lvl="2"/>
            <a:r>
              <a:rPr lang="en-US" dirty="0"/>
              <a:t>Versions</a:t>
            </a:r>
          </a:p>
          <a:p>
            <a:pPr lvl="2"/>
            <a:r>
              <a:rPr lang="en-US" dirty="0"/>
              <a:t>Evolution</a:t>
            </a:r>
          </a:p>
          <a:p>
            <a:pPr lvl="2"/>
            <a:r>
              <a:rPr lang="en-US" dirty="0" err="1"/>
              <a:t>vNext</a:t>
            </a:r>
            <a:endParaRPr lang="en-US" dirty="0"/>
          </a:p>
          <a:p>
            <a:pPr lvl="0"/>
            <a:r>
              <a:rPr lang="en-US" dirty="0"/>
              <a:t>Basic</a:t>
            </a:r>
            <a:r>
              <a:rPr lang="en-US" baseline="0" dirty="0"/>
              <a:t> usage</a:t>
            </a:r>
          </a:p>
          <a:p>
            <a:pPr lvl="1"/>
            <a:r>
              <a:rPr lang="en-US" baseline="0" dirty="0"/>
              <a:t>Basic commands</a:t>
            </a:r>
          </a:p>
          <a:p>
            <a:pPr lvl="1"/>
            <a:r>
              <a:rPr lang="en-US" baseline="0" dirty="0"/>
              <a:t>Variables, Pipelines and functions</a:t>
            </a:r>
          </a:p>
          <a:p>
            <a:pPr lvl="1"/>
            <a:r>
              <a:rPr lang="en-US" baseline="0" dirty="0"/>
              <a:t>Data output (out-grid, to general file)</a:t>
            </a:r>
          </a:p>
          <a:p>
            <a:pPr lvl="1"/>
            <a:r>
              <a:rPr lang="en-US" baseline="0" dirty="0"/>
              <a:t>$profile</a:t>
            </a:r>
          </a:p>
          <a:p>
            <a:pPr lvl="2"/>
            <a:r>
              <a:rPr lang="en-US" baseline="0" dirty="0"/>
              <a:t>Aliases</a:t>
            </a:r>
          </a:p>
          <a:p>
            <a:pPr lvl="0"/>
            <a:r>
              <a:rPr lang="en-US" baseline="0" dirty="0"/>
              <a:t>Creating functions and Modules</a:t>
            </a:r>
          </a:p>
          <a:p>
            <a:pPr lvl="1"/>
            <a:r>
              <a:rPr lang="en-US" baseline="0" dirty="0"/>
              <a:t>Basic functions</a:t>
            </a:r>
          </a:p>
          <a:p>
            <a:pPr lvl="1"/>
            <a:r>
              <a:rPr lang="en-US" baseline="0" dirty="0"/>
              <a:t>Modules setup</a:t>
            </a:r>
          </a:p>
          <a:p>
            <a:pPr lvl="1"/>
            <a:r>
              <a:rPr lang="en-US" baseline="0" dirty="0"/>
              <a:t>Install scripts</a:t>
            </a:r>
          </a:p>
          <a:p>
            <a:pPr lvl="0"/>
            <a:r>
              <a:rPr lang="en-US" baseline="0" dirty="0"/>
              <a:t>Useful Tools </a:t>
            </a:r>
          </a:p>
          <a:p>
            <a:pPr lvl="1"/>
            <a:r>
              <a:rPr lang="en-US" baseline="0" dirty="0" err="1"/>
              <a:t>ISESteroids</a:t>
            </a:r>
            <a:endParaRPr lang="en-US" baseline="0" dirty="0"/>
          </a:p>
          <a:p>
            <a:pPr lvl="1"/>
            <a:r>
              <a:rPr lang="en-US" baseline="0" dirty="0" err="1"/>
              <a:t>PoshGit</a:t>
            </a:r>
            <a:endParaRPr lang="en-US" baseline="0" dirty="0"/>
          </a:p>
          <a:p>
            <a:pPr lvl="1"/>
            <a:r>
              <a:rPr lang="en-US" baseline="0" dirty="0"/>
              <a:t>VS Code</a:t>
            </a:r>
          </a:p>
          <a:p>
            <a:pPr lvl="0"/>
            <a:r>
              <a:rPr lang="en-US" baseline="0" dirty="0"/>
              <a:t>PowerShell Core</a:t>
            </a:r>
          </a:p>
          <a:p>
            <a:pPr lvl="1"/>
            <a:r>
              <a:rPr lang="en-US" baseline="0" dirty="0"/>
              <a:t>What is it</a:t>
            </a:r>
          </a:p>
          <a:p>
            <a:pPr lvl="1"/>
            <a:r>
              <a:rPr lang="en-US" baseline="0" dirty="0"/>
              <a:t>Mac and brief look</a:t>
            </a:r>
          </a:p>
          <a:p>
            <a:pPr lvl="0"/>
            <a:r>
              <a:rPr lang="en-US" baseline="0" dirty="0"/>
              <a:t>Q and A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6B50CD-F5B5-4E53-A79B-556DAB40221E}" type="slidenum">
              <a:rPr lang="en-ZA" smtClean="0"/>
              <a:pPr>
                <a:defRPr/>
              </a:pPr>
              <a:t>17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75668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b="0" i="0" kern="1200" dirty="0">
                <a:solidFill>
                  <a:schemeClr val="tx1"/>
                </a:solidFill>
                <a:effectLst/>
                <a:latin typeface="Arial" pitchFamily="34" charset="0"/>
                <a:ea typeface="ＭＳ Ｐゴシック" charset="0"/>
                <a:cs typeface="Arial" pitchFamily="34" charset="0"/>
              </a:rPr>
              <a:t>The main purpose of a module is to allow the modularization (</a:t>
            </a:r>
            <a:r>
              <a:rPr lang="en-US" sz="1000" b="0" i="0" kern="1200" dirty="0" err="1">
                <a:solidFill>
                  <a:schemeClr val="tx1"/>
                </a:solidFill>
                <a:effectLst/>
                <a:latin typeface="Arial" pitchFamily="34" charset="0"/>
                <a:ea typeface="ＭＳ Ｐゴシック" charset="0"/>
                <a:cs typeface="Arial" pitchFamily="34" charset="0"/>
              </a:rPr>
              <a:t>ie</a:t>
            </a:r>
            <a:r>
              <a:rPr lang="en-US" sz="1000" b="0" i="0" kern="1200" dirty="0">
                <a:solidFill>
                  <a:schemeClr val="tx1"/>
                </a:solidFill>
                <a:effectLst/>
                <a:latin typeface="Arial" pitchFamily="34" charset="0"/>
                <a:ea typeface="ＭＳ Ｐゴシック" charset="0"/>
                <a:cs typeface="Arial" pitchFamily="34" charset="0"/>
              </a:rPr>
              <a:t>, reuse and abstraction) of Windows PowerShell code.</a:t>
            </a:r>
          </a:p>
          <a:p>
            <a:r>
              <a:rPr lang="en-US" sz="1000" b="0" i="0" kern="1200" dirty="0">
                <a:solidFill>
                  <a:schemeClr val="tx1"/>
                </a:solidFill>
                <a:effectLst/>
                <a:latin typeface="Arial" pitchFamily="34" charset="0"/>
                <a:ea typeface="ＭＳ Ｐゴシック" charset="0"/>
                <a:cs typeface="Arial" pitchFamily="34" charset="0"/>
              </a:rPr>
              <a:t>We</a:t>
            </a:r>
            <a:r>
              <a:rPr lang="en-US" sz="1000" b="0" i="0" kern="1200" baseline="0" dirty="0">
                <a:solidFill>
                  <a:schemeClr val="tx1"/>
                </a:solidFill>
                <a:effectLst/>
                <a:latin typeface="Arial" pitchFamily="34" charset="0"/>
                <a:ea typeface="ＭＳ Ｐゴシック" charset="0"/>
                <a:cs typeface="Arial" pitchFamily="34" charset="0"/>
              </a:rPr>
              <a:t> will look further to Script Modules</a:t>
            </a:r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6B50CD-F5B5-4E53-A79B-556DAB40221E}" type="slidenum">
              <a:rPr lang="en-ZA" smtClean="0"/>
              <a:pPr>
                <a:defRPr/>
              </a:pPr>
              <a:t>19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091177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smtClean="0"/>
              <a:t>$PSModule path</a:t>
            </a:r>
            <a:endParaRPr lang="nl-BE" baseline="0" smtClean="0"/>
          </a:p>
          <a:p>
            <a:pPr lvl="1"/>
            <a:r>
              <a:rPr lang="nl-BE" baseline="0" smtClean="0"/>
              <a:t>Allow for auto discovery so you can load the module when required</a:t>
            </a:r>
          </a:p>
          <a:p>
            <a:pPr lvl="1"/>
            <a:r>
              <a:rPr lang="nl-BE" baseline="0" smtClean="0"/>
              <a:t>Discovered modules will show up in the Get-Module </a:t>
            </a:r>
            <a:r>
              <a:rPr lang="mr-IN" baseline="0" smtClean="0"/>
              <a:t>–</a:t>
            </a:r>
            <a:r>
              <a:rPr lang="nl-BE" baseline="0" smtClean="0"/>
              <a:t>ListAvailable command</a:t>
            </a:r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6B50CD-F5B5-4E53-A79B-556DAB40221E}" type="slidenum">
              <a:rPr lang="en-ZA" smtClean="0"/>
              <a:pPr>
                <a:defRPr/>
              </a:pPr>
              <a:t>21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520599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  <a:p>
            <a:pPr lvl="1"/>
            <a:r>
              <a:rPr lang="en-US" dirty="0"/>
              <a:t>What</a:t>
            </a:r>
            <a:r>
              <a:rPr lang="en-US" baseline="0" dirty="0"/>
              <a:t> is powershell</a:t>
            </a:r>
          </a:p>
          <a:p>
            <a:pPr lvl="2"/>
            <a:r>
              <a:rPr lang="en-US" baseline="0" dirty="0"/>
              <a:t>Shell</a:t>
            </a:r>
          </a:p>
          <a:p>
            <a:pPr lvl="2"/>
            <a:r>
              <a:rPr lang="en-US" baseline="0" dirty="0" err="1"/>
              <a:t>Cmd</a:t>
            </a:r>
            <a:r>
              <a:rPr lang="en-US" baseline="0" dirty="0"/>
              <a:t> and Unix commands</a:t>
            </a:r>
            <a:endParaRPr lang="en-US" dirty="0"/>
          </a:p>
          <a:p>
            <a:pPr lvl="1"/>
            <a:r>
              <a:rPr lang="en-US" dirty="0"/>
              <a:t>Brief History</a:t>
            </a:r>
          </a:p>
          <a:p>
            <a:pPr lvl="2"/>
            <a:r>
              <a:rPr lang="en-US" dirty="0"/>
              <a:t>Versions</a:t>
            </a:r>
          </a:p>
          <a:p>
            <a:pPr lvl="2"/>
            <a:r>
              <a:rPr lang="en-US" dirty="0"/>
              <a:t>Evolution</a:t>
            </a:r>
          </a:p>
          <a:p>
            <a:pPr lvl="2"/>
            <a:r>
              <a:rPr lang="en-US" dirty="0" err="1"/>
              <a:t>vNext</a:t>
            </a:r>
            <a:endParaRPr lang="en-US" dirty="0"/>
          </a:p>
          <a:p>
            <a:pPr lvl="0"/>
            <a:r>
              <a:rPr lang="en-US" dirty="0"/>
              <a:t>Basic</a:t>
            </a:r>
            <a:r>
              <a:rPr lang="en-US" baseline="0" dirty="0"/>
              <a:t> usage</a:t>
            </a:r>
          </a:p>
          <a:p>
            <a:pPr lvl="1"/>
            <a:r>
              <a:rPr lang="en-US" baseline="0" dirty="0"/>
              <a:t>Basic commands</a:t>
            </a:r>
          </a:p>
          <a:p>
            <a:pPr lvl="1"/>
            <a:r>
              <a:rPr lang="en-US" baseline="0" dirty="0"/>
              <a:t>Variables, Pipelines and functions</a:t>
            </a:r>
          </a:p>
          <a:p>
            <a:pPr lvl="1"/>
            <a:r>
              <a:rPr lang="en-US" baseline="0" dirty="0"/>
              <a:t>Data output (out-grid, to general file)</a:t>
            </a:r>
          </a:p>
          <a:p>
            <a:pPr lvl="1"/>
            <a:r>
              <a:rPr lang="en-US" baseline="0" dirty="0"/>
              <a:t>$profile</a:t>
            </a:r>
          </a:p>
          <a:p>
            <a:pPr lvl="2"/>
            <a:r>
              <a:rPr lang="en-US" baseline="0" dirty="0"/>
              <a:t>Aliases</a:t>
            </a:r>
          </a:p>
          <a:p>
            <a:pPr lvl="0"/>
            <a:r>
              <a:rPr lang="en-US" baseline="0" dirty="0"/>
              <a:t>Creating functions and Modules</a:t>
            </a:r>
          </a:p>
          <a:p>
            <a:pPr lvl="1"/>
            <a:r>
              <a:rPr lang="en-US" baseline="0" dirty="0"/>
              <a:t>Basic functions</a:t>
            </a:r>
          </a:p>
          <a:p>
            <a:pPr lvl="1"/>
            <a:r>
              <a:rPr lang="en-US" baseline="0" dirty="0"/>
              <a:t>Modules setup</a:t>
            </a:r>
          </a:p>
          <a:p>
            <a:pPr lvl="1"/>
            <a:r>
              <a:rPr lang="en-US" baseline="0" dirty="0"/>
              <a:t>Install scripts</a:t>
            </a:r>
          </a:p>
          <a:p>
            <a:pPr lvl="0"/>
            <a:r>
              <a:rPr lang="en-US" baseline="0" dirty="0"/>
              <a:t>Useful Tools </a:t>
            </a:r>
          </a:p>
          <a:p>
            <a:pPr lvl="1"/>
            <a:r>
              <a:rPr lang="en-US" baseline="0" dirty="0" err="1"/>
              <a:t>ISESteroids</a:t>
            </a:r>
            <a:endParaRPr lang="en-US" baseline="0" dirty="0"/>
          </a:p>
          <a:p>
            <a:pPr lvl="1"/>
            <a:r>
              <a:rPr lang="en-US" baseline="0" dirty="0" err="1"/>
              <a:t>PoshGit</a:t>
            </a:r>
            <a:endParaRPr lang="en-US" baseline="0" dirty="0"/>
          </a:p>
          <a:p>
            <a:pPr lvl="1"/>
            <a:r>
              <a:rPr lang="en-US" baseline="0" dirty="0"/>
              <a:t>VS Code</a:t>
            </a:r>
          </a:p>
          <a:p>
            <a:pPr lvl="0"/>
            <a:r>
              <a:rPr lang="en-US" baseline="0" dirty="0"/>
              <a:t>PowerShell Core</a:t>
            </a:r>
          </a:p>
          <a:p>
            <a:pPr lvl="1"/>
            <a:r>
              <a:rPr lang="en-US" baseline="0" dirty="0"/>
              <a:t>What is it</a:t>
            </a:r>
          </a:p>
          <a:p>
            <a:pPr lvl="1"/>
            <a:r>
              <a:rPr lang="en-US" baseline="0" dirty="0"/>
              <a:t>Mac and brief look</a:t>
            </a:r>
          </a:p>
          <a:p>
            <a:pPr lvl="0"/>
            <a:r>
              <a:rPr lang="en-US" baseline="0" dirty="0"/>
              <a:t>Q and A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6B50CD-F5B5-4E53-A79B-556DAB40221E}" type="slidenum">
              <a:rPr lang="en-ZA" smtClean="0"/>
              <a:pPr>
                <a:defRPr/>
              </a:pPr>
              <a:t>22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502429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/>
              <a:t>Console profile example</a:t>
            </a:r>
          </a:p>
          <a:p>
            <a:pPr lvl="1"/>
            <a:r>
              <a:rPr lang="en-US" baseline="0"/>
              <a:t>Background color if in admin mode</a:t>
            </a:r>
          </a:p>
          <a:p>
            <a:pPr lvl="0"/>
            <a:r>
              <a:rPr lang="en-US" baseline="0"/>
              <a:t>ISE profile example</a:t>
            </a:r>
          </a:p>
          <a:p>
            <a:pPr lvl="1"/>
            <a:r>
              <a:rPr lang="en-US" baseline="0"/>
              <a:t>Add extra menu items to quickly start functions</a:t>
            </a:r>
          </a:p>
          <a:p>
            <a:pPr lvl="0"/>
            <a:r>
              <a:rPr lang="en-US" baseline="0"/>
              <a:t>All host profile example</a:t>
            </a:r>
          </a:p>
          <a:p>
            <a:pPr lvl="1"/>
            <a:r>
              <a:rPr lang="en-US" baseline="0"/>
              <a:t>Aliases</a:t>
            </a:r>
          </a:p>
          <a:p>
            <a:pPr lvl="1"/>
            <a:r>
              <a:rPr lang="en-US" baseline="0"/>
              <a:t>Default module imports</a:t>
            </a:r>
          </a:p>
          <a:p>
            <a:pPr lvl="1"/>
            <a:endParaRPr lang="en-US" baseline="0"/>
          </a:p>
          <a:p>
            <a:r>
              <a:rPr lang="en-US" baseline="0"/>
              <a:t>Default best used is $Profile = Current User</a:t>
            </a:r>
          </a:p>
          <a:p>
            <a:r>
              <a:rPr lang="en-US" baseline="0"/>
              <a:t>Can be compared to Mac dotfiles</a:t>
            </a:r>
          </a:p>
          <a:p>
            <a:endParaRPr lang="en-US" baseline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6B50CD-F5B5-4E53-A79B-556DAB40221E}" type="slidenum">
              <a:rPr lang="en-ZA" smtClean="0"/>
              <a:pPr>
                <a:defRPr/>
              </a:pPr>
              <a:t>23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303486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  <a:p>
            <a:pPr lvl="1"/>
            <a:r>
              <a:rPr lang="en-US" dirty="0"/>
              <a:t>What</a:t>
            </a:r>
            <a:r>
              <a:rPr lang="en-US" baseline="0" dirty="0"/>
              <a:t> is powershell</a:t>
            </a:r>
          </a:p>
          <a:p>
            <a:pPr lvl="2"/>
            <a:r>
              <a:rPr lang="en-US" baseline="0" dirty="0"/>
              <a:t>Shell</a:t>
            </a:r>
          </a:p>
          <a:p>
            <a:pPr lvl="2"/>
            <a:r>
              <a:rPr lang="en-US" baseline="0" dirty="0" err="1"/>
              <a:t>Cmd</a:t>
            </a:r>
            <a:r>
              <a:rPr lang="en-US" baseline="0" dirty="0"/>
              <a:t> and Unix commands</a:t>
            </a:r>
            <a:endParaRPr lang="en-US" dirty="0"/>
          </a:p>
          <a:p>
            <a:pPr lvl="1"/>
            <a:r>
              <a:rPr lang="en-US" dirty="0"/>
              <a:t>Brief History</a:t>
            </a:r>
          </a:p>
          <a:p>
            <a:pPr lvl="2"/>
            <a:r>
              <a:rPr lang="en-US" dirty="0"/>
              <a:t>Versions</a:t>
            </a:r>
          </a:p>
          <a:p>
            <a:pPr lvl="2"/>
            <a:r>
              <a:rPr lang="en-US" dirty="0"/>
              <a:t>Evolution</a:t>
            </a:r>
          </a:p>
          <a:p>
            <a:pPr lvl="2"/>
            <a:r>
              <a:rPr lang="en-US" dirty="0" err="1"/>
              <a:t>vNext</a:t>
            </a:r>
            <a:endParaRPr lang="en-US" dirty="0"/>
          </a:p>
          <a:p>
            <a:pPr lvl="0"/>
            <a:r>
              <a:rPr lang="en-US" dirty="0"/>
              <a:t>Basic</a:t>
            </a:r>
            <a:r>
              <a:rPr lang="en-US" baseline="0" dirty="0"/>
              <a:t> usage</a:t>
            </a:r>
          </a:p>
          <a:p>
            <a:pPr lvl="1"/>
            <a:r>
              <a:rPr lang="en-US" baseline="0" dirty="0"/>
              <a:t>Basic commands</a:t>
            </a:r>
          </a:p>
          <a:p>
            <a:pPr lvl="1"/>
            <a:r>
              <a:rPr lang="en-US" baseline="0" dirty="0"/>
              <a:t>Variables, Pipelines and functions</a:t>
            </a:r>
          </a:p>
          <a:p>
            <a:pPr lvl="1"/>
            <a:r>
              <a:rPr lang="en-US" baseline="0" dirty="0"/>
              <a:t>Data output (out-grid, to general file)</a:t>
            </a:r>
          </a:p>
          <a:p>
            <a:pPr lvl="1"/>
            <a:r>
              <a:rPr lang="en-US" baseline="0" dirty="0"/>
              <a:t>$profile</a:t>
            </a:r>
          </a:p>
          <a:p>
            <a:pPr lvl="2"/>
            <a:r>
              <a:rPr lang="en-US" baseline="0" dirty="0"/>
              <a:t>Aliases</a:t>
            </a:r>
          </a:p>
          <a:p>
            <a:pPr lvl="0"/>
            <a:r>
              <a:rPr lang="en-US" baseline="0" dirty="0"/>
              <a:t>Creating functions and Modules</a:t>
            </a:r>
          </a:p>
          <a:p>
            <a:pPr lvl="1"/>
            <a:r>
              <a:rPr lang="en-US" baseline="0" dirty="0"/>
              <a:t>Basic functions</a:t>
            </a:r>
          </a:p>
          <a:p>
            <a:pPr lvl="1"/>
            <a:r>
              <a:rPr lang="en-US" baseline="0" dirty="0"/>
              <a:t>Modules setup</a:t>
            </a:r>
          </a:p>
          <a:p>
            <a:pPr lvl="1"/>
            <a:r>
              <a:rPr lang="en-US" baseline="0" dirty="0"/>
              <a:t>Install scripts</a:t>
            </a:r>
          </a:p>
          <a:p>
            <a:pPr lvl="0"/>
            <a:r>
              <a:rPr lang="en-US" baseline="0" dirty="0"/>
              <a:t>Useful Tools </a:t>
            </a:r>
          </a:p>
          <a:p>
            <a:pPr lvl="1"/>
            <a:r>
              <a:rPr lang="en-US" baseline="0" dirty="0" err="1"/>
              <a:t>ISESteroids</a:t>
            </a:r>
            <a:endParaRPr lang="en-US" baseline="0" dirty="0"/>
          </a:p>
          <a:p>
            <a:pPr lvl="1"/>
            <a:r>
              <a:rPr lang="en-US" baseline="0" dirty="0" err="1"/>
              <a:t>PoshGit</a:t>
            </a:r>
            <a:endParaRPr lang="en-US" baseline="0" dirty="0"/>
          </a:p>
          <a:p>
            <a:pPr lvl="1"/>
            <a:r>
              <a:rPr lang="en-US" baseline="0" dirty="0"/>
              <a:t>VS Code</a:t>
            </a:r>
          </a:p>
          <a:p>
            <a:pPr lvl="0"/>
            <a:r>
              <a:rPr lang="en-US" baseline="0" dirty="0"/>
              <a:t>PowerShell Core</a:t>
            </a:r>
          </a:p>
          <a:p>
            <a:pPr lvl="1"/>
            <a:r>
              <a:rPr lang="en-US" baseline="0" dirty="0"/>
              <a:t>What is it</a:t>
            </a:r>
          </a:p>
          <a:p>
            <a:pPr lvl="1"/>
            <a:r>
              <a:rPr lang="en-US" baseline="0" dirty="0"/>
              <a:t>Mac and brief look</a:t>
            </a:r>
          </a:p>
          <a:p>
            <a:pPr lvl="0"/>
            <a:r>
              <a:rPr lang="en-US" baseline="0" dirty="0"/>
              <a:t>Q and A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6B50CD-F5B5-4E53-A79B-556DAB40221E}" type="slidenum">
              <a:rPr lang="en-ZA" smtClean="0"/>
              <a:pPr>
                <a:defRPr/>
              </a:pPr>
              <a:t>2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153058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  <a:p>
            <a:pPr lvl="1"/>
            <a:r>
              <a:rPr lang="en-US" dirty="0"/>
              <a:t>What</a:t>
            </a:r>
            <a:r>
              <a:rPr lang="en-US" baseline="0" dirty="0"/>
              <a:t> is powershell</a:t>
            </a:r>
          </a:p>
          <a:p>
            <a:pPr lvl="2"/>
            <a:r>
              <a:rPr lang="en-US" baseline="0" dirty="0"/>
              <a:t>Shell</a:t>
            </a:r>
          </a:p>
          <a:p>
            <a:pPr lvl="2"/>
            <a:r>
              <a:rPr lang="en-US" baseline="0" dirty="0" err="1"/>
              <a:t>Cmd</a:t>
            </a:r>
            <a:r>
              <a:rPr lang="en-US" baseline="0" dirty="0"/>
              <a:t> and Unix commands</a:t>
            </a:r>
            <a:endParaRPr lang="en-US" dirty="0"/>
          </a:p>
          <a:p>
            <a:pPr lvl="1"/>
            <a:r>
              <a:rPr lang="en-US" dirty="0"/>
              <a:t>Brief History</a:t>
            </a:r>
          </a:p>
          <a:p>
            <a:pPr lvl="2"/>
            <a:r>
              <a:rPr lang="en-US" dirty="0"/>
              <a:t>Versions</a:t>
            </a:r>
          </a:p>
          <a:p>
            <a:pPr lvl="2"/>
            <a:r>
              <a:rPr lang="en-US" dirty="0"/>
              <a:t>Evolution</a:t>
            </a:r>
          </a:p>
          <a:p>
            <a:pPr lvl="2"/>
            <a:r>
              <a:rPr lang="en-US" dirty="0" err="1"/>
              <a:t>vNext</a:t>
            </a:r>
            <a:endParaRPr lang="en-US" dirty="0"/>
          </a:p>
          <a:p>
            <a:pPr lvl="0"/>
            <a:r>
              <a:rPr lang="en-US" dirty="0"/>
              <a:t>Basic</a:t>
            </a:r>
            <a:r>
              <a:rPr lang="en-US" baseline="0" dirty="0"/>
              <a:t> usage</a:t>
            </a:r>
          </a:p>
          <a:p>
            <a:pPr lvl="1"/>
            <a:r>
              <a:rPr lang="en-US" baseline="0" dirty="0"/>
              <a:t>Basic commands</a:t>
            </a:r>
          </a:p>
          <a:p>
            <a:pPr lvl="1"/>
            <a:r>
              <a:rPr lang="en-US" baseline="0" dirty="0"/>
              <a:t>Variables, Pipelines and functions</a:t>
            </a:r>
          </a:p>
          <a:p>
            <a:pPr lvl="1"/>
            <a:r>
              <a:rPr lang="en-US" baseline="0" dirty="0"/>
              <a:t>Data output (out-grid, to general file)</a:t>
            </a:r>
          </a:p>
          <a:p>
            <a:pPr lvl="1"/>
            <a:r>
              <a:rPr lang="en-US" baseline="0" dirty="0"/>
              <a:t>$profile</a:t>
            </a:r>
          </a:p>
          <a:p>
            <a:pPr lvl="2"/>
            <a:r>
              <a:rPr lang="en-US" baseline="0" dirty="0"/>
              <a:t>Aliases</a:t>
            </a:r>
          </a:p>
          <a:p>
            <a:pPr lvl="0"/>
            <a:r>
              <a:rPr lang="en-US" baseline="0" dirty="0"/>
              <a:t>Creating functions and Modules</a:t>
            </a:r>
          </a:p>
          <a:p>
            <a:pPr lvl="1"/>
            <a:r>
              <a:rPr lang="en-US" baseline="0" dirty="0"/>
              <a:t>Basic functions</a:t>
            </a:r>
          </a:p>
          <a:p>
            <a:pPr lvl="1"/>
            <a:r>
              <a:rPr lang="en-US" baseline="0" dirty="0"/>
              <a:t>Modules setup</a:t>
            </a:r>
          </a:p>
          <a:p>
            <a:pPr lvl="1"/>
            <a:r>
              <a:rPr lang="en-US" baseline="0" dirty="0"/>
              <a:t>Install scripts</a:t>
            </a:r>
          </a:p>
          <a:p>
            <a:pPr lvl="0"/>
            <a:r>
              <a:rPr lang="en-US" baseline="0" dirty="0"/>
              <a:t>Useful Tools </a:t>
            </a:r>
          </a:p>
          <a:p>
            <a:pPr lvl="1"/>
            <a:r>
              <a:rPr lang="en-US" baseline="0" dirty="0" err="1"/>
              <a:t>ISESteroids</a:t>
            </a:r>
            <a:endParaRPr lang="en-US" baseline="0" dirty="0"/>
          </a:p>
          <a:p>
            <a:pPr lvl="1"/>
            <a:r>
              <a:rPr lang="en-US" baseline="0" dirty="0" err="1"/>
              <a:t>PoshGit</a:t>
            </a:r>
            <a:endParaRPr lang="en-US" baseline="0" dirty="0"/>
          </a:p>
          <a:p>
            <a:pPr lvl="1"/>
            <a:r>
              <a:rPr lang="en-US" baseline="0" dirty="0"/>
              <a:t>VS Code</a:t>
            </a:r>
          </a:p>
          <a:p>
            <a:pPr lvl="0"/>
            <a:r>
              <a:rPr lang="en-US" baseline="0" dirty="0"/>
              <a:t>PowerShell Core</a:t>
            </a:r>
          </a:p>
          <a:p>
            <a:pPr lvl="1"/>
            <a:r>
              <a:rPr lang="en-US" baseline="0" dirty="0"/>
              <a:t>What is it</a:t>
            </a:r>
          </a:p>
          <a:p>
            <a:pPr lvl="1"/>
            <a:r>
              <a:rPr lang="en-US" baseline="0" dirty="0"/>
              <a:t>Mac and brief look</a:t>
            </a:r>
          </a:p>
          <a:p>
            <a:pPr lvl="0"/>
            <a:r>
              <a:rPr lang="en-US" baseline="0" dirty="0"/>
              <a:t>Q and A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6B50CD-F5B5-4E53-A79B-556DAB40221E}" type="slidenum">
              <a:rPr lang="en-ZA" smtClean="0"/>
              <a:pPr>
                <a:defRPr/>
              </a:pPr>
              <a:t>25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2364147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Case sensitivity</a:t>
            </a:r>
          </a:p>
          <a:p>
            <a:pPr lvl="1"/>
            <a:r>
              <a:rPr lang="en-US" dirty="0" smtClean="0"/>
              <a:t>Windows not case sensitive</a:t>
            </a:r>
          </a:p>
          <a:p>
            <a:pPr lvl="1"/>
            <a:r>
              <a:rPr lang="en-US" dirty="0" smtClean="0"/>
              <a:t>Linux and mac</a:t>
            </a:r>
            <a:r>
              <a:rPr lang="en-US" baseline="0" dirty="0" smtClean="0"/>
              <a:t> are</a:t>
            </a:r>
          </a:p>
          <a:p>
            <a:pPr lvl="2"/>
            <a:r>
              <a:rPr lang="en-US" baseline="0" dirty="0" smtClean="0"/>
              <a:t>Not for powershell</a:t>
            </a:r>
          </a:p>
          <a:p>
            <a:pPr lvl="2"/>
            <a:r>
              <a:rPr lang="en-US" baseline="0" dirty="0" smtClean="0"/>
              <a:t>Might be for some system variables</a:t>
            </a:r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6B50CD-F5B5-4E53-A79B-556DAB40221E}" type="slidenum">
              <a:rPr lang="en-ZA" smtClean="0"/>
              <a:pPr>
                <a:defRPr/>
              </a:pPr>
              <a:t>26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8864328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  <a:p>
            <a:pPr lvl="1"/>
            <a:r>
              <a:rPr lang="en-US" dirty="0"/>
              <a:t>What</a:t>
            </a:r>
            <a:r>
              <a:rPr lang="en-US" baseline="0" dirty="0"/>
              <a:t> is powershell</a:t>
            </a:r>
          </a:p>
          <a:p>
            <a:pPr lvl="2"/>
            <a:r>
              <a:rPr lang="en-US" baseline="0" dirty="0"/>
              <a:t>Shell</a:t>
            </a:r>
          </a:p>
          <a:p>
            <a:pPr lvl="2"/>
            <a:r>
              <a:rPr lang="en-US" baseline="0" dirty="0" err="1"/>
              <a:t>Cmd</a:t>
            </a:r>
            <a:r>
              <a:rPr lang="en-US" baseline="0" dirty="0"/>
              <a:t> and Unix commands</a:t>
            </a:r>
            <a:endParaRPr lang="en-US" dirty="0"/>
          </a:p>
          <a:p>
            <a:pPr lvl="1"/>
            <a:r>
              <a:rPr lang="en-US" dirty="0"/>
              <a:t>Brief History</a:t>
            </a:r>
          </a:p>
          <a:p>
            <a:pPr lvl="2"/>
            <a:r>
              <a:rPr lang="en-US" dirty="0"/>
              <a:t>Versions</a:t>
            </a:r>
          </a:p>
          <a:p>
            <a:pPr lvl="2"/>
            <a:r>
              <a:rPr lang="en-US" dirty="0"/>
              <a:t>Evolution</a:t>
            </a:r>
          </a:p>
          <a:p>
            <a:pPr lvl="2"/>
            <a:r>
              <a:rPr lang="en-US" dirty="0" err="1"/>
              <a:t>vNext</a:t>
            </a:r>
            <a:endParaRPr lang="en-US" dirty="0"/>
          </a:p>
          <a:p>
            <a:pPr lvl="0"/>
            <a:r>
              <a:rPr lang="en-US" dirty="0"/>
              <a:t>Basic</a:t>
            </a:r>
            <a:r>
              <a:rPr lang="en-US" baseline="0" dirty="0"/>
              <a:t> usage</a:t>
            </a:r>
          </a:p>
          <a:p>
            <a:pPr lvl="1"/>
            <a:r>
              <a:rPr lang="en-US" baseline="0" dirty="0"/>
              <a:t>Basic commands</a:t>
            </a:r>
          </a:p>
          <a:p>
            <a:pPr lvl="1"/>
            <a:r>
              <a:rPr lang="en-US" baseline="0" dirty="0"/>
              <a:t>Variables, Pipelines and functions</a:t>
            </a:r>
          </a:p>
          <a:p>
            <a:pPr lvl="1"/>
            <a:r>
              <a:rPr lang="en-US" baseline="0" dirty="0"/>
              <a:t>Data output (out-grid, to general file)</a:t>
            </a:r>
          </a:p>
          <a:p>
            <a:pPr lvl="1"/>
            <a:r>
              <a:rPr lang="en-US" baseline="0" dirty="0"/>
              <a:t>$profile</a:t>
            </a:r>
          </a:p>
          <a:p>
            <a:pPr lvl="2"/>
            <a:r>
              <a:rPr lang="en-US" baseline="0" dirty="0"/>
              <a:t>Aliases</a:t>
            </a:r>
          </a:p>
          <a:p>
            <a:pPr lvl="0"/>
            <a:r>
              <a:rPr lang="en-US" baseline="0" dirty="0"/>
              <a:t>Creating functions and Modules</a:t>
            </a:r>
          </a:p>
          <a:p>
            <a:pPr lvl="1"/>
            <a:r>
              <a:rPr lang="en-US" baseline="0" dirty="0"/>
              <a:t>Basic functions</a:t>
            </a:r>
          </a:p>
          <a:p>
            <a:pPr lvl="1"/>
            <a:r>
              <a:rPr lang="en-US" baseline="0" dirty="0"/>
              <a:t>Modules setup</a:t>
            </a:r>
          </a:p>
          <a:p>
            <a:pPr lvl="1"/>
            <a:r>
              <a:rPr lang="en-US" baseline="0" dirty="0"/>
              <a:t>Install scripts</a:t>
            </a:r>
          </a:p>
          <a:p>
            <a:pPr lvl="0"/>
            <a:r>
              <a:rPr lang="en-US" baseline="0" dirty="0"/>
              <a:t>Useful Tools </a:t>
            </a:r>
          </a:p>
          <a:p>
            <a:pPr lvl="1"/>
            <a:r>
              <a:rPr lang="en-US" baseline="0" dirty="0" err="1"/>
              <a:t>ISESteroids</a:t>
            </a:r>
            <a:endParaRPr lang="en-US" baseline="0" dirty="0"/>
          </a:p>
          <a:p>
            <a:pPr lvl="1"/>
            <a:r>
              <a:rPr lang="en-US" baseline="0" dirty="0" err="1"/>
              <a:t>PoshGit</a:t>
            </a:r>
            <a:endParaRPr lang="en-US" baseline="0" dirty="0"/>
          </a:p>
          <a:p>
            <a:pPr lvl="1"/>
            <a:r>
              <a:rPr lang="en-US" baseline="0" dirty="0"/>
              <a:t>VS Code</a:t>
            </a:r>
          </a:p>
          <a:p>
            <a:pPr lvl="0"/>
            <a:r>
              <a:rPr lang="en-US" baseline="0" dirty="0"/>
              <a:t>PowerShell Core</a:t>
            </a:r>
          </a:p>
          <a:p>
            <a:pPr lvl="1"/>
            <a:r>
              <a:rPr lang="en-US" baseline="0" dirty="0"/>
              <a:t>What is it</a:t>
            </a:r>
          </a:p>
          <a:p>
            <a:pPr lvl="1"/>
            <a:r>
              <a:rPr lang="en-US" baseline="0" dirty="0"/>
              <a:t>Mac and brief look</a:t>
            </a:r>
          </a:p>
          <a:p>
            <a:pPr lvl="0"/>
            <a:r>
              <a:rPr lang="en-US" baseline="0" dirty="0"/>
              <a:t>Q and A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6B50CD-F5B5-4E53-A79B-556DAB40221E}" type="slidenum">
              <a:rPr lang="en-ZA" smtClean="0"/>
              <a:pPr>
                <a:defRPr/>
              </a:pPr>
              <a:t>27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032857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What:</a:t>
            </a:r>
          </a:p>
          <a:p>
            <a:pPr lvl="1"/>
            <a:r>
              <a:rPr lang="en-US" dirty="0"/>
              <a:t>You</a:t>
            </a:r>
            <a:r>
              <a:rPr lang="en-US" baseline="0" dirty="0"/>
              <a:t> can create objects with a set of functions and a constructor</a:t>
            </a:r>
          </a:p>
          <a:p>
            <a:r>
              <a:rPr lang="en-US" sz="1000" b="0" i="0" kern="1200" dirty="0">
                <a:solidFill>
                  <a:schemeClr val="tx1"/>
                </a:solidFill>
                <a:effectLst/>
                <a:latin typeface="Arial" pitchFamily="34" charset="0"/>
                <a:ea typeface="ＭＳ Ｐゴシック" charset="0"/>
                <a:cs typeface="Arial" pitchFamily="34" charset="0"/>
              </a:rPr>
              <a:t>Cmdlets (command-let)</a:t>
            </a:r>
          </a:p>
          <a:p>
            <a:pPr lvl="1"/>
            <a:r>
              <a:rPr lang="en-US" sz="1000" b="0" i="0" kern="1200" dirty="0">
                <a:solidFill>
                  <a:schemeClr val="tx1"/>
                </a:solidFill>
                <a:effectLst/>
                <a:latin typeface="Arial" pitchFamily="34" charset="0"/>
                <a:ea typeface="ＭＳ Ｐゴシック" charset="0"/>
                <a:cs typeface="Arial" pitchFamily="34" charset="0"/>
              </a:rPr>
              <a:t>Performs a single function and is the most common element for PowerShell automation. A cmdlet is generally written in a language such as C# and compiled. Like all other PowerShell commands, a cmdlet performs an action and returns a .NET object.</a:t>
            </a:r>
          </a:p>
          <a:p>
            <a:pPr lvl="1"/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6B50CD-F5B5-4E53-A79B-556DAB40221E}" type="slidenum">
              <a:rPr lang="en-ZA" smtClean="0"/>
              <a:pPr>
                <a:defRPr/>
              </a:pPr>
              <a:t>3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454930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  <a:p>
            <a:pPr lvl="1"/>
            <a:r>
              <a:rPr lang="en-US" dirty="0"/>
              <a:t>What</a:t>
            </a:r>
            <a:r>
              <a:rPr lang="en-US" baseline="0" dirty="0"/>
              <a:t> is powershell</a:t>
            </a:r>
          </a:p>
          <a:p>
            <a:pPr lvl="2"/>
            <a:r>
              <a:rPr lang="en-US" baseline="0" dirty="0"/>
              <a:t>Shell</a:t>
            </a:r>
          </a:p>
          <a:p>
            <a:pPr lvl="2"/>
            <a:r>
              <a:rPr lang="en-US" baseline="0" dirty="0" err="1"/>
              <a:t>Cmd</a:t>
            </a:r>
            <a:r>
              <a:rPr lang="en-US" baseline="0" dirty="0"/>
              <a:t> and Unix commands</a:t>
            </a:r>
            <a:endParaRPr lang="en-US" dirty="0"/>
          </a:p>
          <a:p>
            <a:pPr lvl="1"/>
            <a:r>
              <a:rPr lang="en-US" dirty="0"/>
              <a:t>Brief History</a:t>
            </a:r>
          </a:p>
          <a:p>
            <a:pPr lvl="2"/>
            <a:r>
              <a:rPr lang="en-US" dirty="0"/>
              <a:t>Versions</a:t>
            </a:r>
          </a:p>
          <a:p>
            <a:pPr lvl="2"/>
            <a:r>
              <a:rPr lang="en-US" dirty="0"/>
              <a:t>Evolution</a:t>
            </a:r>
          </a:p>
          <a:p>
            <a:pPr lvl="2"/>
            <a:r>
              <a:rPr lang="en-US" dirty="0" err="1"/>
              <a:t>vNext</a:t>
            </a:r>
            <a:endParaRPr lang="en-US" dirty="0"/>
          </a:p>
          <a:p>
            <a:pPr lvl="0"/>
            <a:r>
              <a:rPr lang="en-US" dirty="0"/>
              <a:t>Basic</a:t>
            </a:r>
            <a:r>
              <a:rPr lang="en-US" baseline="0" dirty="0"/>
              <a:t> usage</a:t>
            </a:r>
          </a:p>
          <a:p>
            <a:pPr lvl="1"/>
            <a:r>
              <a:rPr lang="en-US" baseline="0" dirty="0"/>
              <a:t>Basic commands</a:t>
            </a:r>
          </a:p>
          <a:p>
            <a:pPr lvl="1"/>
            <a:r>
              <a:rPr lang="en-US" baseline="0" dirty="0"/>
              <a:t>Variables, Pipelines and functions</a:t>
            </a:r>
          </a:p>
          <a:p>
            <a:pPr lvl="1"/>
            <a:r>
              <a:rPr lang="en-US" baseline="0" dirty="0"/>
              <a:t>Data output (out-grid, to general file)</a:t>
            </a:r>
          </a:p>
          <a:p>
            <a:pPr lvl="1"/>
            <a:r>
              <a:rPr lang="en-US" baseline="0" dirty="0"/>
              <a:t>$profile</a:t>
            </a:r>
          </a:p>
          <a:p>
            <a:pPr lvl="2"/>
            <a:r>
              <a:rPr lang="en-US" baseline="0" dirty="0"/>
              <a:t>Aliases</a:t>
            </a:r>
          </a:p>
          <a:p>
            <a:pPr lvl="0"/>
            <a:r>
              <a:rPr lang="en-US" baseline="0" dirty="0"/>
              <a:t>Creating functions and Modules</a:t>
            </a:r>
          </a:p>
          <a:p>
            <a:pPr lvl="1"/>
            <a:r>
              <a:rPr lang="en-US" baseline="0" dirty="0"/>
              <a:t>Basic functions</a:t>
            </a:r>
          </a:p>
          <a:p>
            <a:pPr lvl="1"/>
            <a:r>
              <a:rPr lang="en-US" baseline="0" dirty="0"/>
              <a:t>Modules setup</a:t>
            </a:r>
          </a:p>
          <a:p>
            <a:pPr lvl="1"/>
            <a:r>
              <a:rPr lang="en-US" baseline="0" dirty="0"/>
              <a:t>Install scripts</a:t>
            </a:r>
          </a:p>
          <a:p>
            <a:pPr lvl="0"/>
            <a:r>
              <a:rPr lang="en-US" baseline="0" dirty="0"/>
              <a:t>Useful Tools </a:t>
            </a:r>
          </a:p>
          <a:p>
            <a:pPr lvl="1"/>
            <a:r>
              <a:rPr lang="en-US" baseline="0" dirty="0" err="1"/>
              <a:t>ISESteroids</a:t>
            </a:r>
            <a:endParaRPr lang="en-US" baseline="0" dirty="0"/>
          </a:p>
          <a:p>
            <a:pPr lvl="1"/>
            <a:r>
              <a:rPr lang="en-US" baseline="0" dirty="0" err="1"/>
              <a:t>PoshGit</a:t>
            </a:r>
            <a:endParaRPr lang="en-US" baseline="0" dirty="0"/>
          </a:p>
          <a:p>
            <a:pPr lvl="1"/>
            <a:r>
              <a:rPr lang="en-US" baseline="0" dirty="0"/>
              <a:t>VS Code</a:t>
            </a:r>
          </a:p>
          <a:p>
            <a:pPr lvl="0"/>
            <a:r>
              <a:rPr lang="en-US" baseline="0" dirty="0"/>
              <a:t>PowerShell Core</a:t>
            </a:r>
          </a:p>
          <a:p>
            <a:pPr lvl="1"/>
            <a:r>
              <a:rPr lang="en-US" baseline="0" dirty="0"/>
              <a:t>What is it</a:t>
            </a:r>
          </a:p>
          <a:p>
            <a:pPr lvl="1"/>
            <a:r>
              <a:rPr lang="en-US" baseline="0" dirty="0"/>
              <a:t>Mac and brief look</a:t>
            </a:r>
          </a:p>
          <a:p>
            <a:pPr lvl="0"/>
            <a:r>
              <a:rPr lang="en-US" baseline="0" dirty="0"/>
              <a:t>Q and A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6B50CD-F5B5-4E53-A79B-556DAB40221E}" type="slidenum">
              <a:rPr lang="en-ZA" smtClean="0"/>
              <a:pPr>
                <a:defRPr/>
              </a:pPr>
              <a:t>4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159254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  <a:p>
            <a:pPr lvl="1"/>
            <a:r>
              <a:rPr lang="en-US" dirty="0"/>
              <a:t>What</a:t>
            </a:r>
            <a:r>
              <a:rPr lang="en-US" baseline="0" dirty="0"/>
              <a:t> is powershell</a:t>
            </a:r>
          </a:p>
          <a:p>
            <a:pPr lvl="2"/>
            <a:r>
              <a:rPr lang="en-US" baseline="0" dirty="0"/>
              <a:t>Shell</a:t>
            </a:r>
          </a:p>
          <a:p>
            <a:pPr lvl="2"/>
            <a:r>
              <a:rPr lang="en-US" baseline="0" dirty="0" err="1"/>
              <a:t>Cmd</a:t>
            </a:r>
            <a:r>
              <a:rPr lang="en-US" baseline="0" dirty="0"/>
              <a:t> and Unix commands</a:t>
            </a:r>
            <a:endParaRPr lang="en-US" dirty="0"/>
          </a:p>
          <a:p>
            <a:pPr lvl="1"/>
            <a:r>
              <a:rPr lang="en-US" dirty="0"/>
              <a:t>Brief History</a:t>
            </a:r>
          </a:p>
          <a:p>
            <a:pPr lvl="2"/>
            <a:r>
              <a:rPr lang="en-US" dirty="0"/>
              <a:t>Versions</a:t>
            </a:r>
          </a:p>
          <a:p>
            <a:pPr lvl="2"/>
            <a:r>
              <a:rPr lang="en-US" dirty="0"/>
              <a:t>Evolution</a:t>
            </a:r>
          </a:p>
          <a:p>
            <a:pPr lvl="2"/>
            <a:r>
              <a:rPr lang="en-US" dirty="0" err="1"/>
              <a:t>vNext</a:t>
            </a:r>
            <a:endParaRPr lang="en-US" dirty="0"/>
          </a:p>
          <a:p>
            <a:pPr lvl="0"/>
            <a:r>
              <a:rPr lang="en-US" dirty="0"/>
              <a:t>Basic</a:t>
            </a:r>
            <a:r>
              <a:rPr lang="en-US" baseline="0" dirty="0"/>
              <a:t> usage</a:t>
            </a:r>
          </a:p>
          <a:p>
            <a:pPr lvl="1"/>
            <a:r>
              <a:rPr lang="en-US" baseline="0" dirty="0"/>
              <a:t>Basic commands</a:t>
            </a:r>
          </a:p>
          <a:p>
            <a:pPr lvl="1"/>
            <a:r>
              <a:rPr lang="en-US" baseline="0" dirty="0"/>
              <a:t>Variables, Pipelines and functions</a:t>
            </a:r>
          </a:p>
          <a:p>
            <a:pPr lvl="1"/>
            <a:r>
              <a:rPr lang="en-US" baseline="0" dirty="0"/>
              <a:t>Data output (out-grid, to general file)</a:t>
            </a:r>
          </a:p>
          <a:p>
            <a:pPr lvl="1"/>
            <a:r>
              <a:rPr lang="en-US" baseline="0" dirty="0"/>
              <a:t>$profile</a:t>
            </a:r>
          </a:p>
          <a:p>
            <a:pPr lvl="2"/>
            <a:r>
              <a:rPr lang="en-US" baseline="0" dirty="0"/>
              <a:t>Aliases</a:t>
            </a:r>
          </a:p>
          <a:p>
            <a:pPr lvl="0"/>
            <a:r>
              <a:rPr lang="en-US" baseline="0" dirty="0"/>
              <a:t>Creating functions and Modules</a:t>
            </a:r>
          </a:p>
          <a:p>
            <a:pPr lvl="1"/>
            <a:r>
              <a:rPr lang="en-US" baseline="0" dirty="0"/>
              <a:t>Basic functions</a:t>
            </a:r>
          </a:p>
          <a:p>
            <a:pPr lvl="1"/>
            <a:r>
              <a:rPr lang="en-US" baseline="0" dirty="0"/>
              <a:t>Modules setup</a:t>
            </a:r>
          </a:p>
          <a:p>
            <a:pPr lvl="1"/>
            <a:r>
              <a:rPr lang="en-US" baseline="0" dirty="0"/>
              <a:t>Install scripts</a:t>
            </a:r>
          </a:p>
          <a:p>
            <a:pPr lvl="0"/>
            <a:r>
              <a:rPr lang="en-US" baseline="0" dirty="0"/>
              <a:t>Useful Tools </a:t>
            </a:r>
          </a:p>
          <a:p>
            <a:pPr lvl="1"/>
            <a:r>
              <a:rPr lang="en-US" baseline="0" dirty="0" err="1"/>
              <a:t>ISESteroids</a:t>
            </a:r>
            <a:endParaRPr lang="en-US" baseline="0" dirty="0"/>
          </a:p>
          <a:p>
            <a:pPr lvl="1"/>
            <a:r>
              <a:rPr lang="en-US" baseline="0" dirty="0" err="1"/>
              <a:t>PoshGit</a:t>
            </a:r>
            <a:endParaRPr lang="en-US" baseline="0" dirty="0"/>
          </a:p>
          <a:p>
            <a:pPr lvl="1"/>
            <a:r>
              <a:rPr lang="en-US" baseline="0" dirty="0"/>
              <a:t>VS Code</a:t>
            </a:r>
          </a:p>
          <a:p>
            <a:pPr lvl="0"/>
            <a:r>
              <a:rPr lang="en-US" baseline="0" dirty="0"/>
              <a:t>PowerShell Core</a:t>
            </a:r>
          </a:p>
          <a:p>
            <a:pPr lvl="1"/>
            <a:r>
              <a:rPr lang="en-US" baseline="0" dirty="0"/>
              <a:t>What is it</a:t>
            </a:r>
          </a:p>
          <a:p>
            <a:pPr lvl="1"/>
            <a:r>
              <a:rPr lang="en-US" baseline="0" dirty="0"/>
              <a:t>Mac and brief look</a:t>
            </a:r>
          </a:p>
          <a:p>
            <a:pPr lvl="0"/>
            <a:r>
              <a:rPr lang="en-US" baseline="0" dirty="0"/>
              <a:t>Q and A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6B50CD-F5B5-4E53-A79B-556DAB40221E}" type="slidenum">
              <a:rPr lang="en-ZA" smtClean="0"/>
              <a:pPr>
                <a:defRPr/>
              </a:pPr>
              <a:t>6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2338883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V1</a:t>
            </a:r>
          </a:p>
          <a:p>
            <a:pPr lvl="1"/>
            <a:r>
              <a:rPr lang="en-US" baseline="0" dirty="0"/>
              <a:t>Installable: </a:t>
            </a:r>
            <a:r>
              <a:rPr lang="en-US" dirty="0"/>
              <a:t>XP, Vista, Server</a:t>
            </a:r>
            <a:r>
              <a:rPr lang="en-US" baseline="0" dirty="0"/>
              <a:t> 2003</a:t>
            </a:r>
          </a:p>
          <a:p>
            <a:pPr lvl="0"/>
            <a:r>
              <a:rPr lang="en-US" baseline="0" dirty="0"/>
              <a:t>V2</a:t>
            </a:r>
          </a:p>
          <a:p>
            <a:pPr lvl="1"/>
            <a:r>
              <a:rPr lang="en-US" baseline="0" dirty="0"/>
              <a:t>ISE Added</a:t>
            </a:r>
          </a:p>
          <a:p>
            <a:pPr lvl="1"/>
            <a:r>
              <a:rPr lang="en-US" baseline="0" dirty="0"/>
              <a:t>Installable: XP, Vista, Server 2003 + 2008</a:t>
            </a:r>
          </a:p>
          <a:p>
            <a:pPr lvl="0"/>
            <a:r>
              <a:rPr lang="en-US" baseline="0" dirty="0"/>
              <a:t>V3</a:t>
            </a:r>
          </a:p>
          <a:p>
            <a:pPr lvl="1"/>
            <a:r>
              <a:rPr lang="en-US" baseline="0" dirty="0"/>
              <a:t>Installable: Win 7, Server 2008 R2</a:t>
            </a:r>
          </a:p>
          <a:p>
            <a:pPr lvl="0"/>
            <a:r>
              <a:rPr lang="en-US" baseline="0" dirty="0"/>
              <a:t>V4</a:t>
            </a:r>
          </a:p>
          <a:p>
            <a:pPr lvl="1"/>
            <a:r>
              <a:rPr lang="en-US" baseline="0" dirty="0"/>
              <a:t>Installable: Win 7, Server 2008 R2, Server 2012</a:t>
            </a:r>
          </a:p>
          <a:p>
            <a:pPr lvl="0"/>
            <a:r>
              <a:rPr lang="en-US" baseline="0" dirty="0"/>
              <a:t>V5</a:t>
            </a:r>
          </a:p>
          <a:p>
            <a:pPr lvl="1"/>
            <a:r>
              <a:rPr lang="en-US" baseline="0" dirty="0"/>
              <a:t>Installable: Win 8.1, Server 2012 R2</a:t>
            </a:r>
          </a:p>
          <a:p>
            <a:pPr lvl="0"/>
            <a:r>
              <a:rPr lang="en-US" baseline="0" dirty="0"/>
              <a:t>V6</a:t>
            </a:r>
          </a:p>
          <a:p>
            <a:pPr lvl="1"/>
            <a:r>
              <a:rPr lang="en-US" baseline="0" dirty="0"/>
              <a:t>Installable on multiple platforms</a:t>
            </a:r>
          </a:p>
          <a:p>
            <a:pPr lvl="1"/>
            <a:r>
              <a:rPr lang="en-US" baseline="0" dirty="0"/>
              <a:t>Still in beta</a:t>
            </a:r>
          </a:p>
          <a:p>
            <a:pPr lvl="1"/>
            <a:endParaRPr lang="en-US" baseline="0" dirty="0"/>
          </a:p>
          <a:p>
            <a:pPr marL="90488" marR="0" lvl="0" indent="-90488" algn="l" defTabSz="914400" rtl="0" eaLnBrk="0" fontAlgn="base" latinLnBrk="0" hangingPunct="0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/>
              <a:t>PowerShell is forward compatible</a:t>
            </a:r>
            <a:endParaRPr lang="en-US" baseline="0" dirty="0"/>
          </a:p>
          <a:p>
            <a:pPr lvl="1"/>
            <a:r>
              <a:rPr lang="en-US" baseline="0" dirty="0"/>
              <a:t>Forward =&gt; as long the script has the required modules and functions accessible</a:t>
            </a:r>
            <a:br>
              <a:rPr lang="en-US" baseline="0" dirty="0"/>
            </a:br>
            <a:r>
              <a:rPr lang="en-US" baseline="0" dirty="0"/>
              <a:t>Functions that disappeared or aren’t available in newer versions will fail.</a:t>
            </a:r>
          </a:p>
          <a:p>
            <a:pPr marL="0" lvl="0" indent="0">
              <a:buNone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6B50CD-F5B5-4E53-A79B-556DAB40221E}" type="slidenum">
              <a:rPr lang="en-ZA" smtClean="0"/>
              <a:pPr>
                <a:defRPr/>
              </a:pPr>
              <a:t>7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076657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  <a:p>
            <a:pPr lvl="1"/>
            <a:r>
              <a:rPr lang="en-US" dirty="0"/>
              <a:t>What</a:t>
            </a:r>
            <a:r>
              <a:rPr lang="en-US" baseline="0" dirty="0"/>
              <a:t> is powershell</a:t>
            </a:r>
          </a:p>
          <a:p>
            <a:pPr lvl="2"/>
            <a:r>
              <a:rPr lang="en-US" baseline="0" dirty="0"/>
              <a:t>Shell</a:t>
            </a:r>
          </a:p>
          <a:p>
            <a:pPr lvl="2"/>
            <a:r>
              <a:rPr lang="en-US" baseline="0" dirty="0" err="1"/>
              <a:t>Cmd</a:t>
            </a:r>
            <a:r>
              <a:rPr lang="en-US" baseline="0" dirty="0"/>
              <a:t> and Unix commands</a:t>
            </a:r>
            <a:endParaRPr lang="en-US" dirty="0"/>
          </a:p>
          <a:p>
            <a:pPr lvl="1"/>
            <a:r>
              <a:rPr lang="en-US" dirty="0"/>
              <a:t>Brief History</a:t>
            </a:r>
          </a:p>
          <a:p>
            <a:pPr lvl="2"/>
            <a:r>
              <a:rPr lang="en-US" dirty="0"/>
              <a:t>Versions</a:t>
            </a:r>
          </a:p>
          <a:p>
            <a:pPr lvl="2"/>
            <a:r>
              <a:rPr lang="en-US" dirty="0"/>
              <a:t>Evolution</a:t>
            </a:r>
          </a:p>
          <a:p>
            <a:pPr lvl="2"/>
            <a:r>
              <a:rPr lang="en-US" dirty="0" err="1"/>
              <a:t>vNext</a:t>
            </a:r>
            <a:endParaRPr lang="en-US" dirty="0"/>
          </a:p>
          <a:p>
            <a:pPr lvl="0"/>
            <a:r>
              <a:rPr lang="en-US" dirty="0"/>
              <a:t>Basic</a:t>
            </a:r>
            <a:r>
              <a:rPr lang="en-US" baseline="0" dirty="0"/>
              <a:t> usage</a:t>
            </a:r>
          </a:p>
          <a:p>
            <a:pPr lvl="1"/>
            <a:r>
              <a:rPr lang="en-US" baseline="0" dirty="0"/>
              <a:t>Basic commands</a:t>
            </a:r>
          </a:p>
          <a:p>
            <a:pPr lvl="1"/>
            <a:r>
              <a:rPr lang="en-US" baseline="0" dirty="0"/>
              <a:t>Variables, Pipelines and functions</a:t>
            </a:r>
          </a:p>
          <a:p>
            <a:pPr lvl="1"/>
            <a:r>
              <a:rPr lang="en-US" baseline="0" dirty="0"/>
              <a:t>Data output (out-grid, to general file)</a:t>
            </a:r>
          </a:p>
          <a:p>
            <a:pPr lvl="1"/>
            <a:r>
              <a:rPr lang="en-US" baseline="0" dirty="0"/>
              <a:t>$profile</a:t>
            </a:r>
          </a:p>
          <a:p>
            <a:pPr lvl="2"/>
            <a:r>
              <a:rPr lang="en-US" baseline="0" dirty="0"/>
              <a:t>Aliases</a:t>
            </a:r>
          </a:p>
          <a:p>
            <a:pPr lvl="0"/>
            <a:r>
              <a:rPr lang="en-US" baseline="0" dirty="0"/>
              <a:t>Creating functions and Modules</a:t>
            </a:r>
          </a:p>
          <a:p>
            <a:pPr lvl="1"/>
            <a:r>
              <a:rPr lang="en-US" baseline="0" dirty="0"/>
              <a:t>Basic functions</a:t>
            </a:r>
          </a:p>
          <a:p>
            <a:pPr lvl="1"/>
            <a:r>
              <a:rPr lang="en-US" baseline="0" dirty="0"/>
              <a:t>Modules setup</a:t>
            </a:r>
          </a:p>
          <a:p>
            <a:pPr lvl="1"/>
            <a:r>
              <a:rPr lang="en-US" baseline="0" dirty="0"/>
              <a:t>Install scripts</a:t>
            </a:r>
          </a:p>
          <a:p>
            <a:pPr lvl="0"/>
            <a:r>
              <a:rPr lang="en-US" baseline="0" dirty="0"/>
              <a:t>Useful Tools </a:t>
            </a:r>
          </a:p>
          <a:p>
            <a:pPr lvl="1"/>
            <a:r>
              <a:rPr lang="en-US" baseline="0" dirty="0" err="1"/>
              <a:t>ISESteroids</a:t>
            </a:r>
            <a:endParaRPr lang="en-US" baseline="0" dirty="0"/>
          </a:p>
          <a:p>
            <a:pPr lvl="1"/>
            <a:r>
              <a:rPr lang="en-US" baseline="0" dirty="0" err="1"/>
              <a:t>PoshGit</a:t>
            </a:r>
            <a:endParaRPr lang="en-US" baseline="0" dirty="0"/>
          </a:p>
          <a:p>
            <a:pPr lvl="1"/>
            <a:r>
              <a:rPr lang="en-US" baseline="0" dirty="0"/>
              <a:t>VS Code</a:t>
            </a:r>
          </a:p>
          <a:p>
            <a:pPr lvl="0"/>
            <a:r>
              <a:rPr lang="en-US" baseline="0" dirty="0"/>
              <a:t>PowerShell Core</a:t>
            </a:r>
          </a:p>
          <a:p>
            <a:pPr lvl="1"/>
            <a:r>
              <a:rPr lang="en-US" baseline="0" dirty="0"/>
              <a:t>What is it</a:t>
            </a:r>
          </a:p>
          <a:p>
            <a:pPr lvl="1"/>
            <a:r>
              <a:rPr lang="en-US" baseline="0" dirty="0"/>
              <a:t>Mac and brief look</a:t>
            </a:r>
          </a:p>
          <a:p>
            <a:pPr lvl="0"/>
            <a:r>
              <a:rPr lang="en-US" baseline="0" dirty="0"/>
              <a:t>Q and A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6B50CD-F5B5-4E53-A79B-556DAB40221E}" type="slidenum">
              <a:rPr lang="en-ZA" smtClean="0"/>
              <a:pPr>
                <a:defRPr/>
              </a:pPr>
              <a:t>8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955328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CMD is being replaced by PowerShell</a:t>
            </a:r>
          </a:p>
          <a:p>
            <a:pPr lvl="1"/>
            <a:r>
              <a:rPr lang="en-US" dirty="0" smtClean="0"/>
              <a:t>from build 14791 of Windows 10, by default.</a:t>
            </a:r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6B50CD-F5B5-4E53-A79B-556DAB40221E}" type="slidenum">
              <a:rPr lang="en-ZA" smtClean="0"/>
              <a:pPr>
                <a:defRPr/>
              </a:pPr>
              <a:t>9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4990296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Win</a:t>
            </a:r>
            <a:r>
              <a:rPr lang="en-US" baseline="0" dirty="0"/>
              <a:t> + X , A</a:t>
            </a:r>
            <a:endParaRPr lang="en-US" dirty="0"/>
          </a:p>
          <a:p>
            <a:pPr lvl="1"/>
            <a:r>
              <a:rPr lang="en-US" dirty="0"/>
              <a:t>Update-Help</a:t>
            </a:r>
          </a:p>
          <a:p>
            <a:pPr lvl="2"/>
            <a:r>
              <a:rPr lang="en-US" dirty="0"/>
              <a:t>Required to run as admin</a:t>
            </a:r>
          </a:p>
          <a:p>
            <a:pPr marL="90488" marR="0" lvl="0" indent="-90488" algn="l" defTabSz="914400" rtl="0" eaLnBrk="0" fontAlgn="base" latinLnBrk="0" hangingPunct="0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/>
              <a:t>Start powershell from</a:t>
            </a:r>
            <a:r>
              <a:rPr lang="en-US" baseline="0" dirty="0"/>
              <a:t> explorer</a:t>
            </a:r>
            <a:endParaRPr lang="en-US" dirty="0"/>
          </a:p>
          <a:p>
            <a:pPr lvl="1"/>
            <a:r>
              <a:rPr lang="nl-BE" sz="1000" kern="1200" dirty="0">
                <a:solidFill>
                  <a:schemeClr val="tx1"/>
                </a:solidFill>
                <a:latin typeface="Arial" pitchFamily="34" charset="0"/>
                <a:ea typeface="ＭＳ Ｐゴシック" charset="0"/>
                <a:cs typeface="Arial" pitchFamily="34" charset="0"/>
              </a:rPr>
              <a:t>Get-help Get-Item</a:t>
            </a:r>
          </a:p>
          <a:p>
            <a:pPr lvl="1"/>
            <a:r>
              <a:rPr lang="nl-BE" sz="1000" kern="1200" dirty="0">
                <a:solidFill>
                  <a:schemeClr val="tx1"/>
                </a:solidFill>
                <a:latin typeface="Arial" pitchFamily="34" charset="0"/>
                <a:ea typeface="ＭＳ Ｐゴシック" charset="0"/>
                <a:cs typeface="Arial" pitchFamily="34" charset="0"/>
              </a:rPr>
              <a:t>Get-help Get-Item -ShowWindow </a:t>
            </a:r>
          </a:p>
          <a:p>
            <a:pPr lvl="1"/>
            <a:r>
              <a:rPr lang="nl-BE" sz="1000" kern="1200" dirty="0">
                <a:solidFill>
                  <a:schemeClr val="tx1"/>
                </a:solidFill>
                <a:latin typeface="Arial" pitchFamily="34" charset="0"/>
                <a:ea typeface="ＭＳ Ｐゴシック" charset="0"/>
                <a:cs typeface="Arial" pitchFamily="34" charset="0"/>
              </a:rPr>
              <a:t>Get-Item .\</a:t>
            </a:r>
          </a:p>
          <a:p>
            <a:pPr lvl="1"/>
            <a:r>
              <a:rPr lang="nl-BE" sz="1000" kern="1200" dirty="0">
                <a:solidFill>
                  <a:schemeClr val="tx1"/>
                </a:solidFill>
                <a:latin typeface="Arial" pitchFamily="34" charset="0"/>
                <a:ea typeface="ＭＳ Ｐゴシック" charset="0"/>
                <a:cs typeface="Arial" pitchFamily="34" charset="0"/>
              </a:rPr>
              <a:t>Get-ChildItem .\</a:t>
            </a:r>
          </a:p>
          <a:p>
            <a:pPr lvl="1"/>
            <a:r>
              <a:rPr lang="nl-BE" sz="1000" kern="1200" dirty="0">
                <a:solidFill>
                  <a:schemeClr val="tx1"/>
                </a:solidFill>
                <a:latin typeface="Arial" pitchFamily="34" charset="0"/>
                <a:ea typeface="ＭＳ Ｐゴシック" charset="0"/>
                <a:cs typeface="Arial" pitchFamily="34" charset="0"/>
              </a:rPr>
              <a:t>Get-ChildItem .\ -Recurse</a:t>
            </a:r>
          </a:p>
          <a:p>
            <a:pPr lvl="1"/>
            <a:r>
              <a:rPr lang="en-US" sz="1000" kern="1200" dirty="0">
                <a:solidFill>
                  <a:schemeClr val="tx1"/>
                </a:solidFill>
                <a:latin typeface="Arial" pitchFamily="34" charset="0"/>
                <a:ea typeface="ＭＳ Ｐゴシック" charset="0"/>
                <a:cs typeface="Arial" pitchFamily="34" charset="0"/>
              </a:rPr>
              <a:t>Get-Content .\demo-basic-commands\folder2\</a:t>
            </a:r>
            <a:r>
              <a:rPr lang="en-US" sz="1000" kern="1200" dirty="0" err="1">
                <a:solidFill>
                  <a:schemeClr val="tx1"/>
                </a:solidFill>
                <a:latin typeface="Arial" pitchFamily="34" charset="0"/>
                <a:ea typeface="ＭＳ Ｐゴシック" charset="0"/>
                <a:cs typeface="Arial" pitchFamily="34" charset="0"/>
              </a:rPr>
              <a:t>hello.txt</a:t>
            </a:r>
            <a:endParaRPr lang="nl-BE" sz="1000" kern="1200" dirty="0">
              <a:solidFill>
                <a:schemeClr val="tx1"/>
              </a:solidFill>
              <a:latin typeface="Arial" pitchFamily="34" charset="0"/>
              <a:ea typeface="ＭＳ Ｐゴシック" charset="0"/>
              <a:cs typeface="Arial" pitchFamily="34" charset="0"/>
            </a:endParaRPr>
          </a:p>
          <a:p>
            <a:pPr lvl="0"/>
            <a:r>
              <a:rPr lang="en-US" dirty="0"/>
              <a:t>Commands can be called case </a:t>
            </a:r>
            <a:r>
              <a:rPr lang="en-US" dirty="0" err="1"/>
              <a:t>insensetive</a:t>
            </a:r>
            <a:endParaRPr lang="en-US" dirty="0"/>
          </a:p>
          <a:p>
            <a:pPr lvl="1"/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6B50CD-F5B5-4E53-A79B-556DAB40221E}" type="slidenum">
              <a:rPr lang="en-ZA" smtClean="0"/>
              <a:pPr>
                <a:defRPr/>
              </a:pPr>
              <a:t>10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5725411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2.jp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0" y="0"/>
            <a:ext cx="9144000" cy="29718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36000" tIns="0" rIns="36000" bIns="0" anchor="ctr"/>
          <a:lstStyle/>
          <a:p>
            <a:pPr marL="342900" indent="-342900" algn="ctr"/>
            <a:endParaRPr lang="nl-BE">
              <a:cs typeface="Arial" charset="0"/>
            </a:endParaRPr>
          </a:p>
        </p:txBody>
      </p:sp>
      <p:pic>
        <p:nvPicPr>
          <p:cNvPr id="6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71" r="4620"/>
          <a:stretch>
            <a:fillRect/>
          </a:stretch>
        </p:blipFill>
        <p:spPr bwMode="auto">
          <a:xfrm>
            <a:off x="5395913" y="0"/>
            <a:ext cx="3748087" cy="181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ubtitle 2"/>
          <p:cNvSpPr txBox="1">
            <a:spLocks/>
          </p:cNvSpPr>
          <p:nvPr/>
        </p:nvSpPr>
        <p:spPr bwMode="white">
          <a:xfrm>
            <a:off x="450850" y="2589213"/>
            <a:ext cx="4121150" cy="228600"/>
          </a:xfrm>
          <a:prstGeom prst="rect">
            <a:avLst/>
          </a:prstGeom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114000"/>
              </a:lnSpc>
              <a:spcBef>
                <a:spcPts val="600"/>
              </a:spcBef>
              <a:spcAft>
                <a:spcPts val="100"/>
              </a:spcAft>
              <a:buFont typeface="Arial" pitchFamily="34" charset="0"/>
              <a:buNone/>
              <a:defRPr/>
            </a:pPr>
            <a:fld id="{D2C4EB2A-C602-40DA-B8EC-67C0B9D19DCE}" type="datetime3">
              <a:rPr lang="en-US" sz="1400" smtClean="0">
                <a:solidFill>
                  <a:srgbClr val="E1E1E1"/>
                </a:solidFill>
              </a:rPr>
              <a:pPr eaLnBrk="1" hangingPunct="1">
                <a:lnSpc>
                  <a:spcPct val="114000"/>
                </a:lnSpc>
                <a:spcBef>
                  <a:spcPts val="600"/>
                </a:spcBef>
                <a:spcAft>
                  <a:spcPts val="100"/>
                </a:spcAft>
                <a:buFont typeface="Arial" pitchFamily="34" charset="0"/>
                <a:buNone/>
                <a:defRPr/>
              </a:pPr>
              <a:t>19 September 2017</a:t>
            </a:fld>
            <a:endParaRPr lang="en-US" sz="1400">
              <a:solidFill>
                <a:srgbClr val="E1E1E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9523" y="910110"/>
            <a:ext cx="5038437" cy="763300"/>
          </a:xfrm>
        </p:spPr>
        <p:txBody>
          <a:bodyPr/>
          <a:lstStyle>
            <a:lvl1pPr>
              <a:defRPr sz="2200" b="1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3"/>
          </p:nvPr>
        </p:nvSpPr>
        <p:spPr bwMode="white">
          <a:xfrm>
            <a:off x="450440" y="1749008"/>
            <a:ext cx="5037716" cy="611372"/>
          </a:xfrm>
        </p:spPr>
        <p:txBody>
          <a:bodyPr rtlCol="0">
            <a:noAutofit/>
          </a:bodyPr>
          <a:lstStyle>
            <a:lvl1pPr>
              <a:defRPr lang="en-US" sz="1600" b="0" dirty="0" smtClean="0">
                <a:solidFill>
                  <a:schemeClr val="bg1"/>
                </a:solidFill>
              </a:defRPr>
            </a:lvl1pPr>
            <a:lvl2pPr>
              <a:defRPr lang="en-ZA" dirty="0">
                <a:solidFill>
                  <a:schemeClr val="tx1">
                    <a:tint val="75000"/>
                  </a:schemeClr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0" y="2971800"/>
            <a:ext cx="9144000" cy="3886200"/>
          </a:xfrm>
        </p:spPr>
        <p:txBody>
          <a:bodyPr rtlCol="0">
            <a:noAutofit/>
          </a:bodyPr>
          <a:lstStyle/>
          <a:p>
            <a:pPr lvl="0"/>
            <a:r>
              <a:rPr lang="en-US" noProof="0"/>
              <a:t>Click icon to add picture</a:t>
            </a:r>
            <a:endParaRPr lang="en-ZA" noProof="0"/>
          </a:p>
        </p:txBody>
      </p:sp>
      <p:pic>
        <p:nvPicPr>
          <p:cNvPr id="46082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76" y="332656"/>
            <a:ext cx="3070871" cy="8642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65984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loured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296863" y="1368425"/>
            <a:ext cx="8550275" cy="1220788"/>
          </a:xfrm>
          <a:prstGeom prst="roundRect">
            <a:avLst>
              <a:gd name="adj" fmla="val 9360"/>
            </a:avLst>
          </a:prstGeom>
          <a:solidFill>
            <a:schemeClr val="accent1"/>
          </a:solidFill>
          <a:ln>
            <a:noFill/>
          </a:ln>
          <a:effectLst/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297520" y="3047350"/>
            <a:ext cx="8550275" cy="1220788"/>
          </a:xfrm>
          <a:prstGeom prst="roundRect">
            <a:avLst>
              <a:gd name="adj" fmla="val 10273"/>
            </a:avLst>
          </a:prstGeom>
          <a:solidFill>
            <a:schemeClr val="accent1"/>
          </a:solidFill>
          <a:ln>
            <a:noFill/>
          </a:ln>
          <a:effectLst/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298177" y="4727102"/>
            <a:ext cx="8550275" cy="1220788"/>
          </a:xfrm>
          <a:prstGeom prst="roundRect">
            <a:avLst>
              <a:gd name="adj" fmla="val 9360"/>
            </a:avLst>
          </a:prstGeom>
          <a:solidFill>
            <a:schemeClr val="accent1"/>
          </a:solidFill>
          <a:ln>
            <a:noFill/>
          </a:ln>
          <a:effectLst/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97523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Blocks with Sub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 bwMode="gray">
          <a:xfrm>
            <a:off x="296863" y="1368425"/>
            <a:ext cx="4122477" cy="4579938"/>
          </a:xfrm>
          <a:prstGeom prst="roundRect">
            <a:avLst>
              <a:gd name="adj" fmla="val 3715"/>
            </a:avLst>
          </a:prstGeom>
          <a:solidFill>
            <a:schemeClr val="bg1"/>
          </a:solidFill>
          <a:ln w="12700">
            <a:solidFill>
              <a:schemeClr val="accent1"/>
            </a:solidFill>
          </a:ln>
          <a:effectLst/>
        </p:spPr>
        <p:txBody>
          <a:bodyPr lIns="72000" tIns="720000" rIns="72000"/>
          <a:lstStyle>
            <a:lvl1pPr algn="l">
              <a:defRPr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296863" y="1368425"/>
            <a:ext cx="4122477" cy="686635"/>
          </a:xfrm>
          <a:prstGeom prst="round2SameRect">
            <a:avLst>
              <a:gd name="adj1" fmla="val 19915"/>
              <a:gd name="adj2" fmla="val 0"/>
            </a:avLst>
          </a:prstGeom>
          <a:solidFill>
            <a:schemeClr val="accent1"/>
          </a:solidFill>
          <a:ln>
            <a:noFill/>
          </a:ln>
          <a:effectLst/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4"/>
          </p:nvPr>
        </p:nvSpPr>
        <p:spPr bwMode="gray">
          <a:xfrm>
            <a:off x="4724661" y="1368425"/>
            <a:ext cx="4122477" cy="4579938"/>
          </a:xfrm>
          <a:prstGeom prst="roundRect">
            <a:avLst>
              <a:gd name="adj" fmla="val 3715"/>
            </a:avLst>
          </a:prstGeom>
          <a:solidFill>
            <a:schemeClr val="bg1"/>
          </a:solidFill>
          <a:ln w="12700">
            <a:solidFill>
              <a:schemeClr val="accent1"/>
            </a:solidFill>
          </a:ln>
          <a:effectLst/>
        </p:spPr>
        <p:txBody>
          <a:bodyPr lIns="72000" tIns="720000" rIns="72000"/>
          <a:lstStyle>
            <a:lvl1pPr algn="l">
              <a:defRPr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4724661" y="1368425"/>
            <a:ext cx="4122478" cy="686635"/>
          </a:xfrm>
          <a:prstGeom prst="round2SameRect">
            <a:avLst>
              <a:gd name="adj1" fmla="val 19915"/>
              <a:gd name="adj2" fmla="val 0"/>
            </a:avLst>
          </a:prstGeom>
          <a:solidFill>
            <a:schemeClr val="accent1"/>
          </a:solidFill>
          <a:ln>
            <a:noFill/>
          </a:ln>
          <a:effectLst/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269547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533930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, Description and Space for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6107113" y="1066800"/>
            <a:ext cx="3036887" cy="57912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marL="342900" indent="-342900" algn="ctr">
              <a:defRPr/>
            </a:pPr>
            <a:endParaRPr lang="en-US">
              <a:ea typeface="+mn-ea"/>
              <a:cs typeface="Arial" charset="0"/>
            </a:endParaRPr>
          </a:p>
        </p:txBody>
      </p:sp>
      <p:sp>
        <p:nvSpPr>
          <p:cNvPr id="6" name="Rectangle 5"/>
          <p:cNvSpPr/>
          <p:nvPr/>
        </p:nvSpPr>
        <p:spPr bwMode="gray">
          <a:xfrm>
            <a:off x="8616950" y="6557963"/>
            <a:ext cx="376238" cy="306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r">
              <a:lnSpc>
                <a:spcPct val="110000"/>
              </a:lnSpc>
              <a:spcBef>
                <a:spcPts val="13"/>
              </a:spcBef>
              <a:spcAft>
                <a:spcPts val="13"/>
              </a:spcAft>
              <a:defRPr/>
            </a:pPr>
            <a:fld id="{ADBFD6D4-4B1C-450D-840C-753617AC3602}" type="slidenum">
              <a:rPr lang="en-ZA" sz="1100" b="1">
                <a:solidFill>
                  <a:schemeClr val="accent1"/>
                </a:solidFill>
                <a:ea typeface="ＭＳ Ｐゴシック" pitchFamily="34" charset="-128"/>
              </a:rPr>
              <a:pPr algn="r">
                <a:lnSpc>
                  <a:spcPct val="110000"/>
                </a:lnSpc>
                <a:spcBef>
                  <a:spcPts val="13"/>
                </a:spcBef>
                <a:spcAft>
                  <a:spcPts val="13"/>
                </a:spcAft>
                <a:defRPr/>
              </a:pPr>
              <a:t>‹#›</a:t>
            </a:fld>
            <a:endParaRPr lang="en-ZA" b="1">
              <a:solidFill>
                <a:schemeClr val="accent1"/>
              </a:solidFill>
              <a:ea typeface="ＭＳ Ｐゴシック" pitchFamily="34" charset="-128"/>
            </a:endParaRPr>
          </a:p>
        </p:txBody>
      </p:sp>
      <p:sp>
        <p:nvSpPr>
          <p:cNvPr id="7" name="Rectangle 6"/>
          <p:cNvSpPr/>
          <p:nvPr/>
        </p:nvSpPr>
        <p:spPr bwMode="gray">
          <a:xfrm>
            <a:off x="6861175" y="6559550"/>
            <a:ext cx="1679575" cy="2984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r">
              <a:lnSpc>
                <a:spcPct val="110000"/>
              </a:lnSpc>
              <a:spcBef>
                <a:spcPts val="13"/>
              </a:spcBef>
              <a:spcAft>
                <a:spcPts val="13"/>
              </a:spcAft>
              <a:defRPr/>
            </a:pPr>
            <a:fld id="{FFB628BF-3E67-41B7-B102-BF5B32A78951}" type="datetime3">
              <a:rPr lang="en-ZA" sz="800">
                <a:solidFill>
                  <a:schemeClr val="tx2"/>
                </a:solidFill>
                <a:ea typeface="ＭＳ Ｐゴシック" pitchFamily="34" charset="-128"/>
                <a:cs typeface="Arial" pitchFamily="34" charset="0"/>
              </a:rPr>
              <a:pPr algn="r">
                <a:lnSpc>
                  <a:spcPct val="110000"/>
                </a:lnSpc>
                <a:spcBef>
                  <a:spcPts val="13"/>
                </a:spcBef>
                <a:spcAft>
                  <a:spcPts val="13"/>
                </a:spcAft>
                <a:defRPr/>
              </a:pPr>
              <a:t>19 September 2017</a:t>
            </a:fld>
            <a:endParaRPr lang="en-ZA">
              <a:solidFill>
                <a:schemeClr val="tx2"/>
              </a:solidFill>
              <a:ea typeface="ＭＳ Ｐゴシック" pitchFamily="34" charset="-128"/>
            </a:endParaRPr>
          </a:p>
        </p:txBody>
      </p:sp>
      <p:cxnSp>
        <p:nvCxnSpPr>
          <p:cNvPr id="8" name="Straight Connector 7"/>
          <p:cNvCxnSpPr/>
          <p:nvPr/>
        </p:nvCxnSpPr>
        <p:spPr bwMode="gray">
          <a:xfrm>
            <a:off x="0" y="6557963"/>
            <a:ext cx="9144000" cy="0"/>
          </a:xfrm>
          <a:prstGeom prst="line">
            <a:avLst/>
          </a:prstGeom>
          <a:ln w="19050">
            <a:solidFill>
              <a:srgbClr val="72BF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6403919" y="1368424"/>
            <a:ext cx="2443219" cy="5189539"/>
          </a:xfrm>
        </p:spPr>
        <p:txBody>
          <a:bodyPr/>
          <a:lstStyle>
            <a:lvl3pPr marL="446088" indent="-144463">
              <a:defRPr/>
            </a:lvl3pPr>
            <a:lvl4pPr marL="719138" indent="-228600">
              <a:defRPr/>
            </a:lvl4pPr>
            <a:lvl5pPr marL="985838" indent="-173038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3"/>
          </p:nvPr>
        </p:nvSpPr>
        <p:spPr>
          <a:xfrm>
            <a:off x="296863" y="6100763"/>
            <a:ext cx="5802312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207172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, Description and Space for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white">
          <a:xfrm>
            <a:off x="0" y="1062038"/>
            <a:ext cx="9144000" cy="579596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 fontAlgn="auto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defRPr/>
            </a:pPr>
            <a:endParaRPr lang="en-ZA" sz="1600"/>
          </a:p>
        </p:txBody>
      </p:sp>
      <p:sp>
        <p:nvSpPr>
          <p:cNvPr id="7" name="Rectangle 6"/>
          <p:cNvSpPr/>
          <p:nvPr/>
        </p:nvSpPr>
        <p:spPr bwMode="gray">
          <a:xfrm>
            <a:off x="296863" y="6557963"/>
            <a:ext cx="4275137" cy="3000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lnSpc>
                <a:spcPct val="110000"/>
              </a:lnSpc>
              <a:spcBef>
                <a:spcPts val="13"/>
              </a:spcBef>
              <a:spcAft>
                <a:spcPts val="13"/>
              </a:spcAft>
              <a:defRPr/>
            </a:pPr>
            <a:r>
              <a:rPr lang="en-US" sz="800">
                <a:solidFill>
                  <a:schemeClr val="tx2"/>
                </a:solidFill>
                <a:ea typeface="ＭＳ Ｐゴシック" pitchFamily="34" charset="-128"/>
                <a:cs typeface="Arial" pitchFamily="34" charset="0"/>
              </a:rPr>
              <a:t>© Copyright Dimension Data</a:t>
            </a:r>
            <a:endParaRPr lang="en-ZA">
              <a:solidFill>
                <a:schemeClr val="tx2"/>
              </a:solidFill>
              <a:ea typeface="ＭＳ Ｐゴシック" pitchFamily="34" charset="-128"/>
            </a:endParaRPr>
          </a:p>
        </p:txBody>
      </p:sp>
      <p:sp>
        <p:nvSpPr>
          <p:cNvPr id="9" name="Rectangle 8"/>
          <p:cNvSpPr/>
          <p:nvPr/>
        </p:nvSpPr>
        <p:spPr bwMode="gray">
          <a:xfrm>
            <a:off x="8616950" y="6556375"/>
            <a:ext cx="376238" cy="307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r">
              <a:lnSpc>
                <a:spcPct val="110000"/>
              </a:lnSpc>
              <a:spcBef>
                <a:spcPts val="13"/>
              </a:spcBef>
              <a:spcAft>
                <a:spcPts val="13"/>
              </a:spcAft>
              <a:defRPr/>
            </a:pPr>
            <a:fld id="{5B5A046C-6A12-4464-BA14-D41078F6D360}" type="slidenum">
              <a:rPr lang="en-ZA" sz="1100" b="1">
                <a:solidFill>
                  <a:schemeClr val="accent1"/>
                </a:solidFill>
                <a:ea typeface="ＭＳ Ｐゴシック" pitchFamily="34" charset="-128"/>
              </a:rPr>
              <a:pPr algn="r">
                <a:lnSpc>
                  <a:spcPct val="110000"/>
                </a:lnSpc>
                <a:spcBef>
                  <a:spcPts val="13"/>
                </a:spcBef>
                <a:spcAft>
                  <a:spcPts val="13"/>
                </a:spcAft>
                <a:defRPr/>
              </a:pPr>
              <a:t>‹#›</a:t>
            </a:fld>
            <a:endParaRPr lang="en-ZA" b="1">
              <a:solidFill>
                <a:schemeClr val="accent1"/>
              </a:solidFill>
              <a:ea typeface="ＭＳ Ｐゴシック" pitchFamily="34" charset="-128"/>
            </a:endParaRPr>
          </a:p>
        </p:txBody>
      </p:sp>
      <p:cxnSp>
        <p:nvCxnSpPr>
          <p:cNvPr id="10" name="Straight Connector 9"/>
          <p:cNvCxnSpPr/>
          <p:nvPr/>
        </p:nvCxnSpPr>
        <p:spPr bwMode="gray">
          <a:xfrm>
            <a:off x="0" y="6557963"/>
            <a:ext cx="9144000" cy="0"/>
          </a:xfrm>
          <a:prstGeom prst="line">
            <a:avLst/>
          </a:prstGeom>
          <a:ln w="19050">
            <a:solidFill>
              <a:srgbClr val="72BF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 bwMode="gray">
          <a:xfrm>
            <a:off x="6861175" y="6559550"/>
            <a:ext cx="1679575" cy="2984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r">
              <a:lnSpc>
                <a:spcPct val="110000"/>
              </a:lnSpc>
              <a:spcBef>
                <a:spcPts val="13"/>
              </a:spcBef>
              <a:spcAft>
                <a:spcPts val="13"/>
              </a:spcAft>
              <a:defRPr/>
            </a:pPr>
            <a:fld id="{D3226C7A-F218-4DAA-92F9-4358143DD723}" type="datetime3">
              <a:rPr lang="en-ZA" sz="800">
                <a:solidFill>
                  <a:schemeClr val="tx2"/>
                </a:solidFill>
                <a:ea typeface="ＭＳ Ｐゴシック" pitchFamily="34" charset="-128"/>
                <a:cs typeface="Arial" pitchFamily="34" charset="0"/>
              </a:rPr>
              <a:pPr algn="r">
                <a:lnSpc>
                  <a:spcPct val="110000"/>
                </a:lnSpc>
                <a:spcBef>
                  <a:spcPts val="13"/>
                </a:spcBef>
                <a:spcAft>
                  <a:spcPts val="13"/>
                </a:spcAft>
                <a:defRPr/>
              </a:pPr>
              <a:t>19 September 2017</a:t>
            </a:fld>
            <a:endParaRPr lang="en-ZA">
              <a:solidFill>
                <a:schemeClr val="tx2"/>
              </a:solidFill>
              <a:ea typeface="ＭＳ Ｐゴシック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6403919" y="1368425"/>
            <a:ext cx="2443219" cy="4884786"/>
          </a:xfrm>
        </p:spPr>
        <p:txBody>
          <a:bodyPr/>
          <a:lstStyle>
            <a:lvl3pPr marL="446088" indent="-144463">
              <a:defRPr/>
            </a:lvl3pPr>
            <a:lvl4pPr marL="719138" indent="-228600">
              <a:defRPr/>
            </a:lvl4pPr>
            <a:lvl5pPr marL="985838" indent="-173038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297520" y="1368425"/>
            <a:ext cx="5801080" cy="4884738"/>
          </a:xfrm>
          <a:prstGeom prst="roundRect">
            <a:avLst>
              <a:gd name="adj" fmla="val 2546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lIns="36000" tIns="36000" rIns="36000" bIns="36000" spcCol="0" rtlCol="0" fromWordArt="0" anchor="ctr" forceAA="0">
            <a:noAutofit/>
          </a:bodyPr>
          <a:lstStyle>
            <a:lvl1pPr>
              <a:defRPr lang="en-US" smtClean="0">
                <a:solidFill>
                  <a:schemeClr val="lt1"/>
                </a:solidFill>
              </a:defRPr>
            </a:lvl1pPr>
            <a:lvl2pPr>
              <a:defRPr lang="en-US" smtClean="0">
                <a:solidFill>
                  <a:schemeClr val="lt1"/>
                </a:solidFill>
              </a:defRPr>
            </a:lvl2pPr>
            <a:lvl3pPr>
              <a:defRPr lang="en-US" smtClean="0">
                <a:solidFill>
                  <a:schemeClr val="lt1"/>
                </a:solidFill>
              </a:defRPr>
            </a:lvl3pPr>
            <a:lvl4pPr>
              <a:defRPr lang="en-US" smtClean="0">
                <a:solidFill>
                  <a:schemeClr val="lt1"/>
                </a:solidFill>
              </a:defRPr>
            </a:lvl4pPr>
            <a:lvl5pPr>
              <a:defRPr lang="en-ZA">
                <a:solidFill>
                  <a:schemeClr val="l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450850" y="1520825"/>
            <a:ext cx="5494338" cy="45799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107639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Bar on Right with Squar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ChangeArrowheads="1"/>
          </p:cNvSpPr>
          <p:nvPr/>
        </p:nvSpPr>
        <p:spPr bwMode="auto">
          <a:xfrm>
            <a:off x="6099175" y="0"/>
            <a:ext cx="3044825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36000" tIns="0" rIns="36000" bIns="0" anchor="ctr"/>
          <a:lstStyle/>
          <a:p>
            <a:pPr marL="342900" indent="-342900" algn="ctr"/>
            <a:endParaRPr lang="nl-BE">
              <a:cs typeface="Arial" charset="0"/>
            </a:endParaRPr>
          </a:p>
        </p:txBody>
      </p:sp>
      <p:pic>
        <p:nvPicPr>
          <p:cNvPr id="5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7688" y="0"/>
            <a:ext cx="2246312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098600" cy="6858000"/>
          </a:xfrm>
          <a:ln>
            <a:noFill/>
          </a:ln>
        </p:spPr>
        <p:txBody>
          <a:bodyPr rtlCol="0">
            <a:noAutofit/>
          </a:bodyPr>
          <a:lstStyle/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3920" y="5795230"/>
            <a:ext cx="2443218" cy="8337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96863" y="6100763"/>
            <a:ext cx="5267325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ZA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1153" y="169831"/>
            <a:ext cx="1729703" cy="540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7443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with Image Be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ChangeArrowheads="1"/>
          </p:cNvSpPr>
          <p:nvPr/>
        </p:nvSpPr>
        <p:spPr bwMode="auto">
          <a:xfrm>
            <a:off x="0" y="0"/>
            <a:ext cx="9144000" cy="228441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36000" tIns="0" rIns="36000" bIns="0" anchor="ctr"/>
          <a:lstStyle/>
          <a:p>
            <a:pPr marL="342900" indent="-342900" algn="ctr"/>
            <a:endParaRPr lang="nl-BE">
              <a:cs typeface="Arial" charset="0"/>
            </a:endParaRPr>
          </a:p>
        </p:txBody>
      </p:sp>
      <p:pic>
        <p:nvPicPr>
          <p:cNvPr id="5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7688" y="0"/>
            <a:ext cx="2246312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0" y="2284050"/>
            <a:ext cx="9143999" cy="4573950"/>
          </a:xfrm>
        </p:spPr>
        <p:txBody>
          <a:bodyPr rtlCol="0">
            <a:noAutofit/>
          </a:bodyPr>
          <a:lstStyle/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863" y="992290"/>
            <a:ext cx="8550275" cy="83378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ZA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1153" y="169831"/>
            <a:ext cx="1729703" cy="540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2149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mage and Title Be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ChangeArrowheads="1"/>
          </p:cNvSpPr>
          <p:nvPr/>
        </p:nvSpPr>
        <p:spPr bwMode="auto">
          <a:xfrm>
            <a:off x="0" y="4572000"/>
            <a:ext cx="9144000" cy="2286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36000" tIns="0" rIns="36000" bIns="0" anchor="ctr"/>
          <a:lstStyle/>
          <a:p>
            <a:pPr marL="342900" indent="-342900" algn="ctr"/>
            <a:endParaRPr lang="nl-BE"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863" y="5257800"/>
            <a:ext cx="8550274" cy="762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4572000"/>
          </a:xfrm>
        </p:spPr>
        <p:txBody>
          <a:bodyPr rtlCol="0">
            <a:noAutofit/>
          </a:bodyPr>
          <a:lstStyle/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630942569"/>
      </p:ext>
    </p:extLst>
  </p:cSld>
  <p:clrMapOvr>
    <a:masterClrMapping/>
  </p:clrMapOvr>
  <p:transition spd="slow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Imag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9144000" cy="6858000"/>
          </a:xfrm>
        </p:spPr>
        <p:txBody>
          <a:bodyPr rtlCol="0">
            <a:noAutofit/>
          </a:bodyPr>
          <a:lstStyle/>
          <a:p>
            <a:pPr lvl="0"/>
            <a:r>
              <a:rPr lang="en-US" noProof="0"/>
              <a:t>Click icon to add picture</a:t>
            </a:r>
            <a:endParaRPr lang="en-ZA" noProof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6862" y="70480"/>
            <a:ext cx="8550275" cy="839630"/>
          </a:xfrm>
        </p:spPr>
        <p:txBody>
          <a:bodyPr/>
          <a:lstStyle>
            <a:lvl1pPr algn="l"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6862" y="1291760"/>
            <a:ext cx="8550275" cy="992290"/>
          </a:xfrm>
        </p:spPr>
        <p:txBody>
          <a:bodyPr/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04372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6858000"/>
          </a:xfrm>
        </p:spPr>
        <p:txBody>
          <a:bodyPr rtlCol="0">
            <a:noAutofit/>
          </a:bodyPr>
          <a:lstStyle/>
          <a:p>
            <a:pPr lvl="0"/>
            <a:r>
              <a:rPr lang="en-US" noProof="0"/>
              <a:t>Click icon to add picture</a:t>
            </a:r>
            <a:endParaRPr lang="en-ZA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272519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-branded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062038"/>
            <a:ext cx="9144000" cy="579596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 fontAlgn="auto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defRPr/>
            </a:pPr>
            <a:endParaRPr lang="en-ZA" sz="1600"/>
          </a:p>
        </p:txBody>
      </p:sp>
      <p:sp>
        <p:nvSpPr>
          <p:cNvPr id="9" name="Subtitle 2"/>
          <p:cNvSpPr txBox="1">
            <a:spLocks/>
          </p:cNvSpPr>
          <p:nvPr/>
        </p:nvSpPr>
        <p:spPr bwMode="white">
          <a:xfrm>
            <a:off x="296863" y="3048000"/>
            <a:ext cx="4273550" cy="228600"/>
          </a:xfrm>
          <a:prstGeom prst="rect">
            <a:avLst/>
          </a:prstGeom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114000"/>
              </a:lnSpc>
              <a:spcBef>
                <a:spcPts val="600"/>
              </a:spcBef>
              <a:spcAft>
                <a:spcPts val="100"/>
              </a:spcAft>
              <a:buFont typeface="Arial" pitchFamily="34" charset="0"/>
              <a:buNone/>
              <a:defRPr/>
            </a:pPr>
            <a:fld id="{2BB51DA1-39BC-4837-8E9B-20D10956C4B2}" type="datetime3">
              <a:rPr lang="en-US" sz="1400" smtClean="0">
                <a:solidFill>
                  <a:schemeClr val="bg1"/>
                </a:solidFill>
              </a:rPr>
              <a:pPr eaLnBrk="1" hangingPunct="1">
                <a:lnSpc>
                  <a:spcPct val="114000"/>
                </a:lnSpc>
                <a:spcBef>
                  <a:spcPts val="600"/>
                </a:spcBef>
                <a:spcAft>
                  <a:spcPts val="100"/>
                </a:spcAft>
                <a:buFont typeface="Arial" pitchFamily="34" charset="0"/>
                <a:buNone/>
                <a:defRPr/>
              </a:pPr>
              <a:t>19 September 2017</a:t>
            </a:fld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-7800" y="1062038"/>
            <a:ext cx="9144000" cy="5795962"/>
          </a:xfrm>
          <a:ln>
            <a:noFill/>
          </a:ln>
        </p:spPr>
        <p:txBody>
          <a:bodyPr rtlCol="0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6863" y="1368090"/>
            <a:ext cx="6412377" cy="762568"/>
          </a:xfrm>
        </p:spPr>
        <p:txBody>
          <a:bodyPr/>
          <a:lstStyle>
            <a:lvl1pPr>
              <a:defRPr sz="2200" b="1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297780" y="2742029"/>
            <a:ext cx="6411460" cy="305320"/>
          </a:xfrm>
        </p:spPr>
        <p:txBody>
          <a:bodyPr rtlCol="0" anchor="b">
            <a:noAutofit/>
          </a:bodyPr>
          <a:lstStyle>
            <a:lvl1pPr marL="0" marR="0" indent="0" algn="l" defTabSz="914400" rtl="0" eaLnBrk="1" fontAlgn="auto" latinLnBrk="0" hangingPunct="1">
              <a:lnSpc>
                <a:spcPct val="114000"/>
              </a:lnSpc>
              <a:spcBef>
                <a:spcPts val="600"/>
              </a:spcBef>
              <a:spcAft>
                <a:spcPts val="100"/>
              </a:spcAft>
              <a:buClrTx/>
              <a:buSzTx/>
              <a:buFont typeface="Arial" pitchFamily="34" charset="0"/>
              <a:buNone/>
              <a:tabLst/>
              <a:defRPr lang="en-ZA" sz="16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subtitle style</a:t>
            </a:r>
            <a:endParaRPr lang="en-ZA" dirty="0"/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3"/>
          </p:nvPr>
        </p:nvSpPr>
        <p:spPr bwMode="white">
          <a:xfrm>
            <a:off x="297780" y="2131389"/>
            <a:ext cx="6411460" cy="610640"/>
          </a:xfrm>
        </p:spPr>
        <p:txBody>
          <a:bodyPr rtlCol="0">
            <a:noAutofit/>
          </a:bodyPr>
          <a:lstStyle>
            <a:lvl1pPr>
              <a:defRPr lang="en-US" sz="2000" b="0" dirty="0" smtClean="0">
                <a:solidFill>
                  <a:schemeClr val="bg1">
                    <a:lumMod val="85000"/>
                  </a:schemeClr>
                </a:solidFill>
              </a:defRPr>
            </a:lvl1pPr>
            <a:lvl2pPr>
              <a:defRPr lang="en-ZA" dirty="0">
                <a:solidFill>
                  <a:schemeClr val="tx1">
                    <a:tint val="75000"/>
                  </a:schemeClr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296863" y="146050"/>
            <a:ext cx="1450975" cy="763588"/>
          </a:xfrm>
        </p:spPr>
        <p:txBody>
          <a:bodyPr/>
          <a:lstStyle>
            <a:lvl1pPr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1153" y="169831"/>
            <a:ext cx="1729703" cy="540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15501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 or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gray">
          <a:xfrm>
            <a:off x="0" y="1062038"/>
            <a:ext cx="9144000" cy="5795962"/>
          </a:xfrm>
          <a:prstGeom prst="rect">
            <a:avLst/>
          </a:prstGeom>
          <a:ln w="1270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 fontAlgn="auto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defRPr/>
            </a:pPr>
            <a:endParaRPr lang="en-ZA" sz="1600"/>
          </a:p>
        </p:txBody>
      </p:sp>
      <p:sp>
        <p:nvSpPr>
          <p:cNvPr id="5" name="Rectangle 4"/>
          <p:cNvSpPr/>
          <p:nvPr/>
        </p:nvSpPr>
        <p:spPr bwMode="white">
          <a:xfrm>
            <a:off x="296863" y="6557963"/>
            <a:ext cx="4275137" cy="3000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lnSpc>
                <a:spcPct val="110000"/>
              </a:lnSpc>
              <a:spcBef>
                <a:spcPts val="13"/>
              </a:spcBef>
              <a:spcAft>
                <a:spcPts val="13"/>
              </a:spcAft>
              <a:defRPr/>
            </a:pPr>
            <a:r>
              <a:rPr lang="en-US" sz="800">
                <a:solidFill>
                  <a:schemeClr val="bg1"/>
                </a:solidFill>
                <a:ea typeface="ＭＳ Ｐゴシック" pitchFamily="34" charset="-128"/>
                <a:cs typeface="Arial" pitchFamily="34" charset="0"/>
              </a:rPr>
              <a:t>© Copyright Dimension Data</a:t>
            </a:r>
            <a:endParaRPr lang="en-ZA">
              <a:solidFill>
                <a:schemeClr val="bg1"/>
              </a:solidFill>
              <a:ea typeface="ＭＳ Ｐゴシック" pitchFamily="34" charset="-128"/>
            </a:endParaRPr>
          </a:p>
        </p:txBody>
      </p:sp>
      <p:sp>
        <p:nvSpPr>
          <p:cNvPr id="6" name="Rectangle 5"/>
          <p:cNvSpPr/>
          <p:nvPr/>
        </p:nvSpPr>
        <p:spPr bwMode="white">
          <a:xfrm>
            <a:off x="8616950" y="6556375"/>
            <a:ext cx="376238" cy="307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r">
              <a:lnSpc>
                <a:spcPct val="110000"/>
              </a:lnSpc>
              <a:spcBef>
                <a:spcPts val="13"/>
              </a:spcBef>
              <a:spcAft>
                <a:spcPts val="13"/>
              </a:spcAft>
              <a:defRPr/>
            </a:pPr>
            <a:fld id="{A821605D-40AB-477E-85E7-697B5BAD5CA9}" type="slidenum">
              <a:rPr lang="en-ZA" sz="1100" b="1">
                <a:solidFill>
                  <a:schemeClr val="bg1"/>
                </a:solidFill>
                <a:ea typeface="ＭＳ Ｐゴシック" pitchFamily="34" charset="-128"/>
              </a:rPr>
              <a:pPr algn="r">
                <a:lnSpc>
                  <a:spcPct val="110000"/>
                </a:lnSpc>
                <a:spcBef>
                  <a:spcPts val="13"/>
                </a:spcBef>
                <a:spcAft>
                  <a:spcPts val="13"/>
                </a:spcAft>
                <a:defRPr/>
              </a:pPr>
              <a:t>‹#›</a:t>
            </a:fld>
            <a:endParaRPr lang="en-ZA" b="1">
              <a:solidFill>
                <a:schemeClr val="bg1"/>
              </a:solidFill>
              <a:ea typeface="ＭＳ Ｐゴシック" pitchFamily="34" charset="-128"/>
            </a:endParaRPr>
          </a:p>
        </p:txBody>
      </p:sp>
      <p:cxnSp>
        <p:nvCxnSpPr>
          <p:cNvPr id="7" name="Straight Connector 6"/>
          <p:cNvCxnSpPr/>
          <p:nvPr/>
        </p:nvCxnSpPr>
        <p:spPr bwMode="white">
          <a:xfrm>
            <a:off x="0" y="6557963"/>
            <a:ext cx="9144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 bwMode="white">
          <a:xfrm>
            <a:off x="6861175" y="6559550"/>
            <a:ext cx="1679575" cy="2984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r">
              <a:lnSpc>
                <a:spcPct val="110000"/>
              </a:lnSpc>
              <a:spcBef>
                <a:spcPts val="13"/>
              </a:spcBef>
              <a:spcAft>
                <a:spcPts val="13"/>
              </a:spcAft>
              <a:defRPr/>
            </a:pPr>
            <a:fld id="{EDC40D92-40F1-4533-90E9-0E6E1286ABCC}" type="datetime3">
              <a:rPr lang="en-ZA" sz="800">
                <a:solidFill>
                  <a:schemeClr val="bg1"/>
                </a:solidFill>
                <a:ea typeface="ＭＳ Ｐゴシック" pitchFamily="34" charset="-128"/>
                <a:cs typeface="Arial" pitchFamily="34" charset="0"/>
              </a:rPr>
              <a:pPr algn="r">
                <a:lnSpc>
                  <a:spcPct val="110000"/>
                </a:lnSpc>
                <a:spcBef>
                  <a:spcPts val="13"/>
                </a:spcBef>
                <a:spcAft>
                  <a:spcPts val="13"/>
                </a:spcAft>
                <a:defRPr/>
              </a:pPr>
              <a:t>19 September 2017</a:t>
            </a:fld>
            <a:endParaRPr lang="en-ZA">
              <a:solidFill>
                <a:schemeClr val="bg1"/>
              </a:solidFill>
              <a:ea typeface="ＭＳ Ｐゴシック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5696267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or divider - no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9275" y="0"/>
            <a:ext cx="2246313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ZA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1153" y="169831"/>
            <a:ext cx="1729703" cy="540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2916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aption on Green -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gray">
          <a:xfrm>
            <a:off x="0" y="1062038"/>
            <a:ext cx="9144000" cy="5795962"/>
          </a:xfrm>
          <a:prstGeom prst="rect">
            <a:avLst/>
          </a:prstGeom>
          <a:ln w="1270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 fontAlgn="auto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defRPr/>
            </a:pPr>
            <a:endParaRPr lang="en-ZA" sz="1600"/>
          </a:p>
        </p:txBody>
      </p:sp>
      <p:sp>
        <p:nvSpPr>
          <p:cNvPr id="5" name="Rectangle 4"/>
          <p:cNvSpPr/>
          <p:nvPr/>
        </p:nvSpPr>
        <p:spPr bwMode="white">
          <a:xfrm>
            <a:off x="296863" y="6557963"/>
            <a:ext cx="4275137" cy="3000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lnSpc>
                <a:spcPct val="110000"/>
              </a:lnSpc>
              <a:spcBef>
                <a:spcPts val="13"/>
              </a:spcBef>
              <a:spcAft>
                <a:spcPts val="13"/>
              </a:spcAft>
              <a:defRPr/>
            </a:pPr>
            <a:r>
              <a:rPr lang="en-US" sz="800">
                <a:solidFill>
                  <a:schemeClr val="bg1"/>
                </a:solidFill>
                <a:ea typeface="ＭＳ Ｐゴシック" pitchFamily="34" charset="-128"/>
                <a:cs typeface="Arial" pitchFamily="34" charset="0"/>
              </a:rPr>
              <a:t>© Copyright Dimension Data</a:t>
            </a:r>
            <a:endParaRPr lang="en-ZA">
              <a:solidFill>
                <a:schemeClr val="bg1"/>
              </a:solidFill>
              <a:ea typeface="ＭＳ Ｐゴシック" pitchFamily="34" charset="-128"/>
            </a:endParaRPr>
          </a:p>
        </p:txBody>
      </p:sp>
      <p:sp>
        <p:nvSpPr>
          <p:cNvPr id="6" name="Rectangle 5"/>
          <p:cNvSpPr/>
          <p:nvPr/>
        </p:nvSpPr>
        <p:spPr bwMode="white">
          <a:xfrm>
            <a:off x="8616950" y="6556375"/>
            <a:ext cx="376238" cy="307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r">
              <a:lnSpc>
                <a:spcPct val="110000"/>
              </a:lnSpc>
              <a:spcBef>
                <a:spcPts val="13"/>
              </a:spcBef>
              <a:spcAft>
                <a:spcPts val="13"/>
              </a:spcAft>
              <a:defRPr/>
            </a:pPr>
            <a:fld id="{58B36119-E9FD-41DF-87B8-5A3A9895C857}" type="slidenum">
              <a:rPr lang="en-ZA" sz="1100" b="1">
                <a:solidFill>
                  <a:schemeClr val="bg1"/>
                </a:solidFill>
                <a:ea typeface="ＭＳ Ｐゴシック" pitchFamily="34" charset="-128"/>
              </a:rPr>
              <a:pPr algn="r">
                <a:lnSpc>
                  <a:spcPct val="110000"/>
                </a:lnSpc>
                <a:spcBef>
                  <a:spcPts val="13"/>
                </a:spcBef>
                <a:spcAft>
                  <a:spcPts val="13"/>
                </a:spcAft>
                <a:defRPr/>
              </a:pPr>
              <a:t>‹#›</a:t>
            </a:fld>
            <a:endParaRPr lang="en-ZA" b="1">
              <a:solidFill>
                <a:schemeClr val="bg1"/>
              </a:solidFill>
              <a:ea typeface="ＭＳ Ｐゴシック" pitchFamily="34" charset="-128"/>
            </a:endParaRPr>
          </a:p>
        </p:txBody>
      </p:sp>
      <p:cxnSp>
        <p:nvCxnSpPr>
          <p:cNvPr id="7" name="Straight Connector 6"/>
          <p:cNvCxnSpPr/>
          <p:nvPr/>
        </p:nvCxnSpPr>
        <p:spPr bwMode="white">
          <a:xfrm>
            <a:off x="0" y="6557963"/>
            <a:ext cx="9144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 bwMode="white">
          <a:xfrm>
            <a:off x="6861175" y="6559550"/>
            <a:ext cx="1679575" cy="2984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r">
              <a:lnSpc>
                <a:spcPct val="110000"/>
              </a:lnSpc>
              <a:spcBef>
                <a:spcPts val="13"/>
              </a:spcBef>
              <a:spcAft>
                <a:spcPts val="13"/>
              </a:spcAft>
              <a:defRPr/>
            </a:pPr>
            <a:fld id="{510C0259-35DB-4DD2-975F-BDCF5E0370FE}" type="datetime3">
              <a:rPr lang="en-ZA" sz="800">
                <a:solidFill>
                  <a:schemeClr val="bg1"/>
                </a:solidFill>
                <a:ea typeface="ＭＳ Ｐゴシック" pitchFamily="34" charset="-128"/>
                <a:cs typeface="Arial" pitchFamily="34" charset="0"/>
              </a:rPr>
              <a:pPr algn="r">
                <a:lnSpc>
                  <a:spcPct val="110000"/>
                </a:lnSpc>
                <a:spcBef>
                  <a:spcPts val="13"/>
                </a:spcBef>
                <a:spcAft>
                  <a:spcPts val="13"/>
                </a:spcAft>
                <a:defRPr/>
              </a:pPr>
              <a:t>19 September 2017</a:t>
            </a:fld>
            <a:endParaRPr lang="en-ZA">
              <a:solidFill>
                <a:schemeClr val="bg1"/>
              </a:solidFill>
              <a:ea typeface="ＭＳ Ｐゴシック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520" y="1368424"/>
            <a:ext cx="8549618" cy="4503135"/>
          </a:xfrm>
        </p:spPr>
        <p:txBody>
          <a:bodyPr anchor="ctr"/>
          <a:lstStyle>
            <a:lvl1pPr marL="0" indent="0">
              <a:buFont typeface="Arial" pitchFamily="34" charset="0"/>
              <a:buNone/>
              <a:defRPr sz="3200">
                <a:solidFill>
                  <a:schemeClr val="bg1"/>
                </a:solidFill>
              </a:defRPr>
            </a:lvl1pPr>
            <a:lvl2pPr marL="1588" indent="0" algn="r">
              <a:spcBef>
                <a:spcPts val="1200"/>
              </a:spcBef>
              <a:buFont typeface="Arial" pitchFamily="34" charset="0"/>
              <a:buNone/>
              <a:defRPr sz="2400" i="1">
                <a:solidFill>
                  <a:schemeClr val="tx2">
                    <a:lumMod val="20000"/>
                    <a:lumOff val="80000"/>
                  </a:schemeClr>
                </a:solidFill>
              </a:defRPr>
            </a:lvl2pPr>
            <a:lvl3pPr marL="981075" indent="-366713">
              <a:buFont typeface="Arial" pitchFamily="34" charset="0"/>
              <a:buChar char="›"/>
              <a:defRPr sz="3200">
                <a:solidFill>
                  <a:schemeClr val="bg1"/>
                </a:solidFill>
              </a:defRPr>
            </a:lvl3pPr>
            <a:lvl4pPr marL="2063750" indent="-355600">
              <a:buFont typeface="Arial" pitchFamily="34" charset="0"/>
              <a:buChar char="»"/>
              <a:defRPr sz="3200">
                <a:solidFill>
                  <a:schemeClr val="bg1"/>
                </a:solidFill>
              </a:defRPr>
            </a:lvl4pPr>
            <a:lvl5pPr marL="2508250" indent="-346075">
              <a:buFont typeface="Arial" pitchFamily="34" charset="0"/>
              <a:buChar char="-"/>
              <a:defRPr sz="3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601208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tion on Green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ChangeArrowheads="1"/>
          </p:cNvSpPr>
          <p:nvPr/>
        </p:nvSpPr>
        <p:spPr bwMode="auto">
          <a:xfrm>
            <a:off x="0" y="0"/>
            <a:ext cx="9144000" cy="228441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36000" tIns="0" rIns="36000" bIns="0" anchor="ctr"/>
          <a:lstStyle/>
          <a:p>
            <a:pPr marL="342900" indent="-342900" algn="ctr"/>
            <a:endParaRPr lang="nl-BE">
              <a:cs typeface="Arial" charset="0"/>
            </a:endParaRPr>
          </a:p>
        </p:txBody>
      </p:sp>
      <p:pic>
        <p:nvPicPr>
          <p:cNvPr id="5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7688" y="0"/>
            <a:ext cx="2246312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520" y="2284049"/>
            <a:ext cx="8549618" cy="4273913"/>
          </a:xfrm>
        </p:spPr>
        <p:txBody>
          <a:bodyPr anchor="ctr"/>
          <a:lstStyle>
            <a:lvl1pPr marL="0" indent="0">
              <a:buFont typeface="Arial" pitchFamily="34" charset="0"/>
              <a:buNone/>
              <a:defRPr sz="3200">
                <a:solidFill>
                  <a:schemeClr val="tx1"/>
                </a:solidFill>
              </a:defRPr>
            </a:lvl1pPr>
            <a:lvl2pPr marL="1588" indent="0" algn="r">
              <a:spcBef>
                <a:spcPts val="1200"/>
              </a:spcBef>
              <a:buFont typeface="Arial" pitchFamily="34" charset="0"/>
              <a:buNone/>
              <a:defRPr sz="2400" i="1">
                <a:solidFill>
                  <a:schemeClr val="tx1"/>
                </a:solidFill>
              </a:defRPr>
            </a:lvl2pPr>
            <a:lvl3pPr marL="981075" indent="-366713">
              <a:buFont typeface="Arial" pitchFamily="34" charset="0"/>
              <a:buChar char="›"/>
              <a:defRPr sz="3200">
                <a:solidFill>
                  <a:schemeClr val="bg1"/>
                </a:solidFill>
              </a:defRPr>
            </a:lvl3pPr>
            <a:lvl4pPr marL="2063750" indent="-355600">
              <a:buFont typeface="Arial" pitchFamily="34" charset="0"/>
              <a:buChar char="»"/>
              <a:defRPr sz="3200">
                <a:solidFill>
                  <a:schemeClr val="bg1"/>
                </a:solidFill>
              </a:defRPr>
            </a:lvl4pPr>
            <a:lvl5pPr marL="2508250" indent="-346075">
              <a:buFont typeface="Arial" pitchFamily="34" charset="0"/>
              <a:buChar char="-"/>
              <a:defRPr sz="3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1153" y="169831"/>
            <a:ext cx="1729703" cy="540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777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ubsidiary Co-branded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587216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 fontAlgn="auto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defRPr/>
            </a:pPr>
            <a:endParaRPr lang="en-ZA" sz="1600"/>
          </a:p>
        </p:txBody>
      </p:sp>
      <p:pic>
        <p:nvPicPr>
          <p:cNvPr id="12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7688" y="0"/>
            <a:ext cx="2246312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0" y="-1"/>
            <a:ext cx="9144000" cy="5795231"/>
          </a:xfrm>
        </p:spPr>
        <p:txBody>
          <a:bodyPr rtlCol="0">
            <a:noAutofit/>
          </a:bodyPr>
          <a:lstStyle/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6863" y="299471"/>
            <a:ext cx="6412377" cy="762568"/>
          </a:xfrm>
        </p:spPr>
        <p:txBody>
          <a:bodyPr/>
          <a:lstStyle>
            <a:lvl1pPr>
              <a:defRPr sz="2200" b="1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297780" y="1673410"/>
            <a:ext cx="6411460" cy="305320"/>
          </a:xfrm>
        </p:spPr>
        <p:txBody>
          <a:bodyPr rtlCol="0" anchor="b">
            <a:noAutofit/>
          </a:bodyPr>
          <a:lstStyle>
            <a:lvl1pPr marL="0" marR="0" indent="0" algn="l" defTabSz="914400" rtl="0" eaLnBrk="1" fontAlgn="auto" latinLnBrk="0" hangingPunct="1">
              <a:lnSpc>
                <a:spcPct val="114000"/>
              </a:lnSpc>
              <a:spcBef>
                <a:spcPts val="600"/>
              </a:spcBef>
              <a:spcAft>
                <a:spcPts val="100"/>
              </a:spcAft>
              <a:buClrTx/>
              <a:buSzTx/>
              <a:buFont typeface="Arial" pitchFamily="34" charset="0"/>
              <a:buNone/>
              <a:tabLst/>
              <a:defRPr lang="en-ZA" sz="16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subtitle style</a:t>
            </a:r>
            <a:endParaRPr lang="en-ZA" dirty="0"/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3"/>
          </p:nvPr>
        </p:nvSpPr>
        <p:spPr bwMode="white">
          <a:xfrm>
            <a:off x="297780" y="1062770"/>
            <a:ext cx="6411460" cy="610640"/>
          </a:xfrm>
        </p:spPr>
        <p:txBody>
          <a:bodyPr rtlCol="0">
            <a:noAutofit/>
          </a:bodyPr>
          <a:lstStyle>
            <a:lvl1pPr>
              <a:defRPr lang="en-US" sz="2000" b="0" dirty="0" smtClean="0">
                <a:solidFill>
                  <a:schemeClr val="bg1">
                    <a:lumMod val="85000"/>
                  </a:schemeClr>
                </a:solidFill>
              </a:defRPr>
            </a:lvl1pPr>
            <a:lvl2pPr>
              <a:defRPr lang="en-ZA" dirty="0">
                <a:solidFill>
                  <a:schemeClr val="tx1">
                    <a:tint val="75000"/>
                  </a:schemeClr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 bwMode="white">
          <a:xfrm>
            <a:off x="296863" y="1978025"/>
            <a:ext cx="6411912" cy="230188"/>
          </a:xfrm>
        </p:spPr>
        <p:txBody>
          <a:bodyPr rtlCol="0">
            <a:noAutofit/>
          </a:bodyPr>
          <a:lstStyle>
            <a:lvl1pPr>
              <a:defRPr lang="en-US" sz="1400" smtClean="0">
                <a:solidFill>
                  <a:schemeClr val="bg1"/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ZA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9"/>
          </p:nvPr>
        </p:nvSpPr>
        <p:spPr>
          <a:xfrm>
            <a:off x="984250" y="6100550"/>
            <a:ext cx="1220788" cy="535220"/>
          </a:xfrm>
        </p:spPr>
        <p:txBody>
          <a:bodyPr/>
          <a:lstStyle>
            <a:lvl1pPr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Content Placeholder 7"/>
          <p:cNvSpPr>
            <a:spLocks noGrp="1"/>
          </p:cNvSpPr>
          <p:nvPr>
            <p:ph sz="quarter" idx="20"/>
          </p:nvPr>
        </p:nvSpPr>
        <p:spPr>
          <a:xfrm>
            <a:off x="2969562" y="6099640"/>
            <a:ext cx="1220788" cy="535220"/>
          </a:xfrm>
        </p:spPr>
        <p:txBody>
          <a:bodyPr/>
          <a:lstStyle>
            <a:lvl1pPr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Content Placeholder 7"/>
          <p:cNvSpPr>
            <a:spLocks noGrp="1"/>
          </p:cNvSpPr>
          <p:nvPr>
            <p:ph sz="quarter" idx="21"/>
          </p:nvPr>
        </p:nvSpPr>
        <p:spPr>
          <a:xfrm>
            <a:off x="4954874" y="6098730"/>
            <a:ext cx="1220788" cy="535220"/>
          </a:xfrm>
        </p:spPr>
        <p:txBody>
          <a:bodyPr/>
          <a:lstStyle>
            <a:lvl1pPr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Content Placeholder 7"/>
          <p:cNvSpPr>
            <a:spLocks noGrp="1"/>
          </p:cNvSpPr>
          <p:nvPr>
            <p:ph sz="quarter" idx="22"/>
          </p:nvPr>
        </p:nvSpPr>
        <p:spPr>
          <a:xfrm>
            <a:off x="6940186" y="6097820"/>
            <a:ext cx="1220788" cy="535220"/>
          </a:xfrm>
        </p:spPr>
        <p:txBody>
          <a:bodyPr/>
          <a:lstStyle>
            <a:lvl1pPr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1153" y="169831"/>
            <a:ext cx="1729703" cy="540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945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72083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: grey 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0" y="1062038"/>
            <a:ext cx="9144000" cy="579596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 fontAlgn="auto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defRPr/>
            </a:pPr>
            <a:endParaRPr lang="en-ZA" sz="1600"/>
          </a:p>
        </p:txBody>
      </p:sp>
      <p:sp>
        <p:nvSpPr>
          <p:cNvPr id="5" name="Rectangle 4"/>
          <p:cNvSpPr/>
          <p:nvPr/>
        </p:nvSpPr>
        <p:spPr bwMode="gray">
          <a:xfrm>
            <a:off x="296863" y="6557963"/>
            <a:ext cx="4275137" cy="3000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lnSpc>
                <a:spcPct val="110000"/>
              </a:lnSpc>
              <a:spcBef>
                <a:spcPts val="13"/>
              </a:spcBef>
              <a:spcAft>
                <a:spcPts val="13"/>
              </a:spcAft>
              <a:defRPr/>
            </a:pPr>
            <a:r>
              <a:rPr lang="en-US" sz="800">
                <a:solidFill>
                  <a:schemeClr val="tx2"/>
                </a:solidFill>
                <a:ea typeface="ＭＳ Ｐゴシック" pitchFamily="34" charset="-128"/>
                <a:cs typeface="Arial" pitchFamily="34" charset="0"/>
              </a:rPr>
              <a:t>© Copyright Dimension Data</a:t>
            </a:r>
            <a:endParaRPr lang="en-ZA">
              <a:solidFill>
                <a:schemeClr val="tx2"/>
              </a:solidFill>
              <a:ea typeface="ＭＳ Ｐゴシック" pitchFamily="34" charset="-128"/>
            </a:endParaRPr>
          </a:p>
        </p:txBody>
      </p:sp>
      <p:sp>
        <p:nvSpPr>
          <p:cNvPr id="6" name="Rectangle 5"/>
          <p:cNvSpPr/>
          <p:nvPr/>
        </p:nvSpPr>
        <p:spPr bwMode="gray">
          <a:xfrm>
            <a:off x="8616950" y="6556375"/>
            <a:ext cx="376238" cy="307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r">
              <a:lnSpc>
                <a:spcPct val="110000"/>
              </a:lnSpc>
              <a:spcBef>
                <a:spcPts val="13"/>
              </a:spcBef>
              <a:spcAft>
                <a:spcPts val="13"/>
              </a:spcAft>
              <a:defRPr/>
            </a:pPr>
            <a:fld id="{325F46BA-EB63-48D5-A5A5-CCF36EC829E7}" type="slidenum">
              <a:rPr lang="en-ZA" sz="1100" b="1">
                <a:solidFill>
                  <a:schemeClr val="accent1"/>
                </a:solidFill>
                <a:ea typeface="ＭＳ Ｐゴシック" pitchFamily="34" charset="-128"/>
              </a:rPr>
              <a:pPr algn="r">
                <a:lnSpc>
                  <a:spcPct val="110000"/>
                </a:lnSpc>
                <a:spcBef>
                  <a:spcPts val="13"/>
                </a:spcBef>
                <a:spcAft>
                  <a:spcPts val="13"/>
                </a:spcAft>
                <a:defRPr/>
              </a:pPr>
              <a:t>‹#›</a:t>
            </a:fld>
            <a:endParaRPr lang="en-ZA" b="1">
              <a:solidFill>
                <a:schemeClr val="accent1"/>
              </a:solidFill>
              <a:ea typeface="ＭＳ Ｐゴシック" pitchFamily="34" charset="-128"/>
            </a:endParaRPr>
          </a:p>
        </p:txBody>
      </p:sp>
      <p:cxnSp>
        <p:nvCxnSpPr>
          <p:cNvPr id="7" name="Straight Connector 6"/>
          <p:cNvCxnSpPr/>
          <p:nvPr/>
        </p:nvCxnSpPr>
        <p:spPr bwMode="gray">
          <a:xfrm>
            <a:off x="0" y="6557963"/>
            <a:ext cx="9144000" cy="0"/>
          </a:xfrm>
          <a:prstGeom prst="line">
            <a:avLst/>
          </a:prstGeom>
          <a:ln w="19050">
            <a:solidFill>
              <a:srgbClr val="72BF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 bwMode="gray">
          <a:xfrm>
            <a:off x="6861175" y="6559550"/>
            <a:ext cx="1679575" cy="2984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r">
              <a:lnSpc>
                <a:spcPct val="110000"/>
              </a:lnSpc>
              <a:spcBef>
                <a:spcPts val="13"/>
              </a:spcBef>
              <a:spcAft>
                <a:spcPts val="13"/>
              </a:spcAft>
              <a:defRPr/>
            </a:pPr>
            <a:fld id="{20067F32-945E-4865-A84D-0C7C85F66445}" type="datetime3">
              <a:rPr lang="en-ZA" sz="800">
                <a:solidFill>
                  <a:schemeClr val="tx2"/>
                </a:solidFill>
                <a:ea typeface="ＭＳ Ｐゴシック" pitchFamily="34" charset="-128"/>
                <a:cs typeface="Arial" pitchFamily="34" charset="0"/>
              </a:rPr>
              <a:pPr algn="r">
                <a:lnSpc>
                  <a:spcPct val="110000"/>
                </a:lnSpc>
                <a:spcBef>
                  <a:spcPts val="13"/>
                </a:spcBef>
                <a:spcAft>
                  <a:spcPts val="13"/>
                </a:spcAft>
                <a:defRPr/>
              </a:pPr>
              <a:t>19 September 2017</a:t>
            </a:fld>
            <a:endParaRPr lang="en-ZA">
              <a:solidFill>
                <a:schemeClr val="tx2"/>
              </a:solidFill>
              <a:ea typeface="ＭＳ Ｐゴシック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292850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520" y="1291760"/>
            <a:ext cx="4121820" cy="457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724002" y="1292225"/>
            <a:ext cx="4123136" cy="45799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849590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96863" y="1368425"/>
            <a:ext cx="8550275" cy="381000"/>
          </a:xfrm>
        </p:spPr>
        <p:txBody>
          <a:bodyPr/>
          <a:lstStyle>
            <a:lvl1pPr algn="ctr">
              <a:defRPr sz="1400">
                <a:solidFill>
                  <a:schemeClr val="tx1"/>
                </a:solidFill>
              </a:defRPr>
            </a:lvl1pPr>
            <a:lvl2pPr marL="90488" indent="0" algn="ctr">
              <a:buNone/>
              <a:defRPr sz="14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1"/>
          </p:nvPr>
        </p:nvSpPr>
        <p:spPr>
          <a:xfrm>
            <a:off x="602840" y="1673410"/>
            <a:ext cx="7939636" cy="4579800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lIns="36000" tIns="36000" rIns="36000" bIns="36000" spcCol="0" rtlCol="0" fromWordArt="0" anchor="ctr" forceAA="0">
            <a:noAutofit/>
          </a:bodyPr>
          <a:lstStyle>
            <a:lvl1pPr>
              <a:defRPr lang="en-ZA" dirty="0">
                <a:solidFill>
                  <a:schemeClr val="lt1"/>
                </a:solidFill>
              </a:defRPr>
            </a:lvl1pPr>
          </a:lstStyle>
          <a:p>
            <a:pPr lvl="0"/>
            <a:r>
              <a:rPr lang="en-US" noProof="0"/>
              <a:t>Click icon to add chart</a:t>
            </a:r>
            <a:endParaRPr lang="en-ZA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626284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hart Layout: grey 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white">
          <a:xfrm>
            <a:off x="0" y="1062038"/>
            <a:ext cx="9144000" cy="579596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 fontAlgn="auto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defRPr/>
            </a:pPr>
            <a:endParaRPr lang="en-ZA" sz="1600"/>
          </a:p>
        </p:txBody>
      </p:sp>
      <p:sp>
        <p:nvSpPr>
          <p:cNvPr id="9" name="Rectangle 8"/>
          <p:cNvSpPr/>
          <p:nvPr/>
        </p:nvSpPr>
        <p:spPr bwMode="gray">
          <a:xfrm>
            <a:off x="296863" y="6557963"/>
            <a:ext cx="4275137" cy="3000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lnSpc>
                <a:spcPct val="110000"/>
              </a:lnSpc>
              <a:spcBef>
                <a:spcPts val="13"/>
              </a:spcBef>
              <a:spcAft>
                <a:spcPts val="13"/>
              </a:spcAft>
              <a:defRPr/>
            </a:pPr>
            <a:r>
              <a:rPr lang="en-US" sz="800">
                <a:solidFill>
                  <a:schemeClr val="tx2"/>
                </a:solidFill>
                <a:ea typeface="ＭＳ Ｐゴシック" pitchFamily="34" charset="-128"/>
                <a:cs typeface="Arial" pitchFamily="34" charset="0"/>
              </a:rPr>
              <a:t>© Copyright Dimension Data</a:t>
            </a:r>
            <a:endParaRPr lang="en-ZA">
              <a:solidFill>
                <a:schemeClr val="tx2"/>
              </a:solidFill>
              <a:ea typeface="ＭＳ Ｐゴシック" pitchFamily="34" charset="-128"/>
            </a:endParaRPr>
          </a:p>
        </p:txBody>
      </p:sp>
      <p:sp>
        <p:nvSpPr>
          <p:cNvPr id="10" name="Rectangle 9"/>
          <p:cNvSpPr/>
          <p:nvPr/>
        </p:nvSpPr>
        <p:spPr bwMode="gray">
          <a:xfrm>
            <a:off x="8616950" y="6556375"/>
            <a:ext cx="376238" cy="307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r">
              <a:lnSpc>
                <a:spcPct val="110000"/>
              </a:lnSpc>
              <a:spcBef>
                <a:spcPts val="13"/>
              </a:spcBef>
              <a:spcAft>
                <a:spcPts val="13"/>
              </a:spcAft>
              <a:defRPr/>
            </a:pPr>
            <a:fld id="{7DB3A08F-21EF-44E1-A459-619130811F1D}" type="slidenum">
              <a:rPr lang="en-ZA" sz="1100" b="1">
                <a:solidFill>
                  <a:schemeClr val="accent1"/>
                </a:solidFill>
                <a:ea typeface="ＭＳ Ｐゴシック" pitchFamily="34" charset="-128"/>
              </a:rPr>
              <a:pPr algn="r">
                <a:lnSpc>
                  <a:spcPct val="110000"/>
                </a:lnSpc>
                <a:spcBef>
                  <a:spcPts val="13"/>
                </a:spcBef>
                <a:spcAft>
                  <a:spcPts val="13"/>
                </a:spcAft>
                <a:defRPr/>
              </a:pPr>
              <a:t>‹#›</a:t>
            </a:fld>
            <a:endParaRPr lang="en-ZA" b="1">
              <a:solidFill>
                <a:schemeClr val="accent1"/>
              </a:solidFill>
              <a:ea typeface="ＭＳ Ｐゴシック" pitchFamily="34" charset="-128"/>
            </a:endParaRPr>
          </a:p>
        </p:txBody>
      </p:sp>
      <p:cxnSp>
        <p:nvCxnSpPr>
          <p:cNvPr id="11" name="Straight Connector 10"/>
          <p:cNvCxnSpPr/>
          <p:nvPr/>
        </p:nvCxnSpPr>
        <p:spPr bwMode="gray">
          <a:xfrm>
            <a:off x="0" y="6557963"/>
            <a:ext cx="9144000" cy="0"/>
          </a:xfrm>
          <a:prstGeom prst="line">
            <a:avLst/>
          </a:prstGeom>
          <a:ln w="19050">
            <a:solidFill>
              <a:srgbClr val="72BF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 bwMode="gray">
          <a:xfrm>
            <a:off x="6861175" y="6559550"/>
            <a:ext cx="1679575" cy="2984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r">
              <a:lnSpc>
                <a:spcPct val="110000"/>
              </a:lnSpc>
              <a:spcBef>
                <a:spcPts val="13"/>
              </a:spcBef>
              <a:spcAft>
                <a:spcPts val="13"/>
              </a:spcAft>
              <a:defRPr/>
            </a:pPr>
            <a:fld id="{84363F42-EB53-4075-99E5-968A30D74209}" type="datetime3">
              <a:rPr lang="en-ZA" sz="800">
                <a:solidFill>
                  <a:schemeClr val="tx2"/>
                </a:solidFill>
                <a:ea typeface="ＭＳ Ｐゴシック" pitchFamily="34" charset="-128"/>
                <a:cs typeface="Arial" pitchFamily="34" charset="0"/>
              </a:rPr>
              <a:pPr algn="r">
                <a:lnSpc>
                  <a:spcPct val="110000"/>
                </a:lnSpc>
                <a:spcBef>
                  <a:spcPts val="13"/>
                </a:spcBef>
                <a:spcAft>
                  <a:spcPts val="13"/>
                </a:spcAft>
                <a:defRPr/>
              </a:pPr>
              <a:t>19 September 2017</a:t>
            </a:fld>
            <a:endParaRPr lang="en-ZA">
              <a:solidFill>
                <a:schemeClr val="tx2"/>
              </a:solidFill>
              <a:ea typeface="ＭＳ Ｐゴシック" pitchFamily="34" charset="-128"/>
            </a:endParaRP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297520" y="1673225"/>
            <a:ext cx="8550275" cy="4579938"/>
          </a:xfrm>
          <a:prstGeom prst="roundRect">
            <a:avLst>
              <a:gd name="adj" fmla="val 2546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lIns="36000" tIns="36000" rIns="36000" bIns="36000" spcCol="0" rtlCol="0" fromWordArt="0" anchor="ctr" forceAA="0">
            <a:noAutofit/>
          </a:bodyPr>
          <a:lstStyle>
            <a:lvl1pPr>
              <a:defRPr lang="en-US" smtClean="0">
                <a:solidFill>
                  <a:schemeClr val="lt1"/>
                </a:solidFill>
              </a:defRPr>
            </a:lvl1pPr>
            <a:lvl2pPr>
              <a:defRPr lang="en-US" smtClean="0">
                <a:solidFill>
                  <a:schemeClr val="lt1"/>
                </a:solidFill>
              </a:defRPr>
            </a:lvl2pPr>
            <a:lvl3pPr>
              <a:defRPr lang="en-US" smtClean="0">
                <a:solidFill>
                  <a:schemeClr val="lt1"/>
                </a:solidFill>
              </a:defRPr>
            </a:lvl3pPr>
            <a:lvl4pPr>
              <a:defRPr lang="en-US" smtClean="0">
                <a:solidFill>
                  <a:schemeClr val="lt1"/>
                </a:solidFill>
              </a:defRPr>
            </a:lvl4pPr>
            <a:lvl5pPr>
              <a:defRPr lang="en-ZA">
                <a:solidFill>
                  <a:schemeClr val="l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96863" y="1368425"/>
            <a:ext cx="8550275" cy="381000"/>
          </a:xfrm>
        </p:spPr>
        <p:txBody>
          <a:bodyPr/>
          <a:lstStyle>
            <a:lvl1pPr algn="ctr">
              <a:defRPr sz="1400">
                <a:solidFill>
                  <a:schemeClr val="tx1"/>
                </a:solidFill>
              </a:defRPr>
            </a:lvl1pPr>
            <a:lvl2pPr marL="90488" indent="0" algn="ctr">
              <a:buNone/>
              <a:defRPr sz="14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1"/>
          </p:nvPr>
        </p:nvSpPr>
        <p:spPr>
          <a:xfrm>
            <a:off x="602840" y="1673410"/>
            <a:ext cx="7938320" cy="4579800"/>
          </a:xfrm>
        </p:spPr>
        <p:txBody>
          <a:bodyPr rtlCol="0">
            <a:noAutofit/>
          </a:bodyPr>
          <a:lstStyle/>
          <a:p>
            <a:pPr lvl="0"/>
            <a:r>
              <a:rPr lang="en-US" noProof="0"/>
              <a:t>Click icon to add chart</a:t>
            </a:r>
            <a:endParaRPr lang="en-ZA" noProof="0"/>
          </a:p>
        </p:txBody>
      </p:sp>
      <p:sp>
        <p:nvSpPr>
          <p:cNvPr id="14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9884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458095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theme" Target="../theme/theme1.xml"/><Relationship Id="rId25" Type="http://schemas.openxmlformats.org/officeDocument/2006/relationships/image" Target="../media/image1.png"/><Relationship Id="rId26" Type="http://schemas.openxmlformats.org/officeDocument/2006/relationships/image" Target="../media/image2.jp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white">
          <a:xfrm>
            <a:off x="296863" y="76200"/>
            <a:ext cx="6411912" cy="833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96863" y="1292225"/>
            <a:ext cx="8550275" cy="4656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6863" y="6100763"/>
            <a:ext cx="8550275" cy="457200"/>
          </a:xfrm>
          <a:prstGeom prst="rect">
            <a:avLst/>
          </a:prstGeom>
        </p:spPr>
        <p:txBody>
          <a:bodyPr vert="horz" lIns="0" tIns="0" rIns="0" bIns="3600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100" i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ZA"/>
          </a:p>
        </p:txBody>
      </p:sp>
      <p:sp>
        <p:nvSpPr>
          <p:cNvPr id="7" name="Rectangle 6"/>
          <p:cNvSpPr/>
          <p:nvPr/>
        </p:nvSpPr>
        <p:spPr bwMode="gray">
          <a:xfrm>
            <a:off x="296863" y="6559550"/>
            <a:ext cx="4275137" cy="2984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lnSpc>
                <a:spcPct val="110000"/>
              </a:lnSpc>
              <a:spcBef>
                <a:spcPts val="13"/>
              </a:spcBef>
              <a:spcAft>
                <a:spcPts val="13"/>
              </a:spcAft>
              <a:defRPr/>
            </a:pPr>
            <a:r>
              <a:rPr lang="en-US" sz="800">
                <a:solidFill>
                  <a:schemeClr val="tx2"/>
                </a:solidFill>
                <a:ea typeface="ＭＳ Ｐゴシック" pitchFamily="34" charset="-128"/>
                <a:cs typeface="Arial" pitchFamily="34" charset="0"/>
              </a:rPr>
              <a:t>© Copyright Dimension Data</a:t>
            </a:r>
            <a:endParaRPr lang="en-ZA">
              <a:solidFill>
                <a:schemeClr val="tx2"/>
              </a:solidFill>
              <a:ea typeface="ＭＳ Ｐゴシック" pitchFamily="34" charset="-128"/>
            </a:endParaRPr>
          </a:p>
        </p:txBody>
      </p:sp>
      <p:sp>
        <p:nvSpPr>
          <p:cNvPr id="8" name="Rectangle 7"/>
          <p:cNvSpPr/>
          <p:nvPr/>
        </p:nvSpPr>
        <p:spPr bwMode="gray">
          <a:xfrm>
            <a:off x="8616950" y="6557963"/>
            <a:ext cx="376238" cy="306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r">
              <a:lnSpc>
                <a:spcPct val="110000"/>
              </a:lnSpc>
              <a:spcBef>
                <a:spcPts val="13"/>
              </a:spcBef>
              <a:spcAft>
                <a:spcPts val="13"/>
              </a:spcAft>
              <a:defRPr/>
            </a:pPr>
            <a:fld id="{095B94F5-F4C5-4BAE-ADDD-0B8E7B451725}" type="slidenum">
              <a:rPr lang="en-ZA" sz="1100" b="1">
                <a:solidFill>
                  <a:schemeClr val="accent1"/>
                </a:solidFill>
                <a:ea typeface="ＭＳ Ｐゴシック" pitchFamily="34" charset="-128"/>
              </a:rPr>
              <a:pPr algn="r">
                <a:lnSpc>
                  <a:spcPct val="110000"/>
                </a:lnSpc>
                <a:spcBef>
                  <a:spcPts val="13"/>
                </a:spcBef>
                <a:spcAft>
                  <a:spcPts val="13"/>
                </a:spcAft>
                <a:defRPr/>
              </a:pPr>
              <a:t>‹#›</a:t>
            </a:fld>
            <a:endParaRPr lang="en-ZA" b="1">
              <a:solidFill>
                <a:schemeClr val="accent1"/>
              </a:solidFill>
              <a:ea typeface="ＭＳ Ｐゴシック" pitchFamily="34" charset="-128"/>
            </a:endParaRPr>
          </a:p>
        </p:txBody>
      </p:sp>
      <p:sp>
        <p:nvSpPr>
          <p:cNvPr id="18" name="Rectangle 17"/>
          <p:cNvSpPr/>
          <p:nvPr/>
        </p:nvSpPr>
        <p:spPr bwMode="gray">
          <a:xfrm>
            <a:off x="6861175" y="6559550"/>
            <a:ext cx="1679575" cy="2984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r">
              <a:lnSpc>
                <a:spcPct val="110000"/>
              </a:lnSpc>
              <a:spcBef>
                <a:spcPts val="13"/>
              </a:spcBef>
              <a:spcAft>
                <a:spcPts val="13"/>
              </a:spcAft>
              <a:defRPr/>
            </a:pPr>
            <a:fld id="{AFDD45A7-BFCA-48E9-A43B-0D8CD6B27061}" type="datetime3">
              <a:rPr lang="en-ZA" sz="800">
                <a:solidFill>
                  <a:schemeClr val="tx2"/>
                </a:solidFill>
                <a:ea typeface="ＭＳ Ｐゴシック" pitchFamily="34" charset="-128"/>
                <a:cs typeface="Arial" pitchFamily="34" charset="0"/>
              </a:rPr>
              <a:pPr algn="r">
                <a:lnSpc>
                  <a:spcPct val="110000"/>
                </a:lnSpc>
                <a:spcBef>
                  <a:spcPts val="13"/>
                </a:spcBef>
                <a:spcAft>
                  <a:spcPts val="13"/>
                </a:spcAft>
                <a:defRPr/>
              </a:pPr>
              <a:t>19 September 2017</a:t>
            </a:fld>
            <a:endParaRPr lang="en-ZA">
              <a:solidFill>
                <a:schemeClr val="tx2"/>
              </a:solidFill>
              <a:ea typeface="ＭＳ Ｐゴシック" pitchFamily="34" charset="-128"/>
            </a:endParaRPr>
          </a:p>
        </p:txBody>
      </p:sp>
      <p:sp>
        <p:nvSpPr>
          <p:cNvPr id="1032" name="Rectangle 4"/>
          <p:cNvSpPr>
            <a:spLocks noChangeArrowheads="1"/>
          </p:cNvSpPr>
          <p:nvPr/>
        </p:nvSpPr>
        <p:spPr bwMode="gray">
          <a:xfrm>
            <a:off x="0" y="0"/>
            <a:ext cx="9144000" cy="106203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/>
          <a:p>
            <a:endParaRPr lang="nl-BE"/>
          </a:p>
        </p:txBody>
      </p:sp>
      <p:pic>
        <p:nvPicPr>
          <p:cNvPr id="1033" name="Picture 9"/>
          <p:cNvPicPr>
            <a:picLocks noChangeAspect="1"/>
          </p:cNvPicPr>
          <p:nvPr userDrawn="1"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7688" y="0"/>
            <a:ext cx="2246312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" name="Straight Connector 10"/>
          <p:cNvCxnSpPr/>
          <p:nvPr/>
        </p:nvCxnSpPr>
        <p:spPr bwMode="gray">
          <a:xfrm>
            <a:off x="0" y="6557963"/>
            <a:ext cx="9144000" cy="0"/>
          </a:xfrm>
          <a:prstGeom prst="line">
            <a:avLst/>
          </a:prstGeom>
          <a:ln w="19050">
            <a:solidFill>
              <a:srgbClr val="72BF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1153" y="169831"/>
            <a:ext cx="1729703" cy="54010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1" r:id="rId1"/>
    <p:sldLayoutId id="2147483802" r:id="rId2"/>
    <p:sldLayoutId id="2147483803" r:id="rId3"/>
    <p:sldLayoutId id="2147483794" r:id="rId4"/>
    <p:sldLayoutId id="2147483804" r:id="rId5"/>
    <p:sldLayoutId id="2147483795" r:id="rId6"/>
    <p:sldLayoutId id="2147483796" r:id="rId7"/>
    <p:sldLayoutId id="2147483805" r:id="rId8"/>
    <p:sldLayoutId id="2147483797" r:id="rId9"/>
    <p:sldLayoutId id="2147483798" r:id="rId10"/>
    <p:sldLayoutId id="2147483799" r:id="rId11"/>
    <p:sldLayoutId id="2147483800" r:id="rId12"/>
    <p:sldLayoutId id="2147483806" r:id="rId13"/>
    <p:sldLayoutId id="2147483807" r:id="rId14"/>
    <p:sldLayoutId id="2147483808" r:id="rId15"/>
    <p:sldLayoutId id="2147483809" r:id="rId16"/>
    <p:sldLayoutId id="2147483810" r:id="rId17"/>
    <p:sldLayoutId id="2147483811" r:id="rId18"/>
    <p:sldLayoutId id="2147483812" r:id="rId19"/>
    <p:sldLayoutId id="2147483813" r:id="rId20"/>
    <p:sldLayoutId id="2147483814" r:id="rId21"/>
    <p:sldLayoutId id="2147483815" r:id="rId22"/>
    <p:sldLayoutId id="2147483816" r:id="rId23"/>
  </p:sldLayoutIdLst>
  <p:txStyles>
    <p:titleStyle>
      <a:lvl1pPr algn="l" rtl="0" eaLnBrk="1" fontAlgn="base" hangingPunct="1">
        <a:lnSpc>
          <a:spcPct val="120000"/>
        </a:lnSpc>
        <a:spcBef>
          <a:spcPts val="200"/>
        </a:spcBef>
        <a:spcAft>
          <a:spcPts val="200"/>
        </a:spcAft>
        <a:defRPr sz="2000" kern="1200">
          <a:solidFill>
            <a:schemeClr val="bg1"/>
          </a:solidFill>
          <a:latin typeface="+mj-lt"/>
          <a:ea typeface="ＭＳ Ｐゴシック" charset="0"/>
          <a:cs typeface="ＭＳ Ｐゴシック" charset="0"/>
        </a:defRPr>
      </a:lvl1pPr>
      <a:lvl2pPr algn="l" rtl="0" eaLnBrk="1" fontAlgn="base" hangingPunct="1">
        <a:lnSpc>
          <a:spcPct val="120000"/>
        </a:lnSpc>
        <a:spcBef>
          <a:spcPts val="200"/>
        </a:spcBef>
        <a:spcAft>
          <a:spcPts val="200"/>
        </a:spcAft>
        <a:defRPr sz="2000">
          <a:solidFill>
            <a:schemeClr val="bg1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1" fontAlgn="base" hangingPunct="1">
        <a:lnSpc>
          <a:spcPct val="120000"/>
        </a:lnSpc>
        <a:spcBef>
          <a:spcPts val="200"/>
        </a:spcBef>
        <a:spcAft>
          <a:spcPts val="200"/>
        </a:spcAft>
        <a:defRPr sz="2000">
          <a:solidFill>
            <a:schemeClr val="bg1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1" fontAlgn="base" hangingPunct="1">
        <a:lnSpc>
          <a:spcPct val="120000"/>
        </a:lnSpc>
        <a:spcBef>
          <a:spcPts val="200"/>
        </a:spcBef>
        <a:spcAft>
          <a:spcPts val="200"/>
        </a:spcAft>
        <a:defRPr sz="2000">
          <a:solidFill>
            <a:schemeClr val="bg1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1" fontAlgn="base" hangingPunct="1">
        <a:lnSpc>
          <a:spcPct val="120000"/>
        </a:lnSpc>
        <a:spcBef>
          <a:spcPts val="200"/>
        </a:spcBef>
        <a:spcAft>
          <a:spcPts val="200"/>
        </a:spcAft>
        <a:defRPr sz="2000">
          <a:solidFill>
            <a:schemeClr val="bg1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lnSpc>
          <a:spcPct val="120000"/>
        </a:lnSpc>
        <a:spcBef>
          <a:spcPts val="200"/>
        </a:spcBef>
        <a:spcAft>
          <a:spcPts val="200"/>
        </a:spcAft>
        <a:defRPr sz="2000">
          <a:solidFill>
            <a:schemeClr val="bg1"/>
          </a:solidFill>
          <a:latin typeface="Arial" charset="0"/>
          <a:ea typeface="ＭＳ Ｐゴシック" charset="0"/>
          <a:cs typeface="ＭＳ Ｐゴシック" charset="0"/>
        </a:defRPr>
      </a:lvl6pPr>
      <a:lvl7pPr marL="914400" algn="l" rtl="0" eaLnBrk="1" fontAlgn="base" hangingPunct="1">
        <a:lnSpc>
          <a:spcPct val="120000"/>
        </a:lnSpc>
        <a:spcBef>
          <a:spcPts val="200"/>
        </a:spcBef>
        <a:spcAft>
          <a:spcPts val="200"/>
        </a:spcAft>
        <a:defRPr sz="2000">
          <a:solidFill>
            <a:schemeClr val="bg1"/>
          </a:solidFill>
          <a:latin typeface="Arial" charset="0"/>
          <a:ea typeface="ＭＳ Ｐゴシック" charset="0"/>
          <a:cs typeface="ＭＳ Ｐゴシック" charset="0"/>
        </a:defRPr>
      </a:lvl7pPr>
      <a:lvl8pPr marL="1371600" algn="l" rtl="0" eaLnBrk="1" fontAlgn="base" hangingPunct="1">
        <a:lnSpc>
          <a:spcPct val="120000"/>
        </a:lnSpc>
        <a:spcBef>
          <a:spcPts val="200"/>
        </a:spcBef>
        <a:spcAft>
          <a:spcPts val="200"/>
        </a:spcAft>
        <a:defRPr sz="2000">
          <a:solidFill>
            <a:schemeClr val="bg1"/>
          </a:solidFill>
          <a:latin typeface="Arial" charset="0"/>
          <a:ea typeface="ＭＳ Ｐゴシック" charset="0"/>
          <a:cs typeface="ＭＳ Ｐゴシック" charset="0"/>
        </a:defRPr>
      </a:lvl8pPr>
      <a:lvl9pPr marL="1828800" algn="l" rtl="0" eaLnBrk="1" fontAlgn="base" hangingPunct="1">
        <a:lnSpc>
          <a:spcPct val="120000"/>
        </a:lnSpc>
        <a:spcBef>
          <a:spcPts val="200"/>
        </a:spcBef>
        <a:spcAft>
          <a:spcPts val="200"/>
        </a:spcAft>
        <a:defRPr sz="2000">
          <a:solidFill>
            <a:schemeClr val="bg1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342900" indent="-342900" algn="l" rtl="0" eaLnBrk="1" fontAlgn="base" hangingPunct="1">
        <a:lnSpc>
          <a:spcPct val="114000"/>
        </a:lnSpc>
        <a:spcBef>
          <a:spcPts val="600"/>
        </a:spcBef>
        <a:spcAft>
          <a:spcPts val="100"/>
        </a:spcAft>
        <a:buFont typeface="Arial" charset="0"/>
        <a:defRPr sz="16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268288" indent="-177800" algn="l" rtl="0" eaLnBrk="1" fontAlgn="base" hangingPunct="1">
        <a:lnSpc>
          <a:spcPct val="114000"/>
        </a:lnSpc>
        <a:spcBef>
          <a:spcPts val="200"/>
        </a:spcBef>
        <a:spcAft>
          <a:spcPts val="40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534988" indent="-188913" algn="l" rtl="0" eaLnBrk="1" fontAlgn="base" hangingPunct="1">
        <a:lnSpc>
          <a:spcPct val="114000"/>
        </a:lnSpc>
        <a:spcBef>
          <a:spcPts val="100"/>
        </a:spcBef>
        <a:spcAft>
          <a:spcPts val="200"/>
        </a:spcAft>
        <a:buFont typeface="Arial" charset="0"/>
        <a:buChar char="›"/>
        <a:defRPr sz="16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085850" indent="-228600" algn="l" rtl="0" eaLnBrk="1" fontAlgn="base" hangingPunct="1">
        <a:lnSpc>
          <a:spcPct val="114000"/>
        </a:lnSpc>
        <a:spcBef>
          <a:spcPts val="100"/>
        </a:spcBef>
        <a:spcAft>
          <a:spcPts val="400"/>
        </a:spcAft>
        <a:buFont typeface="Arial" charset="0"/>
        <a:buChar char="»"/>
        <a:defRPr sz="16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1443038" indent="-173038" algn="l" rtl="0" eaLnBrk="1" fontAlgn="base" hangingPunct="1">
        <a:lnSpc>
          <a:spcPct val="114000"/>
        </a:lnSpc>
        <a:spcBef>
          <a:spcPts val="100"/>
        </a:spcBef>
        <a:spcAft>
          <a:spcPts val="600"/>
        </a:spcAft>
        <a:buFont typeface="Arial" charset="0"/>
        <a:buChar char="-"/>
        <a:defRPr sz="16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docs.microsoft.com/en-us/powershell/module/microsoft.powershell.core/about/about_variables?view=powershell-5.1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docs.microsoft.com/en-us/powershell/module/microsoft.powershell.core/about/about_comparison_operators?view=powershell-5.1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www.tomsitpro.com/articles/powershell-for-loop,2-845.html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msdn.microsoft.com/en-us/library/dd878324(v=vs.85).aspx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blogs.technet.microsoft.com/heyscriptingguy/2012/05/21/understanding-the-six-powershell-profiles/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blogs.msdn.microsoft.com/powershell/2017/06/09/getting-started-with-powershell-core-on-windows-mac-and-linux/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ahlbyk/posh-git" TargetMode="External"/><Relationship Id="rId4" Type="http://schemas.openxmlformats.org/officeDocument/2006/relationships/hyperlink" Target="https://www.powershellgallery.com/" TargetMode="External"/><Relationship Id="rId1" Type="http://schemas.openxmlformats.org/officeDocument/2006/relationships/slideLayout" Target="../slideLayouts/slideLayout4.xml"/><Relationship Id="rId2" Type="http://schemas.openxmlformats.org/officeDocument/2006/relationships/hyperlink" Target="http://www.powertheshell.com/isesteroids/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hyperlink" Target="https://4sysops.com/archives/powershell-versions-and-their-windows-version/" TargetMode="External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ZA" dirty="0">
                <a:ea typeface="ＭＳ Ｐゴシック" pitchFamily="34" charset="-128"/>
              </a:rPr>
              <a:t>Basic PowerShell</a:t>
            </a:r>
          </a:p>
        </p:txBody>
      </p:sp>
      <p:sp>
        <p:nvSpPr>
          <p:cNvPr id="18435" name="Text Placeholder 2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 eaLnBrk="1" hangingPunct="1"/>
            <a:r>
              <a:rPr lang="en-ZA" dirty="0">
                <a:ea typeface="ＭＳ Ｐゴシック" pitchFamily="34" charset="-128"/>
              </a:rPr>
              <a:t>An object oriented shell- and scripting language</a:t>
            </a:r>
          </a:p>
        </p:txBody>
      </p:sp>
      <p:pic>
        <p:nvPicPr>
          <p:cNvPr id="18436" name="Picture Placeholder 9"/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" b="173"/>
          <a:stretch>
            <a:fillRect/>
          </a:stretch>
        </p:blipFill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Basic commands</a:t>
            </a:r>
            <a:endParaRPr lang="x-none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5016629"/>
              </p:ext>
            </p:extLst>
          </p:nvPr>
        </p:nvGraphicFramePr>
        <p:xfrm>
          <a:off x="296863" y="1292225"/>
          <a:ext cx="8550276" cy="431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0092">
                  <a:extLst>
                    <a:ext uri="{9D8B030D-6E8A-4147-A177-3AD203B41FA5}">
                      <a16:colId xmlns:a16="http://schemas.microsoft.com/office/drawing/2014/main" xmlns="" val="2320351741"/>
                    </a:ext>
                  </a:extLst>
                </a:gridCol>
                <a:gridCol w="3081229">
                  <a:extLst>
                    <a:ext uri="{9D8B030D-6E8A-4147-A177-3AD203B41FA5}">
                      <a16:colId xmlns:a16="http://schemas.microsoft.com/office/drawing/2014/main" xmlns="" val="576986819"/>
                    </a:ext>
                  </a:extLst>
                </a:gridCol>
                <a:gridCol w="2618955">
                  <a:extLst>
                    <a:ext uri="{9D8B030D-6E8A-4147-A177-3AD203B41FA5}">
                      <a16:colId xmlns:a16="http://schemas.microsoft.com/office/drawing/2014/main" xmlns="" val="38224938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Command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Descriptions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Useful</a:t>
                      </a:r>
                      <a:r>
                        <a:rPr lang="en-US" baseline="0"/>
                        <a:t> options</a:t>
                      </a:r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23720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Update-Help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Update your local help</a:t>
                      </a:r>
                      <a:r>
                        <a:rPr lang="en-US" baseline="0"/>
                        <a:t> information to enable display of full help details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48557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Get-Help</a:t>
                      </a:r>
                      <a:r>
                        <a:rPr lang="en-US" baseline="0"/>
                        <a:t> &lt;command&gt;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Get help about a command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/>
                        <a:t>-ShowWindow</a:t>
                      </a:r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05758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Get-Command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Shows the available</a:t>
                      </a:r>
                      <a:r>
                        <a:rPr lang="en-US" baseline="0"/>
                        <a:t> commands in your session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-Verb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47849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Get-Item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Return a specific file</a:t>
                      </a:r>
                      <a:r>
                        <a:rPr lang="en-US" baseline="0"/>
                        <a:t> or directory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57633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Get-</a:t>
                      </a:r>
                      <a:r>
                        <a:rPr lang="en-US" err="1"/>
                        <a:t>ChildItem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Return the content of a directory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-</a:t>
                      </a:r>
                      <a:r>
                        <a:rPr lang="en-US" err="1"/>
                        <a:t>Recurse</a:t>
                      </a:r>
                      <a:endParaRPr lang="en-US"/>
                    </a:p>
                    <a:p>
                      <a:r>
                        <a:rPr lang="en-US"/>
                        <a:t>-Filter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58921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Get-Content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Read the content of a file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98789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Copy-Item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Copy file or directory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sz="1800" b="0" i="0" u="none" strike="noStrike" kern="1200" baseline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Recurse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35731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0598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297520" y="2132855"/>
            <a:ext cx="8550275" cy="4120307"/>
          </a:xfrm>
        </p:spPr>
        <p:txBody>
          <a:bodyPr/>
          <a:lstStyle/>
          <a:p>
            <a:endParaRPr lang="x-none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>
          <a:xfrm>
            <a:off x="296863" y="1357377"/>
            <a:ext cx="8550275" cy="631420"/>
          </a:xfrm>
        </p:spPr>
        <p:txBody>
          <a:bodyPr/>
          <a:lstStyle/>
          <a:p>
            <a:pPr algn="l"/>
            <a:r>
              <a:rPr lang="en-US" dirty="0"/>
              <a:t>Piping works virtually everywhere in PowerShell. </a:t>
            </a:r>
          </a:p>
          <a:p>
            <a:pPr algn="l"/>
            <a:r>
              <a:rPr lang="en-US" dirty="0"/>
              <a:t>Windows PowerShell does not pipe text between commands. it pipes objects.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Pipelines</a:t>
            </a:r>
            <a:endParaRPr lang="x-none"/>
          </a:p>
        </p:txBody>
      </p:sp>
      <p:sp>
        <p:nvSpPr>
          <p:cNvPr id="6" name="Rectangle 5"/>
          <p:cNvSpPr/>
          <p:nvPr/>
        </p:nvSpPr>
        <p:spPr>
          <a:xfrm>
            <a:off x="278560" y="2155464"/>
            <a:ext cx="8568578" cy="36471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i="1">
                <a:latin typeface="Lucida Console" panose="020B0609040504020204" pitchFamily="49" charset="0"/>
              </a:rPr>
              <a:t>Examples:</a:t>
            </a:r>
          </a:p>
          <a:p>
            <a:pPr>
              <a:lnSpc>
                <a:spcPct val="150000"/>
              </a:lnSpc>
            </a:pPr>
            <a:r>
              <a:rPr lang="en-US" sz="1400">
                <a:latin typeface="Lucida Console" panose="020B0609040504020204" pitchFamily="49" charset="0"/>
              </a:rPr>
              <a:t>Get child items as paged output in the terminal:</a:t>
            </a:r>
          </a:p>
          <a:p>
            <a:pPr>
              <a:lnSpc>
                <a:spcPct val="150000"/>
              </a:lnSpc>
            </a:pPr>
            <a:r>
              <a:rPr lang="en-US" sz="1400">
                <a:solidFill>
                  <a:srgbClr val="0000FF"/>
                </a:solidFill>
                <a:latin typeface="Lucida Console" panose="020B0609040504020204" pitchFamily="49" charset="0"/>
              </a:rPr>
              <a:t>  Get-</a:t>
            </a:r>
            <a:r>
              <a:rPr lang="en-US" sz="1400" err="1">
                <a:solidFill>
                  <a:srgbClr val="0000FF"/>
                </a:solidFill>
                <a:latin typeface="Lucida Console" panose="020B0609040504020204" pitchFamily="49" charset="0"/>
              </a:rPr>
              <a:t>ChildItem</a:t>
            </a:r>
            <a:r>
              <a:rPr lang="en-US" sz="140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>
                <a:solidFill>
                  <a:srgbClr val="000080"/>
                </a:solidFill>
                <a:latin typeface="Lucida Console" panose="020B0609040504020204" pitchFamily="49" charset="0"/>
              </a:rPr>
              <a:t>-Path</a:t>
            </a:r>
            <a:r>
              <a:rPr lang="en-US" sz="140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>
                <a:solidFill>
                  <a:srgbClr val="8A2BE2"/>
                </a:solidFill>
                <a:latin typeface="Lucida Console" panose="020B0609040504020204" pitchFamily="49" charset="0"/>
              </a:rPr>
              <a:t>C:\WINDOWS\System32</a:t>
            </a:r>
            <a:r>
              <a:rPr lang="en-US" sz="140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US" sz="140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>
                <a:solidFill>
                  <a:srgbClr val="0000FF"/>
                </a:solidFill>
                <a:latin typeface="Lucida Console" panose="020B0609040504020204" pitchFamily="49" charset="0"/>
              </a:rPr>
              <a:t>Out-Host</a:t>
            </a:r>
            <a:r>
              <a:rPr lang="en-US" sz="140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>
                <a:solidFill>
                  <a:srgbClr val="000080"/>
                </a:solidFill>
                <a:latin typeface="Lucida Console" panose="020B0609040504020204" pitchFamily="49" charset="0"/>
              </a:rPr>
              <a:t>-Paging</a:t>
            </a:r>
            <a:endParaRPr lang="en-US" sz="140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>
              <a:lnSpc>
                <a:spcPct val="150000"/>
              </a:lnSpc>
            </a:pPr>
            <a:endParaRPr lang="nl-BE" sz="140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>
              <a:lnSpc>
                <a:spcPct val="150000"/>
              </a:lnSpc>
            </a:pPr>
            <a:r>
              <a:rPr lang="nl-BE" sz="1400">
                <a:latin typeface="Lucida Console" panose="020B0609040504020204" pitchFamily="49" charset="0"/>
              </a:rPr>
              <a:t>Show child items as grid view:</a:t>
            </a:r>
            <a:br>
              <a:rPr lang="nl-BE" sz="1400">
                <a:latin typeface="Lucida Console" panose="020B0609040504020204" pitchFamily="49" charset="0"/>
              </a:rPr>
            </a:br>
            <a:r>
              <a:rPr lang="nl-BE" sz="1400">
                <a:solidFill>
                  <a:srgbClr val="0000FF"/>
                </a:solidFill>
                <a:latin typeface="Lucida Console" panose="020B0609040504020204" pitchFamily="49" charset="0"/>
              </a:rPr>
              <a:t>  Get-ChildItem</a:t>
            </a:r>
            <a:r>
              <a:rPr lang="nl-BE" sz="140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sz="1400">
                <a:solidFill>
                  <a:srgbClr val="8A2BE2"/>
                </a:solidFill>
                <a:latin typeface="Lucida Console" panose="020B0609040504020204" pitchFamily="49" charset="0"/>
              </a:rPr>
              <a:t>.\</a:t>
            </a:r>
            <a:r>
              <a:rPr lang="nl-BE" sz="140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sz="1400">
                <a:solidFill>
                  <a:srgbClr val="000080"/>
                </a:solidFill>
                <a:latin typeface="Lucida Console" panose="020B0609040504020204" pitchFamily="49" charset="0"/>
              </a:rPr>
              <a:t>-Recurse</a:t>
            </a:r>
            <a:r>
              <a:rPr lang="nl-BE" sz="140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sz="140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nl-BE" sz="140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sz="1400">
                <a:solidFill>
                  <a:srgbClr val="0000FF"/>
                </a:solidFill>
                <a:latin typeface="Lucida Console" panose="020B0609040504020204" pitchFamily="49" charset="0"/>
              </a:rPr>
              <a:t>Out-GridView </a:t>
            </a:r>
          </a:p>
          <a:p>
            <a:pPr>
              <a:lnSpc>
                <a:spcPct val="150000"/>
              </a:lnSpc>
            </a:pPr>
            <a:endParaRPr lang="nl-BE" sz="140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>
              <a:lnSpc>
                <a:spcPct val="150000"/>
              </a:lnSpc>
            </a:pPr>
            <a:r>
              <a:rPr lang="nl-BE" sz="1400">
                <a:latin typeface="Lucida Console" panose="020B0609040504020204" pitchFamily="49" charset="0"/>
              </a:rPr>
              <a:t>Get child items of directory, visualise and print the made selections name:</a:t>
            </a:r>
          </a:p>
          <a:p>
            <a:r>
              <a:rPr lang="en-US" sz="1400">
                <a:solidFill>
                  <a:srgbClr val="0000FF"/>
                </a:solidFill>
                <a:latin typeface="Lucida Console" panose="020B0609040504020204" pitchFamily="49" charset="0"/>
              </a:rPr>
              <a:t>  Get-</a:t>
            </a:r>
            <a:r>
              <a:rPr lang="en-US" sz="1400" err="1">
                <a:solidFill>
                  <a:srgbClr val="0000FF"/>
                </a:solidFill>
                <a:latin typeface="Lucida Console" panose="020B0609040504020204" pitchFamily="49" charset="0"/>
              </a:rPr>
              <a:t>ChildItem</a:t>
            </a:r>
            <a:r>
              <a:rPr lang="en-US" sz="140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>
                <a:solidFill>
                  <a:srgbClr val="8A2BE2"/>
                </a:solidFill>
                <a:latin typeface="Lucida Console" panose="020B0609040504020204" pitchFamily="49" charset="0"/>
              </a:rPr>
              <a:t>.\</a:t>
            </a:r>
            <a:r>
              <a:rPr lang="en-US" sz="140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400" err="1">
                <a:solidFill>
                  <a:srgbClr val="000080"/>
                </a:solidFill>
                <a:latin typeface="Lucida Console" panose="020B0609040504020204" pitchFamily="49" charset="0"/>
              </a:rPr>
              <a:t>Recurse</a:t>
            </a:r>
            <a:r>
              <a:rPr lang="en-US" sz="140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US" sz="140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  <a:p>
            <a:r>
              <a:rPr lang="en-US" sz="1400">
                <a:solidFill>
                  <a:prstClr val="black"/>
                </a:solidFill>
                <a:latin typeface="Lucida Console" panose="020B0609040504020204" pitchFamily="49" charset="0"/>
              </a:rPr>
              <a:t>	</a:t>
            </a:r>
            <a:r>
              <a:rPr lang="en-US" sz="1400">
                <a:solidFill>
                  <a:srgbClr val="0000FF"/>
                </a:solidFill>
                <a:latin typeface="Lucida Console" panose="020B0609040504020204" pitchFamily="49" charset="0"/>
              </a:rPr>
              <a:t>Out-</a:t>
            </a:r>
            <a:r>
              <a:rPr lang="en-US" sz="1400" err="1">
                <a:solidFill>
                  <a:srgbClr val="0000FF"/>
                </a:solidFill>
                <a:latin typeface="Lucida Console" panose="020B0609040504020204" pitchFamily="49" charset="0"/>
              </a:rPr>
              <a:t>GridView</a:t>
            </a:r>
            <a:r>
              <a:rPr lang="en-US" sz="140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400" err="1">
                <a:solidFill>
                  <a:srgbClr val="000080"/>
                </a:solidFill>
                <a:latin typeface="Lucida Console" panose="020B0609040504020204" pitchFamily="49" charset="0"/>
              </a:rPr>
              <a:t>PassThru</a:t>
            </a:r>
            <a:r>
              <a:rPr lang="en-US" sz="140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US" sz="140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  <a:p>
            <a:r>
              <a:rPr lang="en-US" sz="1400">
                <a:solidFill>
                  <a:prstClr val="black"/>
                </a:solidFill>
                <a:latin typeface="Lucida Console" panose="020B0609040504020204" pitchFamily="49" charset="0"/>
              </a:rPr>
              <a:t>	</a:t>
            </a:r>
            <a:r>
              <a:rPr lang="en-US" sz="1400" err="1">
                <a:solidFill>
                  <a:srgbClr val="0000FF"/>
                </a:solidFill>
                <a:latin typeface="Lucida Console" panose="020B0609040504020204" pitchFamily="49" charset="0"/>
              </a:rPr>
              <a:t>foreach</a:t>
            </a:r>
            <a:r>
              <a:rPr lang="en-US" sz="1400">
                <a:solidFill>
                  <a:prstClr val="black"/>
                </a:solidFill>
                <a:latin typeface="Lucida Console" panose="020B0609040504020204" pitchFamily="49" charset="0"/>
              </a:rPr>
              <a:t> { </a:t>
            </a:r>
            <a:r>
              <a:rPr lang="en-US" sz="1400">
                <a:solidFill>
                  <a:srgbClr val="0000FF"/>
                </a:solidFill>
                <a:latin typeface="Lucida Console" panose="020B0609040504020204" pitchFamily="49" charset="0"/>
              </a:rPr>
              <a:t>Write-Host</a:t>
            </a:r>
            <a:r>
              <a:rPr lang="en-US" sz="140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>
                <a:solidFill>
                  <a:srgbClr val="FF4500"/>
                </a:solidFill>
                <a:latin typeface="Lucida Console" panose="020B0609040504020204" pitchFamily="49" charset="0"/>
              </a:rPr>
              <a:t>$_</a:t>
            </a:r>
            <a:r>
              <a:rPr lang="en-US" sz="140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sz="1400">
                <a:solidFill>
                  <a:prstClr val="black"/>
                </a:solidFill>
                <a:latin typeface="Lucida Console" panose="020B0609040504020204" pitchFamily="49" charset="0"/>
              </a:rPr>
              <a:t>Name </a:t>
            </a:r>
            <a:r>
              <a:rPr lang="en-US" sz="140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400" err="1">
                <a:solidFill>
                  <a:srgbClr val="000080"/>
                </a:solidFill>
                <a:latin typeface="Lucida Console" panose="020B0609040504020204" pitchFamily="49" charset="0"/>
              </a:rPr>
              <a:t>ForegroundColor</a:t>
            </a:r>
            <a:r>
              <a:rPr lang="en-US" sz="140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>
                <a:solidFill>
                  <a:srgbClr val="8A2BE2"/>
                </a:solidFill>
                <a:latin typeface="Lucida Console" panose="020B0609040504020204" pitchFamily="49" charset="0"/>
              </a:rPr>
              <a:t>Green</a:t>
            </a:r>
            <a:r>
              <a:rPr lang="en-US" sz="1400">
                <a:solidFill>
                  <a:prstClr val="black"/>
                </a:solidFill>
                <a:latin typeface="Lucida Console" panose="020B0609040504020204" pitchFamily="49" charset="0"/>
              </a:rPr>
              <a:t> } </a:t>
            </a:r>
          </a:p>
          <a:p>
            <a:pPr>
              <a:lnSpc>
                <a:spcPct val="150000"/>
              </a:lnSpc>
            </a:pPr>
            <a:endParaRPr lang="nl-BE" sz="1400">
              <a:solidFill>
                <a:srgbClr val="0000FF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9594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Aliases</a:t>
            </a:r>
            <a:endParaRPr lang="x-non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Aliases are easily created using the Set-Alias:</a:t>
            </a:r>
          </a:p>
          <a:p>
            <a:r>
              <a:rPr lang="en-US"/>
              <a:t>For example:</a:t>
            </a:r>
          </a:p>
          <a:p>
            <a:r>
              <a:rPr lang="nl-BE"/>
              <a:t>	</a:t>
            </a:r>
            <a:r>
              <a:rPr lang="nl-BE">
                <a:solidFill>
                  <a:srgbClr val="0000FF"/>
                </a:solidFill>
                <a:latin typeface="Lucida Console" panose="020B0609040504020204" pitchFamily="49" charset="0"/>
              </a:rPr>
              <a:t>Set-Alias</a:t>
            </a:r>
            <a:r>
              <a:rPr lang="nl-BE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>
                <a:solidFill>
                  <a:srgbClr val="8A2BE2"/>
                </a:solidFill>
                <a:latin typeface="Lucida Console" panose="020B0609040504020204" pitchFamily="49" charset="0"/>
              </a:rPr>
              <a:t>g</a:t>
            </a:r>
            <a:r>
              <a:rPr lang="nl-BE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>
                <a:solidFill>
                  <a:srgbClr val="8A2BE2"/>
                </a:solidFill>
                <a:latin typeface="Lucida Console" panose="020B0609040504020204" pitchFamily="49" charset="0"/>
              </a:rPr>
              <a:t>git </a:t>
            </a:r>
          </a:p>
          <a:p>
            <a:endParaRPr lang="en-US"/>
          </a:p>
          <a:p>
            <a:r>
              <a:rPr lang="en-US"/>
              <a:t>You can get a list of the configured aliases using Get-Alias:</a:t>
            </a:r>
          </a:p>
          <a:p>
            <a:r>
              <a:rPr lang="en-US"/>
              <a:t>For example:</a:t>
            </a:r>
          </a:p>
          <a:p>
            <a:r>
              <a:rPr lang="nl-BE">
                <a:solidFill>
                  <a:srgbClr val="0101FD"/>
                </a:solidFill>
                <a:latin typeface="Consolas" panose="020B0609020204030204" pitchFamily="49" charset="0"/>
              </a:rPr>
              <a:t>	Get-Alias</a:t>
            </a:r>
          </a:p>
          <a:p>
            <a:r>
              <a:rPr lang="nl-BE">
                <a:solidFill>
                  <a:srgbClr val="0101FD"/>
                </a:solidFill>
                <a:latin typeface="Consolas" panose="020B0609020204030204" pitchFamily="49" charset="0"/>
              </a:rPr>
              <a:t>	Get-Alias g*</a:t>
            </a:r>
            <a:endParaRPr lang="en-US"/>
          </a:p>
          <a:p>
            <a:endParaRPr lang="en-US"/>
          </a:p>
          <a:p>
            <a:r>
              <a:rPr lang="en-US"/>
              <a:t>Storing Aliases can be done using the $profile</a:t>
            </a:r>
          </a:p>
          <a:p>
            <a:r>
              <a:rPr lang="en-US"/>
              <a:t>If not stored, they will be gone after your PS session </a:t>
            </a:r>
            <a:r>
              <a:rPr lang="en-US" smtClean="0"/>
              <a:t>closes</a:t>
            </a:r>
          </a:p>
          <a:p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505485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Aliases compared</a:t>
            </a:r>
            <a:endParaRPr lang="x-none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5940266"/>
              </p:ext>
            </p:extLst>
          </p:nvPr>
        </p:nvGraphicFramePr>
        <p:xfrm>
          <a:off x="296863" y="1292225"/>
          <a:ext cx="8550276" cy="493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7569">
                  <a:extLst>
                    <a:ext uri="{9D8B030D-6E8A-4147-A177-3AD203B41FA5}">
                      <a16:colId xmlns:a16="http://schemas.microsoft.com/office/drawing/2014/main" xmlns="" val="1724456608"/>
                    </a:ext>
                  </a:extLst>
                </a:gridCol>
                <a:gridCol w="2137569">
                  <a:extLst>
                    <a:ext uri="{9D8B030D-6E8A-4147-A177-3AD203B41FA5}">
                      <a16:colId xmlns:a16="http://schemas.microsoft.com/office/drawing/2014/main" xmlns="" val="2784185600"/>
                    </a:ext>
                  </a:extLst>
                </a:gridCol>
                <a:gridCol w="2137569">
                  <a:extLst>
                    <a:ext uri="{9D8B030D-6E8A-4147-A177-3AD203B41FA5}">
                      <a16:colId xmlns:a16="http://schemas.microsoft.com/office/drawing/2014/main" xmlns="" val="3594831770"/>
                    </a:ext>
                  </a:extLst>
                </a:gridCol>
                <a:gridCol w="2137569">
                  <a:extLst>
                    <a:ext uri="{9D8B030D-6E8A-4147-A177-3AD203B41FA5}">
                      <a16:colId xmlns:a16="http://schemas.microsoft.com/office/drawing/2014/main" xmlns="" val="11288150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nl-BE" sz="1200" b="0">
                          <a:effectLst/>
                          <a:latin typeface="segoe-ui_semibold"/>
                        </a:rPr>
                        <a:t>CMD Command</a:t>
                      </a:r>
                    </a:p>
                  </a:txBody>
                  <a:tcPr marL="152400" marR="152400" marT="114300" marB="1143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BE" sz="1200" b="0">
                          <a:effectLst/>
                          <a:latin typeface="segoe-ui_semibold"/>
                        </a:rPr>
                        <a:t>UNIX Command</a:t>
                      </a:r>
                    </a:p>
                  </a:txBody>
                  <a:tcPr marL="152400" marR="152400" marT="114300" marB="1143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BE" sz="1200" b="0">
                          <a:effectLst/>
                          <a:latin typeface="segoe-ui_semibold"/>
                        </a:rPr>
                        <a:t>PS Command</a:t>
                      </a:r>
                    </a:p>
                  </a:txBody>
                  <a:tcPr marL="152400" marR="152400" marT="114300" marB="1143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BE" sz="1200" b="0">
                          <a:effectLst/>
                          <a:latin typeface="segoe-ui_semibold"/>
                        </a:rPr>
                        <a:t>PS Alias</a:t>
                      </a:r>
                    </a:p>
                  </a:txBody>
                  <a:tcPr marL="152400" marR="152400" marT="114300" marB="114300" anchor="b"/>
                </a:tc>
                <a:extLst>
                  <a:ext uri="{0D108BD9-81ED-4DB2-BD59-A6C34878D82A}">
                    <a16:rowId xmlns:a16="http://schemas.microsoft.com/office/drawing/2014/main" xmlns="" val="4093228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nl-BE" sz="1200" b="1">
                          <a:effectLst/>
                          <a:latin typeface="segoe-ui_bold"/>
                        </a:rPr>
                        <a:t>dir</a:t>
                      </a:r>
                      <a:endParaRPr lang="nl-BE" sz="1200">
                        <a:effectLst/>
                      </a:endParaRPr>
                    </a:p>
                  </a:txBody>
                  <a:tcPr marL="152400" marR="152400" marT="114300" marB="1143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BE" sz="1200" b="1">
                          <a:effectLst/>
                          <a:latin typeface="segoe-ui_bold"/>
                        </a:rPr>
                        <a:t>ls</a:t>
                      </a:r>
                      <a:endParaRPr lang="nl-BE" sz="1200">
                        <a:effectLst/>
                      </a:endParaRPr>
                    </a:p>
                  </a:txBody>
                  <a:tcPr marL="152400" marR="152400" marT="114300" marB="1143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BE" sz="1200" b="1">
                          <a:effectLst/>
                          <a:latin typeface="segoe-ui_bold"/>
                        </a:rPr>
                        <a:t>Get-ChildItem</a:t>
                      </a:r>
                      <a:endParaRPr lang="nl-BE" sz="1200">
                        <a:effectLst/>
                      </a:endParaRPr>
                    </a:p>
                  </a:txBody>
                  <a:tcPr marL="152400" marR="152400" marT="114300" marB="1143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BE" sz="1200" b="1">
                          <a:effectLst/>
                          <a:latin typeface="segoe-ui_bold"/>
                        </a:rPr>
                        <a:t>gci</a:t>
                      </a:r>
                      <a:endParaRPr lang="nl-BE" sz="1200">
                        <a:effectLst/>
                      </a:endParaRPr>
                    </a:p>
                  </a:txBody>
                  <a:tcPr marL="152400" marR="152400" marT="114300" marB="114300"/>
                </a:tc>
                <a:extLst>
                  <a:ext uri="{0D108BD9-81ED-4DB2-BD59-A6C34878D82A}">
                    <a16:rowId xmlns:a16="http://schemas.microsoft.com/office/drawing/2014/main" xmlns="" val="341268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nl-BE" sz="1200" b="1">
                          <a:effectLst/>
                          <a:latin typeface="segoe-ui_bold"/>
                        </a:rPr>
                        <a:t>cls</a:t>
                      </a:r>
                      <a:endParaRPr lang="nl-BE" sz="1200">
                        <a:effectLst/>
                      </a:endParaRPr>
                    </a:p>
                  </a:txBody>
                  <a:tcPr marL="152400" marR="152400" marT="114300" marB="1143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BE" sz="1200" b="1">
                          <a:effectLst/>
                          <a:latin typeface="segoe-ui_bold"/>
                        </a:rPr>
                        <a:t>clear</a:t>
                      </a:r>
                      <a:endParaRPr lang="nl-BE" sz="1200">
                        <a:effectLst/>
                      </a:endParaRPr>
                    </a:p>
                  </a:txBody>
                  <a:tcPr marL="152400" marR="152400" marT="114300" marB="1143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BE" sz="1200" b="1">
                          <a:effectLst/>
                          <a:latin typeface="segoe-ui_bold"/>
                        </a:rPr>
                        <a:t>Clear-Host</a:t>
                      </a:r>
                      <a:r>
                        <a:rPr lang="nl-BE" sz="1200">
                          <a:effectLst/>
                        </a:rPr>
                        <a:t> (function)</a:t>
                      </a:r>
                    </a:p>
                  </a:txBody>
                  <a:tcPr marL="152400" marR="152400" marT="114300" marB="1143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BE" sz="1200" b="1">
                          <a:effectLst/>
                          <a:latin typeface="segoe-ui_bold"/>
                        </a:rPr>
                        <a:t>cls</a:t>
                      </a:r>
                      <a:endParaRPr lang="nl-BE" sz="1200">
                        <a:effectLst/>
                      </a:endParaRPr>
                    </a:p>
                  </a:txBody>
                  <a:tcPr marL="152400" marR="152400" marT="114300" marB="114300"/>
                </a:tc>
                <a:extLst>
                  <a:ext uri="{0D108BD9-81ED-4DB2-BD59-A6C34878D82A}">
                    <a16:rowId xmlns:a16="http://schemas.microsoft.com/office/drawing/2014/main" xmlns="" val="798115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nl-BE" sz="1200" b="1">
                          <a:effectLst/>
                          <a:latin typeface="segoe-ui_bold"/>
                        </a:rPr>
                        <a:t>del, erase, rmdir</a:t>
                      </a:r>
                      <a:endParaRPr lang="nl-BE" sz="1200">
                        <a:effectLst/>
                      </a:endParaRPr>
                    </a:p>
                  </a:txBody>
                  <a:tcPr marL="152400" marR="152400" marT="114300" marB="1143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BE" sz="1200" b="1">
                          <a:effectLst/>
                          <a:latin typeface="segoe-ui_bold"/>
                        </a:rPr>
                        <a:t>rm</a:t>
                      </a:r>
                      <a:endParaRPr lang="nl-BE" sz="1200">
                        <a:effectLst/>
                      </a:endParaRPr>
                    </a:p>
                  </a:txBody>
                  <a:tcPr marL="152400" marR="152400" marT="114300" marB="1143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BE" sz="1200" b="1">
                          <a:effectLst/>
                          <a:latin typeface="segoe-ui_bold"/>
                        </a:rPr>
                        <a:t>Remove-Item</a:t>
                      </a:r>
                      <a:endParaRPr lang="nl-BE" sz="1200">
                        <a:effectLst/>
                      </a:endParaRPr>
                    </a:p>
                  </a:txBody>
                  <a:tcPr marL="152400" marR="152400" marT="114300" marB="1143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BE" sz="1200" b="1">
                          <a:effectLst/>
                          <a:latin typeface="segoe-ui_bold"/>
                        </a:rPr>
                        <a:t>ri</a:t>
                      </a:r>
                      <a:endParaRPr lang="nl-BE" sz="1200">
                        <a:effectLst/>
                      </a:endParaRPr>
                    </a:p>
                  </a:txBody>
                  <a:tcPr marL="152400" marR="152400" marT="114300" marB="114300"/>
                </a:tc>
                <a:extLst>
                  <a:ext uri="{0D108BD9-81ED-4DB2-BD59-A6C34878D82A}">
                    <a16:rowId xmlns:a16="http://schemas.microsoft.com/office/drawing/2014/main" xmlns="" val="1900400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nl-BE" sz="1200" b="1">
                          <a:effectLst/>
                          <a:latin typeface="segoe-ui_bold"/>
                        </a:rPr>
                        <a:t>copy</a:t>
                      </a:r>
                      <a:endParaRPr lang="nl-BE" sz="1200">
                        <a:effectLst/>
                      </a:endParaRPr>
                    </a:p>
                  </a:txBody>
                  <a:tcPr marL="152400" marR="152400" marT="114300" marB="1143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BE" sz="1200" b="1">
                          <a:effectLst/>
                          <a:latin typeface="segoe-ui_bold"/>
                        </a:rPr>
                        <a:t>cp</a:t>
                      </a:r>
                      <a:endParaRPr lang="nl-BE" sz="1200">
                        <a:effectLst/>
                      </a:endParaRPr>
                    </a:p>
                  </a:txBody>
                  <a:tcPr marL="152400" marR="152400" marT="114300" marB="1143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BE" sz="1200" b="1">
                          <a:effectLst/>
                          <a:latin typeface="segoe-ui_bold"/>
                        </a:rPr>
                        <a:t>Copy-Item</a:t>
                      </a:r>
                      <a:endParaRPr lang="nl-BE" sz="1200">
                        <a:effectLst/>
                      </a:endParaRPr>
                    </a:p>
                  </a:txBody>
                  <a:tcPr marL="152400" marR="152400" marT="114300" marB="1143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BE" sz="1200" b="1">
                          <a:effectLst/>
                          <a:latin typeface="segoe-ui_bold"/>
                        </a:rPr>
                        <a:t>ci</a:t>
                      </a:r>
                      <a:endParaRPr lang="nl-BE" sz="1200">
                        <a:effectLst/>
                      </a:endParaRPr>
                    </a:p>
                  </a:txBody>
                  <a:tcPr marL="152400" marR="152400" marT="114300" marB="114300"/>
                </a:tc>
                <a:extLst>
                  <a:ext uri="{0D108BD9-81ED-4DB2-BD59-A6C34878D82A}">
                    <a16:rowId xmlns:a16="http://schemas.microsoft.com/office/drawing/2014/main" xmlns="" val="1768335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nl-BE" sz="1200" b="1">
                          <a:effectLst/>
                          <a:latin typeface="segoe-ui_bold"/>
                        </a:rPr>
                        <a:t>move</a:t>
                      </a:r>
                      <a:endParaRPr lang="nl-BE" sz="1200">
                        <a:effectLst/>
                      </a:endParaRPr>
                    </a:p>
                  </a:txBody>
                  <a:tcPr marL="152400" marR="152400" marT="114300" marB="1143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BE" sz="1200" b="1">
                          <a:effectLst/>
                          <a:latin typeface="segoe-ui_bold"/>
                        </a:rPr>
                        <a:t>mv</a:t>
                      </a:r>
                      <a:endParaRPr lang="nl-BE" sz="1200">
                        <a:effectLst/>
                      </a:endParaRPr>
                    </a:p>
                  </a:txBody>
                  <a:tcPr marL="152400" marR="152400" marT="114300" marB="1143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BE" sz="1200" b="1">
                          <a:effectLst/>
                          <a:latin typeface="segoe-ui_bold"/>
                        </a:rPr>
                        <a:t>Move-Item</a:t>
                      </a:r>
                      <a:endParaRPr lang="nl-BE" sz="1200">
                        <a:effectLst/>
                      </a:endParaRPr>
                    </a:p>
                  </a:txBody>
                  <a:tcPr marL="152400" marR="152400" marT="114300" marB="1143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BE" sz="1200" b="1">
                          <a:effectLst/>
                          <a:latin typeface="segoe-ui_bold"/>
                        </a:rPr>
                        <a:t>mi</a:t>
                      </a:r>
                      <a:endParaRPr lang="nl-BE" sz="1200">
                        <a:effectLst/>
                      </a:endParaRPr>
                    </a:p>
                  </a:txBody>
                  <a:tcPr marL="152400" marR="152400" marT="114300" marB="114300"/>
                </a:tc>
                <a:extLst>
                  <a:ext uri="{0D108BD9-81ED-4DB2-BD59-A6C34878D82A}">
                    <a16:rowId xmlns:a16="http://schemas.microsoft.com/office/drawing/2014/main" xmlns="" val="2355555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nl-BE" sz="1200" b="1">
                          <a:effectLst/>
                          <a:latin typeface="segoe-ui_bold"/>
                        </a:rPr>
                        <a:t>rename</a:t>
                      </a:r>
                      <a:endParaRPr lang="nl-BE" sz="1200">
                        <a:effectLst/>
                      </a:endParaRPr>
                    </a:p>
                  </a:txBody>
                  <a:tcPr marL="152400" marR="152400" marT="114300" marB="1143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BE" sz="1200" b="1">
                          <a:effectLst/>
                          <a:latin typeface="segoe-ui_bold"/>
                        </a:rPr>
                        <a:t>mv</a:t>
                      </a:r>
                      <a:endParaRPr lang="nl-BE" sz="1200">
                        <a:effectLst/>
                      </a:endParaRPr>
                    </a:p>
                  </a:txBody>
                  <a:tcPr marL="152400" marR="152400" marT="114300" marB="1143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BE" sz="1200" b="1">
                          <a:effectLst/>
                          <a:latin typeface="segoe-ui_bold"/>
                        </a:rPr>
                        <a:t>Rename-Item</a:t>
                      </a:r>
                      <a:endParaRPr lang="nl-BE" sz="1200">
                        <a:effectLst/>
                      </a:endParaRPr>
                    </a:p>
                  </a:txBody>
                  <a:tcPr marL="152400" marR="152400" marT="114300" marB="1143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BE" sz="1200" b="1">
                          <a:effectLst/>
                          <a:latin typeface="segoe-ui_bold"/>
                        </a:rPr>
                        <a:t>rni</a:t>
                      </a:r>
                      <a:endParaRPr lang="nl-BE" sz="1200">
                        <a:effectLst/>
                      </a:endParaRPr>
                    </a:p>
                  </a:txBody>
                  <a:tcPr marL="152400" marR="152400" marT="114300" marB="114300"/>
                </a:tc>
                <a:extLst>
                  <a:ext uri="{0D108BD9-81ED-4DB2-BD59-A6C34878D82A}">
                    <a16:rowId xmlns:a16="http://schemas.microsoft.com/office/drawing/2014/main" xmlns="" val="2603599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nl-BE" sz="1200" b="1">
                          <a:effectLst/>
                          <a:latin typeface="segoe-ui_bold"/>
                        </a:rPr>
                        <a:t>type</a:t>
                      </a:r>
                      <a:endParaRPr lang="nl-BE" sz="1200">
                        <a:effectLst/>
                      </a:endParaRPr>
                    </a:p>
                  </a:txBody>
                  <a:tcPr marL="152400" marR="152400" marT="114300" marB="1143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BE" sz="1200" b="1">
                          <a:effectLst/>
                          <a:latin typeface="segoe-ui_bold"/>
                        </a:rPr>
                        <a:t>cat</a:t>
                      </a:r>
                      <a:endParaRPr lang="nl-BE" sz="1200">
                        <a:effectLst/>
                      </a:endParaRPr>
                    </a:p>
                  </a:txBody>
                  <a:tcPr marL="152400" marR="152400" marT="114300" marB="1143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BE" sz="1200" b="1">
                          <a:effectLst/>
                          <a:latin typeface="segoe-ui_bold"/>
                        </a:rPr>
                        <a:t>Get-Content</a:t>
                      </a:r>
                      <a:endParaRPr lang="nl-BE" sz="1200">
                        <a:effectLst/>
                      </a:endParaRPr>
                    </a:p>
                  </a:txBody>
                  <a:tcPr marL="152400" marR="152400" marT="114300" marB="1143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BE" sz="1200" b="1">
                          <a:effectLst/>
                          <a:latin typeface="segoe-ui_bold"/>
                        </a:rPr>
                        <a:t>gc</a:t>
                      </a:r>
                      <a:endParaRPr lang="nl-BE" sz="1200">
                        <a:effectLst/>
                      </a:endParaRPr>
                    </a:p>
                  </a:txBody>
                  <a:tcPr marL="152400" marR="152400" marT="114300" marB="114300"/>
                </a:tc>
                <a:extLst>
                  <a:ext uri="{0D108BD9-81ED-4DB2-BD59-A6C34878D82A}">
                    <a16:rowId xmlns:a16="http://schemas.microsoft.com/office/drawing/2014/main" xmlns="" val="2109331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nl-BE" sz="1200" b="1">
                          <a:effectLst/>
                          <a:latin typeface="segoe-ui_bold"/>
                        </a:rPr>
                        <a:t>cd</a:t>
                      </a:r>
                      <a:endParaRPr lang="nl-BE" sz="1200">
                        <a:effectLst/>
                      </a:endParaRPr>
                    </a:p>
                  </a:txBody>
                  <a:tcPr marL="152400" marR="152400" marT="114300" marB="1143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BE" sz="1200" b="1">
                          <a:effectLst/>
                          <a:latin typeface="segoe-ui_bold"/>
                        </a:rPr>
                        <a:t>cd</a:t>
                      </a:r>
                      <a:endParaRPr lang="nl-BE" sz="1200">
                        <a:effectLst/>
                      </a:endParaRPr>
                    </a:p>
                  </a:txBody>
                  <a:tcPr marL="152400" marR="152400" marT="114300" marB="1143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BE" sz="1200" b="1">
                          <a:effectLst/>
                          <a:latin typeface="segoe-ui_bold"/>
                        </a:rPr>
                        <a:t>Set-Location</a:t>
                      </a:r>
                      <a:endParaRPr lang="nl-BE" sz="1200">
                        <a:effectLst/>
                      </a:endParaRPr>
                    </a:p>
                  </a:txBody>
                  <a:tcPr marL="152400" marR="152400" marT="114300" marB="1143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BE" sz="1200" b="1">
                          <a:effectLst/>
                          <a:latin typeface="segoe-ui_bold"/>
                        </a:rPr>
                        <a:t>sl</a:t>
                      </a:r>
                      <a:endParaRPr lang="nl-BE" sz="1200">
                        <a:effectLst/>
                      </a:endParaRPr>
                    </a:p>
                  </a:txBody>
                  <a:tcPr marL="152400" marR="152400" marT="114300" marB="114300"/>
                </a:tc>
                <a:extLst>
                  <a:ext uri="{0D108BD9-81ED-4DB2-BD59-A6C34878D82A}">
                    <a16:rowId xmlns:a16="http://schemas.microsoft.com/office/drawing/2014/main" xmlns="" val="486215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nl-BE" sz="1200" b="1">
                          <a:effectLst/>
                          <a:latin typeface="segoe-ui_bold"/>
                        </a:rPr>
                        <a:t>md</a:t>
                      </a:r>
                      <a:endParaRPr lang="nl-BE" sz="1200">
                        <a:effectLst/>
                      </a:endParaRPr>
                    </a:p>
                  </a:txBody>
                  <a:tcPr marL="152400" marR="152400" marT="114300" marB="1143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BE" sz="1200" b="1">
                          <a:effectLst/>
                          <a:latin typeface="segoe-ui_bold"/>
                        </a:rPr>
                        <a:t>mkdir</a:t>
                      </a:r>
                      <a:endParaRPr lang="nl-BE" sz="1200">
                        <a:effectLst/>
                      </a:endParaRPr>
                    </a:p>
                  </a:txBody>
                  <a:tcPr marL="152400" marR="152400" marT="114300" marB="1143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BE" sz="1200" b="1">
                          <a:effectLst/>
                          <a:latin typeface="segoe-ui_bold"/>
                        </a:rPr>
                        <a:t>New-Item</a:t>
                      </a:r>
                      <a:endParaRPr lang="nl-BE" sz="1200">
                        <a:effectLst/>
                      </a:endParaRPr>
                    </a:p>
                  </a:txBody>
                  <a:tcPr marL="152400" marR="152400" marT="114300" marB="1143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BE" sz="1200" b="1">
                          <a:effectLst/>
                          <a:latin typeface="segoe-ui_bold"/>
                        </a:rPr>
                        <a:t>ni</a:t>
                      </a:r>
                      <a:endParaRPr lang="nl-BE" sz="1200">
                        <a:effectLst/>
                      </a:endParaRPr>
                    </a:p>
                  </a:txBody>
                  <a:tcPr marL="152400" marR="152400" marT="114300" marB="114300"/>
                </a:tc>
                <a:extLst>
                  <a:ext uri="{0D108BD9-81ED-4DB2-BD59-A6C34878D82A}">
                    <a16:rowId xmlns:a16="http://schemas.microsoft.com/office/drawing/2014/main" xmlns="" val="828494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nl-BE" sz="1200" b="1">
                          <a:effectLst/>
                          <a:latin typeface="segoe-ui_bold"/>
                        </a:rPr>
                        <a:t>pushd</a:t>
                      </a:r>
                      <a:endParaRPr lang="nl-BE" sz="1200">
                        <a:effectLst/>
                      </a:endParaRPr>
                    </a:p>
                  </a:txBody>
                  <a:tcPr marL="152400" marR="152400" marT="114300" marB="1143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BE" sz="1200" b="1">
                          <a:effectLst/>
                          <a:latin typeface="segoe-ui_bold"/>
                        </a:rPr>
                        <a:t>pushd</a:t>
                      </a:r>
                      <a:endParaRPr lang="nl-BE" sz="1200">
                        <a:effectLst/>
                      </a:endParaRPr>
                    </a:p>
                  </a:txBody>
                  <a:tcPr marL="152400" marR="152400" marT="114300" marB="1143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BE" sz="1200" b="1">
                          <a:effectLst/>
                          <a:latin typeface="segoe-ui_bold"/>
                        </a:rPr>
                        <a:t>Push-Location</a:t>
                      </a:r>
                      <a:endParaRPr lang="nl-BE" sz="1200">
                        <a:effectLst/>
                      </a:endParaRPr>
                    </a:p>
                  </a:txBody>
                  <a:tcPr marL="152400" marR="152400" marT="114300" marB="1143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BE" sz="1200" b="1">
                          <a:effectLst/>
                          <a:latin typeface="segoe-ui_bold"/>
                        </a:rPr>
                        <a:t>pushd</a:t>
                      </a:r>
                      <a:endParaRPr lang="nl-BE" sz="1200">
                        <a:effectLst/>
                      </a:endParaRPr>
                    </a:p>
                  </a:txBody>
                  <a:tcPr marL="152400" marR="152400" marT="114300" marB="114300"/>
                </a:tc>
                <a:extLst>
                  <a:ext uri="{0D108BD9-81ED-4DB2-BD59-A6C34878D82A}">
                    <a16:rowId xmlns:a16="http://schemas.microsoft.com/office/drawing/2014/main" xmlns="" val="802120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nl-BE" sz="1200" b="1">
                          <a:effectLst/>
                          <a:latin typeface="segoe-ui_bold"/>
                        </a:rPr>
                        <a:t>popd</a:t>
                      </a:r>
                      <a:endParaRPr lang="nl-BE" sz="1200">
                        <a:effectLst/>
                      </a:endParaRPr>
                    </a:p>
                  </a:txBody>
                  <a:tcPr marL="152400" marR="152400" marT="114300" marB="1143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BE" sz="1200" b="1">
                          <a:effectLst/>
                          <a:latin typeface="segoe-ui_bold"/>
                        </a:rPr>
                        <a:t>popd</a:t>
                      </a:r>
                      <a:endParaRPr lang="nl-BE" sz="1200">
                        <a:effectLst/>
                      </a:endParaRPr>
                    </a:p>
                  </a:txBody>
                  <a:tcPr marL="152400" marR="152400" marT="114300" marB="1143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BE" sz="1200" b="1">
                          <a:effectLst/>
                          <a:latin typeface="segoe-ui_bold"/>
                        </a:rPr>
                        <a:t>Pop-Location</a:t>
                      </a:r>
                      <a:endParaRPr lang="nl-BE" sz="1200">
                        <a:effectLst/>
                      </a:endParaRPr>
                    </a:p>
                  </a:txBody>
                  <a:tcPr marL="152400" marR="152400" marT="114300" marB="1143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BE" sz="1200" b="1">
                          <a:effectLst/>
                          <a:latin typeface="segoe-ui_bold"/>
                        </a:rPr>
                        <a:t>popd</a:t>
                      </a:r>
                      <a:endParaRPr lang="nl-BE" sz="1200">
                        <a:effectLst/>
                      </a:endParaRPr>
                    </a:p>
                  </a:txBody>
                  <a:tcPr marL="152400" marR="152400" marT="114300" marB="114300"/>
                </a:tc>
                <a:extLst>
                  <a:ext uri="{0D108BD9-81ED-4DB2-BD59-A6C34878D82A}">
                    <a16:rowId xmlns:a16="http://schemas.microsoft.com/office/drawing/2014/main" xmlns="" val="30148331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9508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Variables are defined like:</a:t>
            </a:r>
          </a:p>
          <a:p>
            <a:r>
              <a:rPr lang="en-US" dirty="0"/>
              <a:t>	</a:t>
            </a:r>
            <a:r>
              <a:rPr lang="nl-BE" dirty="0"/>
              <a:t> </a:t>
            </a:r>
            <a:r>
              <a:rPr lang="nl-BE" dirty="0">
                <a:solidFill>
                  <a:srgbClr val="0070C0"/>
                </a:solidFill>
                <a:latin typeface="Lucida Console" panose="020B0609040504020204" pitchFamily="49" charset="0"/>
              </a:rPr>
              <a:t>$</a:t>
            </a:r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myVar </a:t>
            </a:r>
          </a:p>
          <a:p>
            <a:pPr>
              <a:lnSpc>
                <a:spcPct val="100000"/>
              </a:lnSpc>
            </a:pPr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		</a:t>
            </a:r>
            <a:r>
              <a:rPr lang="nl-BE" dirty="0" smtClean="0">
                <a:solidFill>
                  <a:srgbClr val="FF4500"/>
                </a:solidFill>
                <a:latin typeface="Lucida Console" panose="020B0609040504020204" pitchFamily="49" charset="0"/>
              </a:rPr>
              <a:t>  </a:t>
            </a:r>
            <a:r>
              <a:rPr lang="nl-BE" dirty="0" smtClean="0"/>
              <a:t>variables </a:t>
            </a:r>
            <a:r>
              <a:rPr lang="nl-BE" dirty="0"/>
              <a:t>are "</a:t>
            </a:r>
            <a:r>
              <a:rPr lang="nl-BE" b="1" dirty="0"/>
              <a:t>loosely typed</a:t>
            </a:r>
            <a:r>
              <a:rPr lang="nl-BE" dirty="0"/>
              <a:t>”</a:t>
            </a:r>
          </a:p>
          <a:p>
            <a:pPr>
              <a:lnSpc>
                <a:spcPct val="100000"/>
              </a:lnSpc>
            </a:pPr>
            <a:endParaRPr lang="nl-BE" dirty="0"/>
          </a:p>
          <a:p>
            <a:pPr>
              <a:lnSpc>
                <a:spcPct val="100000"/>
              </a:lnSpc>
            </a:pPr>
            <a:r>
              <a:rPr lang="en-US" dirty="0"/>
              <a:t>Some PowerShell default variables: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8469053"/>
              </p:ext>
            </p:extLst>
          </p:nvPr>
        </p:nvGraphicFramePr>
        <p:xfrm>
          <a:off x="581112" y="3017203"/>
          <a:ext cx="8063681" cy="2931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8985">
                  <a:extLst>
                    <a:ext uri="{9D8B030D-6E8A-4147-A177-3AD203B41FA5}">
                      <a16:colId xmlns:a16="http://schemas.microsoft.com/office/drawing/2014/main" xmlns="" val="116090958"/>
                    </a:ext>
                  </a:extLst>
                </a:gridCol>
                <a:gridCol w="6264696">
                  <a:extLst>
                    <a:ext uri="{9D8B030D-6E8A-4147-A177-3AD203B41FA5}">
                      <a16:colId xmlns:a16="http://schemas.microsoft.com/office/drawing/2014/main" xmlns="" val="24880316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Variable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Purpose</a:t>
                      </a:r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28612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$</a:t>
                      </a:r>
                      <a:r>
                        <a:rPr lang="en-US" err="1"/>
                        <a:t>env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Contains environment values like APPDATA path,</a:t>
                      </a:r>
                      <a:r>
                        <a:rPr lang="en-US" baseline="0"/>
                        <a:t> computer name, …</a:t>
                      </a:r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81409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$_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Contains</a:t>
                      </a:r>
                      <a:r>
                        <a:rPr lang="en-US" baseline="0"/>
                        <a:t> the current object in the pipeline. </a:t>
                      </a:r>
                      <a:r>
                        <a:rPr lang="en-US" baseline="0" err="1"/>
                        <a:t>E.g</a:t>
                      </a:r>
                      <a:r>
                        <a:rPr lang="en-US" baseline="0"/>
                        <a:t> inside a </a:t>
                      </a:r>
                      <a:r>
                        <a:rPr lang="en-US" baseline="0" err="1"/>
                        <a:t>foreach</a:t>
                      </a:r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47206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$false,</a:t>
                      </a:r>
                      <a:r>
                        <a:rPr lang="en-US" baseline="0"/>
                        <a:t> $true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Contains it’s</a:t>
                      </a:r>
                      <a:r>
                        <a:rPr lang="en-US" baseline="0"/>
                        <a:t> representing value so you don’t need to use text.</a:t>
                      </a:r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10967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$profile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Contains the full path of the Windows PowerShell profile for the current user and the current host application</a:t>
                      </a:r>
                      <a:endParaRPr lang="x-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80046546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0953" y="6255495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200">
                <a:hlinkClick r:id="rId3"/>
              </a:rPr>
              <a:t>https://docs.microsoft.com/en-us/powershell/module/microsoft.powershell.core/about/about_variables?view=powershell-5.1</a:t>
            </a:r>
            <a:endParaRPr lang="nl-BE" sz="1200"/>
          </a:p>
          <a:p>
            <a:endParaRPr lang="nl-BE" sz="1200"/>
          </a:p>
        </p:txBody>
      </p:sp>
      <p:sp>
        <p:nvSpPr>
          <p:cNvPr id="6" name="Arrow: Right 5"/>
          <p:cNvSpPr/>
          <p:nvPr/>
        </p:nvSpPr>
        <p:spPr>
          <a:xfrm>
            <a:off x="899592" y="2010698"/>
            <a:ext cx="363823" cy="288032"/>
          </a:xfrm>
          <a:prstGeom prst="rightArrow">
            <a:avLst/>
          </a:prstGeom>
          <a:ln w="1270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</a:pPr>
            <a:endParaRPr lang="x-none" sz="1600"/>
          </a:p>
        </p:txBody>
      </p:sp>
    </p:spTree>
    <p:extLst>
      <p:ext uri="{BB962C8B-B14F-4D97-AF65-F5344CB8AC3E}">
        <p14:creationId xmlns:p14="http://schemas.microsoft.com/office/powerpoint/2010/main" val="1744980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Comparison Operators</a:t>
            </a:r>
            <a:endParaRPr lang="x-non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/>
              <a:t>Operators are “text’ based e.g. –</a:t>
            </a:r>
            <a:r>
              <a:rPr lang="en-US" err="1"/>
              <a:t>eg</a:t>
            </a:r>
            <a:r>
              <a:rPr lang="en-US"/>
              <a:t> = equal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Work by default on variables and arrays</a:t>
            </a:r>
          </a:p>
          <a:p>
            <a:pPr>
              <a:buFont typeface="Arial" panose="020B0604020202020204" pitchFamily="34" charset="0"/>
              <a:buChar char="•"/>
            </a:pPr>
            <a:endParaRPr lang="x-none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nl-BE">
                <a:solidFill>
                  <a:srgbClr val="800080"/>
                </a:solidFill>
                <a:latin typeface="Lucida Console" panose="020B0609040504020204" pitchFamily="49" charset="0"/>
              </a:rPr>
              <a:t>8</a:t>
            </a:r>
            <a:r>
              <a:rPr lang="nl-BE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>
                <a:solidFill>
                  <a:srgbClr val="A9A9A9"/>
                </a:solidFill>
                <a:latin typeface="Lucida Console" panose="020B0609040504020204" pitchFamily="49" charset="0"/>
              </a:rPr>
              <a:t>-eq</a:t>
            </a:r>
            <a:r>
              <a:rPr lang="nl-BE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>
                <a:solidFill>
                  <a:srgbClr val="800080"/>
                </a:solidFill>
                <a:latin typeface="Lucida Console" panose="020B0609040504020204" pitchFamily="49" charset="0"/>
              </a:rPr>
              <a:t>7</a:t>
            </a:r>
          </a:p>
          <a:p>
            <a:pPr marL="0" indent="0"/>
            <a:r>
              <a:rPr lang="nl-BE">
                <a:solidFill>
                  <a:srgbClr val="800080"/>
                </a:solidFill>
                <a:latin typeface="Lucida Console" panose="020B0609040504020204" pitchFamily="49" charset="0"/>
              </a:rPr>
              <a:t>&gt; False</a:t>
            </a:r>
          </a:p>
          <a:p>
            <a:pPr marL="0" indent="0"/>
            <a:endParaRPr lang="nl-BE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>
                <a:solidFill>
                  <a:srgbClr val="800080"/>
                </a:solidFill>
                <a:latin typeface="Lucida Console" panose="020B0609040504020204" pitchFamily="49" charset="0"/>
              </a:rPr>
              <a:t>5</a:t>
            </a:r>
            <a:r>
              <a:rPr lang="nl-BE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nl-BE">
                <a:solidFill>
                  <a:srgbClr val="800080"/>
                </a:solidFill>
                <a:latin typeface="Lucida Console" panose="020B0609040504020204" pitchFamily="49" charset="0"/>
              </a:rPr>
              <a:t>6</a:t>
            </a:r>
            <a:r>
              <a:rPr lang="nl-BE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nl-BE">
                <a:solidFill>
                  <a:srgbClr val="800080"/>
                </a:solidFill>
                <a:latin typeface="Lucida Console" panose="020B0609040504020204" pitchFamily="49" charset="0"/>
              </a:rPr>
              <a:t>7</a:t>
            </a:r>
            <a:r>
              <a:rPr lang="nl-BE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nl-BE">
                <a:solidFill>
                  <a:srgbClr val="800080"/>
                </a:solidFill>
                <a:latin typeface="Lucida Console" panose="020B0609040504020204" pitchFamily="49" charset="0"/>
              </a:rPr>
              <a:t>8</a:t>
            </a:r>
            <a:r>
              <a:rPr lang="nl-BE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>
                <a:solidFill>
                  <a:srgbClr val="A9A9A9"/>
                </a:solidFill>
                <a:latin typeface="Lucida Console" panose="020B0609040504020204" pitchFamily="49" charset="0"/>
              </a:rPr>
              <a:t>-eq</a:t>
            </a:r>
            <a:r>
              <a:rPr lang="nl-BE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>
                <a:solidFill>
                  <a:srgbClr val="800080"/>
                </a:solidFill>
                <a:latin typeface="Lucida Console" panose="020B0609040504020204" pitchFamily="49" charset="0"/>
              </a:rPr>
              <a:t>7 </a:t>
            </a:r>
          </a:p>
          <a:p>
            <a:r>
              <a:rPr lang="nl-BE">
                <a:solidFill>
                  <a:srgbClr val="800080"/>
                </a:solidFill>
                <a:latin typeface="Lucida Console" panose="020B0609040504020204" pitchFamily="49" charset="0"/>
              </a:rPr>
              <a:t>&gt; 7</a:t>
            </a:r>
          </a:p>
          <a:p>
            <a:endParaRPr lang="nl-BE">
              <a:solidFill>
                <a:srgbClr val="800080"/>
              </a:solidFill>
              <a:latin typeface="Lucida Console" panose="020B0609040504020204" pitchFamily="49" charset="0"/>
            </a:endParaRPr>
          </a:p>
          <a:p>
            <a:r>
              <a:rPr lang="nl-BE"/>
              <a:t> </a:t>
            </a:r>
            <a:r>
              <a:rPr lang="nl-BE">
                <a:solidFill>
                  <a:srgbClr val="800080"/>
                </a:solidFill>
                <a:latin typeface="Lucida Console" panose="020B0609040504020204" pitchFamily="49" charset="0"/>
              </a:rPr>
              <a:t>5</a:t>
            </a:r>
            <a:r>
              <a:rPr lang="nl-BE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nl-BE">
                <a:solidFill>
                  <a:srgbClr val="800080"/>
                </a:solidFill>
                <a:latin typeface="Lucida Console" panose="020B0609040504020204" pitchFamily="49" charset="0"/>
              </a:rPr>
              <a:t>6</a:t>
            </a:r>
            <a:r>
              <a:rPr lang="nl-BE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nl-BE">
                <a:solidFill>
                  <a:srgbClr val="800080"/>
                </a:solidFill>
                <a:latin typeface="Lucida Console" panose="020B0609040504020204" pitchFamily="49" charset="0"/>
              </a:rPr>
              <a:t>7</a:t>
            </a:r>
            <a:r>
              <a:rPr lang="nl-BE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nl-BE">
                <a:solidFill>
                  <a:srgbClr val="800080"/>
                </a:solidFill>
                <a:latin typeface="Lucida Console" panose="020B0609040504020204" pitchFamily="49" charset="0"/>
              </a:rPr>
              <a:t>8</a:t>
            </a:r>
            <a:r>
              <a:rPr lang="nl-BE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>
                <a:solidFill>
                  <a:srgbClr val="A9A9A9"/>
                </a:solidFill>
                <a:latin typeface="Lucida Console" panose="020B0609040504020204" pitchFamily="49" charset="0"/>
              </a:rPr>
              <a:t>-lt</a:t>
            </a:r>
            <a:r>
              <a:rPr lang="nl-BE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>
                <a:solidFill>
                  <a:srgbClr val="800080"/>
                </a:solidFill>
                <a:latin typeface="Lucida Console" panose="020B0609040504020204" pitchFamily="49" charset="0"/>
              </a:rPr>
              <a:t>7 </a:t>
            </a:r>
          </a:p>
          <a:p>
            <a:pPr marL="0" indent="0"/>
            <a:r>
              <a:rPr lang="nl-BE">
                <a:solidFill>
                  <a:srgbClr val="800080"/>
                </a:solidFill>
                <a:latin typeface="Lucida Console" panose="020B0609040504020204" pitchFamily="49" charset="0"/>
              </a:rPr>
              <a:t>&gt; 5</a:t>
            </a:r>
          </a:p>
          <a:p>
            <a:pPr marL="0" indent="0"/>
            <a:r>
              <a:rPr lang="nl-BE">
                <a:solidFill>
                  <a:srgbClr val="800080"/>
                </a:solidFill>
                <a:latin typeface="Lucida Console" panose="020B0609040504020204" pitchFamily="49" charset="0"/>
              </a:rPr>
              <a:t>6</a:t>
            </a:r>
          </a:p>
          <a:p>
            <a:endParaRPr lang="en-US"/>
          </a:p>
          <a:p>
            <a:r>
              <a:rPr lang="nl-BE"/>
              <a:t> </a:t>
            </a:r>
            <a:r>
              <a:rPr lang="nl-BE">
                <a:solidFill>
                  <a:srgbClr val="8B0000"/>
                </a:solidFill>
                <a:latin typeface="Lucida Console" panose="020B0609040504020204" pitchFamily="49" charset="0"/>
              </a:rPr>
              <a:t>"Euricom Cruise!"</a:t>
            </a:r>
            <a:r>
              <a:rPr lang="nl-BE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>
                <a:solidFill>
                  <a:srgbClr val="A9A9A9"/>
                </a:solidFill>
                <a:latin typeface="Lucida Console" panose="020B0609040504020204" pitchFamily="49" charset="0"/>
              </a:rPr>
              <a:t>-match</a:t>
            </a:r>
            <a:r>
              <a:rPr lang="nl-BE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>
                <a:solidFill>
                  <a:srgbClr val="8B0000"/>
                </a:solidFill>
                <a:latin typeface="Lucida Console" panose="020B0609040504020204" pitchFamily="49" charset="0"/>
              </a:rPr>
              <a:t>"Euri" </a:t>
            </a:r>
          </a:p>
          <a:p>
            <a:r>
              <a:rPr lang="en-US"/>
              <a:t>&gt; True</a:t>
            </a:r>
            <a:endParaRPr lang="x-none"/>
          </a:p>
        </p:txBody>
      </p:sp>
      <p:sp>
        <p:nvSpPr>
          <p:cNvPr id="4" name="TextBox 3"/>
          <p:cNvSpPr txBox="1"/>
          <p:nvPr/>
        </p:nvSpPr>
        <p:spPr>
          <a:xfrm>
            <a:off x="40953" y="6255495"/>
            <a:ext cx="9144000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100">
                <a:hlinkClick r:id="rId3"/>
              </a:rPr>
              <a:t>https://docs.microsoft.com/en-us/powershell/module/microsoft.powershell.core/about/about_comparison_operators?view=powershell-5.1</a:t>
            </a:r>
            <a:endParaRPr lang="nl-BE" sz="1100"/>
          </a:p>
          <a:p>
            <a:endParaRPr lang="nl-BE" sz="1200"/>
          </a:p>
        </p:txBody>
      </p:sp>
    </p:spTree>
    <p:extLst>
      <p:ext uri="{BB962C8B-B14F-4D97-AF65-F5344CB8AC3E}">
        <p14:creationId xmlns:p14="http://schemas.microsoft.com/office/powerpoint/2010/main" val="3340357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Loops</a:t>
            </a:r>
            <a:endParaRPr lang="x-none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/>
              <a:t>For Loop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Do While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Do Until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While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For-each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/>
              <a:t>Inline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/>
              <a:t>Function</a:t>
            </a:r>
            <a:endParaRPr lang="x-none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nl-BE" sz="1050">
                <a:latin typeface="Lucida Console" panose="020B0609040504020204" pitchFamily="49" charset="0"/>
              </a:rPr>
              <a:t> </a:t>
            </a:r>
            <a:r>
              <a:rPr lang="nl-BE" sz="1050">
                <a:solidFill>
                  <a:srgbClr val="006400"/>
                </a:solidFill>
                <a:latin typeface="Lucida Console" panose="020B0609040504020204" pitchFamily="49" charset="0"/>
              </a:rPr>
              <a:t># For loop </a:t>
            </a:r>
            <a:endParaRPr lang="nn-NO" sz="1050">
              <a:solidFill>
                <a:srgbClr val="00008B"/>
              </a:solidFill>
              <a:latin typeface="Lucida Console" panose="020B0609040504020204" pitchFamily="49" charset="0"/>
            </a:endParaRPr>
          </a:p>
          <a:p>
            <a:pPr>
              <a:lnSpc>
                <a:spcPct val="100000"/>
              </a:lnSpc>
            </a:pPr>
            <a:r>
              <a:rPr lang="nn-NO" sz="1050">
                <a:solidFill>
                  <a:srgbClr val="00008B"/>
                </a:solidFill>
                <a:latin typeface="Lucida Console" panose="020B0609040504020204" pitchFamily="49" charset="0"/>
              </a:rPr>
              <a:t>for</a:t>
            </a:r>
            <a:r>
              <a:rPr lang="nn-NO" sz="1050">
                <a:solidFill>
                  <a:prstClr val="black"/>
                </a:solidFill>
                <a:latin typeface="Lucida Console" panose="020B0609040504020204" pitchFamily="49" charset="0"/>
              </a:rPr>
              <a:t> (</a:t>
            </a:r>
            <a:r>
              <a:rPr lang="nn-NO" sz="1050">
                <a:solidFill>
                  <a:srgbClr val="FF4500"/>
                </a:solidFill>
                <a:latin typeface="Lucida Console" panose="020B0609040504020204" pitchFamily="49" charset="0"/>
              </a:rPr>
              <a:t>$i</a:t>
            </a:r>
            <a:r>
              <a:rPr lang="nn-NO" sz="105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n-NO" sz="105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nn-NO" sz="105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n-NO" sz="1050">
                <a:solidFill>
                  <a:srgbClr val="800080"/>
                </a:solidFill>
                <a:latin typeface="Lucida Console" panose="020B0609040504020204" pitchFamily="49" charset="0"/>
              </a:rPr>
              <a:t>1</a:t>
            </a:r>
            <a:r>
              <a:rPr lang="nn-NO" sz="1050">
                <a:solidFill>
                  <a:prstClr val="black"/>
                </a:solidFill>
                <a:latin typeface="Lucida Console" panose="020B0609040504020204" pitchFamily="49" charset="0"/>
              </a:rPr>
              <a:t>; </a:t>
            </a:r>
            <a:r>
              <a:rPr lang="nn-NO" sz="1050">
                <a:solidFill>
                  <a:srgbClr val="FF4500"/>
                </a:solidFill>
                <a:latin typeface="Lucida Console" panose="020B0609040504020204" pitchFamily="49" charset="0"/>
              </a:rPr>
              <a:t>$i</a:t>
            </a:r>
            <a:r>
              <a:rPr lang="nn-NO" sz="105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n-NO" sz="1050">
                <a:solidFill>
                  <a:srgbClr val="A9A9A9"/>
                </a:solidFill>
                <a:latin typeface="Lucida Console" panose="020B0609040504020204" pitchFamily="49" charset="0"/>
              </a:rPr>
              <a:t>-lt</a:t>
            </a:r>
            <a:r>
              <a:rPr lang="nn-NO" sz="105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n-NO" sz="1050">
                <a:solidFill>
                  <a:srgbClr val="800080"/>
                </a:solidFill>
                <a:latin typeface="Lucida Console" panose="020B0609040504020204" pitchFamily="49" charset="0"/>
              </a:rPr>
              <a:t>5</a:t>
            </a:r>
            <a:r>
              <a:rPr lang="nn-NO" sz="1050">
                <a:solidFill>
                  <a:prstClr val="black"/>
                </a:solidFill>
                <a:latin typeface="Lucida Console" panose="020B0609040504020204" pitchFamily="49" charset="0"/>
              </a:rPr>
              <a:t>; </a:t>
            </a:r>
            <a:r>
              <a:rPr lang="nn-NO" sz="1050">
                <a:solidFill>
                  <a:srgbClr val="FF4500"/>
                </a:solidFill>
                <a:latin typeface="Lucida Console" panose="020B0609040504020204" pitchFamily="49" charset="0"/>
              </a:rPr>
              <a:t>$i</a:t>
            </a:r>
            <a:r>
              <a:rPr lang="nn-NO" sz="105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n-NO" sz="1050">
                <a:solidFill>
                  <a:srgbClr val="A9A9A9"/>
                </a:solidFill>
                <a:latin typeface="Lucida Console" panose="020B0609040504020204" pitchFamily="49" charset="0"/>
              </a:rPr>
              <a:t>+=</a:t>
            </a:r>
            <a:r>
              <a:rPr lang="nn-NO" sz="105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n-NO" sz="1050">
                <a:solidFill>
                  <a:srgbClr val="800080"/>
                </a:solidFill>
                <a:latin typeface="Lucida Console" panose="020B0609040504020204" pitchFamily="49" charset="0"/>
              </a:rPr>
              <a:t>1</a:t>
            </a:r>
            <a:r>
              <a:rPr lang="nn-NO" sz="1050">
                <a:solidFill>
                  <a:prstClr val="black"/>
                </a:solidFill>
                <a:latin typeface="Lucida Console" panose="020B0609040504020204" pitchFamily="49" charset="0"/>
              </a:rPr>
              <a:t>) </a:t>
            </a:r>
          </a:p>
          <a:p>
            <a:pPr>
              <a:lnSpc>
                <a:spcPct val="100000"/>
              </a:lnSpc>
            </a:pPr>
            <a:r>
              <a:rPr lang="x-none" sz="1050">
                <a:solidFill>
                  <a:prstClr val="black"/>
                </a:solidFill>
                <a:latin typeface="Lucida Console" panose="020B0609040504020204" pitchFamily="49" charset="0"/>
              </a:rPr>
              <a:t>{        </a:t>
            </a:r>
          </a:p>
          <a:p>
            <a:pPr>
              <a:lnSpc>
                <a:spcPct val="100000"/>
              </a:lnSpc>
            </a:pPr>
            <a:r>
              <a:rPr lang="nl-BE" sz="1050">
                <a:solidFill>
                  <a:prstClr val="black"/>
                </a:solidFill>
                <a:latin typeface="Lucida Console" panose="020B0609040504020204" pitchFamily="49" charset="0"/>
              </a:rPr>
              <a:t>  </a:t>
            </a:r>
            <a:r>
              <a:rPr lang="nl-BE" sz="1050">
                <a:solidFill>
                  <a:srgbClr val="0000FF"/>
                </a:solidFill>
                <a:latin typeface="Lucida Console" panose="020B0609040504020204" pitchFamily="49" charset="0"/>
              </a:rPr>
              <a:t>Write-Host</a:t>
            </a:r>
            <a:r>
              <a:rPr lang="nl-BE" sz="105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sz="1050">
                <a:solidFill>
                  <a:srgbClr val="FF4500"/>
                </a:solidFill>
                <a:latin typeface="Lucida Console" panose="020B0609040504020204" pitchFamily="49" charset="0"/>
              </a:rPr>
              <a:t>$i</a:t>
            </a:r>
            <a:endParaRPr lang="nl-BE" sz="105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>
              <a:lnSpc>
                <a:spcPct val="100000"/>
              </a:lnSpc>
            </a:pPr>
            <a:r>
              <a:rPr lang="x-none" sz="1050">
                <a:solidFill>
                  <a:prstClr val="black"/>
                </a:solidFill>
                <a:latin typeface="Lucida Console" panose="020B0609040504020204" pitchFamily="49" charset="0"/>
              </a:rPr>
              <a:t>}  </a:t>
            </a:r>
            <a:endParaRPr lang="en-US" sz="105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>
              <a:lnSpc>
                <a:spcPct val="100000"/>
              </a:lnSpc>
            </a:pPr>
            <a:endParaRPr lang="en-US" sz="105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>
              <a:lnSpc>
                <a:spcPct val="100000"/>
              </a:lnSpc>
            </a:pPr>
            <a:r>
              <a:rPr lang="nl-BE" sz="1050">
                <a:latin typeface="Lucida Console" panose="020B0609040504020204" pitchFamily="49" charset="0"/>
              </a:rPr>
              <a:t> </a:t>
            </a:r>
            <a:r>
              <a:rPr lang="nl-BE" sz="1050">
                <a:solidFill>
                  <a:srgbClr val="006400"/>
                </a:solidFill>
                <a:latin typeface="Lucida Console" panose="020B0609040504020204" pitchFamily="49" charset="0"/>
              </a:rPr>
              <a:t># Foreach loops </a:t>
            </a:r>
            <a:endParaRPr lang="en-US" sz="105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105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US" sz="1050" err="1">
                <a:solidFill>
                  <a:srgbClr val="0000FF"/>
                </a:solidFill>
                <a:latin typeface="Lucida Console" panose="020B0609040504020204" pitchFamily="49" charset="0"/>
              </a:rPr>
              <a:t>ChildItem</a:t>
            </a:r>
            <a:r>
              <a:rPr lang="en-US" sz="105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050">
                <a:solidFill>
                  <a:srgbClr val="8A2BE2"/>
                </a:solidFill>
                <a:latin typeface="Lucida Console" panose="020B0609040504020204" pitchFamily="49" charset="0"/>
              </a:rPr>
              <a:t>.\</a:t>
            </a:r>
            <a:r>
              <a:rPr lang="en-US" sz="105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05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050" err="1">
                <a:solidFill>
                  <a:srgbClr val="000080"/>
                </a:solidFill>
                <a:latin typeface="Lucida Console" panose="020B0609040504020204" pitchFamily="49" charset="0"/>
              </a:rPr>
              <a:t>Recurse</a:t>
            </a:r>
            <a:r>
              <a:rPr lang="en-US" sz="105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05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US" sz="105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en-US" sz="1050">
                <a:solidFill>
                  <a:prstClr val="black"/>
                </a:solidFill>
                <a:latin typeface="Lucida Console" panose="020B0609040504020204" pitchFamily="49" charset="0"/>
              </a:rPr>
              <a:t>	</a:t>
            </a:r>
            <a:r>
              <a:rPr lang="en-US" sz="1050" err="1">
                <a:solidFill>
                  <a:srgbClr val="0000FF"/>
                </a:solidFill>
                <a:latin typeface="Lucida Console" panose="020B0609040504020204" pitchFamily="49" charset="0"/>
              </a:rPr>
              <a:t>foreach</a:t>
            </a:r>
            <a:r>
              <a:rPr lang="en-US" sz="1050">
                <a:solidFill>
                  <a:prstClr val="black"/>
                </a:solidFill>
                <a:latin typeface="Lucida Console" panose="020B0609040504020204" pitchFamily="49" charset="0"/>
              </a:rPr>
              <a:t> { </a:t>
            </a:r>
            <a:r>
              <a:rPr lang="en-US" sz="1050">
                <a:solidFill>
                  <a:srgbClr val="0000FF"/>
                </a:solidFill>
                <a:latin typeface="Lucida Console" panose="020B0609040504020204" pitchFamily="49" charset="0"/>
              </a:rPr>
              <a:t>Write-Host</a:t>
            </a:r>
            <a:r>
              <a:rPr lang="en-US" sz="105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050">
                <a:solidFill>
                  <a:srgbClr val="FF4500"/>
                </a:solidFill>
                <a:latin typeface="Lucida Console" panose="020B0609040504020204" pitchFamily="49" charset="0"/>
              </a:rPr>
              <a:t>$_</a:t>
            </a:r>
            <a:r>
              <a:rPr lang="en-US" sz="105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sz="1050">
                <a:solidFill>
                  <a:prstClr val="black"/>
                </a:solidFill>
                <a:latin typeface="Lucida Console" panose="020B0609040504020204" pitchFamily="49" charset="0"/>
              </a:rPr>
              <a:t>Name </a:t>
            </a:r>
            <a:r>
              <a:rPr lang="en-US" sz="105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050" err="1">
                <a:solidFill>
                  <a:srgbClr val="000080"/>
                </a:solidFill>
                <a:latin typeface="Lucida Console" panose="020B0609040504020204" pitchFamily="49" charset="0"/>
              </a:rPr>
              <a:t>ForegroundColor</a:t>
            </a:r>
            <a:r>
              <a:rPr lang="en-US" sz="105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050">
                <a:solidFill>
                  <a:srgbClr val="8A2BE2"/>
                </a:solidFill>
                <a:latin typeface="Lucida Console" panose="020B0609040504020204" pitchFamily="49" charset="0"/>
              </a:rPr>
              <a:t>Green</a:t>
            </a:r>
            <a:r>
              <a:rPr lang="en-US" sz="1050">
                <a:solidFill>
                  <a:prstClr val="black"/>
                </a:solidFill>
                <a:latin typeface="Lucida Console" panose="020B0609040504020204" pitchFamily="49" charset="0"/>
              </a:rPr>
              <a:t> }</a:t>
            </a:r>
          </a:p>
          <a:p>
            <a:pPr>
              <a:lnSpc>
                <a:spcPct val="100000"/>
              </a:lnSpc>
            </a:pPr>
            <a:r>
              <a:rPr lang="en-US" sz="105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US" sz="1050" err="1">
                <a:solidFill>
                  <a:srgbClr val="0000FF"/>
                </a:solidFill>
                <a:latin typeface="Lucida Console" panose="020B0609040504020204" pitchFamily="49" charset="0"/>
              </a:rPr>
              <a:t>ChildItem</a:t>
            </a:r>
            <a:r>
              <a:rPr lang="en-US" sz="105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050">
                <a:solidFill>
                  <a:srgbClr val="8A2BE2"/>
                </a:solidFill>
                <a:latin typeface="Lucida Console" panose="020B0609040504020204" pitchFamily="49" charset="0"/>
              </a:rPr>
              <a:t>.\</a:t>
            </a:r>
            <a:r>
              <a:rPr lang="en-US" sz="105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05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050" err="1">
                <a:solidFill>
                  <a:srgbClr val="000080"/>
                </a:solidFill>
                <a:latin typeface="Lucida Console" panose="020B0609040504020204" pitchFamily="49" charset="0"/>
              </a:rPr>
              <a:t>Recurse</a:t>
            </a:r>
            <a:r>
              <a:rPr lang="en-US" sz="105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05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US" sz="105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en-US" sz="1050">
                <a:solidFill>
                  <a:prstClr val="black"/>
                </a:solidFill>
                <a:latin typeface="Lucida Console" panose="020B0609040504020204" pitchFamily="49" charset="0"/>
              </a:rPr>
              <a:t>	</a:t>
            </a:r>
            <a:r>
              <a:rPr lang="en-US" sz="1050">
                <a:solidFill>
                  <a:srgbClr val="0000FF"/>
                </a:solidFill>
                <a:latin typeface="Lucida Console" panose="020B0609040504020204" pitchFamily="49" charset="0"/>
              </a:rPr>
              <a:t>%</a:t>
            </a:r>
            <a:r>
              <a:rPr lang="en-US" sz="1050">
                <a:solidFill>
                  <a:prstClr val="black"/>
                </a:solidFill>
                <a:latin typeface="Lucida Console" panose="020B0609040504020204" pitchFamily="49" charset="0"/>
              </a:rPr>
              <a:t>{ </a:t>
            </a:r>
            <a:r>
              <a:rPr lang="en-US" sz="1050">
                <a:solidFill>
                  <a:srgbClr val="0000FF"/>
                </a:solidFill>
                <a:latin typeface="Lucida Console" panose="020B0609040504020204" pitchFamily="49" charset="0"/>
              </a:rPr>
              <a:t>Write-Host</a:t>
            </a:r>
            <a:r>
              <a:rPr lang="en-US" sz="105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050">
                <a:solidFill>
                  <a:srgbClr val="FF4500"/>
                </a:solidFill>
                <a:latin typeface="Lucida Console" panose="020B0609040504020204" pitchFamily="49" charset="0"/>
              </a:rPr>
              <a:t>$_</a:t>
            </a:r>
            <a:r>
              <a:rPr lang="en-US" sz="105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sz="1050">
                <a:solidFill>
                  <a:prstClr val="black"/>
                </a:solidFill>
                <a:latin typeface="Lucida Console" panose="020B0609040504020204" pitchFamily="49" charset="0"/>
              </a:rPr>
              <a:t>Name </a:t>
            </a:r>
            <a:r>
              <a:rPr lang="en-US" sz="105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050" err="1">
                <a:solidFill>
                  <a:srgbClr val="000080"/>
                </a:solidFill>
                <a:latin typeface="Lucida Console" panose="020B0609040504020204" pitchFamily="49" charset="0"/>
              </a:rPr>
              <a:t>ForegroundColor</a:t>
            </a:r>
            <a:r>
              <a:rPr lang="en-US" sz="105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050">
                <a:solidFill>
                  <a:srgbClr val="8A2BE2"/>
                </a:solidFill>
                <a:latin typeface="Lucida Console" panose="020B0609040504020204" pitchFamily="49" charset="0"/>
              </a:rPr>
              <a:t>Green</a:t>
            </a:r>
            <a:r>
              <a:rPr lang="en-US" sz="1050">
                <a:solidFill>
                  <a:prstClr val="black"/>
                </a:solidFill>
                <a:latin typeface="Lucida Console" panose="020B0609040504020204" pitchFamily="49" charset="0"/>
              </a:rPr>
              <a:t> }</a:t>
            </a:r>
          </a:p>
          <a:p>
            <a:pPr>
              <a:lnSpc>
                <a:spcPct val="100000"/>
              </a:lnSpc>
            </a:pPr>
            <a:endParaRPr lang="x-none" sz="105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1050" err="1">
                <a:solidFill>
                  <a:srgbClr val="00008B"/>
                </a:solidFill>
                <a:latin typeface="Lucida Console" panose="020B0609040504020204" pitchFamily="49" charset="0"/>
              </a:rPr>
              <a:t>foreach</a:t>
            </a:r>
            <a:r>
              <a:rPr lang="en-US" sz="1050">
                <a:solidFill>
                  <a:prstClr val="black"/>
                </a:solidFill>
                <a:latin typeface="Lucida Console" panose="020B0609040504020204" pitchFamily="49" charset="0"/>
              </a:rPr>
              <a:t> (</a:t>
            </a:r>
            <a:r>
              <a:rPr lang="en-US" sz="1050">
                <a:solidFill>
                  <a:srgbClr val="FF4500"/>
                </a:solidFill>
                <a:latin typeface="Lucida Console" panose="020B0609040504020204" pitchFamily="49" charset="0"/>
              </a:rPr>
              <a:t>$item</a:t>
            </a:r>
            <a:r>
              <a:rPr lang="en-US" sz="105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050">
                <a:solidFill>
                  <a:srgbClr val="00008B"/>
                </a:solidFill>
                <a:latin typeface="Lucida Console" panose="020B0609040504020204" pitchFamily="49" charset="0"/>
              </a:rPr>
              <a:t>in</a:t>
            </a:r>
            <a:r>
              <a:rPr lang="en-US" sz="105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05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US" sz="1050" err="1">
                <a:solidFill>
                  <a:srgbClr val="0000FF"/>
                </a:solidFill>
                <a:latin typeface="Lucida Console" panose="020B0609040504020204" pitchFamily="49" charset="0"/>
              </a:rPr>
              <a:t>ChildItem</a:t>
            </a:r>
            <a:r>
              <a:rPr lang="en-US" sz="105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050">
                <a:solidFill>
                  <a:srgbClr val="8A2BE2"/>
                </a:solidFill>
                <a:latin typeface="Lucida Console" panose="020B0609040504020204" pitchFamily="49" charset="0"/>
              </a:rPr>
              <a:t>.\</a:t>
            </a:r>
            <a:r>
              <a:rPr lang="en-US" sz="105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05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050" err="1">
                <a:solidFill>
                  <a:srgbClr val="000080"/>
                </a:solidFill>
                <a:latin typeface="Lucida Console" panose="020B0609040504020204" pitchFamily="49" charset="0"/>
              </a:rPr>
              <a:t>Recurse</a:t>
            </a:r>
            <a:r>
              <a:rPr lang="en-US" sz="105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x-none" sz="105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nl-BE" sz="1050">
                <a:solidFill>
                  <a:prstClr val="black"/>
                </a:solidFill>
                <a:latin typeface="Lucida Console" panose="020B0609040504020204" pitchFamily="49" charset="0"/>
              </a:rPr>
              <a:t>  </a:t>
            </a:r>
            <a:r>
              <a:rPr lang="nl-BE" sz="1050">
                <a:solidFill>
                  <a:srgbClr val="0000FF"/>
                </a:solidFill>
                <a:latin typeface="Lucida Console" panose="020B0609040504020204" pitchFamily="49" charset="0"/>
              </a:rPr>
              <a:t>Write-Host</a:t>
            </a:r>
            <a:r>
              <a:rPr lang="nl-BE" sz="105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sz="1050">
                <a:solidFill>
                  <a:srgbClr val="FF4500"/>
                </a:solidFill>
                <a:latin typeface="Lucida Console" panose="020B0609040504020204" pitchFamily="49" charset="0"/>
              </a:rPr>
              <a:t>$item</a:t>
            </a:r>
            <a:endParaRPr lang="nl-BE" sz="105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>
              <a:lnSpc>
                <a:spcPct val="100000"/>
              </a:lnSpc>
            </a:pPr>
            <a:r>
              <a:rPr lang="x-none" sz="1050">
                <a:solidFill>
                  <a:prstClr val="black"/>
                </a:solidFill>
                <a:latin typeface="Lucida Console" panose="020B0609040504020204" pitchFamily="49" charset="0"/>
              </a:rPr>
              <a:t>} </a:t>
            </a:r>
          </a:p>
          <a:p>
            <a:pPr>
              <a:lnSpc>
                <a:spcPct val="100000"/>
              </a:lnSpc>
            </a:pPr>
            <a:endParaRPr lang="x-none" sz="110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953" y="6255495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200">
                <a:hlinkClick r:id="rId3"/>
              </a:rPr>
              <a:t>http://www.tomsitpro.com/articles/powershell-for-loop,2-845.html</a:t>
            </a:r>
            <a:endParaRPr lang="nl-BE" sz="1400"/>
          </a:p>
          <a:p>
            <a:endParaRPr lang="x-none" sz="1200"/>
          </a:p>
        </p:txBody>
      </p:sp>
    </p:spTree>
    <p:extLst>
      <p:ext uri="{BB962C8B-B14F-4D97-AF65-F5344CB8AC3E}">
        <p14:creationId xmlns:p14="http://schemas.microsoft.com/office/powerpoint/2010/main" val="4055529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PowerShell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1">
                  <a:lumMod val="60000"/>
                  <a:lumOff val="40000"/>
                </a:schemeClr>
              </a:buClr>
              <a:buSzPct val="150000"/>
              <a:buFont typeface="Wingdings" charset="2"/>
              <a:buChar char="ü"/>
            </a:pPr>
            <a:r>
              <a:rPr lang="en-US" dirty="0" smtClean="0"/>
              <a:t>What</a:t>
            </a:r>
          </a:p>
          <a:p>
            <a:pPr>
              <a:buClr>
                <a:schemeClr val="accent1">
                  <a:lumMod val="60000"/>
                  <a:lumOff val="40000"/>
                </a:schemeClr>
              </a:buClr>
              <a:buSzPct val="150000"/>
              <a:buFont typeface="Wingdings" charset="2"/>
              <a:buChar char="ü"/>
            </a:pPr>
            <a:r>
              <a:rPr lang="en-US" dirty="0" smtClean="0"/>
              <a:t>Why</a:t>
            </a:r>
            <a:endParaRPr lang="en-US" dirty="0"/>
          </a:p>
          <a:p>
            <a:pPr>
              <a:buClr>
                <a:schemeClr val="accent1">
                  <a:lumMod val="60000"/>
                  <a:lumOff val="40000"/>
                </a:schemeClr>
              </a:buClr>
              <a:buSzPct val="150000"/>
              <a:buFont typeface="Wingdings" charset="2"/>
              <a:buChar char="ü"/>
            </a:pPr>
            <a:r>
              <a:rPr lang="en-US" dirty="0"/>
              <a:t>History</a:t>
            </a:r>
          </a:p>
          <a:p>
            <a:pPr>
              <a:buClr>
                <a:schemeClr val="accent1">
                  <a:lumMod val="60000"/>
                  <a:lumOff val="40000"/>
                </a:schemeClr>
              </a:buClr>
              <a:buSzPct val="150000"/>
              <a:buFont typeface="Wingdings" charset="2"/>
              <a:buChar char="ü"/>
            </a:pPr>
            <a:r>
              <a:rPr lang="en-US" dirty="0"/>
              <a:t>Basic </a:t>
            </a:r>
            <a:r>
              <a:rPr lang="en-US" dirty="0" smtClean="0"/>
              <a:t>usage and Concepts</a:t>
            </a:r>
            <a:endParaRPr lang="en-US" dirty="0"/>
          </a:p>
          <a:p>
            <a:pPr>
              <a:buFont typeface="Arial" charset="0"/>
              <a:buChar char="•"/>
            </a:pPr>
            <a:r>
              <a:rPr lang="en-US" dirty="0">
                <a:solidFill>
                  <a:srgbClr val="92D050"/>
                </a:solidFill>
              </a:rPr>
              <a:t>Functions and </a:t>
            </a:r>
            <a:r>
              <a:rPr lang="en-US" dirty="0" smtClean="0">
                <a:solidFill>
                  <a:srgbClr val="92D050"/>
                </a:solidFill>
              </a:rPr>
              <a:t>Modules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$Profile</a:t>
            </a:r>
          </a:p>
          <a:p>
            <a:pPr>
              <a:buFont typeface="Arial" charset="0"/>
              <a:buChar char="•"/>
            </a:pPr>
            <a:r>
              <a:rPr lang="en-US" dirty="0"/>
              <a:t>PowerShell Core</a:t>
            </a:r>
            <a:endParaRPr lang="en-US" dirty="0"/>
          </a:p>
          <a:p>
            <a:pPr>
              <a:buFont typeface="Arial" charset="0"/>
              <a:buChar char="•"/>
            </a:pPr>
            <a:r>
              <a:rPr lang="en-US" dirty="0"/>
              <a:t>Useful </a:t>
            </a:r>
            <a:r>
              <a:rPr lang="en-US" dirty="0" smtClean="0"/>
              <a:t>Tools</a:t>
            </a:r>
            <a:endParaRPr lang="en-US" dirty="0"/>
          </a:p>
          <a:p>
            <a:pPr>
              <a:buFont typeface="Arial" charset="0"/>
              <a:buChar char="•"/>
            </a:pPr>
            <a:r>
              <a:rPr lang="en-US" dirty="0"/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79486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Basic Functions</a:t>
            </a:r>
            <a:endParaRPr lang="x-non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US" dirty="0"/>
              <a:t>Function </a:t>
            </a:r>
            <a:r>
              <a:rPr lang="en-US" dirty="0" smtClean="0"/>
              <a:t>naming: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Public functions start with a Verb e.g. 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Write-HelloWorld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(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Get-Verb</a:t>
            </a:r>
            <a:r>
              <a:rPr lang="en-US" dirty="0"/>
              <a:t>: gets verbs that are approved for use in Windows PowerShell commands.)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Private functions (functions </a:t>
            </a:r>
            <a:r>
              <a:rPr lang="en-US" dirty="0" smtClean="0"/>
              <a:t>not </a:t>
            </a:r>
            <a:r>
              <a:rPr lang="en-US" dirty="0"/>
              <a:t>exposed by a modules) can have any </a:t>
            </a:r>
            <a:r>
              <a:rPr lang="en-US" dirty="0" smtClean="0"/>
              <a:t>name.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/>
            <a:r>
              <a:rPr lang="en-US" dirty="0"/>
              <a:t>Parameters: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Loosly</a:t>
            </a:r>
            <a:r>
              <a:rPr lang="en-US" dirty="0" smtClean="0"/>
              <a:t> </a:t>
            </a:r>
            <a:r>
              <a:rPr lang="en-US" dirty="0"/>
              <a:t>type or typed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 be called by name or by order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Additional parameters are available in $</a:t>
            </a:r>
            <a:r>
              <a:rPr lang="en-US" dirty="0" err="1"/>
              <a:t>args</a:t>
            </a:r>
            <a:endParaRPr lang="en-US" dirty="0"/>
          </a:p>
          <a:p>
            <a:pPr marL="0" indent="0"/>
            <a:endParaRPr lang="en-US" dirty="0"/>
          </a:p>
          <a:p>
            <a:pPr marL="0" indent="0"/>
            <a:r>
              <a:rPr lang="en-US" dirty="0"/>
              <a:t>Return data: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Every output that isn’t </a:t>
            </a:r>
            <a:r>
              <a:rPr lang="en-US" dirty="0" smtClean="0"/>
              <a:t>captured will be returned </a:t>
            </a:r>
            <a:r>
              <a:rPr lang="en-US" dirty="0"/>
              <a:t>to the </a:t>
            </a:r>
            <a:r>
              <a:rPr lang="en-US" dirty="0" smtClean="0"/>
              <a:t>pipeline.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533605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Modules</a:t>
            </a:r>
            <a:endParaRPr lang="x-non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PowerShell modules allows you to group and load multiple functions.</a:t>
            </a:r>
          </a:p>
          <a:p>
            <a:r>
              <a:rPr lang="en-US" dirty="0"/>
              <a:t>There are 4 types of modules: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Script Modules (psm1)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Separately loaded scripts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Set of scripts in a folder structure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Binary Module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A .NET Framework Assembly (</a:t>
            </a:r>
            <a:r>
              <a:rPr lang="en-US" dirty="0" err="1"/>
              <a:t>dll</a:t>
            </a:r>
            <a:r>
              <a:rPr lang="en-US" dirty="0"/>
              <a:t>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Allows for more complex cmdlets that for example can use multithreading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Manifest Module (psd1)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Does not contain any specific cmdlet code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Used for loading different modules, pre-processing scripts, package other modules resources.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Dynamic Module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Modules created on the fly using New-Module</a:t>
            </a:r>
          </a:p>
          <a:p>
            <a:pPr marL="346075" lvl="2" indent="0">
              <a:buNone/>
            </a:pPr>
            <a:endParaRPr lang="x-none" dirty="0"/>
          </a:p>
        </p:txBody>
      </p:sp>
      <p:sp>
        <p:nvSpPr>
          <p:cNvPr id="4" name="TextBox 3"/>
          <p:cNvSpPr txBox="1"/>
          <p:nvPr/>
        </p:nvSpPr>
        <p:spPr>
          <a:xfrm>
            <a:off x="40953" y="6255495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200">
                <a:hlinkClick r:id="rId3"/>
              </a:rPr>
              <a:t>https://msdn.microsoft.com/en-us/library/dd878324(v=vs.85).aspx</a:t>
            </a:r>
            <a:endParaRPr lang="nl-BE" sz="1200"/>
          </a:p>
          <a:p>
            <a:endParaRPr lang="x-none" sz="1200"/>
          </a:p>
        </p:txBody>
      </p:sp>
    </p:spTree>
    <p:extLst>
      <p:ext uri="{BB962C8B-B14F-4D97-AF65-F5344CB8AC3E}">
        <p14:creationId xmlns:p14="http://schemas.microsoft.com/office/powerpoint/2010/main" val="1476788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PowerShell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What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Why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History</a:t>
            </a:r>
            <a:endParaRPr lang="en-US" dirty="0"/>
          </a:p>
          <a:p>
            <a:pPr>
              <a:buFont typeface="Arial" charset="0"/>
              <a:buChar char="•"/>
            </a:pPr>
            <a:r>
              <a:rPr lang="en-US" dirty="0"/>
              <a:t>Basic </a:t>
            </a:r>
            <a:r>
              <a:rPr lang="en-US" dirty="0" smtClean="0"/>
              <a:t>usage and Concepts</a:t>
            </a:r>
            <a:endParaRPr lang="en-US" dirty="0"/>
          </a:p>
          <a:p>
            <a:pPr>
              <a:buFont typeface="Arial" charset="0"/>
              <a:buChar char="•"/>
            </a:pPr>
            <a:r>
              <a:rPr lang="en-US" dirty="0"/>
              <a:t>Functions and </a:t>
            </a:r>
            <a:r>
              <a:rPr lang="en-US" dirty="0" smtClean="0"/>
              <a:t>Modules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$Profile</a:t>
            </a:r>
          </a:p>
          <a:p>
            <a:pPr>
              <a:buFont typeface="Arial" charset="0"/>
              <a:buChar char="•"/>
            </a:pPr>
            <a:r>
              <a:rPr lang="en-US" dirty="0"/>
              <a:t>PowerShell Core</a:t>
            </a:r>
            <a:endParaRPr lang="en-US" dirty="0"/>
          </a:p>
          <a:p>
            <a:pPr>
              <a:buFont typeface="Arial" charset="0"/>
              <a:buChar char="•"/>
            </a:pPr>
            <a:r>
              <a:rPr lang="en-US" dirty="0"/>
              <a:t>Useful </a:t>
            </a:r>
            <a:r>
              <a:rPr lang="en-US" dirty="0" smtClean="0"/>
              <a:t>Tools</a:t>
            </a:r>
            <a:endParaRPr lang="en-US" dirty="0"/>
          </a:p>
          <a:p>
            <a:pPr>
              <a:buFont typeface="Arial" charset="0"/>
              <a:buChar char="•"/>
            </a:pPr>
            <a:r>
              <a:rPr lang="en-US" dirty="0"/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962515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Basic Script Module</a:t>
            </a:r>
            <a:endParaRPr lang="x-none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/>
              <a:t>Module name is based on the spm1 filename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Get-Module shows the loaded modules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nl-BE" sz="1400" i="1"/>
              <a:t>Example Module:</a:t>
            </a:r>
          </a:p>
          <a:p>
            <a:r>
              <a:rPr lang="nl-BE" sz="1000"/>
              <a:t> </a:t>
            </a:r>
            <a:r>
              <a:rPr lang="nl-BE" sz="1000">
                <a:solidFill>
                  <a:srgbClr val="00008B"/>
                </a:solidFill>
                <a:latin typeface="Lucida Console" panose="020B0609040504020204" pitchFamily="49" charset="0"/>
              </a:rPr>
              <a:t>function</a:t>
            </a:r>
            <a:r>
              <a:rPr lang="nl-BE" sz="100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sz="1000">
                <a:solidFill>
                  <a:srgbClr val="8A2BE2"/>
                </a:solidFill>
                <a:latin typeface="Lucida Console" panose="020B0609040504020204" pitchFamily="49" charset="0"/>
              </a:rPr>
              <a:t>Calc-sum </a:t>
            </a:r>
            <a:r>
              <a:rPr lang="x-none" sz="100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</a:p>
          <a:p>
            <a:r>
              <a:rPr lang="nl-BE" sz="1000">
                <a:solidFill>
                  <a:prstClr val="black"/>
                </a:solidFill>
                <a:latin typeface="Lucida Console" panose="020B0609040504020204" pitchFamily="49" charset="0"/>
              </a:rPr>
              <a:t>  </a:t>
            </a:r>
            <a:r>
              <a:rPr lang="nl-BE" sz="1000">
                <a:solidFill>
                  <a:srgbClr val="00008B"/>
                </a:solidFill>
                <a:latin typeface="Lucida Console" panose="020B0609040504020204" pitchFamily="49" charset="0"/>
              </a:rPr>
              <a:t>param</a:t>
            </a:r>
            <a:r>
              <a:rPr lang="nl-BE" sz="100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</a:p>
          <a:p>
            <a:r>
              <a:rPr lang="nl-BE" sz="100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nl-BE" sz="100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nl-BE" sz="1000">
                <a:solidFill>
                  <a:srgbClr val="008080"/>
                </a:solidFill>
                <a:latin typeface="Lucida Console" panose="020B0609040504020204" pitchFamily="49" charset="0"/>
              </a:rPr>
              <a:t>int</a:t>
            </a:r>
            <a:r>
              <a:rPr lang="nl-BE" sz="100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nl-BE" sz="100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sz="1000">
                <a:solidFill>
                  <a:srgbClr val="FF4500"/>
                </a:solidFill>
                <a:latin typeface="Lucida Console" panose="020B0609040504020204" pitchFamily="49" charset="0"/>
              </a:rPr>
              <a:t>$a</a:t>
            </a:r>
            <a:r>
              <a:rPr lang="nl-BE" sz="100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endParaRPr lang="nl-BE" sz="100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sz="100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nl-BE" sz="100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nl-BE" sz="1000">
                <a:solidFill>
                  <a:srgbClr val="008080"/>
                </a:solidFill>
                <a:latin typeface="Lucida Console" panose="020B0609040504020204" pitchFamily="49" charset="0"/>
              </a:rPr>
              <a:t>int</a:t>
            </a:r>
            <a:r>
              <a:rPr lang="nl-BE" sz="100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nl-BE" sz="100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sz="1000">
                <a:solidFill>
                  <a:srgbClr val="FF4500"/>
                </a:solidFill>
                <a:latin typeface="Lucida Console" panose="020B0609040504020204" pitchFamily="49" charset="0"/>
              </a:rPr>
              <a:t>$b</a:t>
            </a:r>
            <a:endParaRPr lang="nl-BE" sz="100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x-none" sz="1000">
                <a:solidFill>
                  <a:prstClr val="black"/>
                </a:solidFill>
                <a:latin typeface="Lucida Console" panose="020B0609040504020204" pitchFamily="49" charset="0"/>
              </a:rPr>
              <a:t>  ) </a:t>
            </a:r>
          </a:p>
          <a:p>
            <a:r>
              <a:rPr lang="nl-BE" sz="1000">
                <a:solidFill>
                  <a:prstClr val="black"/>
                </a:solidFill>
                <a:latin typeface="Lucida Console" panose="020B0609040504020204" pitchFamily="49" charset="0"/>
              </a:rPr>
              <a:t>  </a:t>
            </a:r>
            <a:r>
              <a:rPr lang="nl-BE" sz="1000">
                <a:solidFill>
                  <a:srgbClr val="00008B"/>
                </a:solidFill>
                <a:latin typeface="Lucida Console" panose="020B0609040504020204" pitchFamily="49" charset="0"/>
              </a:rPr>
              <a:t>return</a:t>
            </a:r>
            <a:r>
              <a:rPr lang="nl-BE" sz="100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sz="1000">
                <a:solidFill>
                  <a:srgbClr val="FF4500"/>
                </a:solidFill>
                <a:latin typeface="Lucida Console" panose="020B0609040504020204" pitchFamily="49" charset="0"/>
              </a:rPr>
              <a:t>$a</a:t>
            </a:r>
            <a:r>
              <a:rPr lang="nl-BE" sz="100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sz="1000">
                <a:solidFill>
                  <a:srgbClr val="A9A9A9"/>
                </a:solidFill>
                <a:latin typeface="Lucida Console" panose="020B0609040504020204" pitchFamily="49" charset="0"/>
              </a:rPr>
              <a:t>+</a:t>
            </a:r>
            <a:r>
              <a:rPr lang="nl-BE" sz="100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sz="1000">
                <a:solidFill>
                  <a:srgbClr val="FF4500"/>
                </a:solidFill>
                <a:latin typeface="Lucida Console" panose="020B0609040504020204" pitchFamily="49" charset="0"/>
              </a:rPr>
              <a:t>$b</a:t>
            </a:r>
            <a:endParaRPr lang="nl-BE" sz="100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x-none" sz="100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r>
              <a:rPr lang="nl-BE" sz="1000"/>
              <a:t> </a:t>
            </a:r>
            <a:r>
              <a:rPr lang="nl-BE" sz="1000">
                <a:solidFill>
                  <a:srgbClr val="0000FF"/>
                </a:solidFill>
                <a:latin typeface="Lucida Console" panose="020B0609040504020204" pitchFamily="49" charset="0"/>
              </a:rPr>
              <a:t>Export-ModuleMember </a:t>
            </a:r>
            <a:r>
              <a:rPr lang="nl-BE" sz="1000">
                <a:solidFill>
                  <a:srgbClr val="000080"/>
                </a:solidFill>
                <a:latin typeface="Lucida Console" panose="020B0609040504020204" pitchFamily="49" charset="0"/>
              </a:rPr>
              <a:t>-Function</a:t>
            </a:r>
            <a:r>
              <a:rPr lang="nl-BE" sz="100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sz="1000">
                <a:solidFill>
                  <a:srgbClr val="8A2BE2"/>
                </a:solidFill>
                <a:latin typeface="Lucida Console" panose="020B0609040504020204" pitchFamily="49" charset="0"/>
              </a:rPr>
              <a:t>Calc-sum </a:t>
            </a:r>
          </a:p>
          <a:p>
            <a:endParaRPr lang="en-US" sz="1200"/>
          </a:p>
          <a:p>
            <a:r>
              <a:rPr lang="en-US" sz="1400" i="1"/>
              <a:t>Loading the module:</a:t>
            </a:r>
          </a:p>
          <a:p>
            <a:r>
              <a:rPr lang="en-US" sz="1100"/>
              <a:t> </a:t>
            </a:r>
            <a:r>
              <a:rPr lang="en-US" sz="1100">
                <a:solidFill>
                  <a:srgbClr val="0000FF"/>
                </a:solidFill>
                <a:latin typeface="Lucida Console" panose="020B0609040504020204" pitchFamily="49" charset="0"/>
              </a:rPr>
              <a:t>Import-Module</a:t>
            </a:r>
            <a:r>
              <a:rPr lang="en-US" sz="110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100">
                <a:solidFill>
                  <a:srgbClr val="000080"/>
                </a:solidFill>
                <a:latin typeface="Lucida Console" panose="020B0609040504020204" pitchFamily="49" charset="0"/>
              </a:rPr>
              <a:t>-Name</a:t>
            </a:r>
            <a:r>
              <a:rPr lang="en-US" sz="110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100">
                <a:solidFill>
                  <a:srgbClr val="8B0000"/>
                </a:solidFill>
                <a:latin typeface="Lucida Console" panose="020B0609040504020204" pitchFamily="49" charset="0"/>
              </a:rPr>
              <a:t>".\BasicScriptModule.psm1"</a:t>
            </a:r>
            <a:r>
              <a:rPr lang="en-US" sz="110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100">
                <a:solidFill>
                  <a:srgbClr val="000080"/>
                </a:solidFill>
                <a:latin typeface="Lucida Console" panose="020B0609040504020204" pitchFamily="49" charset="0"/>
              </a:rPr>
              <a:t>-Force </a:t>
            </a:r>
          </a:p>
          <a:p>
            <a:r>
              <a:rPr lang="en-US" sz="1200"/>
              <a:t>&gt; Get-Module</a:t>
            </a:r>
          </a:p>
          <a:p>
            <a:r>
              <a:rPr lang="en-US" sz="1200" err="1"/>
              <a:t>ModuleType</a:t>
            </a:r>
            <a:r>
              <a:rPr lang="en-US" sz="1200"/>
              <a:t> Version	Name		</a:t>
            </a:r>
            <a:r>
              <a:rPr lang="en-US" sz="1200" err="1"/>
              <a:t>ExportedCommands</a:t>
            </a:r>
            <a:endParaRPr lang="en-US" sz="1200"/>
          </a:p>
          <a:p>
            <a:r>
              <a:rPr lang="en-US" sz="1200"/>
              <a:t>---------- 	-------	----		----------------</a:t>
            </a:r>
          </a:p>
          <a:p>
            <a:r>
              <a:rPr lang="en-US" sz="1200"/>
              <a:t>Script    	 0.0	</a:t>
            </a:r>
            <a:r>
              <a:rPr lang="en-US" sz="1200" err="1"/>
              <a:t>BasicScriptModule</a:t>
            </a:r>
            <a:r>
              <a:rPr lang="en-US" sz="1200"/>
              <a:t>	Calc-sum</a:t>
            </a:r>
          </a:p>
          <a:p>
            <a:endParaRPr lang="x-none" sz="1200"/>
          </a:p>
        </p:txBody>
      </p:sp>
    </p:spTree>
    <p:extLst>
      <p:ext uri="{BB962C8B-B14F-4D97-AF65-F5344CB8AC3E}">
        <p14:creationId xmlns:p14="http://schemas.microsoft.com/office/powerpoint/2010/main" val="1739321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Automatic Script Modules</a:t>
            </a:r>
            <a:endParaRPr lang="x-none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/>
              <a:t>Module name must match the containing folder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$</a:t>
            </a:r>
            <a:r>
              <a:rPr lang="en-US" err="1"/>
              <a:t>PSScriptRoot</a:t>
            </a:r>
            <a:r>
              <a:rPr lang="en-US"/>
              <a:t>: the path where the executing script is located.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mtClean="0"/>
              <a:t>Gets </a:t>
            </a:r>
            <a:r>
              <a:rPr lang="en-US"/>
              <a:t>all ps1 files.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Dot source (load) found scripts in session.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Export all found function as module</a:t>
            </a:r>
            <a:r>
              <a:rPr lang="en-US" smtClean="0"/>
              <a:t>.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 anchor="t"/>
          <a:lstStyle/>
          <a:p>
            <a:r>
              <a:rPr lang="en-US">
                <a:solidFill>
                  <a:schemeClr val="tx1"/>
                </a:solidFill>
              </a:rPr>
              <a:t>Structure scripts in folders:</a:t>
            </a:r>
          </a:p>
          <a:p>
            <a:endParaRPr lang="en-US">
              <a:solidFill>
                <a:schemeClr val="tx1"/>
              </a:solidFill>
            </a:endParaRPr>
          </a:p>
          <a:p>
            <a:endParaRPr lang="en-US">
              <a:solidFill>
                <a:schemeClr val="tx1"/>
              </a:solidFill>
            </a:endParaRPr>
          </a:p>
          <a:p>
            <a:endParaRPr lang="en-US">
              <a:solidFill>
                <a:schemeClr val="tx1"/>
              </a:solidFill>
            </a:endParaRPr>
          </a:p>
          <a:p>
            <a:endParaRPr lang="en-US">
              <a:solidFill>
                <a:schemeClr val="tx1"/>
              </a:solidFill>
            </a:endParaRPr>
          </a:p>
          <a:p>
            <a:endParaRPr lang="en-US">
              <a:solidFill>
                <a:schemeClr val="tx1"/>
              </a:solidFill>
            </a:endParaRPr>
          </a:p>
          <a:p>
            <a:r>
              <a:rPr lang="en-US">
                <a:solidFill>
                  <a:schemeClr val="tx1"/>
                </a:solidFill>
              </a:rPr>
              <a:t>Export all functions of this folder as part of the module:</a:t>
            </a:r>
          </a:p>
          <a:p>
            <a:r>
              <a:rPr lang="en-US" sz="1100"/>
              <a:t> </a:t>
            </a:r>
            <a:r>
              <a:rPr lang="en-US" sz="1100">
                <a:solidFill>
                  <a:srgbClr val="0000FF"/>
                </a:solidFill>
                <a:latin typeface="Lucida Console" panose="020B0609040504020204" pitchFamily="49" charset="0"/>
              </a:rPr>
              <a:t>Get-Item</a:t>
            </a:r>
            <a:r>
              <a:rPr lang="en-US" sz="110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10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100" err="1">
                <a:solidFill>
                  <a:srgbClr val="FF4500"/>
                </a:solidFill>
                <a:latin typeface="Lucida Console" panose="020B0609040504020204" pitchFamily="49" charset="0"/>
              </a:rPr>
              <a:t>PSScriptRoot</a:t>
            </a:r>
            <a:r>
              <a:rPr lang="en-US" sz="110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10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US" sz="110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  <a:p>
            <a:r>
              <a:rPr lang="en-US" sz="1100">
                <a:solidFill>
                  <a:prstClr val="black"/>
                </a:solidFill>
                <a:latin typeface="Lucida Console" panose="020B0609040504020204" pitchFamily="49" charset="0"/>
              </a:rPr>
              <a:t>	</a:t>
            </a:r>
            <a:r>
              <a:rPr lang="en-US" sz="110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US" sz="1100" err="1">
                <a:solidFill>
                  <a:srgbClr val="0000FF"/>
                </a:solidFill>
                <a:latin typeface="Lucida Console" panose="020B0609040504020204" pitchFamily="49" charset="0"/>
              </a:rPr>
              <a:t>ChildItem</a:t>
            </a:r>
            <a:r>
              <a:rPr lang="en-US" sz="110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10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100" err="1">
                <a:solidFill>
                  <a:srgbClr val="000080"/>
                </a:solidFill>
                <a:latin typeface="Lucida Console" panose="020B0609040504020204" pitchFamily="49" charset="0"/>
              </a:rPr>
              <a:t>Recurse</a:t>
            </a:r>
            <a:r>
              <a:rPr lang="en-US" sz="110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100">
                <a:solidFill>
                  <a:srgbClr val="000080"/>
                </a:solidFill>
                <a:latin typeface="Lucida Console" panose="020B0609040504020204" pitchFamily="49" charset="0"/>
              </a:rPr>
              <a:t>-Filter</a:t>
            </a:r>
            <a:r>
              <a:rPr lang="en-US" sz="110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100">
                <a:solidFill>
                  <a:srgbClr val="8B0000"/>
                </a:solidFill>
                <a:latin typeface="Lucida Console" panose="020B0609040504020204" pitchFamily="49" charset="0"/>
              </a:rPr>
              <a:t>'*.ps1'</a:t>
            </a:r>
            <a:r>
              <a:rPr lang="en-US" sz="110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10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US" sz="1100">
                <a:solidFill>
                  <a:prstClr val="black"/>
                </a:solidFill>
                <a:latin typeface="Lucida Console" panose="020B0609040504020204" pitchFamily="49" charset="0"/>
              </a:rPr>
              <a:t>  </a:t>
            </a:r>
          </a:p>
          <a:p>
            <a:r>
              <a:rPr lang="en-US" sz="1100">
                <a:solidFill>
                  <a:prstClr val="black"/>
                </a:solidFill>
                <a:latin typeface="Lucida Console" panose="020B0609040504020204" pitchFamily="49" charset="0"/>
              </a:rPr>
              <a:t>	</a:t>
            </a:r>
            <a:r>
              <a:rPr lang="en-US" sz="1100">
                <a:solidFill>
                  <a:srgbClr val="0000FF"/>
                </a:solidFill>
                <a:latin typeface="Lucida Console" panose="020B0609040504020204" pitchFamily="49" charset="0"/>
              </a:rPr>
              <a:t>Sort</a:t>
            </a:r>
            <a:r>
              <a:rPr lang="en-US" sz="110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100">
                <a:solidFill>
                  <a:srgbClr val="8A2BE2"/>
                </a:solidFill>
                <a:latin typeface="Lucida Console" panose="020B0609040504020204" pitchFamily="49" charset="0"/>
              </a:rPr>
              <a:t>Name</a:t>
            </a:r>
            <a:r>
              <a:rPr lang="en-US" sz="110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10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US" sz="110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100" err="1">
                <a:solidFill>
                  <a:srgbClr val="0000FF"/>
                </a:solidFill>
                <a:latin typeface="Lucida Console" panose="020B0609040504020204" pitchFamily="49" charset="0"/>
              </a:rPr>
              <a:t>foreach</a:t>
            </a:r>
            <a:r>
              <a:rPr lang="en-US" sz="1100">
                <a:solidFill>
                  <a:prstClr val="black"/>
                </a:solidFill>
                <a:latin typeface="Lucida Console" panose="020B0609040504020204" pitchFamily="49" charset="0"/>
              </a:rPr>
              <a:t> {</a:t>
            </a:r>
          </a:p>
          <a:p>
            <a:r>
              <a:rPr lang="nl-BE" sz="110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nl-BE" sz="1100">
                <a:solidFill>
                  <a:srgbClr val="0000FF"/>
                </a:solidFill>
                <a:latin typeface="Lucida Console" panose="020B0609040504020204" pitchFamily="49" charset="0"/>
              </a:rPr>
              <a:t>Write-Verbose</a:t>
            </a:r>
            <a:r>
              <a:rPr lang="nl-BE" sz="110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sz="1100">
                <a:solidFill>
                  <a:srgbClr val="8B0000"/>
                </a:solidFill>
                <a:latin typeface="Lucida Console" panose="020B0609040504020204" pitchFamily="49" charset="0"/>
              </a:rPr>
              <a:t>"Loading </a:t>
            </a:r>
            <a:r>
              <a:rPr lang="nl-BE" sz="1100">
                <a:solidFill>
                  <a:prstClr val="black"/>
                </a:solidFill>
                <a:latin typeface="Lucida Console" panose="020B0609040504020204" pitchFamily="49" charset="0"/>
              </a:rPr>
              <a:t>$(</a:t>
            </a:r>
            <a:r>
              <a:rPr lang="nl-BE" sz="1100">
                <a:solidFill>
                  <a:srgbClr val="FF4500"/>
                </a:solidFill>
                <a:latin typeface="Lucida Console" panose="020B0609040504020204" pitchFamily="49" charset="0"/>
              </a:rPr>
              <a:t>$_</a:t>
            </a:r>
            <a:r>
              <a:rPr lang="nl-BE" sz="110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nl-BE" sz="1100">
                <a:solidFill>
                  <a:prstClr val="black"/>
                </a:solidFill>
                <a:latin typeface="Lucida Console" panose="020B0609040504020204" pitchFamily="49" charset="0"/>
              </a:rPr>
              <a:t>Name)</a:t>
            </a:r>
            <a:r>
              <a:rPr lang="nl-BE" sz="110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nl-BE" sz="1100">
                <a:solidFill>
                  <a:prstClr val="black"/>
                </a:solidFill>
                <a:latin typeface="Lucida Console" panose="020B0609040504020204" pitchFamily="49" charset="0"/>
              </a:rPr>
              <a:t>  </a:t>
            </a:r>
          </a:p>
          <a:p>
            <a:r>
              <a:rPr lang="nl-BE" sz="110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nl-BE" sz="110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nl-BE" sz="110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sz="1100">
                <a:solidFill>
                  <a:srgbClr val="FF4500"/>
                </a:solidFill>
                <a:latin typeface="Lucida Console" panose="020B0609040504020204" pitchFamily="49" charset="0"/>
              </a:rPr>
              <a:t>$_</a:t>
            </a:r>
            <a:r>
              <a:rPr lang="nl-BE" sz="110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nl-BE" sz="1100">
                <a:solidFill>
                  <a:prstClr val="black"/>
                </a:solidFill>
                <a:latin typeface="Lucida Console" panose="020B0609040504020204" pitchFamily="49" charset="0"/>
              </a:rPr>
              <a:t>fullname</a:t>
            </a:r>
          </a:p>
          <a:p>
            <a:r>
              <a:rPr lang="x-none" sz="110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r>
              <a:rPr lang="nl-BE" sz="1100">
                <a:solidFill>
                  <a:srgbClr val="0000FF"/>
                </a:solidFill>
                <a:latin typeface="Lucida Console" panose="020B0609040504020204" pitchFamily="49" charset="0"/>
              </a:rPr>
              <a:t>Export-ModuleMember</a:t>
            </a:r>
            <a:r>
              <a:rPr lang="nl-BE" sz="110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sz="1100">
                <a:solidFill>
                  <a:srgbClr val="000080"/>
                </a:solidFill>
                <a:latin typeface="Lucida Console" panose="020B0609040504020204" pitchFamily="49" charset="0"/>
              </a:rPr>
              <a:t>-Function</a:t>
            </a:r>
            <a:r>
              <a:rPr lang="nl-BE" sz="110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sz="1100">
                <a:solidFill>
                  <a:srgbClr val="8A2BE2"/>
                </a:solidFill>
                <a:latin typeface="Lucida Console" panose="020B0609040504020204" pitchFamily="49" charset="0"/>
              </a:rPr>
              <a:t>* </a:t>
            </a:r>
          </a:p>
          <a:p>
            <a:endParaRPr lang="en-US">
              <a:solidFill>
                <a:schemeClr val="tx1"/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5"/>
          </p:nvPr>
        </p:nvPicPr>
        <p:blipFill>
          <a:blip r:embed="rId3"/>
          <a:stretch>
            <a:fillRect/>
          </a:stretch>
        </p:blipFill>
        <p:spPr>
          <a:xfrm>
            <a:off x="419717" y="1772816"/>
            <a:ext cx="2778343" cy="18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410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PowerShell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1">
                  <a:lumMod val="60000"/>
                  <a:lumOff val="40000"/>
                </a:schemeClr>
              </a:buClr>
              <a:buSzPct val="150000"/>
              <a:buFont typeface="Wingdings" charset="2"/>
              <a:buChar char="ü"/>
            </a:pPr>
            <a:r>
              <a:rPr lang="en-US" dirty="0" smtClean="0"/>
              <a:t>What</a:t>
            </a:r>
          </a:p>
          <a:p>
            <a:pPr>
              <a:buClr>
                <a:schemeClr val="accent1">
                  <a:lumMod val="60000"/>
                  <a:lumOff val="40000"/>
                </a:schemeClr>
              </a:buClr>
              <a:buSzPct val="150000"/>
              <a:buFont typeface="Wingdings" charset="2"/>
              <a:buChar char="ü"/>
            </a:pPr>
            <a:r>
              <a:rPr lang="en-US" dirty="0" smtClean="0"/>
              <a:t>Why</a:t>
            </a:r>
            <a:endParaRPr lang="en-US" dirty="0"/>
          </a:p>
          <a:p>
            <a:pPr>
              <a:buClr>
                <a:schemeClr val="accent1">
                  <a:lumMod val="60000"/>
                  <a:lumOff val="40000"/>
                </a:schemeClr>
              </a:buClr>
              <a:buSzPct val="150000"/>
              <a:buFont typeface="Wingdings" charset="2"/>
              <a:buChar char="ü"/>
            </a:pPr>
            <a:r>
              <a:rPr lang="en-US" dirty="0"/>
              <a:t>History</a:t>
            </a:r>
          </a:p>
          <a:p>
            <a:pPr>
              <a:buClr>
                <a:schemeClr val="accent1">
                  <a:lumMod val="60000"/>
                  <a:lumOff val="40000"/>
                </a:schemeClr>
              </a:buClr>
              <a:buSzPct val="150000"/>
              <a:buFont typeface="Wingdings" charset="2"/>
              <a:buChar char="ü"/>
            </a:pPr>
            <a:r>
              <a:rPr lang="en-US" dirty="0"/>
              <a:t>Basic </a:t>
            </a:r>
            <a:r>
              <a:rPr lang="en-US" dirty="0" smtClean="0"/>
              <a:t>usage and Concepts</a:t>
            </a:r>
            <a:endParaRPr lang="en-US" dirty="0"/>
          </a:p>
          <a:p>
            <a:pPr>
              <a:buClr>
                <a:schemeClr val="accent1">
                  <a:lumMod val="60000"/>
                  <a:lumOff val="40000"/>
                </a:schemeClr>
              </a:buClr>
              <a:buSzPct val="150000"/>
              <a:buFont typeface="Wingdings" charset="2"/>
              <a:buChar char="ü"/>
            </a:pPr>
            <a:r>
              <a:rPr lang="en-US" dirty="0"/>
              <a:t>Functions and </a:t>
            </a:r>
            <a:r>
              <a:rPr lang="en-US" dirty="0" smtClean="0"/>
              <a:t>Modules</a:t>
            </a:r>
          </a:p>
          <a:p>
            <a:pPr>
              <a:buFont typeface="Arial" charset="0"/>
              <a:buChar char="•"/>
            </a:pPr>
            <a:r>
              <a:rPr lang="en-US" dirty="0" smtClean="0">
                <a:solidFill>
                  <a:schemeClr val="accent1"/>
                </a:solidFill>
              </a:rPr>
              <a:t>$Profile</a:t>
            </a:r>
          </a:p>
          <a:p>
            <a:pPr>
              <a:buFont typeface="Arial" charset="0"/>
              <a:buChar char="•"/>
            </a:pPr>
            <a:r>
              <a:rPr lang="en-US" dirty="0"/>
              <a:t>PowerShell Core</a:t>
            </a:r>
            <a:endParaRPr lang="en-US" dirty="0"/>
          </a:p>
          <a:p>
            <a:pPr>
              <a:buFont typeface="Arial" charset="0"/>
              <a:buChar char="•"/>
            </a:pPr>
            <a:r>
              <a:rPr lang="en-US" dirty="0"/>
              <a:t>Useful </a:t>
            </a:r>
            <a:r>
              <a:rPr lang="en-US" dirty="0" smtClean="0"/>
              <a:t>Tools</a:t>
            </a:r>
            <a:endParaRPr lang="en-US" dirty="0"/>
          </a:p>
          <a:p>
            <a:pPr>
              <a:buFont typeface="Arial" charset="0"/>
              <a:buChar char="•"/>
            </a:pPr>
            <a:r>
              <a:rPr lang="en-US" dirty="0"/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773108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$Profile</a:t>
            </a:r>
            <a:endParaRPr lang="x-non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863" y="1292225"/>
            <a:ext cx="8550275" cy="4801071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Configure the PowerShell environment that runs on session startup.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Doesn’t exist by default, although the filenames are set.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There are 6 different $Profile path’s: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Console and ISE </a:t>
            </a:r>
            <a:r>
              <a:rPr lang="en-US" dirty="0" smtClean="0"/>
              <a:t>(and </a:t>
            </a:r>
            <a:r>
              <a:rPr lang="en-US" dirty="0" smtClean="0"/>
              <a:t>VS Code) </a:t>
            </a:r>
            <a:r>
              <a:rPr lang="en-US" dirty="0" smtClean="0"/>
              <a:t>each </a:t>
            </a:r>
            <a:r>
              <a:rPr lang="en-US" dirty="0"/>
              <a:t>have a: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nl-BE" dirty="0"/>
              <a:t>Current User, Current Host = default $Profile goto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dirty="0"/>
              <a:t>All Users, Current Host</a:t>
            </a:r>
            <a:endParaRPr lang="nl-BE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nl-BE" dirty="0"/>
              <a:t>All Hosts (Console &amp; ISE)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nl-BE" dirty="0"/>
              <a:t>Current User, All Hosts 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nl-BE" dirty="0"/>
              <a:t>All Users, All Hosts 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BE" dirty="0"/>
              <a:t>On a 64bit windows the All User Profiles are not the same when running the 32bit and 64bit Powershell client</a:t>
            </a:r>
            <a:r>
              <a:rPr lang="nl-BE" dirty="0" smtClean="0"/>
              <a:t>. (so you could have 9 different profiles)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0953" y="6255495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hlinkClick r:id="rId3"/>
              </a:rPr>
              <a:t>https://blogs.technet.microsoft.com/heyscriptingguy/2012/05/21/understanding-the-six-powershell-profiles/</a:t>
            </a:r>
            <a:endParaRPr lang="en-US" sz="1200"/>
          </a:p>
          <a:p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219308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$Profile</a:t>
            </a:r>
            <a:endParaRPr lang="x-non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863" y="1292225"/>
            <a:ext cx="8550275" cy="408583"/>
          </a:xfrm>
        </p:spPr>
        <p:txBody>
          <a:bodyPr/>
          <a:lstStyle/>
          <a:p>
            <a:r>
              <a:rPr lang="en-US"/>
              <a:t>$Profile loading order:</a:t>
            </a:r>
            <a:endParaRPr lang="x-none"/>
          </a:p>
        </p:txBody>
      </p:sp>
      <p:grpSp>
        <p:nvGrpSpPr>
          <p:cNvPr id="12" name="Group 11"/>
          <p:cNvGrpSpPr/>
          <p:nvPr/>
        </p:nvGrpSpPr>
        <p:grpSpPr>
          <a:xfrm>
            <a:off x="2915816" y="2348880"/>
            <a:ext cx="2829872" cy="2993077"/>
            <a:chOff x="492768" y="1775618"/>
            <a:chExt cx="2829872" cy="2993077"/>
          </a:xfrm>
        </p:grpSpPr>
        <p:sp>
          <p:nvSpPr>
            <p:cNvPr id="4" name="TextBox 3"/>
            <p:cNvSpPr txBox="1"/>
            <p:nvPr/>
          </p:nvSpPr>
          <p:spPr>
            <a:xfrm>
              <a:off x="827584" y="1775618"/>
              <a:ext cx="2160240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sz="1600"/>
                <a:t>All Users, All Hosts</a:t>
              </a:r>
            </a:p>
            <a:p>
              <a:endParaRPr lang="x-none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83568" y="2614413"/>
              <a:ext cx="2448272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sz="1600"/>
                <a:t>All Users, Current Host</a:t>
              </a:r>
            </a:p>
            <a:p>
              <a:endParaRPr lang="x-none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68597" y="3429846"/>
              <a:ext cx="2478215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sz="1600"/>
                <a:t>Current Users, All Hosts</a:t>
              </a:r>
            </a:p>
            <a:p>
              <a:endParaRPr lang="x-non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92768" y="4153142"/>
              <a:ext cx="2829872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sz="1600"/>
                <a:t>Current Users, Current Host</a:t>
              </a:r>
            </a:p>
            <a:p>
              <a:endParaRPr lang="x-none"/>
            </a:p>
          </p:txBody>
        </p:sp>
        <p:sp>
          <p:nvSpPr>
            <p:cNvPr id="8" name="Arrow: Down 7"/>
            <p:cNvSpPr/>
            <p:nvPr/>
          </p:nvSpPr>
          <p:spPr>
            <a:xfrm>
              <a:off x="1763688" y="2227276"/>
              <a:ext cx="288032" cy="360040"/>
            </a:xfrm>
            <a:prstGeom prst="downArrow">
              <a:avLst/>
            </a:prstGeom>
            <a:ln w="12700">
              <a:solidFill>
                <a:schemeClr val="accent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>
                <a:lnSpc>
                  <a:spcPct val="11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x-none" sz="1600"/>
            </a:p>
          </p:txBody>
        </p:sp>
        <p:sp>
          <p:nvSpPr>
            <p:cNvPr id="9" name="Arrow: Down 8"/>
            <p:cNvSpPr/>
            <p:nvPr/>
          </p:nvSpPr>
          <p:spPr>
            <a:xfrm>
              <a:off x="1763688" y="3038974"/>
              <a:ext cx="288032" cy="360040"/>
            </a:xfrm>
            <a:prstGeom prst="downArrow">
              <a:avLst/>
            </a:prstGeom>
            <a:ln w="12700">
              <a:solidFill>
                <a:schemeClr val="accent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>
                <a:lnSpc>
                  <a:spcPct val="11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x-none" sz="1600"/>
            </a:p>
          </p:txBody>
        </p:sp>
        <p:sp>
          <p:nvSpPr>
            <p:cNvPr id="10" name="Arrow: Down 9"/>
            <p:cNvSpPr/>
            <p:nvPr/>
          </p:nvSpPr>
          <p:spPr>
            <a:xfrm>
              <a:off x="1763688" y="3793102"/>
              <a:ext cx="288032" cy="360040"/>
            </a:xfrm>
            <a:prstGeom prst="downArrow">
              <a:avLst/>
            </a:prstGeom>
            <a:ln w="12700">
              <a:solidFill>
                <a:schemeClr val="accent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>
                <a:lnSpc>
                  <a:spcPct val="11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x-none" sz="1600"/>
            </a:p>
          </p:txBody>
        </p:sp>
      </p:grpSp>
    </p:spTree>
    <p:extLst>
      <p:ext uri="{BB962C8B-B14F-4D97-AF65-F5344CB8AC3E}">
        <p14:creationId xmlns:p14="http://schemas.microsoft.com/office/powerpoint/2010/main" val="510728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PowerShell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1">
                  <a:lumMod val="60000"/>
                  <a:lumOff val="40000"/>
                </a:schemeClr>
              </a:buClr>
              <a:buSzPct val="150000"/>
              <a:buFont typeface="Wingdings" charset="2"/>
              <a:buChar char="ü"/>
            </a:pPr>
            <a:r>
              <a:rPr lang="en-US" dirty="0"/>
              <a:t>What</a:t>
            </a:r>
          </a:p>
          <a:p>
            <a:pPr>
              <a:buClr>
                <a:schemeClr val="accent1">
                  <a:lumMod val="60000"/>
                  <a:lumOff val="40000"/>
                </a:schemeClr>
              </a:buClr>
              <a:buSzPct val="150000"/>
              <a:buFont typeface="Wingdings" charset="2"/>
              <a:buChar char="ü"/>
            </a:pPr>
            <a:r>
              <a:rPr lang="en-US" dirty="0"/>
              <a:t>History</a:t>
            </a:r>
          </a:p>
          <a:p>
            <a:pPr>
              <a:buClr>
                <a:schemeClr val="accent1">
                  <a:lumMod val="60000"/>
                  <a:lumOff val="40000"/>
                </a:schemeClr>
              </a:buClr>
              <a:buSzPct val="150000"/>
              <a:buFont typeface="Wingdings" charset="2"/>
              <a:buChar char="ü"/>
            </a:pPr>
            <a:r>
              <a:rPr lang="en-US" dirty="0"/>
              <a:t>Basic </a:t>
            </a:r>
            <a:r>
              <a:rPr lang="en-US" dirty="0" smtClean="0"/>
              <a:t>usage and Concepts</a:t>
            </a:r>
            <a:endParaRPr lang="en-US" dirty="0"/>
          </a:p>
          <a:p>
            <a:pPr>
              <a:buClr>
                <a:schemeClr val="accent1">
                  <a:lumMod val="60000"/>
                  <a:lumOff val="40000"/>
                </a:schemeClr>
              </a:buClr>
              <a:buSzPct val="150000"/>
              <a:buFont typeface="Wingdings" charset="2"/>
              <a:buChar char="ü"/>
            </a:pPr>
            <a:r>
              <a:rPr lang="en-US" dirty="0"/>
              <a:t>Functions and </a:t>
            </a:r>
            <a:r>
              <a:rPr lang="en-US" dirty="0" smtClean="0"/>
              <a:t>Modules</a:t>
            </a:r>
          </a:p>
          <a:p>
            <a:pPr>
              <a:buClr>
                <a:schemeClr val="accent1">
                  <a:lumMod val="60000"/>
                  <a:lumOff val="40000"/>
                </a:schemeClr>
              </a:buClr>
              <a:buSzPct val="150000"/>
              <a:buFont typeface="Wingdings" charset="2"/>
              <a:buChar char="ü"/>
            </a:pPr>
            <a:r>
              <a:rPr lang="en-US" dirty="0" smtClean="0"/>
              <a:t>$Profile</a:t>
            </a:r>
          </a:p>
          <a:p>
            <a:pPr>
              <a:buFont typeface="Arial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PowerShell Core</a:t>
            </a:r>
            <a:endParaRPr lang="en-US" dirty="0">
              <a:solidFill>
                <a:schemeClr val="accent1"/>
              </a:solidFill>
            </a:endParaRPr>
          </a:p>
          <a:p>
            <a:pPr>
              <a:buFont typeface="Arial" charset="0"/>
              <a:buChar char="•"/>
            </a:pPr>
            <a:r>
              <a:rPr lang="en-US" dirty="0"/>
              <a:t>Useful </a:t>
            </a:r>
            <a:r>
              <a:rPr lang="en-US" dirty="0" smtClean="0"/>
              <a:t>Tools</a:t>
            </a:r>
            <a:endParaRPr lang="en-US" dirty="0"/>
          </a:p>
          <a:p>
            <a:pPr>
              <a:buFont typeface="Arial" charset="0"/>
              <a:buChar char="•"/>
            </a:pPr>
            <a:r>
              <a:rPr lang="en-US" dirty="0"/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1276399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PowerShell Core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Based on .NET Standard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Cross platform (Windows, Mac and Linux)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Things to know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Case-sensitivity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dirty="0"/>
              <a:t>PowerShell is not case-sensitive on Mac and Linux. But some system specific values are case-sensitive (e.g. environment variables).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Slashes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dirty="0"/>
              <a:t>Windows both support back- and forward </a:t>
            </a:r>
            <a:r>
              <a:rPr lang="en-US" dirty="0" smtClean="0"/>
              <a:t>slashes, making compatible </a:t>
            </a:r>
            <a:r>
              <a:rPr lang="en-US" dirty="0"/>
              <a:t>scripts for </a:t>
            </a:r>
            <a:r>
              <a:rPr lang="en-US" dirty="0"/>
              <a:t>L</a:t>
            </a:r>
            <a:r>
              <a:rPr lang="en-US" dirty="0" smtClean="0"/>
              <a:t>inux </a:t>
            </a:r>
            <a:r>
              <a:rPr lang="en-US" dirty="0"/>
              <a:t>and </a:t>
            </a:r>
            <a:r>
              <a:rPr lang="en-US" dirty="0" smtClean="0"/>
              <a:t>Mac </a:t>
            </a:r>
            <a:r>
              <a:rPr lang="en-US" dirty="0"/>
              <a:t>possible without big issues.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Aliases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dirty="0"/>
              <a:t>Linux aliases don’t exist on Mac or Linux </a:t>
            </a:r>
            <a:r>
              <a:rPr lang="en-US" dirty="0" smtClean="0"/>
              <a:t>PowerShell to </a:t>
            </a:r>
            <a:r>
              <a:rPr lang="en-US" dirty="0"/>
              <a:t>avoid conflicts</a:t>
            </a:r>
            <a:r>
              <a:rPr lang="en-US" dirty="0" smtClean="0"/>
              <a:t>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No external UI output like Out-</a:t>
            </a:r>
            <a:r>
              <a:rPr lang="en-US" dirty="0" err="1" smtClean="0"/>
              <a:t>Gridview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0953" y="6255495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200" dirty="0">
                <a:hlinkClick r:id="rId3"/>
              </a:rPr>
              <a:t>https://blogs.msdn.microsoft.com/powershell/2017/06/09/getting-started-with-powershell-core-on-windows-mac-and-linux/</a:t>
            </a:r>
            <a:endParaRPr lang="nl-BE" sz="1200" dirty="0"/>
          </a:p>
          <a:p>
            <a:endParaRPr lang="nl-BE" sz="1200" dirty="0"/>
          </a:p>
        </p:txBody>
      </p:sp>
    </p:spTree>
    <p:extLst>
      <p:ext uri="{BB962C8B-B14F-4D97-AF65-F5344CB8AC3E}">
        <p14:creationId xmlns:p14="http://schemas.microsoft.com/office/powerpoint/2010/main" val="1754728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PowerShell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1">
                  <a:lumMod val="60000"/>
                  <a:lumOff val="40000"/>
                </a:schemeClr>
              </a:buClr>
              <a:buSzPct val="150000"/>
              <a:buFont typeface="Wingdings" charset="2"/>
              <a:buChar char="ü"/>
            </a:pPr>
            <a:r>
              <a:rPr lang="en-US" dirty="0" smtClean="0"/>
              <a:t>What</a:t>
            </a:r>
          </a:p>
          <a:p>
            <a:pPr>
              <a:buClr>
                <a:schemeClr val="accent1">
                  <a:lumMod val="60000"/>
                  <a:lumOff val="40000"/>
                </a:schemeClr>
              </a:buClr>
              <a:buSzPct val="150000"/>
              <a:buFont typeface="Wingdings" charset="2"/>
              <a:buChar char="ü"/>
            </a:pPr>
            <a:r>
              <a:rPr lang="en-US" dirty="0" smtClean="0"/>
              <a:t>Why</a:t>
            </a:r>
            <a:endParaRPr lang="en-US" dirty="0"/>
          </a:p>
          <a:p>
            <a:pPr>
              <a:buClr>
                <a:schemeClr val="accent1">
                  <a:lumMod val="60000"/>
                  <a:lumOff val="40000"/>
                </a:schemeClr>
              </a:buClr>
              <a:buSzPct val="150000"/>
              <a:buFont typeface="Wingdings" charset="2"/>
              <a:buChar char="ü"/>
            </a:pPr>
            <a:r>
              <a:rPr lang="en-US" dirty="0"/>
              <a:t>History</a:t>
            </a:r>
          </a:p>
          <a:p>
            <a:pPr>
              <a:buClr>
                <a:schemeClr val="accent1">
                  <a:lumMod val="60000"/>
                  <a:lumOff val="40000"/>
                </a:schemeClr>
              </a:buClr>
              <a:buSzPct val="150000"/>
              <a:buFont typeface="Wingdings" charset="2"/>
              <a:buChar char="ü"/>
            </a:pPr>
            <a:r>
              <a:rPr lang="en-US" dirty="0"/>
              <a:t>Basic </a:t>
            </a:r>
            <a:r>
              <a:rPr lang="en-US" dirty="0" smtClean="0"/>
              <a:t>usage and Concepts</a:t>
            </a:r>
            <a:endParaRPr lang="en-US" dirty="0"/>
          </a:p>
          <a:p>
            <a:pPr>
              <a:buClr>
                <a:schemeClr val="accent1">
                  <a:lumMod val="60000"/>
                  <a:lumOff val="40000"/>
                </a:schemeClr>
              </a:buClr>
              <a:buSzPct val="150000"/>
              <a:buFont typeface="Wingdings" charset="2"/>
              <a:buChar char="ü"/>
            </a:pPr>
            <a:r>
              <a:rPr lang="en-US" dirty="0"/>
              <a:t>Functions and </a:t>
            </a:r>
            <a:r>
              <a:rPr lang="en-US" dirty="0" smtClean="0"/>
              <a:t>Modules</a:t>
            </a:r>
          </a:p>
          <a:p>
            <a:pPr>
              <a:buClr>
                <a:schemeClr val="accent1">
                  <a:lumMod val="60000"/>
                  <a:lumOff val="40000"/>
                </a:schemeClr>
              </a:buClr>
              <a:buSzPct val="150000"/>
              <a:buFont typeface="Wingdings" charset="2"/>
              <a:buChar char="ü"/>
            </a:pPr>
            <a:r>
              <a:rPr lang="en-US" dirty="0" smtClean="0"/>
              <a:t>$Profile</a:t>
            </a:r>
          </a:p>
          <a:p>
            <a:pPr>
              <a:buClr>
                <a:schemeClr val="accent1">
                  <a:lumMod val="60000"/>
                  <a:lumOff val="40000"/>
                </a:schemeClr>
              </a:buClr>
              <a:buSzPct val="150000"/>
              <a:buFont typeface="Wingdings" charset="2"/>
              <a:buChar char="ü"/>
            </a:pPr>
            <a:r>
              <a:rPr lang="en-US" dirty="0"/>
              <a:t>PowerShell Core</a:t>
            </a:r>
            <a:endParaRPr lang="en-US" dirty="0"/>
          </a:p>
          <a:p>
            <a:pPr>
              <a:buFont typeface="Arial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Useful </a:t>
            </a:r>
            <a:r>
              <a:rPr lang="en-US" dirty="0" smtClean="0">
                <a:solidFill>
                  <a:schemeClr val="accent1"/>
                </a:solidFill>
              </a:rPr>
              <a:t>Tools</a:t>
            </a:r>
            <a:endParaRPr lang="en-US" dirty="0">
              <a:solidFill>
                <a:schemeClr val="accent1"/>
              </a:solidFill>
            </a:endParaRPr>
          </a:p>
          <a:p>
            <a:pPr>
              <a:buFont typeface="Arial" charset="0"/>
              <a:buChar char="•"/>
            </a:pPr>
            <a:r>
              <a:rPr lang="en-US" dirty="0"/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540005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Useful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ISE Steroids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http://www.powertheshell.com/isesteroids/</a:t>
            </a:r>
            <a:endParaRPr lang="en-US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Helps you write better scripts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Takes PowerShell ISE to the next level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Not free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Posh-</a:t>
            </a:r>
            <a:r>
              <a:rPr lang="en-US" dirty="0" err="1"/>
              <a:t>Git</a:t>
            </a:r>
            <a:endParaRPr lang="en-US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Get </a:t>
            </a:r>
            <a:r>
              <a:rPr lang="en-US" dirty="0" err="1"/>
              <a:t>git</a:t>
            </a:r>
            <a:r>
              <a:rPr lang="en-US" dirty="0"/>
              <a:t> status on current folder in </a:t>
            </a:r>
            <a:r>
              <a:rPr lang="en-US" dirty="0" smtClean="0"/>
              <a:t>PowerShell</a:t>
            </a:r>
            <a:endParaRPr lang="en-US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https://github.com/dahlbyk/posh-git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VS Code with PowerShell plugin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Works similar to ISE with better editor support</a:t>
            </a:r>
            <a:r>
              <a:rPr lang="en-US" dirty="0" smtClean="0"/>
              <a:t>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Go-to tool for PowerShell Core on Mac or Linux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https://www.powershellgallery.com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Like </a:t>
            </a:r>
            <a:r>
              <a:rPr lang="en-US" dirty="0" err="1" smtClean="0"/>
              <a:t>npm</a:t>
            </a:r>
            <a:r>
              <a:rPr lang="en-US" dirty="0" smtClean="0"/>
              <a:t> for powershell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Build-in from PowerShell 5.0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000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 &amp; 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algn="ctr"/>
            <a:r>
              <a:rPr lang="en-US" sz="8800" smtClean="0">
                <a:solidFill>
                  <a:schemeClr val="accent1"/>
                </a:solidFill>
              </a:rPr>
              <a:t>Thanks!</a:t>
            </a:r>
          </a:p>
          <a:p>
            <a:pPr algn="ctr"/>
            <a:r>
              <a:rPr lang="en-US" sz="3000" smtClean="0">
                <a:solidFill>
                  <a:schemeClr val="accent1"/>
                </a:solidFill>
              </a:rPr>
              <a:t>Any questions ?</a:t>
            </a:r>
            <a:endParaRPr lang="en-US" sz="300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731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1800" dirty="0"/>
              <a:t>What is PowerShell?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An object oriented scripting and shell language.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Designed for task automation and configuration management.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Based on the .NET framework where cmdlets represent small classes as system commands.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939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PowerShell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1">
                  <a:lumMod val="60000"/>
                  <a:lumOff val="40000"/>
                </a:schemeClr>
              </a:buClr>
              <a:buSzPct val="150000"/>
              <a:buFont typeface="Wingdings" charset="2"/>
              <a:buChar char="ü"/>
            </a:pPr>
            <a:r>
              <a:rPr lang="en-US" dirty="0" smtClean="0"/>
              <a:t>What</a:t>
            </a:r>
          </a:p>
          <a:p>
            <a:pPr>
              <a:buFont typeface="Arial" charset="0"/>
              <a:buChar char="•"/>
            </a:pPr>
            <a:r>
              <a:rPr lang="en-US" dirty="0" smtClean="0">
                <a:solidFill>
                  <a:schemeClr val="accent1"/>
                </a:solidFill>
              </a:rPr>
              <a:t>Why</a:t>
            </a:r>
            <a:endParaRPr lang="en-US" dirty="0">
              <a:solidFill>
                <a:schemeClr val="accent1"/>
              </a:solidFill>
            </a:endParaRPr>
          </a:p>
          <a:p>
            <a:pPr>
              <a:buFont typeface="Arial" charset="0"/>
              <a:buChar char="•"/>
            </a:pPr>
            <a:r>
              <a:rPr lang="en-US" dirty="0"/>
              <a:t>History</a:t>
            </a:r>
          </a:p>
          <a:p>
            <a:pPr>
              <a:buFont typeface="Arial" charset="0"/>
              <a:buChar char="•"/>
            </a:pPr>
            <a:r>
              <a:rPr lang="en-US" dirty="0"/>
              <a:t>Basic </a:t>
            </a:r>
            <a:r>
              <a:rPr lang="en-US" dirty="0" smtClean="0"/>
              <a:t>usage and Concepts</a:t>
            </a:r>
            <a:endParaRPr lang="en-US" dirty="0"/>
          </a:p>
          <a:p>
            <a:pPr>
              <a:buFont typeface="Arial" charset="0"/>
              <a:buChar char="•"/>
            </a:pPr>
            <a:r>
              <a:rPr lang="en-US" dirty="0"/>
              <a:t>Functions and </a:t>
            </a:r>
            <a:r>
              <a:rPr lang="en-US" dirty="0" smtClean="0"/>
              <a:t>Modules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$Profile</a:t>
            </a:r>
          </a:p>
          <a:p>
            <a:pPr>
              <a:buFont typeface="Arial" charset="0"/>
              <a:buChar char="•"/>
            </a:pPr>
            <a:r>
              <a:rPr lang="en-US" dirty="0"/>
              <a:t>PowerShell Core</a:t>
            </a:r>
            <a:endParaRPr lang="en-US" dirty="0"/>
          </a:p>
          <a:p>
            <a:pPr>
              <a:buFont typeface="Arial" charset="0"/>
              <a:buChar char="•"/>
            </a:pPr>
            <a:r>
              <a:rPr lang="en-US" dirty="0"/>
              <a:t>Useful </a:t>
            </a:r>
            <a:r>
              <a:rPr lang="en-US" dirty="0" smtClean="0"/>
              <a:t>Tools</a:t>
            </a:r>
            <a:endParaRPr lang="en-US" dirty="0"/>
          </a:p>
          <a:p>
            <a:pPr>
              <a:buFont typeface="Arial" charset="0"/>
              <a:buChar char="•"/>
            </a:pPr>
            <a:r>
              <a:rPr lang="en-US" dirty="0"/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1725307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dirty="0" smtClean="0"/>
              <a:t>Continues Integration</a:t>
            </a:r>
          </a:p>
          <a:p>
            <a:pPr lvl="2"/>
            <a:r>
              <a:rPr lang="en-US" dirty="0" smtClean="0"/>
              <a:t>Handy with .NET Core</a:t>
            </a:r>
          </a:p>
          <a:p>
            <a:pPr lvl="1"/>
            <a:r>
              <a:rPr lang="en-US" dirty="0" smtClean="0"/>
              <a:t>Azure</a:t>
            </a:r>
          </a:p>
          <a:p>
            <a:pPr lvl="2"/>
            <a:r>
              <a:rPr lang="en-US" dirty="0" smtClean="0"/>
              <a:t>Management</a:t>
            </a:r>
          </a:p>
          <a:p>
            <a:pPr lvl="2"/>
            <a:r>
              <a:rPr lang="en-US" dirty="0" smtClean="0"/>
              <a:t>Deployment</a:t>
            </a:r>
          </a:p>
          <a:p>
            <a:pPr lvl="1"/>
            <a:r>
              <a:rPr lang="en-US" dirty="0" smtClean="0"/>
              <a:t>Easily create scripts to speed up tasks</a:t>
            </a:r>
          </a:p>
          <a:p>
            <a:pPr lvl="1"/>
            <a:r>
              <a:rPr lang="en-US" dirty="0" smtClean="0"/>
              <a:t>Large product support, making automation possible:</a:t>
            </a:r>
          </a:p>
          <a:p>
            <a:pPr lvl="2"/>
            <a:r>
              <a:rPr lang="en-US" dirty="0" smtClean="0"/>
              <a:t>Windows</a:t>
            </a:r>
          </a:p>
          <a:p>
            <a:pPr lvl="2"/>
            <a:r>
              <a:rPr lang="en-US" dirty="0" smtClean="0"/>
              <a:t>MS SQL</a:t>
            </a:r>
          </a:p>
          <a:p>
            <a:pPr lvl="2"/>
            <a:r>
              <a:rPr lang="en-US" dirty="0" smtClean="0"/>
              <a:t>Active Directory</a:t>
            </a:r>
          </a:p>
          <a:p>
            <a:pPr lvl="2"/>
            <a:r>
              <a:rPr lang="en-US" dirty="0" err="1" smtClean="0"/>
              <a:t>Sharepoint</a:t>
            </a:r>
            <a:endParaRPr lang="en-US" dirty="0" smtClean="0"/>
          </a:p>
          <a:p>
            <a:pPr lvl="2"/>
            <a:r>
              <a:rPr lang="mr-IN" dirty="0" smtClean="0"/>
              <a:t>…</a:t>
            </a:r>
            <a:endParaRPr lang="en-US" dirty="0" smtClean="0"/>
          </a:p>
          <a:p>
            <a:pPr lvl="1"/>
            <a:r>
              <a:rPr lang="en-US" dirty="0" err="1" smtClean="0"/>
              <a:t>Cmd</a:t>
            </a:r>
            <a:r>
              <a:rPr lang="en-US" dirty="0" smtClean="0"/>
              <a:t> is being replaced </a:t>
            </a:r>
            <a:r>
              <a:rPr lang="mr-IN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890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PowerShell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1">
                  <a:lumMod val="60000"/>
                  <a:lumOff val="40000"/>
                </a:schemeClr>
              </a:buClr>
              <a:buFont typeface="Wingdings" charset="2"/>
              <a:buChar char="ü"/>
            </a:pPr>
            <a:r>
              <a:rPr lang="en-US" dirty="0" smtClean="0"/>
              <a:t>What</a:t>
            </a:r>
          </a:p>
          <a:p>
            <a:pPr>
              <a:buClr>
                <a:schemeClr val="accent1">
                  <a:lumMod val="60000"/>
                  <a:lumOff val="40000"/>
                </a:schemeClr>
              </a:buClr>
              <a:buFont typeface="Wingdings" charset="2"/>
              <a:buChar char="ü"/>
            </a:pPr>
            <a:r>
              <a:rPr lang="en-US" dirty="0" smtClean="0"/>
              <a:t>Why</a:t>
            </a:r>
            <a:endParaRPr lang="en-US" dirty="0"/>
          </a:p>
          <a:p>
            <a:pPr>
              <a:buFont typeface="Arial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History</a:t>
            </a:r>
          </a:p>
          <a:p>
            <a:pPr>
              <a:buFont typeface="Arial" charset="0"/>
              <a:buChar char="•"/>
            </a:pPr>
            <a:r>
              <a:rPr lang="en-US" dirty="0"/>
              <a:t>Basic </a:t>
            </a:r>
            <a:r>
              <a:rPr lang="en-US" dirty="0" smtClean="0"/>
              <a:t>usage and Concepts</a:t>
            </a:r>
            <a:endParaRPr lang="en-US" dirty="0"/>
          </a:p>
          <a:p>
            <a:pPr>
              <a:buFont typeface="Arial" charset="0"/>
              <a:buChar char="•"/>
            </a:pPr>
            <a:r>
              <a:rPr lang="en-US" dirty="0"/>
              <a:t>Functions and </a:t>
            </a:r>
            <a:r>
              <a:rPr lang="en-US" dirty="0" smtClean="0"/>
              <a:t>Modules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$Profile</a:t>
            </a:r>
          </a:p>
          <a:p>
            <a:pPr>
              <a:buFont typeface="Arial" charset="0"/>
              <a:buChar char="•"/>
            </a:pPr>
            <a:r>
              <a:rPr lang="en-US" dirty="0"/>
              <a:t>PowerShell Core</a:t>
            </a:r>
            <a:endParaRPr lang="en-US" dirty="0"/>
          </a:p>
          <a:p>
            <a:pPr>
              <a:buFont typeface="Arial" charset="0"/>
              <a:buChar char="•"/>
            </a:pPr>
            <a:r>
              <a:rPr lang="en-US" dirty="0"/>
              <a:t>Useful </a:t>
            </a:r>
            <a:r>
              <a:rPr lang="en-US" dirty="0" smtClean="0"/>
              <a:t>Tools</a:t>
            </a:r>
            <a:endParaRPr lang="en-US" dirty="0"/>
          </a:p>
          <a:p>
            <a:pPr>
              <a:buFont typeface="Arial" charset="0"/>
              <a:buChar char="•"/>
            </a:pPr>
            <a:r>
              <a:rPr lang="en-US" dirty="0"/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1172903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History</a:t>
            </a:r>
            <a:endParaRPr lang="x-non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x-non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276872"/>
            <a:ext cx="8650684" cy="292941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44674" y="3556913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2006</a:t>
            </a:r>
            <a:endParaRPr lang="x-none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34667" y="3556913"/>
            <a:ext cx="74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2009</a:t>
            </a:r>
            <a:endParaRPr lang="x-none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63925" y="3546222"/>
            <a:ext cx="74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2012</a:t>
            </a:r>
            <a:endParaRPr lang="x-none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65154" y="3556913"/>
            <a:ext cx="74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2013</a:t>
            </a:r>
            <a:endParaRPr lang="x-none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332252" y="3535531"/>
            <a:ext cx="74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2014</a:t>
            </a:r>
            <a:endParaRPr lang="x-none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795381" y="3535531"/>
            <a:ext cx="74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2016</a:t>
            </a:r>
            <a:endParaRPr lang="x-none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40085" y="1947079"/>
            <a:ext cx="13127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PowerShell 1.0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49443" y="5206286"/>
            <a:ext cx="13127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PowerShell 2.0</a:t>
            </a:r>
          </a:p>
          <a:p>
            <a:r>
              <a:rPr lang="en-US" sz="1200" dirty="0"/>
              <a:t>(ISE introduced)</a:t>
            </a:r>
            <a:endParaRPr lang="x-none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3220405" y="1947079"/>
            <a:ext cx="13127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PowerShell 3.0</a:t>
            </a:r>
            <a:endParaRPr lang="x-none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4760067" y="5206286"/>
            <a:ext cx="13127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PowerShell 4.0</a:t>
            </a:r>
            <a:endParaRPr lang="x-none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5994555" y="1947078"/>
            <a:ext cx="13127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PowerShell 5.0</a:t>
            </a:r>
            <a:endParaRPr lang="x-none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7307256" y="5206286"/>
            <a:ext cx="17978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PowerShell 6.0 Alpha</a:t>
            </a:r>
            <a:endParaRPr lang="x-none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40953" y="6255495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200">
                <a:hlinkClick r:id="rId4"/>
              </a:rPr>
              <a:t>https://4sysops.com/archives/powershell-versions-and-their-windows-version/</a:t>
            </a:r>
            <a:endParaRPr lang="en-US" sz="1200"/>
          </a:p>
          <a:p>
            <a:endParaRPr lang="nl-BE" sz="1200"/>
          </a:p>
        </p:txBody>
      </p:sp>
      <p:sp>
        <p:nvSpPr>
          <p:cNvPr id="18" name="TextBox 17"/>
          <p:cNvSpPr txBox="1"/>
          <p:nvPr/>
        </p:nvSpPr>
        <p:spPr>
          <a:xfrm>
            <a:off x="1040718" y="2448600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Server 2008</a:t>
            </a:r>
            <a:endParaRPr lang="x-none" sz="1200"/>
          </a:p>
        </p:txBody>
      </p:sp>
      <p:sp>
        <p:nvSpPr>
          <p:cNvPr id="19" name="TextBox 18"/>
          <p:cNvSpPr txBox="1"/>
          <p:nvPr/>
        </p:nvSpPr>
        <p:spPr>
          <a:xfrm>
            <a:off x="2550075" y="4147645"/>
            <a:ext cx="12657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Win 7</a:t>
            </a:r>
          </a:p>
          <a:p>
            <a:r>
              <a:rPr lang="en-US" sz="1200"/>
              <a:t>Server 2008 R2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900229" y="2448600"/>
            <a:ext cx="12657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Win 8</a:t>
            </a:r>
          </a:p>
          <a:p>
            <a:r>
              <a:rPr lang="en-US" sz="1200"/>
              <a:t>Server 2012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385152" y="4165215"/>
            <a:ext cx="12657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Win 8.1</a:t>
            </a:r>
          </a:p>
          <a:p>
            <a:r>
              <a:rPr lang="en-US" sz="1200"/>
              <a:t>Server 2012 R2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796193" y="2456929"/>
            <a:ext cx="12657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Win 10</a:t>
            </a:r>
          </a:p>
        </p:txBody>
      </p:sp>
    </p:spTree>
    <p:extLst>
      <p:ext uri="{BB962C8B-B14F-4D97-AF65-F5344CB8AC3E}">
        <p14:creationId xmlns:p14="http://schemas.microsoft.com/office/powerpoint/2010/main" val="353889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PowerShell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1">
                  <a:lumMod val="60000"/>
                  <a:lumOff val="40000"/>
                </a:schemeClr>
              </a:buClr>
              <a:buSzPct val="150000"/>
              <a:buFont typeface="Wingdings" charset="2"/>
              <a:buChar char="ü"/>
            </a:pPr>
            <a:r>
              <a:rPr lang="en-US" dirty="0" smtClean="0"/>
              <a:t>What</a:t>
            </a:r>
          </a:p>
          <a:p>
            <a:pPr>
              <a:buClr>
                <a:schemeClr val="accent1">
                  <a:lumMod val="60000"/>
                  <a:lumOff val="40000"/>
                </a:schemeClr>
              </a:buClr>
              <a:buSzPct val="150000"/>
              <a:buFont typeface="Wingdings" charset="2"/>
              <a:buChar char="ü"/>
            </a:pPr>
            <a:r>
              <a:rPr lang="en-US" dirty="0" smtClean="0"/>
              <a:t>Why</a:t>
            </a:r>
            <a:endParaRPr lang="en-US" dirty="0"/>
          </a:p>
          <a:p>
            <a:pPr>
              <a:buClr>
                <a:schemeClr val="accent1">
                  <a:lumMod val="60000"/>
                  <a:lumOff val="40000"/>
                </a:schemeClr>
              </a:buClr>
              <a:buSzPct val="150000"/>
              <a:buFont typeface="Wingdings" charset="2"/>
              <a:buChar char="ü"/>
            </a:pPr>
            <a:r>
              <a:rPr lang="en-US" dirty="0"/>
              <a:t>History</a:t>
            </a:r>
          </a:p>
          <a:p>
            <a:pPr>
              <a:buFont typeface="Arial" charset="0"/>
              <a:buChar char="•"/>
            </a:pPr>
            <a:r>
              <a:rPr lang="en-US" dirty="0">
                <a:solidFill>
                  <a:srgbClr val="92D050"/>
                </a:solidFill>
              </a:rPr>
              <a:t>Basic </a:t>
            </a:r>
            <a:r>
              <a:rPr lang="en-US" dirty="0" smtClean="0">
                <a:solidFill>
                  <a:srgbClr val="92D050"/>
                </a:solidFill>
              </a:rPr>
              <a:t>usage and Concepts</a:t>
            </a:r>
            <a:endParaRPr lang="en-US" dirty="0">
              <a:solidFill>
                <a:srgbClr val="92D050"/>
              </a:solidFill>
            </a:endParaRPr>
          </a:p>
          <a:p>
            <a:pPr>
              <a:buFont typeface="Arial" charset="0"/>
              <a:buChar char="•"/>
            </a:pPr>
            <a:r>
              <a:rPr lang="en-US" dirty="0"/>
              <a:t>Functions and </a:t>
            </a:r>
            <a:r>
              <a:rPr lang="en-US" dirty="0" smtClean="0"/>
              <a:t>Modules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$Profile</a:t>
            </a:r>
          </a:p>
          <a:p>
            <a:pPr>
              <a:buFont typeface="Arial" charset="0"/>
              <a:buChar char="•"/>
            </a:pPr>
            <a:r>
              <a:rPr lang="en-US" dirty="0"/>
              <a:t>PowerShell Core</a:t>
            </a:r>
            <a:endParaRPr lang="en-US" dirty="0"/>
          </a:p>
          <a:p>
            <a:pPr>
              <a:buFont typeface="Arial" charset="0"/>
              <a:buChar char="•"/>
            </a:pPr>
            <a:r>
              <a:rPr lang="en-US" dirty="0"/>
              <a:t>Useful </a:t>
            </a:r>
            <a:r>
              <a:rPr lang="en-US" dirty="0" smtClean="0"/>
              <a:t>Tools</a:t>
            </a:r>
            <a:endParaRPr lang="en-US" dirty="0"/>
          </a:p>
          <a:p>
            <a:pPr>
              <a:buFont typeface="Arial" charset="0"/>
              <a:buChar char="•"/>
            </a:pPr>
            <a:r>
              <a:rPr lang="en-US" dirty="0"/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1858629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Basic usage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863" y="1292224"/>
            <a:ext cx="8550275" cy="5089103"/>
          </a:xfrm>
        </p:spPr>
        <p:txBody>
          <a:bodyPr/>
          <a:lstStyle/>
          <a:p>
            <a:r>
              <a:rPr lang="en-US" dirty="0"/>
              <a:t>PowerShell Terminal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Ctrl + Space: starts autocomplete (interactive)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Tab </a:t>
            </a:r>
            <a:r>
              <a:rPr lang="en-US" dirty="0"/>
              <a:t>to scroll through available options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“-” used to set a specific parameter, also has autocomplete.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Copy selected text with Ctrl + C  or by pressing enter.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Past text with Ctrl + V or by right clicking.</a:t>
            </a:r>
            <a:br>
              <a:rPr lang="en-US" dirty="0"/>
            </a:br>
            <a:endParaRPr lang="en-US" dirty="0"/>
          </a:p>
          <a:p>
            <a:r>
              <a:rPr lang="en-US" dirty="0" smtClean="0"/>
              <a:t>PowerShell ISE</a:t>
            </a:r>
          </a:p>
          <a:p>
            <a:pPr lvl="1"/>
            <a:r>
              <a:rPr lang="en-US" dirty="0" smtClean="0"/>
              <a:t>Separate script panel</a:t>
            </a:r>
          </a:p>
          <a:p>
            <a:pPr lvl="1"/>
            <a:r>
              <a:rPr lang="en-US" dirty="0" smtClean="0"/>
              <a:t>Command Help search</a:t>
            </a:r>
          </a:p>
          <a:p>
            <a:pPr lvl="1"/>
            <a:r>
              <a:rPr lang="en-US" dirty="0" smtClean="0"/>
              <a:t>Debugger</a:t>
            </a:r>
            <a:endParaRPr lang="en-US" dirty="0"/>
          </a:p>
          <a:p>
            <a:pPr lvl="1"/>
            <a:endParaRPr lang="en-US" dirty="0" smtClean="0"/>
          </a:p>
          <a:p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92271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sic PowerPoint">
  <a:themeElements>
    <a:clrScheme name="Dimension Data darker">
      <a:dk1>
        <a:srgbClr val="414141"/>
      </a:dk1>
      <a:lt1>
        <a:sysClr val="window" lastClr="FFFFFF"/>
      </a:lt1>
      <a:dk2>
        <a:srgbClr val="6A6A6A"/>
      </a:dk2>
      <a:lt2>
        <a:srgbClr val="B3B3B3"/>
      </a:lt2>
      <a:accent1>
        <a:srgbClr val="69BE28"/>
      </a:accent1>
      <a:accent2>
        <a:srgbClr val="00679B"/>
      </a:accent2>
      <a:accent3>
        <a:srgbClr val="013866"/>
      </a:accent3>
      <a:accent4>
        <a:srgbClr val="5D1F62"/>
      </a:accent4>
      <a:accent5>
        <a:srgbClr val="C56011"/>
      </a:accent5>
      <a:accent6>
        <a:srgbClr val="A91321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>
          <a:solidFill>
            <a:schemeClr val="accent1"/>
          </a:solidFill>
        </a:ln>
        <a:effectLst/>
      </a:spPr>
      <a:bodyPr lIns="36000" tIns="36000" rIns="36000" bIns="36000" rtlCol="0" anchor="ctr"/>
      <a:lstStyle>
        <a:defPPr algn="ctr">
          <a:lnSpc>
            <a:spcPct val="110000"/>
          </a:lnSpc>
          <a:spcBef>
            <a:spcPts val="200"/>
          </a:spcBef>
          <a:spcAft>
            <a:spcPts val="200"/>
          </a:spcAft>
          <a:defRPr sz="16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59D33A83376F241B96FC317B2040BAF" ma:contentTypeVersion="5" ma:contentTypeDescription="Create a new document." ma:contentTypeScope="" ma:versionID="527b495c0104506c6ad0510e833307a8">
  <xsd:schema xmlns:xsd="http://www.w3.org/2001/XMLSchema" xmlns:xs="http://www.w3.org/2001/XMLSchema" xmlns:p="http://schemas.microsoft.com/office/2006/metadata/properties" xmlns:ns2="9c644b71-f2b7-4af3-8fc7-b12615162907" xmlns:ns3="54f3cedd-548f-4720-83cb-d6c05b93ad22" targetNamespace="http://schemas.microsoft.com/office/2006/metadata/properties" ma:root="true" ma:fieldsID="1d53989094b9f63e1bb90e8dea41e06b" ns2:_="" ns3:_="">
    <xsd:import namespace="9c644b71-f2b7-4af3-8fc7-b12615162907"/>
    <xsd:import namespace="54f3cedd-548f-4720-83cb-d6c05b93ad22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ingHintHash" minOccurs="0"/>
                <xsd:element ref="ns2:SharedWithDetails" minOccurs="0"/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c644b71-f2b7-4af3-8fc7-b12615162907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9" nillable="true" ma:displayName="Sharing Hint Hash" ma:internalName="SharingHintHash" ma:readOnly="true">
      <xsd:simpleType>
        <xsd:restriction base="dms:Text"/>
      </xsd:simple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4f3cedd-548f-4720-83cb-d6c05b93ad2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LongProperties xmlns="http://schemas.microsoft.com/office/2006/metadata/longProperties"/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11E10F8-F53B-440E-A07C-4BE43F17767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c644b71-f2b7-4af3-8fc7-b12615162907"/>
    <ds:schemaRef ds:uri="54f3cedd-548f-4720-83cb-d6c05b93ad2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B9CE09D-DA00-4FA2-BB57-12EE9217E1B2}">
  <ds:schemaRefs>
    <ds:schemaRef ds:uri="http://schemas.microsoft.com/office/2006/metadata/longProperties"/>
  </ds:schemaRefs>
</ds:datastoreItem>
</file>

<file path=customXml/itemProps3.xml><?xml version="1.0" encoding="utf-8"?>
<ds:datastoreItem xmlns:ds="http://schemas.openxmlformats.org/officeDocument/2006/customXml" ds:itemID="{A30766E2-1FB1-4DBC-A574-2B521885E1F0}">
  <ds:schemaRefs>
    <ds:schemaRef ds:uri="54f3cedd-548f-4720-83cb-d6c05b93ad22"/>
    <ds:schemaRef ds:uri="http://purl.org/dc/terms/"/>
    <ds:schemaRef ds:uri="http://schemas.openxmlformats.org/package/2006/metadata/core-properties"/>
    <ds:schemaRef ds:uri="http://purl.org/dc/dcmitype/"/>
    <ds:schemaRef ds:uri="9c644b71-f2b7-4af3-8fc7-b12615162907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elements/1.1/"/>
  </ds:schemaRefs>
</ds:datastoreItem>
</file>

<file path=customXml/itemProps4.xml><?xml version="1.0" encoding="utf-8"?>
<ds:datastoreItem xmlns:ds="http://schemas.openxmlformats.org/officeDocument/2006/customXml" ds:itemID="{8092415D-C017-446B-92E0-7A9E0F8F344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2622</TotalTime>
  <Words>2136</Words>
  <Application>Microsoft Macintosh PowerPoint</Application>
  <PresentationFormat>On-screen Show (4:3)</PresentationFormat>
  <Paragraphs>694</Paragraphs>
  <Slides>29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9" baseType="lpstr">
      <vt:lpstr>Calibri</vt:lpstr>
      <vt:lpstr>Consolas</vt:lpstr>
      <vt:lpstr>Lucida Console</vt:lpstr>
      <vt:lpstr>Mangal</vt:lpstr>
      <vt:lpstr>ＭＳ Ｐゴシック</vt:lpstr>
      <vt:lpstr>segoe-ui_bold</vt:lpstr>
      <vt:lpstr>segoe-ui_semibold</vt:lpstr>
      <vt:lpstr>Wingdings</vt:lpstr>
      <vt:lpstr>Arial</vt:lpstr>
      <vt:lpstr>Basic PowerPoint</vt:lpstr>
      <vt:lpstr>Basic PowerShell</vt:lpstr>
      <vt:lpstr>Basic PowerShell</vt:lpstr>
      <vt:lpstr>What</vt:lpstr>
      <vt:lpstr>Basic PowerShell</vt:lpstr>
      <vt:lpstr>Why</vt:lpstr>
      <vt:lpstr>Basic PowerShell</vt:lpstr>
      <vt:lpstr>History</vt:lpstr>
      <vt:lpstr>Basic PowerShell</vt:lpstr>
      <vt:lpstr>Basic usage </vt:lpstr>
      <vt:lpstr>Basic commands</vt:lpstr>
      <vt:lpstr>Pipelines</vt:lpstr>
      <vt:lpstr>Aliases</vt:lpstr>
      <vt:lpstr>Aliases compared</vt:lpstr>
      <vt:lpstr>Variables</vt:lpstr>
      <vt:lpstr>Comparison Operators</vt:lpstr>
      <vt:lpstr>Loops</vt:lpstr>
      <vt:lpstr>Basic PowerShell</vt:lpstr>
      <vt:lpstr>Basic Functions</vt:lpstr>
      <vt:lpstr>Modules</vt:lpstr>
      <vt:lpstr>Basic Script Module</vt:lpstr>
      <vt:lpstr>Automatic Script Modules</vt:lpstr>
      <vt:lpstr>Basic PowerShell</vt:lpstr>
      <vt:lpstr>$Profile</vt:lpstr>
      <vt:lpstr>$Profile</vt:lpstr>
      <vt:lpstr>Basic PowerShell</vt:lpstr>
      <vt:lpstr>PowerShell Core</vt:lpstr>
      <vt:lpstr>Basic PowerShell</vt:lpstr>
      <vt:lpstr>Useful Tools</vt:lpstr>
      <vt:lpstr>Q &amp; A</vt:lpstr>
    </vt:vector>
  </TitlesOfParts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 for the Euricom brand refresh</dc:title>
  <dc:creator>wim.vanhoye</dc:creator>
  <cp:lastModifiedBy>Thomas De Pauw</cp:lastModifiedBy>
  <cp:revision>91</cp:revision>
  <dcterms:created xsi:type="dcterms:W3CDTF">2012-05-24T14:07:50Z</dcterms:created>
  <dcterms:modified xsi:type="dcterms:W3CDTF">2017-09-19T15:37:08Z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0x010100959D33A83376F241B96FC317B2040BAF</vt:lpwstr>
  </property>
</Properties>
</file>