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5"/>
  </p:notesMasterIdLst>
  <p:handoutMasterIdLst>
    <p:handoutMasterId r:id="rId36"/>
  </p:handoutMasterIdLst>
  <p:sldIdLst>
    <p:sldId id="274" r:id="rId6"/>
    <p:sldId id="381" r:id="rId7"/>
    <p:sldId id="382" r:id="rId8"/>
    <p:sldId id="407" r:id="rId9"/>
    <p:sldId id="408" r:id="rId10"/>
    <p:sldId id="400" r:id="rId11"/>
    <p:sldId id="387" r:id="rId12"/>
    <p:sldId id="401" r:id="rId13"/>
    <p:sldId id="383" r:id="rId14"/>
    <p:sldId id="388" r:id="rId15"/>
    <p:sldId id="389" r:id="rId16"/>
    <p:sldId id="394" r:id="rId17"/>
    <p:sldId id="393" r:id="rId18"/>
    <p:sldId id="384" r:id="rId19"/>
    <p:sldId id="395" r:id="rId20"/>
    <p:sldId id="396" r:id="rId21"/>
    <p:sldId id="402" r:id="rId22"/>
    <p:sldId id="391" r:id="rId23"/>
    <p:sldId id="390" r:id="rId24"/>
    <p:sldId id="397" r:id="rId25"/>
    <p:sldId id="398" r:id="rId26"/>
    <p:sldId id="403" r:id="rId27"/>
    <p:sldId id="392" r:id="rId28"/>
    <p:sldId id="399" r:id="rId29"/>
    <p:sldId id="404" r:id="rId30"/>
    <p:sldId id="386" r:id="rId31"/>
    <p:sldId id="405" r:id="rId32"/>
    <p:sldId id="385" r:id="rId33"/>
    <p:sldId id="40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6"/>
    <p:restoredTop sz="72309" autoAdjust="0"/>
  </p:normalViewPr>
  <p:slideViewPr>
    <p:cSldViewPr>
      <p:cViewPr varScale="1">
        <p:scale>
          <a:sx n="111" d="100"/>
          <a:sy n="111" d="100"/>
        </p:scale>
        <p:origin x="24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9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FE7EFE-DDF9-440C-8F71-74ADC2EE881B}" type="datetimeFigureOut">
              <a:rPr lang="en-ZA"/>
              <a:pPr>
                <a:defRPr/>
              </a:pPr>
              <a:t>2017/09/22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B7BD13A-6F5B-4885-A4EB-025990D65F1F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659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8D4456-572F-416F-9D32-DC1F80498D53}" type="datetimeFigureOut">
              <a:rPr lang="en-ZA"/>
              <a:pPr>
                <a:defRPr/>
              </a:pPr>
              <a:t>2017/09/22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673100"/>
            <a:ext cx="3771900" cy="2830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Z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3838" y="3656013"/>
            <a:ext cx="6410325" cy="50371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ZA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6B50CD-F5B5-4E53-A79B-556DAB40221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133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0488" indent="-90488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269875" indent="-8255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›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2pPr>
    <a:lvl3pPr marL="449263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»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3pPr>
    <a:lvl4pPr marL="808038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-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4pPr>
    <a:lvl5pPr marL="1176338" indent="-111125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ZA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ECA35EFB-6732-40CB-9478-7A835CC189B8}" type="slidenum">
              <a:rPr lang="en-ZA">
                <a:solidFill>
                  <a:srgbClr val="9BBB59"/>
                </a:solidFill>
                <a:cs typeface="Arial" charset="0"/>
              </a:rPr>
              <a:pPr eaLnBrk="1" hangingPunct="1"/>
              <a:t>1</a:t>
            </a:fld>
            <a:endParaRPr lang="en-ZA" dirty="0">
              <a:solidFill>
                <a:srgbClr val="9BBB5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6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0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Unix aliases available</a:t>
            </a:r>
            <a:r>
              <a:rPr lang="en-US" baseline="0" dirty="0" smtClean="0"/>
              <a:t> in PowerShell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6602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000" b="0" i="0" kern="120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"loosely typed“ =</a:t>
            </a:r>
            <a:r>
              <a:rPr lang="nl-BE" sz="1000" b="0" i="0" kern="1200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lang="en-US" sz="1000" b="0" i="0" kern="120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they are not limited to a particular type of object. A single variable can even contain a collection (an "array") of different types of objects at the same time.</a:t>
            </a:r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1232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Operators are text </a:t>
            </a:r>
            <a:r>
              <a:rPr lang="en-US" smtClean="0"/>
              <a:t>based</a:t>
            </a:r>
          </a:p>
          <a:p>
            <a:r>
              <a:rPr lang="en-US" smtClean="0"/>
              <a:t>Work by default on arrays as well</a:t>
            </a:r>
          </a:p>
          <a:p>
            <a:pPr lvl="1"/>
            <a:r>
              <a:rPr lang="en-US" smtClean="0"/>
              <a:t>Return</a:t>
            </a:r>
            <a:r>
              <a:rPr lang="en-US" baseline="0" smtClean="0"/>
              <a:t>s the matching elements</a:t>
            </a:r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3894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http://www.tomsitpro.com/articles/powershell-for-loop,2-845.html</a:t>
            </a:r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4719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powershell</a:t>
            </a:r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566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The main purpose of a module is to allow the modularization (</a:t>
            </a:r>
            <a:r>
              <a:rPr lang="en-US" sz="10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ie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, reuse and abstraction) of Windows PowerShell code.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We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 will look further to Script Modules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9117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mtClean="0"/>
              <a:t>$PSModule path</a:t>
            </a:r>
            <a:endParaRPr lang="nl-BE" baseline="0" smtClean="0"/>
          </a:p>
          <a:p>
            <a:pPr lvl="1"/>
            <a:r>
              <a:rPr lang="nl-BE" baseline="0" smtClean="0"/>
              <a:t>Allow for auto discovery so you can load the module when required</a:t>
            </a:r>
          </a:p>
          <a:p>
            <a:pPr lvl="1"/>
            <a:r>
              <a:rPr lang="nl-BE" baseline="0" smtClean="0"/>
              <a:t>Discovered modules will show up in the Get-Module </a:t>
            </a:r>
            <a:r>
              <a:rPr lang="mr-IN" baseline="0" smtClean="0"/>
              <a:t>–</a:t>
            </a:r>
            <a:r>
              <a:rPr lang="nl-BE" baseline="0" smtClean="0"/>
              <a:t>ListAvailable command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059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powershell</a:t>
            </a:r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0242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Console profile example</a:t>
            </a:r>
          </a:p>
          <a:p>
            <a:pPr lvl="1"/>
            <a:r>
              <a:rPr lang="en-US" baseline="0"/>
              <a:t>Background color if in admin mode</a:t>
            </a:r>
          </a:p>
          <a:p>
            <a:pPr lvl="0"/>
            <a:r>
              <a:rPr lang="en-US" baseline="0"/>
              <a:t>ISE profile example</a:t>
            </a:r>
          </a:p>
          <a:p>
            <a:pPr lvl="1"/>
            <a:r>
              <a:rPr lang="en-US" baseline="0"/>
              <a:t>Add extra menu items to quickly start functions</a:t>
            </a:r>
          </a:p>
          <a:p>
            <a:pPr lvl="0"/>
            <a:r>
              <a:rPr lang="en-US" baseline="0"/>
              <a:t>All host profile example</a:t>
            </a:r>
          </a:p>
          <a:p>
            <a:pPr lvl="1"/>
            <a:r>
              <a:rPr lang="en-US" baseline="0"/>
              <a:t>Aliases</a:t>
            </a:r>
          </a:p>
          <a:p>
            <a:pPr lvl="1"/>
            <a:r>
              <a:rPr lang="en-US" baseline="0"/>
              <a:t>Default module imports</a:t>
            </a:r>
          </a:p>
          <a:p>
            <a:pPr lvl="1"/>
            <a:endParaRPr lang="en-US" baseline="0"/>
          </a:p>
          <a:p>
            <a:r>
              <a:rPr lang="en-US" baseline="0"/>
              <a:t>Default best used is $Profile = Current User</a:t>
            </a:r>
          </a:p>
          <a:p>
            <a:r>
              <a:rPr lang="en-US" baseline="0"/>
              <a:t>Can be compared to Mac dotfiles</a:t>
            </a:r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034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powershell</a:t>
            </a:r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530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powershell</a:t>
            </a:r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6414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sensitivity</a:t>
            </a:r>
          </a:p>
          <a:p>
            <a:pPr lvl="1"/>
            <a:r>
              <a:rPr lang="en-US" dirty="0" smtClean="0"/>
              <a:t>Windows not case sensitive</a:t>
            </a:r>
          </a:p>
          <a:p>
            <a:pPr lvl="1"/>
            <a:r>
              <a:rPr lang="en-US" dirty="0" smtClean="0"/>
              <a:t>Linux and mac</a:t>
            </a:r>
            <a:r>
              <a:rPr lang="en-US" baseline="0" dirty="0" smtClean="0"/>
              <a:t> are</a:t>
            </a:r>
          </a:p>
          <a:p>
            <a:pPr lvl="2"/>
            <a:r>
              <a:rPr lang="en-US" baseline="0" dirty="0" smtClean="0"/>
              <a:t>Not for powershell</a:t>
            </a:r>
          </a:p>
          <a:p>
            <a:pPr lvl="2"/>
            <a:r>
              <a:rPr lang="en-US" baseline="0" dirty="0" smtClean="0"/>
              <a:t>Might be for some system variables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86432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powershell</a:t>
            </a:r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328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You</a:t>
            </a:r>
            <a:r>
              <a:rPr lang="en-US" baseline="0" dirty="0"/>
              <a:t> can create objects with a set of functions and a constructor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Cmdlets (command-let)</a:t>
            </a:r>
          </a:p>
          <a:p>
            <a:pPr lvl="1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Performs a single function and is the most common element for PowerShell automation. A cmdlet is generally written in a language such as C# and compiled. Like all other PowerShell commands, a cmdlet performs an action and returns a .NET object.</a:t>
            </a:r>
          </a:p>
          <a:p>
            <a:pPr lvl="1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549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powershell</a:t>
            </a:r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5925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powershell</a:t>
            </a:r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3888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V1</a:t>
            </a:r>
          </a:p>
          <a:p>
            <a:pPr lvl="1"/>
            <a:r>
              <a:rPr lang="en-US" baseline="0" dirty="0"/>
              <a:t>Installable: </a:t>
            </a:r>
            <a:r>
              <a:rPr lang="en-US" dirty="0"/>
              <a:t>XP, Vista, Server</a:t>
            </a:r>
            <a:r>
              <a:rPr lang="en-US" baseline="0" dirty="0"/>
              <a:t> 2003</a:t>
            </a:r>
          </a:p>
          <a:p>
            <a:pPr lvl="0"/>
            <a:r>
              <a:rPr lang="en-US" baseline="0" dirty="0"/>
              <a:t>V2</a:t>
            </a:r>
          </a:p>
          <a:p>
            <a:pPr lvl="1"/>
            <a:r>
              <a:rPr lang="en-US" baseline="0" dirty="0"/>
              <a:t>ISE Added</a:t>
            </a:r>
          </a:p>
          <a:p>
            <a:pPr lvl="1"/>
            <a:r>
              <a:rPr lang="en-US" baseline="0" dirty="0"/>
              <a:t>Installable: XP, Vista, Server 2003 + 2008</a:t>
            </a:r>
          </a:p>
          <a:p>
            <a:pPr lvl="0"/>
            <a:r>
              <a:rPr lang="en-US" baseline="0" dirty="0"/>
              <a:t>V3</a:t>
            </a:r>
          </a:p>
          <a:p>
            <a:pPr lvl="1"/>
            <a:r>
              <a:rPr lang="en-US" baseline="0" dirty="0"/>
              <a:t>Installable: Win 7, Server 2008 R2</a:t>
            </a:r>
          </a:p>
          <a:p>
            <a:pPr lvl="0"/>
            <a:r>
              <a:rPr lang="en-US" baseline="0" dirty="0"/>
              <a:t>V4</a:t>
            </a:r>
          </a:p>
          <a:p>
            <a:pPr lvl="1"/>
            <a:r>
              <a:rPr lang="en-US" baseline="0" dirty="0"/>
              <a:t>Installable: Win 7, Server 2008 R2, Server 2012</a:t>
            </a:r>
          </a:p>
          <a:p>
            <a:pPr lvl="0"/>
            <a:r>
              <a:rPr lang="en-US" baseline="0" dirty="0"/>
              <a:t>V5</a:t>
            </a:r>
          </a:p>
          <a:p>
            <a:pPr lvl="1"/>
            <a:r>
              <a:rPr lang="en-US" baseline="0" dirty="0"/>
              <a:t>Installable: Win 8.1, Server 2012 R2</a:t>
            </a:r>
          </a:p>
          <a:p>
            <a:pPr lvl="0"/>
            <a:r>
              <a:rPr lang="en-US" baseline="0" dirty="0"/>
              <a:t>V6</a:t>
            </a:r>
          </a:p>
          <a:p>
            <a:pPr lvl="1"/>
            <a:r>
              <a:rPr lang="en-US" baseline="0" dirty="0"/>
              <a:t>Installable on multiple platforms</a:t>
            </a:r>
          </a:p>
          <a:p>
            <a:pPr lvl="1"/>
            <a:r>
              <a:rPr lang="en-US" baseline="0" dirty="0"/>
              <a:t>Still in beta</a:t>
            </a:r>
          </a:p>
          <a:p>
            <a:pPr lvl="1"/>
            <a:endParaRPr lang="en-US" baseline="0" dirty="0"/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PowerShell is forward compatible</a:t>
            </a:r>
            <a:endParaRPr lang="en-US" baseline="0" dirty="0"/>
          </a:p>
          <a:p>
            <a:pPr lvl="1"/>
            <a:r>
              <a:rPr lang="en-US" baseline="0" dirty="0"/>
              <a:t>Forward =&gt; as long the script has the required modules and functions accessible</a:t>
            </a:r>
            <a:br>
              <a:rPr lang="en-US" baseline="0" dirty="0"/>
            </a:br>
            <a:r>
              <a:rPr lang="en-US" baseline="0" dirty="0"/>
              <a:t>Functions that disappeared or aren’t available in newer versions will fail.</a:t>
            </a:r>
          </a:p>
          <a:p>
            <a:pPr marL="0" lv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7665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powershell</a:t>
            </a:r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5532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CMD is being replaced by PowerShell</a:t>
            </a:r>
          </a:p>
          <a:p>
            <a:pPr lvl="1"/>
            <a:r>
              <a:rPr lang="en-US" dirty="0" smtClean="0"/>
              <a:t>from build 14791 of Windows 10, by default.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9029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</a:t>
            </a:r>
            <a:r>
              <a:rPr lang="en-US" baseline="0" dirty="0"/>
              <a:t> + X , A</a:t>
            </a:r>
            <a:endParaRPr lang="en-US" dirty="0"/>
          </a:p>
          <a:p>
            <a:pPr lvl="1"/>
            <a:r>
              <a:rPr lang="en-US" dirty="0"/>
              <a:t>Update-Help</a:t>
            </a:r>
          </a:p>
          <a:p>
            <a:pPr lvl="2"/>
            <a:r>
              <a:rPr lang="en-US" dirty="0"/>
              <a:t>Required to run as admin</a:t>
            </a:r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Start powershell from</a:t>
            </a:r>
            <a:r>
              <a:rPr lang="en-US" baseline="0" dirty="0"/>
              <a:t> explorer</a:t>
            </a:r>
            <a:endParaRPr lang="en-US" dirty="0"/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 -ShowWindow 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 -Recurse</a:t>
            </a:r>
          </a:p>
          <a:p>
            <a:pPr lvl="1"/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Get-Content .\demo-basic-commands\folder2\</a:t>
            </a:r>
            <a:r>
              <a:rPr lang="en-US" sz="1000" kern="1200" dirty="0" err="1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hello.txt</a:t>
            </a:r>
            <a:endParaRPr lang="nl-BE" sz="1000" kern="1200" dirty="0">
              <a:solidFill>
                <a:schemeClr val="tx1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lvl="0"/>
            <a:r>
              <a:rPr lang="en-US" dirty="0"/>
              <a:t>Commands can be called case </a:t>
            </a:r>
            <a:r>
              <a:rPr lang="en-US" dirty="0" err="1"/>
              <a:t>insensetive</a:t>
            </a:r>
            <a:endParaRPr lang="en-US" dirty="0"/>
          </a:p>
          <a:p>
            <a:pPr lvl="1"/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54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297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4620"/>
          <a:stretch>
            <a:fillRect/>
          </a:stretch>
        </p:blipFill>
        <p:spPr bwMode="auto">
          <a:xfrm>
            <a:off x="5395913" y="0"/>
            <a:ext cx="374808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 bwMode="white">
          <a:xfrm>
            <a:off x="450850" y="2589213"/>
            <a:ext cx="41211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D2C4EB2A-C602-40DA-B8EC-67C0B9D19DCE}" type="datetime3">
              <a:rPr lang="en-US" sz="1400" smtClean="0">
                <a:solidFill>
                  <a:srgbClr val="E1E1E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22 September 2017</a:t>
            </a:fld>
            <a:endParaRPr lang="en-US" sz="1400">
              <a:solidFill>
                <a:srgbClr val="E1E1E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23" y="910110"/>
            <a:ext cx="5038437" cy="763300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450440" y="1749008"/>
            <a:ext cx="5037716" cy="611372"/>
          </a:xfrm>
        </p:spPr>
        <p:txBody>
          <a:bodyPr rtlCol="0">
            <a:noAutofit/>
          </a:bodyPr>
          <a:lstStyle>
            <a:lvl1pPr>
              <a:defRPr lang="en-US" sz="1600" b="0" dirty="0" smtClean="0">
                <a:solidFill>
                  <a:schemeClr val="bg1"/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2971800"/>
            <a:ext cx="9144000" cy="38862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pic>
        <p:nvPicPr>
          <p:cNvPr id="4608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76" y="332656"/>
            <a:ext cx="3070871" cy="86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98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loured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7520" y="3047350"/>
            <a:ext cx="8550275" cy="1220788"/>
          </a:xfrm>
          <a:prstGeom prst="roundRect">
            <a:avLst>
              <a:gd name="adj" fmla="val 10273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8177" y="4727102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752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locks with Sub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gray">
          <a:xfrm>
            <a:off x="296863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6863" y="1368425"/>
            <a:ext cx="4122477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 bwMode="gray">
          <a:xfrm>
            <a:off x="4724661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724661" y="1368425"/>
            <a:ext cx="4122478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695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3393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07113" y="1066800"/>
            <a:ext cx="3036887" cy="5791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DBFD6D4-4B1C-450D-840C-753617AC3602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FFB628BF-3E67-41B7-B102-BF5B32A7895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22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4"/>
            <a:ext cx="2443219" cy="5189539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96863" y="6100763"/>
            <a:ext cx="58023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071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B5A046C-6A12-4464-BA14-D41078F6D360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D3226C7A-F218-4DAA-92F9-4358143DD723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22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5"/>
            <a:ext cx="2443219" cy="4884786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368425"/>
            <a:ext cx="5801080" cy="48847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50850" y="1520825"/>
            <a:ext cx="5494338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076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ar on Righ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9175" y="0"/>
            <a:ext cx="3044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8600" cy="6858000"/>
          </a:xfrm>
          <a:ln>
            <a:noFill/>
          </a:ln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920" y="5795230"/>
            <a:ext cx="2443218" cy="8337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863" y="6100763"/>
            <a:ext cx="52673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44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with Imag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2284050"/>
            <a:ext cx="9143999" cy="457395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992290"/>
            <a:ext cx="8550275" cy="83378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Titl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457200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5257800"/>
            <a:ext cx="8550274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572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0942569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2" y="70480"/>
            <a:ext cx="8550275" cy="83963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862" y="1291760"/>
            <a:ext cx="8550275" cy="99229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43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251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62038"/>
            <a:ext cx="9144000" cy="5795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/>
          </a:p>
        </p:txBody>
      </p:sp>
      <p:sp>
        <p:nvSpPr>
          <p:cNvPr id="9" name="Subtitle 2"/>
          <p:cNvSpPr txBox="1">
            <a:spLocks/>
          </p:cNvSpPr>
          <p:nvPr/>
        </p:nvSpPr>
        <p:spPr bwMode="white">
          <a:xfrm>
            <a:off x="296863" y="3048000"/>
            <a:ext cx="42735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2BB51DA1-39BC-4837-8E9B-20D10956C4B2}" type="datetime3">
              <a:rPr lang="en-US" sz="1400" smtClean="0">
                <a:solidFill>
                  <a:schemeClr val="bg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22 September 2017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-7800" y="1062038"/>
            <a:ext cx="9144000" cy="5795962"/>
          </a:xfrm>
          <a:ln>
            <a:noFill/>
          </a:ln>
        </p:spPr>
        <p:txBody>
          <a:bodyPr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1368090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2742029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2131389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96863" y="146050"/>
            <a:ext cx="1450975" cy="76358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55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821605D-40AB-477E-85E7-697B5BAD5CA9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EDC40D92-40F1-4533-90E9-0E6E1286ABCC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22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962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or divider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0"/>
            <a:ext cx="2246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1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tion on Green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8B36119-E9FD-41DF-87B8-5A3A9895C857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10C0259-35DB-4DD2-975F-BDCF5E0370FE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22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368424"/>
            <a:ext cx="8549618" cy="4503135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bg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0120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 Green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2284049"/>
            <a:ext cx="8549618" cy="4273913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tx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1"/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7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idiary 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872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9144000" cy="5795231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299471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1673410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1062770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 bwMode="white">
          <a:xfrm>
            <a:off x="296863" y="1978025"/>
            <a:ext cx="6411912" cy="230188"/>
          </a:xfrm>
        </p:spPr>
        <p:txBody>
          <a:bodyPr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ZA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984250" y="610055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0"/>
          </p:nvPr>
        </p:nvSpPr>
        <p:spPr>
          <a:xfrm>
            <a:off x="2969562" y="609964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1"/>
          </p:nvPr>
        </p:nvSpPr>
        <p:spPr>
          <a:xfrm>
            <a:off x="4954874" y="609873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2"/>
          </p:nvPr>
        </p:nvSpPr>
        <p:spPr>
          <a:xfrm>
            <a:off x="6940186" y="609782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4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208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/>
          </a:p>
        </p:txBody>
      </p:sp>
      <p:sp>
        <p:nvSpPr>
          <p:cNvPr id="5" name="Rectangle 4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325F46BA-EB63-48D5-A5A5-CCF36EC829E7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20067F32-945E-4865-A84D-0C7C85F66445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22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285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291760"/>
            <a:ext cx="4121820" cy="457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1292225"/>
            <a:ext cx="4123136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5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9636" cy="4579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ZA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Z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62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/>
          </a:p>
        </p:txBody>
      </p:sp>
      <p:sp>
        <p:nvSpPr>
          <p:cNvPr id="9" name="Rectangle 8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7DB3A08F-21EF-44E1-A459-619130811F1D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84363F42-EB53-4075-99E5-968A30D74209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22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673225"/>
            <a:ext cx="8550275" cy="45799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8320" cy="45798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chart</a:t>
            </a:r>
            <a:endParaRPr lang="en-ZA" noProof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88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80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26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white">
          <a:xfrm>
            <a:off x="296863" y="76200"/>
            <a:ext cx="6411912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6863" y="1292225"/>
            <a:ext cx="8550275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863" y="6100763"/>
            <a:ext cx="8550275" cy="457200"/>
          </a:xfrm>
          <a:prstGeom prst="rect">
            <a:avLst/>
          </a:prstGeom>
        </p:spPr>
        <p:txBody>
          <a:bodyPr vert="horz" lIns="0" tIns="0" rIns="0" bIns="36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9550"/>
            <a:ext cx="4275137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095B94F5-F4C5-4BAE-ADDD-0B8E7B451725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FDD45A7-BFCA-48E9-A43B-0D8CD6B2706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22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gray">
          <a:xfrm>
            <a:off x="0" y="0"/>
            <a:ext cx="9144000" cy="1062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nl-BE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794" r:id="rId4"/>
    <p:sldLayoutId id="2147483804" r:id="rId5"/>
    <p:sldLayoutId id="2147483795" r:id="rId6"/>
    <p:sldLayoutId id="2147483796" r:id="rId7"/>
    <p:sldLayoutId id="2147483805" r:id="rId8"/>
    <p:sldLayoutId id="2147483797" r:id="rId9"/>
    <p:sldLayoutId id="2147483798" r:id="rId10"/>
    <p:sldLayoutId id="2147483799" r:id="rId11"/>
    <p:sldLayoutId id="2147483800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</p:sldLayoutIdLst>
  <p:txStyles>
    <p:titleStyle>
      <a:lvl1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4000"/>
        </a:lnSpc>
        <a:spcBef>
          <a:spcPts val="600"/>
        </a:spcBef>
        <a:spcAft>
          <a:spcPts val="10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68288" indent="-177800" algn="l" rtl="0" eaLnBrk="1" fontAlgn="base" hangingPunct="1">
        <a:lnSpc>
          <a:spcPct val="114000"/>
        </a:lnSpc>
        <a:spcBef>
          <a:spcPts val="200"/>
        </a:spcBef>
        <a:spcAft>
          <a:spcPts val="4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4988" indent="-188913" algn="l" rtl="0" eaLnBrk="1" fontAlgn="base" hangingPunct="1">
        <a:lnSpc>
          <a:spcPct val="114000"/>
        </a:lnSpc>
        <a:spcBef>
          <a:spcPts val="100"/>
        </a:spcBef>
        <a:spcAft>
          <a:spcPts val="200"/>
        </a:spcAft>
        <a:buFont typeface="Arial" charset="0"/>
        <a:buChar char="›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85850" indent="-228600" algn="l" rtl="0" eaLnBrk="1" fontAlgn="base" hangingPunct="1">
        <a:lnSpc>
          <a:spcPct val="114000"/>
        </a:lnSpc>
        <a:spcBef>
          <a:spcPts val="100"/>
        </a:spcBef>
        <a:spcAft>
          <a:spcPts val="40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43038" indent="-173038" algn="l" rtl="0" eaLnBrk="1" fontAlgn="base" hangingPunct="1">
        <a:lnSpc>
          <a:spcPct val="114000"/>
        </a:lnSpc>
        <a:spcBef>
          <a:spcPts val="100"/>
        </a:spcBef>
        <a:spcAft>
          <a:spcPts val="600"/>
        </a:spcAft>
        <a:buFont typeface="Arial" charset="0"/>
        <a:buChar char="-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microsoft.com/en-us/powershell/module/microsoft.powershell.core/about/about_variables?view=powershell-5.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microsoft.com/en-us/powershell/module/microsoft.powershell.core/about/about_comparison_operators?view=powershell-5.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tomsitpro.com/articles/powershell-for-loop,2-845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sdn.microsoft.com/en-us/library/dd878324(v=vs.85)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logs.technet.microsoft.com/heyscriptingguy/2012/05/21/understanding-the-six-powershell-profile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blogs.msdn.microsoft.com/powershell/2017/06/09/getting-started-with-powershell-core-on-windows-mac-and-linux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hlbyk/posh-git" TargetMode="External"/><Relationship Id="rId4" Type="http://schemas.openxmlformats.org/officeDocument/2006/relationships/hyperlink" Target="https://www.powershellgallery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powertheshell.com/isesteroids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4sysops.com/archives/powershell-versions-and-their-windows-version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 dirty="0">
                <a:ea typeface="ＭＳ Ｐゴシック" pitchFamily="34" charset="-128"/>
              </a:rPr>
              <a:t>Basic PowerShell</a:t>
            </a:r>
          </a:p>
        </p:txBody>
      </p:sp>
      <p:sp>
        <p:nvSpPr>
          <p:cNvPr id="18435" name="Text Placeholder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eaLnBrk="1" hangingPunct="1"/>
            <a:r>
              <a:rPr lang="en-ZA" dirty="0">
                <a:ea typeface="ＭＳ Ｐゴシック" pitchFamily="34" charset="-128"/>
              </a:rPr>
              <a:t>An object oriented shell- and scripting language</a:t>
            </a:r>
          </a:p>
        </p:txBody>
      </p:sp>
      <p:pic>
        <p:nvPicPr>
          <p:cNvPr id="18436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b="17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commands</a:t>
            </a:r>
            <a:endParaRPr lang="x-none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16629"/>
              </p:ext>
            </p:extLst>
          </p:nvPr>
        </p:nvGraphicFramePr>
        <p:xfrm>
          <a:off x="296863" y="1292225"/>
          <a:ext cx="8550276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092">
                  <a:extLst>
                    <a:ext uri="{9D8B030D-6E8A-4147-A177-3AD203B41FA5}">
                      <a16:colId xmlns="" xmlns:a16="http://schemas.microsoft.com/office/drawing/2014/main" val="2320351741"/>
                    </a:ext>
                  </a:extLst>
                </a:gridCol>
                <a:gridCol w="3081229">
                  <a:extLst>
                    <a:ext uri="{9D8B030D-6E8A-4147-A177-3AD203B41FA5}">
                      <a16:colId xmlns="" xmlns:a16="http://schemas.microsoft.com/office/drawing/2014/main" val="576986819"/>
                    </a:ext>
                  </a:extLst>
                </a:gridCol>
                <a:gridCol w="2618955">
                  <a:extLst>
                    <a:ext uri="{9D8B030D-6E8A-4147-A177-3AD203B41FA5}">
                      <a16:colId xmlns="" xmlns:a16="http://schemas.microsoft.com/office/drawing/2014/main" val="38224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Command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Useful</a:t>
                      </a:r>
                      <a:r>
                        <a:rPr lang="en-US" baseline="0"/>
                        <a:t> options</a:t>
                      </a:r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2372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Update-Help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 your local help</a:t>
                      </a:r>
                      <a:r>
                        <a:rPr lang="en-US" baseline="0"/>
                        <a:t> information to enable display of full help details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855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Get-Help</a:t>
                      </a:r>
                      <a:r>
                        <a:rPr lang="en-US" baseline="0"/>
                        <a:t> &lt;command&gt;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help about a command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-ShowWindow</a:t>
                      </a:r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575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Get-Command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Shows the available</a:t>
                      </a:r>
                      <a:r>
                        <a:rPr lang="en-US" baseline="0"/>
                        <a:t> commands in your session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784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Get-Item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 a specific file</a:t>
                      </a:r>
                      <a:r>
                        <a:rPr lang="en-US" baseline="0"/>
                        <a:t> or directory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763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Get-</a:t>
                      </a:r>
                      <a:r>
                        <a:rPr lang="en-US" err="1"/>
                        <a:t>ChildItem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 the content of a directory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  <a:r>
                        <a:rPr lang="en-US" err="1"/>
                        <a:t>Recurse</a:t>
                      </a:r>
                      <a:endParaRPr lang="en-US"/>
                    </a:p>
                    <a:p>
                      <a:r>
                        <a:rPr lang="en-US"/>
                        <a:t>-Filter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892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Get-Content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Read the content of a file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878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Copy-Item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Copy file or directory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u="none" strike="noStrike" kern="1200" baseline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573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5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7520" y="2132855"/>
            <a:ext cx="8550275" cy="4120307"/>
          </a:xfrm>
        </p:spPr>
        <p:txBody>
          <a:bodyPr/>
          <a:lstStyle/>
          <a:p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296863" y="1357377"/>
            <a:ext cx="8550275" cy="631420"/>
          </a:xfrm>
        </p:spPr>
        <p:txBody>
          <a:bodyPr/>
          <a:lstStyle/>
          <a:p>
            <a:pPr algn="l"/>
            <a:r>
              <a:rPr lang="en-US" dirty="0"/>
              <a:t>Piping works virtually everywhere in PowerShell. </a:t>
            </a:r>
          </a:p>
          <a:p>
            <a:pPr algn="l"/>
            <a:r>
              <a:rPr lang="en-US" dirty="0"/>
              <a:t>Windows PowerShell does not pipe text between commands. it pipes objects.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Pipelines</a:t>
            </a:r>
            <a:endParaRPr lang="x-none"/>
          </a:p>
        </p:txBody>
      </p:sp>
      <p:sp>
        <p:nvSpPr>
          <p:cNvPr id="6" name="Rectangle 5"/>
          <p:cNvSpPr/>
          <p:nvPr/>
        </p:nvSpPr>
        <p:spPr>
          <a:xfrm>
            <a:off x="278560" y="2155464"/>
            <a:ext cx="856857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>
                <a:latin typeface="Lucida Console" panose="020B0609040504020204" pitchFamily="49" charset="0"/>
              </a:rPr>
              <a:t>Examples: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Lucida Console" panose="020B0609040504020204" pitchFamily="49" charset="0"/>
              </a:rPr>
              <a:t>Get child items as paged output in the terminal:</a:t>
            </a: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Get-</a:t>
            </a:r>
            <a:r>
              <a:rPr lang="en-US" sz="140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8A2BE2"/>
                </a:solidFill>
                <a:latin typeface="Lucida Console" panose="020B0609040504020204" pitchFamily="49" charset="0"/>
              </a:rPr>
              <a:t>C:\WINDOWS\System32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Out-Host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000080"/>
                </a:solidFill>
                <a:latin typeface="Lucida Console" panose="020B0609040504020204" pitchFamily="49" charset="0"/>
              </a:rPr>
              <a:t>-Paging</a:t>
            </a:r>
            <a:endParaRPr lang="en-US" sz="14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nl-BE" sz="1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nl-BE" sz="1400">
                <a:latin typeface="Lucida Console" panose="020B0609040504020204" pitchFamily="49" charset="0"/>
              </a:rPr>
              <a:t>Show child items as grid view:</a:t>
            </a:r>
            <a:br>
              <a:rPr lang="nl-BE" sz="1400">
                <a:latin typeface="Lucida Console" panose="020B0609040504020204" pitchFamily="49" charset="0"/>
              </a:rPr>
            </a:br>
            <a:r>
              <a:rPr lang="nl-BE" sz="1400">
                <a:solidFill>
                  <a:srgbClr val="0000FF"/>
                </a:solidFill>
                <a:latin typeface="Lucida Console" panose="020B0609040504020204" pitchFamily="49" charset="0"/>
              </a:rPr>
              <a:t>  Get-ChildItem</a:t>
            </a:r>
            <a:r>
              <a:rPr lang="nl-BE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nl-BE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nl-BE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>
                <a:solidFill>
                  <a:srgbClr val="0000FF"/>
                </a:solidFill>
                <a:latin typeface="Lucida Console" panose="020B0609040504020204" pitchFamily="49" charset="0"/>
              </a:rPr>
              <a:t>Out-GridView </a:t>
            </a:r>
          </a:p>
          <a:p>
            <a:pPr>
              <a:lnSpc>
                <a:spcPct val="150000"/>
              </a:lnSpc>
            </a:pPr>
            <a:endParaRPr lang="nl-BE" sz="140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nl-BE" sz="1400">
                <a:latin typeface="Lucida Console" panose="020B0609040504020204" pitchFamily="49" charset="0"/>
              </a:rPr>
              <a:t>Get child items of directory, visualise and print the made selections name:</a:t>
            </a:r>
          </a:p>
          <a:p>
            <a:r>
              <a:rPr 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  Get-</a:t>
            </a:r>
            <a:r>
              <a:rPr lang="en-US" sz="140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en-US" sz="140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err="1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40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40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40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40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  <a:p>
            <a:pPr>
              <a:lnSpc>
                <a:spcPct val="150000"/>
              </a:lnSpc>
            </a:pPr>
            <a:endParaRPr lang="nl-BE" sz="140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9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Aliases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Aliases are easily created using the Set-Alias:</a:t>
            </a:r>
          </a:p>
          <a:p>
            <a:r>
              <a:rPr lang="en-US"/>
              <a:t>For example:</a:t>
            </a:r>
          </a:p>
          <a:p>
            <a:r>
              <a:rPr lang="nl-BE"/>
              <a:t>	</a:t>
            </a:r>
            <a:r>
              <a:rPr lang="nl-BE">
                <a:solidFill>
                  <a:srgbClr val="0000FF"/>
                </a:solidFill>
                <a:latin typeface="Lucida Console" panose="020B0609040504020204" pitchFamily="49" charset="0"/>
              </a:rPr>
              <a:t>Set-Alias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8A2BE2"/>
                </a:solidFill>
                <a:latin typeface="Lucida Console" panose="020B0609040504020204" pitchFamily="49" charset="0"/>
              </a:rPr>
              <a:t>g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8A2BE2"/>
                </a:solidFill>
                <a:latin typeface="Lucida Console" panose="020B0609040504020204" pitchFamily="49" charset="0"/>
              </a:rPr>
              <a:t>git </a:t>
            </a:r>
          </a:p>
          <a:p>
            <a:endParaRPr lang="en-US"/>
          </a:p>
          <a:p>
            <a:r>
              <a:rPr lang="en-US"/>
              <a:t>You can get a list of the configured aliases using Get-Alias:</a:t>
            </a:r>
          </a:p>
          <a:p>
            <a:r>
              <a:rPr lang="en-US"/>
              <a:t>For example:</a:t>
            </a:r>
          </a:p>
          <a:p>
            <a:r>
              <a:rPr lang="nl-BE">
                <a:solidFill>
                  <a:srgbClr val="0101FD"/>
                </a:solidFill>
                <a:latin typeface="Consolas" panose="020B0609020204030204" pitchFamily="49" charset="0"/>
              </a:rPr>
              <a:t>	Get-Alias</a:t>
            </a:r>
          </a:p>
          <a:p>
            <a:r>
              <a:rPr lang="nl-BE">
                <a:solidFill>
                  <a:srgbClr val="0101FD"/>
                </a:solidFill>
                <a:latin typeface="Consolas" panose="020B0609020204030204" pitchFamily="49" charset="0"/>
              </a:rPr>
              <a:t>	Get-Alias g*</a:t>
            </a:r>
            <a:endParaRPr lang="en-US"/>
          </a:p>
          <a:p>
            <a:endParaRPr lang="en-US"/>
          </a:p>
          <a:p>
            <a:r>
              <a:rPr lang="en-US"/>
              <a:t>Storing Aliases can be done using the $profile</a:t>
            </a:r>
          </a:p>
          <a:p>
            <a:r>
              <a:rPr lang="en-US"/>
              <a:t>If not stored, they will be gone after your PS session </a:t>
            </a:r>
            <a:r>
              <a:rPr lang="en-US" smtClean="0"/>
              <a:t>closes</a:t>
            </a:r>
          </a:p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054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Aliases compared</a:t>
            </a:r>
            <a:endParaRPr lang="x-none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940266"/>
              </p:ext>
            </p:extLst>
          </p:nvPr>
        </p:nvGraphicFramePr>
        <p:xfrm>
          <a:off x="296863" y="1292225"/>
          <a:ext cx="855027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="" xmlns:a16="http://schemas.microsoft.com/office/drawing/2014/main" val="1724456608"/>
                    </a:ext>
                  </a:extLst>
                </a:gridCol>
                <a:gridCol w="2137569">
                  <a:extLst>
                    <a:ext uri="{9D8B030D-6E8A-4147-A177-3AD203B41FA5}">
                      <a16:colId xmlns="" xmlns:a16="http://schemas.microsoft.com/office/drawing/2014/main" val="2784185600"/>
                    </a:ext>
                  </a:extLst>
                </a:gridCol>
                <a:gridCol w="2137569">
                  <a:extLst>
                    <a:ext uri="{9D8B030D-6E8A-4147-A177-3AD203B41FA5}">
                      <a16:colId xmlns="" xmlns:a16="http://schemas.microsoft.com/office/drawing/2014/main" val="3594831770"/>
                    </a:ext>
                  </a:extLst>
                </a:gridCol>
                <a:gridCol w="2137569">
                  <a:extLst>
                    <a:ext uri="{9D8B030D-6E8A-4147-A177-3AD203B41FA5}">
                      <a16:colId xmlns="" xmlns:a16="http://schemas.microsoft.com/office/drawing/2014/main" val="112881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CMD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UNIX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PS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PS Alias</a:t>
                      </a:r>
                    </a:p>
                  </a:txBody>
                  <a:tcPr marL="152400" marR="152400" marT="114300" marB="114300" anchor="b"/>
                </a:tc>
                <a:extLst>
                  <a:ext uri="{0D108BD9-81ED-4DB2-BD59-A6C34878D82A}">
                    <a16:rowId xmlns="" xmlns:a16="http://schemas.microsoft.com/office/drawing/2014/main" val="409322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Get-ChildItem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gci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="" xmlns:a16="http://schemas.microsoft.com/office/drawing/2014/main" val="34126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clear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Clear-Host</a:t>
                      </a:r>
                      <a:r>
                        <a:rPr lang="nl-BE" sz="1200">
                          <a:effectLst/>
                        </a:rPr>
                        <a:t> (function)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="" xmlns:a16="http://schemas.microsoft.com/office/drawing/2014/main" val="79811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del, erase, rmdir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Remove-Item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="" xmlns:a16="http://schemas.microsoft.com/office/drawing/2014/main" val="190040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copy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cp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Copy-Item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="" xmlns:a16="http://schemas.microsoft.com/office/drawing/2014/main" val="176833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move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mv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Move-Item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="" xmlns:a16="http://schemas.microsoft.com/office/drawing/2014/main" val="235555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rename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mv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Rename-Item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rni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="" xmlns:a16="http://schemas.microsoft.com/office/drawing/2014/main" val="260359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type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cat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Get-Content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gc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="" xmlns:a16="http://schemas.microsoft.com/office/drawing/2014/main" val="21093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Set-Location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sl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="" xmlns:a16="http://schemas.microsoft.com/office/drawing/2014/main" val="48621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mkdir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New-Item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ni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="" xmlns:a16="http://schemas.microsoft.com/office/drawing/2014/main" val="82849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="" xmlns:a16="http://schemas.microsoft.com/office/drawing/2014/main" val="80212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="" xmlns:a16="http://schemas.microsoft.com/office/drawing/2014/main" val="301483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5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defined like:</a:t>
            </a:r>
          </a:p>
          <a:p>
            <a:r>
              <a:rPr lang="en-US" dirty="0"/>
              <a:t>	</a:t>
            </a:r>
            <a:r>
              <a:rPr lang="nl-BE" dirty="0"/>
              <a:t> </a:t>
            </a:r>
            <a:r>
              <a:rPr lang="nl-BE" dirty="0">
                <a:solidFill>
                  <a:srgbClr val="0070C0"/>
                </a:solidFill>
                <a:latin typeface="Lucida Console" panose="020B0609040504020204" pitchFamily="49" charset="0"/>
              </a:rPr>
              <a:t>$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myVar </a:t>
            </a:r>
          </a:p>
          <a:p>
            <a:pPr>
              <a:lnSpc>
                <a:spcPct val="100000"/>
              </a:lnSpc>
            </a:pP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	</a:t>
            </a:r>
            <a:r>
              <a:rPr lang="nl-BE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  </a:t>
            </a:r>
            <a:r>
              <a:rPr lang="nl-BE" dirty="0" smtClean="0"/>
              <a:t>variables </a:t>
            </a:r>
            <a:r>
              <a:rPr lang="nl-BE" dirty="0"/>
              <a:t>are "</a:t>
            </a:r>
            <a:r>
              <a:rPr lang="nl-BE" b="1" dirty="0"/>
              <a:t>loosely typed</a:t>
            </a:r>
            <a:r>
              <a:rPr lang="nl-BE" dirty="0"/>
              <a:t>”</a:t>
            </a:r>
          </a:p>
          <a:p>
            <a:pPr>
              <a:lnSpc>
                <a:spcPct val="100000"/>
              </a:lnSpc>
            </a:pPr>
            <a:endParaRPr lang="nl-BE" dirty="0"/>
          </a:p>
          <a:p>
            <a:pPr>
              <a:lnSpc>
                <a:spcPct val="100000"/>
              </a:lnSpc>
            </a:pPr>
            <a:r>
              <a:rPr lang="en-US" dirty="0"/>
              <a:t>Some PowerShell default variables: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69053"/>
              </p:ext>
            </p:extLst>
          </p:nvPr>
        </p:nvGraphicFramePr>
        <p:xfrm>
          <a:off x="581112" y="3017203"/>
          <a:ext cx="806368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985">
                  <a:extLst>
                    <a:ext uri="{9D8B030D-6E8A-4147-A177-3AD203B41FA5}">
                      <a16:colId xmlns="" xmlns:a16="http://schemas.microsoft.com/office/drawing/2014/main" val="116090958"/>
                    </a:ext>
                  </a:extLst>
                </a:gridCol>
                <a:gridCol w="6264696">
                  <a:extLst>
                    <a:ext uri="{9D8B030D-6E8A-4147-A177-3AD203B41FA5}">
                      <a16:colId xmlns="" xmlns:a16="http://schemas.microsoft.com/office/drawing/2014/main" val="2488031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861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</a:t>
                      </a:r>
                      <a:r>
                        <a:rPr lang="en-US" err="1"/>
                        <a:t>env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Contains environment values like APPDATA path,</a:t>
                      </a:r>
                      <a:r>
                        <a:rPr lang="en-US" baseline="0"/>
                        <a:t> computer name, …</a:t>
                      </a:r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140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$_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Contains</a:t>
                      </a:r>
                      <a:r>
                        <a:rPr lang="en-US" baseline="0"/>
                        <a:t> the current object in the pipeline. </a:t>
                      </a:r>
                      <a:r>
                        <a:rPr lang="en-US" baseline="0" err="1"/>
                        <a:t>E.g</a:t>
                      </a:r>
                      <a:r>
                        <a:rPr lang="en-US" baseline="0"/>
                        <a:t> inside a </a:t>
                      </a:r>
                      <a:r>
                        <a:rPr lang="en-US" baseline="0" err="1"/>
                        <a:t>foreach</a:t>
                      </a:r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720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$false,</a:t>
                      </a:r>
                      <a:r>
                        <a:rPr lang="en-US" baseline="0"/>
                        <a:t> $true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Contains it’s</a:t>
                      </a:r>
                      <a:r>
                        <a:rPr lang="en-US" baseline="0"/>
                        <a:t> representing value so you don’t need to use text.</a:t>
                      </a:r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096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$profile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full path of the Windows PowerShell profile for the current user and the current host application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00465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>
                <a:hlinkClick r:id="rId3"/>
              </a:rPr>
              <a:t>https://docs.microsoft.com/en-us/powershell/module/microsoft.powershell.core/about/about_variables?view=powershell-5.1</a:t>
            </a:r>
            <a:endParaRPr lang="nl-BE" sz="1200"/>
          </a:p>
          <a:p>
            <a:endParaRPr lang="nl-BE" sz="1200"/>
          </a:p>
        </p:txBody>
      </p:sp>
      <p:sp>
        <p:nvSpPr>
          <p:cNvPr id="6" name="Arrow: Right 5"/>
          <p:cNvSpPr/>
          <p:nvPr/>
        </p:nvSpPr>
        <p:spPr>
          <a:xfrm>
            <a:off x="899592" y="2010698"/>
            <a:ext cx="363823" cy="288032"/>
          </a:xfrm>
          <a:prstGeom prst="rightArrow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x-none" sz="1600"/>
          </a:p>
        </p:txBody>
      </p:sp>
    </p:spTree>
    <p:extLst>
      <p:ext uri="{BB962C8B-B14F-4D97-AF65-F5344CB8AC3E}">
        <p14:creationId xmlns:p14="http://schemas.microsoft.com/office/powerpoint/2010/main" val="17449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Comparison Operators</a:t>
            </a:r>
            <a:endParaRPr lang="x-non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Operators are “text’ based e.g. –</a:t>
            </a:r>
            <a:r>
              <a:rPr lang="en-US" err="1"/>
              <a:t>eg</a:t>
            </a:r>
            <a:r>
              <a:rPr lang="en-US"/>
              <a:t> = equal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Work by default on variables and arrays</a:t>
            </a:r>
          </a:p>
          <a:p>
            <a:pPr>
              <a:buFont typeface="Arial" panose="020B0604020202020204" pitchFamily="34" charset="0"/>
              <a:buChar char="•"/>
            </a:pPr>
            <a:endParaRPr lang="x-non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A9A9A9"/>
                </a:solidFill>
                <a:latin typeface="Lucida Console" panose="020B0609040504020204" pitchFamily="49" charset="0"/>
              </a:rPr>
              <a:t>-eq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</a:p>
          <a:p>
            <a:pPr marL="0" indent="0"/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&gt; False</a:t>
            </a:r>
          </a:p>
          <a:p>
            <a:pPr marL="0" indent="0"/>
            <a:endParaRPr lang="nl-BE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A9A9A9"/>
                </a:solidFill>
                <a:latin typeface="Lucida Console" panose="020B0609040504020204" pitchFamily="49" charset="0"/>
              </a:rPr>
              <a:t>-eq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  <a:p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&gt; 7</a:t>
            </a:r>
          </a:p>
          <a:p>
            <a:endParaRPr lang="nl-BE">
              <a:solidFill>
                <a:srgbClr val="800080"/>
              </a:solidFill>
              <a:latin typeface="Lucida Console" panose="020B0609040504020204" pitchFamily="49" charset="0"/>
            </a:endParaRPr>
          </a:p>
          <a:p>
            <a:r>
              <a:rPr lang="nl-BE"/>
              <a:t> 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A9A9A9"/>
                </a:solidFill>
                <a:latin typeface="Lucida Console" panose="020B0609040504020204" pitchFamily="49" charset="0"/>
              </a:rPr>
              <a:t>-lt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  <a:p>
            <a:pPr marL="0" indent="0"/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&gt; 5</a:t>
            </a:r>
          </a:p>
          <a:p>
            <a:pPr marL="0" indent="0"/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</a:p>
          <a:p>
            <a:endParaRPr lang="en-US"/>
          </a:p>
          <a:p>
            <a:r>
              <a:rPr lang="nl-BE"/>
              <a:t> </a:t>
            </a:r>
            <a:r>
              <a:rPr lang="nl-BE">
                <a:solidFill>
                  <a:srgbClr val="8B0000"/>
                </a:solidFill>
                <a:latin typeface="Lucida Console" panose="020B0609040504020204" pitchFamily="49" charset="0"/>
              </a:rPr>
              <a:t>"Euricom Cruise!"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A9A9A9"/>
                </a:solidFill>
                <a:latin typeface="Lucida Console" panose="020B0609040504020204" pitchFamily="49" charset="0"/>
              </a:rPr>
              <a:t>-match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8B0000"/>
                </a:solidFill>
                <a:latin typeface="Lucida Console" panose="020B0609040504020204" pitchFamily="49" charset="0"/>
              </a:rPr>
              <a:t>"Euri" </a:t>
            </a:r>
          </a:p>
          <a:p>
            <a:r>
              <a:rPr lang="en-US"/>
              <a:t>&gt; True</a:t>
            </a:r>
            <a:endParaRPr lang="x-none"/>
          </a:p>
        </p:txBody>
      </p:sp>
      <p:sp>
        <p:nvSpPr>
          <p:cNvPr id="4" name="TextBox 3"/>
          <p:cNvSpPr txBox="1"/>
          <p:nvPr/>
        </p:nvSpPr>
        <p:spPr>
          <a:xfrm>
            <a:off x="40953" y="6255495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>
                <a:hlinkClick r:id="rId3"/>
              </a:rPr>
              <a:t>https://docs.microsoft.com/en-us/powershell/module/microsoft.powershell.core/about/about_comparison_operators?view=powershell-5.1</a:t>
            </a:r>
            <a:endParaRPr lang="nl-BE" sz="1100"/>
          </a:p>
          <a:p>
            <a:endParaRPr lang="nl-BE" sz="1200"/>
          </a:p>
        </p:txBody>
      </p:sp>
    </p:spTree>
    <p:extLst>
      <p:ext uri="{BB962C8B-B14F-4D97-AF65-F5344CB8AC3E}">
        <p14:creationId xmlns:p14="http://schemas.microsoft.com/office/powerpoint/2010/main" val="33403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For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Do While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Do Until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While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For-each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Inline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Function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BE" sz="1050">
                <a:latin typeface="Lucida Console" panose="020B0609040504020204" pitchFamily="49" charset="0"/>
              </a:rPr>
              <a:t> </a:t>
            </a:r>
            <a:r>
              <a:rPr lang="nl-BE" sz="1050">
                <a:solidFill>
                  <a:srgbClr val="006400"/>
                </a:solidFill>
                <a:latin typeface="Lucida Console" panose="020B0609040504020204" pitchFamily="49" charset="0"/>
              </a:rPr>
              <a:t># For loop </a:t>
            </a:r>
            <a:endParaRPr lang="nn-NO" sz="1050">
              <a:solidFill>
                <a:srgbClr val="00008B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nn-NO" sz="105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nn-NO" sz="105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n-NO" sz="105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n-NO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sz="105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sz="105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>
                <a:solidFill>
                  <a:srgbClr val="A9A9A9"/>
                </a:solidFill>
                <a:latin typeface="Lucida Console" panose="020B0609040504020204" pitchFamily="49" charset="0"/>
              </a:rPr>
              <a:t>-lt</a:t>
            </a:r>
            <a:r>
              <a:rPr lang="nn-NO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n-NO" sz="105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sz="105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n-NO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sz="105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sz="105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x-none" sz="1050">
                <a:solidFill>
                  <a:prstClr val="black"/>
                </a:solidFill>
                <a:latin typeface="Lucida Console" panose="020B0609040504020204" pitchFamily="49" charset="0"/>
              </a:rPr>
              <a:t>{        </a:t>
            </a:r>
          </a:p>
          <a:p>
            <a:pPr>
              <a:lnSpc>
                <a:spcPct val="100000"/>
              </a:lnSpc>
            </a:pPr>
            <a:r>
              <a:rPr lang="nl-BE" sz="105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5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5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sz="105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x-none" sz="105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  <a:endParaRPr lang="en-US" sz="105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endParaRPr lang="en-US" sz="105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nl-BE" sz="1050">
                <a:latin typeface="Lucida Console" panose="020B0609040504020204" pitchFamily="49" charset="0"/>
              </a:rPr>
              <a:t> </a:t>
            </a:r>
            <a:r>
              <a:rPr lang="nl-BE" sz="1050">
                <a:solidFill>
                  <a:srgbClr val="006400"/>
                </a:solidFill>
                <a:latin typeface="Lucida Console" panose="020B0609040504020204" pitchFamily="49" charset="0"/>
              </a:rPr>
              <a:t># Foreach loops </a:t>
            </a:r>
            <a:endParaRPr lang="en-US" sz="105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05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05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05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050">
                <a:solidFill>
                  <a:srgbClr val="0000FF"/>
                </a:solidFill>
                <a:latin typeface="Lucida Console" panose="020B0609040504020204" pitchFamily="49" charset="0"/>
              </a:rPr>
              <a:t>%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r>
              <a:rPr lang="en-US" sz="105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05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05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pPr>
              <a:lnSpc>
                <a:spcPct val="100000"/>
              </a:lnSpc>
            </a:pPr>
            <a:endParaRPr lang="x-none" sz="105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05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05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05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5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5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05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x-none" sz="105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nl-BE" sz="105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5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sz="105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5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endParaRPr lang="nl-BE" sz="105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</a:pPr>
            <a:r>
              <a:rPr lang="x-none" sz="105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>
              <a:lnSpc>
                <a:spcPct val="100000"/>
              </a:lnSpc>
            </a:pPr>
            <a:endParaRPr lang="x-none" sz="110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>
                <a:hlinkClick r:id="rId3"/>
              </a:rPr>
              <a:t>http://www.tomsitpro.com/articles/powershell-for-loop,2-845.html</a:t>
            </a:r>
            <a:endParaRPr lang="nl-BE" sz="1400"/>
          </a:p>
          <a:p>
            <a:endParaRPr lang="x-none" sz="1200"/>
          </a:p>
        </p:txBody>
      </p:sp>
    </p:spTree>
    <p:extLst>
      <p:ext uri="{BB962C8B-B14F-4D97-AF65-F5344CB8AC3E}">
        <p14:creationId xmlns:p14="http://schemas.microsoft.com/office/powerpoint/2010/main" val="40555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What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Why</a:t>
            </a: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History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Basic </a:t>
            </a:r>
            <a:r>
              <a:rPr lang="en-US" dirty="0" smtClean="0"/>
              <a:t>usage and Concepts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Functions and </a:t>
            </a:r>
            <a:r>
              <a:rPr lang="en-US" dirty="0" smtClean="0">
                <a:solidFill>
                  <a:srgbClr val="92D050"/>
                </a:solidFill>
              </a:rPr>
              <a:t>Modules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$Profile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</a:p>
          <a:p>
            <a:pPr>
              <a:buFont typeface="Arial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Tools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94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Functions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Function </a:t>
            </a:r>
            <a:r>
              <a:rPr lang="en-US" dirty="0" smtClean="0"/>
              <a:t>naming: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functions start with a Verb e.g.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Write-HelloWorld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Get-Verb</a:t>
            </a:r>
            <a:r>
              <a:rPr lang="en-US" dirty="0"/>
              <a:t>: gets verbs that are approved for use in Windows PowerShell commands.)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functions (functions </a:t>
            </a:r>
            <a:r>
              <a:rPr lang="en-US" dirty="0" smtClean="0"/>
              <a:t>not </a:t>
            </a:r>
            <a:r>
              <a:rPr lang="en-US" dirty="0"/>
              <a:t>exposed by a modules) can have any </a:t>
            </a:r>
            <a:r>
              <a:rPr lang="en-US" dirty="0" smtClean="0"/>
              <a:t>name.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Loosly</a:t>
            </a:r>
            <a:r>
              <a:rPr lang="en-US" dirty="0" smtClean="0"/>
              <a:t> </a:t>
            </a:r>
            <a:r>
              <a:rPr lang="en-US" dirty="0"/>
              <a:t>type or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called by name or by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parameters are available in $</a:t>
            </a:r>
            <a:r>
              <a:rPr lang="en-US" dirty="0" err="1"/>
              <a:t>args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Return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 output that isn’t </a:t>
            </a:r>
            <a:r>
              <a:rPr lang="en-US" dirty="0" smtClean="0"/>
              <a:t>captured will be returned </a:t>
            </a:r>
            <a:r>
              <a:rPr lang="en-US" dirty="0"/>
              <a:t>to the </a:t>
            </a:r>
            <a:r>
              <a:rPr lang="en-US" dirty="0" smtClean="0"/>
              <a:t>pipeline.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336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modules allows you to group and load multiple functions.</a:t>
            </a:r>
          </a:p>
          <a:p>
            <a:r>
              <a:rPr lang="en-US" dirty="0"/>
              <a:t>There are 4 types of modules: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Script Modules (psm1)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Separately loaded scripts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Set of scripts in a folder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Binary Module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.NET Framework Assembly (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Allows for more complex cmdlets that for example can use multithreading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Manifest Module (psd1)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Does not contain any specific cmdlet code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Used for loading different modules, pre-processing scripts, package other modules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 Module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Modules created on the fly using New-Module</a:t>
            </a:r>
          </a:p>
          <a:p>
            <a:pPr marL="346075" lvl="2" indent="0">
              <a:buNone/>
            </a:pP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>
                <a:hlinkClick r:id="rId3"/>
              </a:rPr>
              <a:t>https://msdn.microsoft.com/en-us/library/dd878324(v=vs.85).aspx</a:t>
            </a:r>
            <a:endParaRPr lang="nl-BE" sz="1200"/>
          </a:p>
          <a:p>
            <a:endParaRPr lang="x-none" sz="1200"/>
          </a:p>
        </p:txBody>
      </p:sp>
    </p:spTree>
    <p:extLst>
      <p:ext uri="{BB962C8B-B14F-4D97-AF65-F5344CB8AC3E}">
        <p14:creationId xmlns:p14="http://schemas.microsoft.com/office/powerpoint/2010/main" val="147678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What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Why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History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Basic </a:t>
            </a:r>
            <a:r>
              <a:rPr lang="en-US" dirty="0" smtClean="0"/>
              <a:t>usage and Concepts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Functions and </a:t>
            </a:r>
            <a:r>
              <a:rPr lang="en-US" dirty="0" smtClean="0"/>
              <a:t>Modules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$Profile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</a:p>
          <a:p>
            <a:pPr>
              <a:buFont typeface="Arial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Tools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625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Script Module</a:t>
            </a:r>
            <a:endParaRPr lang="x-non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Module name is based on the spm1 filename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Get-Module shows the loaded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nl-BE" sz="1400" i="1"/>
              <a:t>Example Module:</a:t>
            </a:r>
          </a:p>
          <a:p>
            <a:r>
              <a:rPr lang="nl-BE" sz="1000"/>
              <a:t> </a:t>
            </a:r>
            <a:r>
              <a:rPr lang="nl-BE" sz="100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>
                <a:solidFill>
                  <a:srgbClr val="8A2BE2"/>
                </a:solidFill>
                <a:latin typeface="Lucida Console" panose="020B0609040504020204" pitchFamily="49" charset="0"/>
              </a:rPr>
              <a:t>Calc-sum </a:t>
            </a:r>
            <a:r>
              <a:rPr lang="x-none" sz="100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0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00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sz="100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sz="100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sz="100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endParaRPr lang="nl-BE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00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sz="100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sz="100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nl-BE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x-none" sz="1000">
                <a:solidFill>
                  <a:prstClr val="black"/>
                </a:solidFill>
                <a:latin typeface="Lucida Console" panose="020B0609040504020204" pitchFamily="49" charset="0"/>
              </a:rPr>
              <a:t>  ) </a:t>
            </a:r>
          </a:p>
          <a:p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nl-BE" sz="100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nl-BE" sz="10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x-none" sz="10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sz="1000"/>
              <a:t> </a:t>
            </a:r>
            <a:r>
              <a:rPr lang="nl-BE" sz="1000">
                <a:solidFill>
                  <a:srgbClr val="0000FF"/>
                </a:solidFill>
                <a:latin typeface="Lucida Console" panose="020B0609040504020204" pitchFamily="49" charset="0"/>
              </a:rPr>
              <a:t>Export-ModuleMember </a:t>
            </a:r>
            <a:r>
              <a:rPr lang="nl-BE" sz="1000">
                <a:solidFill>
                  <a:srgbClr val="000080"/>
                </a:solidFill>
                <a:latin typeface="Lucida Console" panose="020B0609040504020204" pitchFamily="49" charset="0"/>
              </a:rPr>
              <a:t>-Function</a:t>
            </a:r>
            <a:r>
              <a:rPr lang="nl-BE" sz="10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000">
                <a:solidFill>
                  <a:srgbClr val="8A2BE2"/>
                </a:solidFill>
                <a:latin typeface="Lucida Console" panose="020B0609040504020204" pitchFamily="49" charset="0"/>
              </a:rPr>
              <a:t>Calc-sum </a:t>
            </a:r>
          </a:p>
          <a:p>
            <a:endParaRPr lang="en-US" sz="1200"/>
          </a:p>
          <a:p>
            <a:r>
              <a:rPr lang="en-US" sz="1400" i="1"/>
              <a:t>Loading the module:</a:t>
            </a:r>
          </a:p>
          <a:p>
            <a:r>
              <a:rPr lang="en-US" sz="1100"/>
              <a:t> </a:t>
            </a:r>
            <a:r>
              <a:rPr lang="en-US" sz="1100">
                <a:solidFill>
                  <a:srgbClr val="0000FF"/>
                </a:solidFill>
                <a:latin typeface="Lucida Console" panose="020B0609040504020204" pitchFamily="49" charset="0"/>
              </a:rPr>
              <a:t>Import-Module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8B0000"/>
                </a:solidFill>
                <a:latin typeface="Lucida Console" panose="020B0609040504020204" pitchFamily="49" charset="0"/>
              </a:rPr>
              <a:t>".\BasicScriptModule.psm1"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000080"/>
                </a:solidFill>
                <a:latin typeface="Lucida Console" panose="020B0609040504020204" pitchFamily="49" charset="0"/>
              </a:rPr>
              <a:t>-Force </a:t>
            </a:r>
          </a:p>
          <a:p>
            <a:r>
              <a:rPr lang="en-US" sz="1200"/>
              <a:t>&gt; Get-Module</a:t>
            </a:r>
          </a:p>
          <a:p>
            <a:r>
              <a:rPr lang="en-US" sz="1200" err="1"/>
              <a:t>ModuleType</a:t>
            </a:r>
            <a:r>
              <a:rPr lang="en-US" sz="1200"/>
              <a:t> Version	Name		</a:t>
            </a:r>
            <a:r>
              <a:rPr lang="en-US" sz="1200" err="1"/>
              <a:t>ExportedCommands</a:t>
            </a:r>
            <a:endParaRPr lang="en-US" sz="1200"/>
          </a:p>
          <a:p>
            <a:r>
              <a:rPr lang="en-US" sz="1200"/>
              <a:t>---------- 	-------	----		----------------</a:t>
            </a:r>
          </a:p>
          <a:p>
            <a:r>
              <a:rPr lang="en-US" sz="1200"/>
              <a:t>Script    	 0.0	</a:t>
            </a:r>
            <a:r>
              <a:rPr lang="en-US" sz="1200" err="1"/>
              <a:t>BasicScriptModule</a:t>
            </a:r>
            <a:r>
              <a:rPr lang="en-US" sz="1200"/>
              <a:t>	Calc-sum</a:t>
            </a:r>
          </a:p>
          <a:p>
            <a:endParaRPr lang="x-none" sz="1200"/>
          </a:p>
        </p:txBody>
      </p:sp>
    </p:spTree>
    <p:extLst>
      <p:ext uri="{BB962C8B-B14F-4D97-AF65-F5344CB8AC3E}">
        <p14:creationId xmlns:p14="http://schemas.microsoft.com/office/powerpoint/2010/main" val="17393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Script Modules</a:t>
            </a:r>
            <a:endParaRPr 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Module name must match the containing folder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$</a:t>
            </a:r>
            <a:r>
              <a:rPr lang="en-US" err="1"/>
              <a:t>PSScriptRoot</a:t>
            </a:r>
            <a:r>
              <a:rPr lang="en-US"/>
              <a:t>: the path where the executing script is located.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mtClean="0"/>
              <a:t>Gets </a:t>
            </a:r>
            <a:r>
              <a:rPr lang="en-US"/>
              <a:t>all ps1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Dot source (load) found scripts in session.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Export all found function as module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 anchor="t"/>
          <a:lstStyle/>
          <a:p>
            <a:r>
              <a:rPr lang="en-US">
                <a:solidFill>
                  <a:schemeClr val="tx1"/>
                </a:solidFill>
              </a:rPr>
              <a:t>Structure scripts in folders: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Export all functions of this folder as part of the module:</a:t>
            </a:r>
          </a:p>
          <a:p>
            <a:r>
              <a:rPr lang="en-US" sz="1100"/>
              <a:t> </a:t>
            </a:r>
            <a:r>
              <a:rPr lang="en-US" sz="110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100" err="1">
                <a:solidFill>
                  <a:srgbClr val="FF4500"/>
                </a:solidFill>
                <a:latin typeface="Lucida Console" panose="020B0609040504020204" pitchFamily="49" charset="0"/>
              </a:rPr>
              <a:t>PSScriptRoot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10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10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10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8B0000"/>
                </a:solidFill>
                <a:latin typeface="Lucida Console" panose="020B0609040504020204" pitchFamily="49" charset="0"/>
              </a:rPr>
              <a:t>'*.ps1'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100">
                <a:solidFill>
                  <a:srgbClr val="0000FF"/>
                </a:solidFill>
                <a:latin typeface="Lucida Console" panose="020B0609040504020204" pitchFamily="49" charset="0"/>
              </a:rPr>
              <a:t>Sort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10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nl-BE" sz="11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10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nl-BE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100">
                <a:solidFill>
                  <a:srgbClr val="8B0000"/>
                </a:solidFill>
                <a:latin typeface="Lucida Console" panose="020B0609040504020204" pitchFamily="49" charset="0"/>
              </a:rPr>
              <a:t>"Loading </a:t>
            </a:r>
            <a:r>
              <a:rPr lang="nl-BE" sz="110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nl-BE" sz="110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sz="110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sz="1100">
                <a:solidFill>
                  <a:prstClr val="black"/>
                </a:solidFill>
                <a:latin typeface="Lucida Console" panose="020B0609040504020204" pitchFamily="49" charset="0"/>
              </a:rPr>
              <a:t>Name)</a:t>
            </a:r>
            <a:r>
              <a:rPr lang="nl-BE" sz="110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sz="110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r>
              <a:rPr lang="nl-BE" sz="11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sz="110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10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sz="110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sz="1100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</a:p>
          <a:p>
            <a:r>
              <a:rPr lang="x-none" sz="11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sz="1100">
                <a:solidFill>
                  <a:srgbClr val="0000FF"/>
                </a:solidFill>
                <a:latin typeface="Lucida Console" panose="020B0609040504020204" pitchFamily="49" charset="0"/>
              </a:rPr>
              <a:t>Export-ModuleMember</a:t>
            </a:r>
            <a:r>
              <a:rPr lang="nl-BE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100">
                <a:solidFill>
                  <a:srgbClr val="000080"/>
                </a:solidFill>
                <a:latin typeface="Lucida Console" panose="020B0609040504020204" pitchFamily="49" charset="0"/>
              </a:rPr>
              <a:t>-Function</a:t>
            </a:r>
            <a:r>
              <a:rPr lang="nl-BE" sz="11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100">
                <a:solidFill>
                  <a:srgbClr val="8A2BE2"/>
                </a:solidFill>
                <a:latin typeface="Lucida Console" panose="020B0609040504020204" pitchFamily="49" charset="0"/>
              </a:rPr>
              <a:t>* 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19717" y="1772816"/>
            <a:ext cx="277834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What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Why</a:t>
            </a: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History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Basic </a:t>
            </a:r>
            <a:r>
              <a:rPr lang="en-US" dirty="0" smtClean="0"/>
              <a:t>usage and Concepts</a:t>
            </a: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Functions and </a:t>
            </a:r>
            <a:r>
              <a:rPr lang="en-US" dirty="0" smtClean="0"/>
              <a:t>Modules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$Profile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</a:p>
          <a:p>
            <a:pPr>
              <a:buFont typeface="Arial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Tools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731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$Profile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3" y="1292225"/>
            <a:ext cx="8550275" cy="480107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Configure the PowerShell environment that runs on session startup.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Doesn’t exist by default, although the filenames are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6 different $Profile path’s: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Console and ISE </a:t>
            </a:r>
            <a:r>
              <a:rPr lang="en-US" dirty="0" smtClean="0"/>
              <a:t>(and VS Code) each </a:t>
            </a:r>
            <a:r>
              <a:rPr lang="en-US" dirty="0"/>
              <a:t>have a: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nl-BE" dirty="0"/>
              <a:t>Current User, Current Host = default $Profile goto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All Users, Current Host</a:t>
            </a:r>
            <a:endParaRPr lang="nl-BE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nl-BE" dirty="0"/>
              <a:t>All Hosts (Console &amp; ISE)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nl-BE" dirty="0"/>
              <a:t>Current User, All Hosts 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nl-BE" dirty="0"/>
              <a:t>All Users, All Hosts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On a 64bit windows the All User Profiles are not the same when running the 32bit and 64bit Powershell client</a:t>
            </a:r>
            <a:r>
              <a:rPr lang="nl-BE" dirty="0" smtClean="0"/>
              <a:t>. (so you could have 9 different profiles)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3"/>
              </a:rPr>
              <a:t>https://blogs.technet.microsoft.com/heyscriptingguy/2012/05/21/understanding-the-six-powershell-profiles/</a:t>
            </a:r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193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$Profile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3" y="1292225"/>
            <a:ext cx="8550275" cy="408583"/>
          </a:xfrm>
        </p:spPr>
        <p:txBody>
          <a:bodyPr/>
          <a:lstStyle/>
          <a:p>
            <a:r>
              <a:rPr lang="en-US"/>
              <a:t>$Profile loading order:</a:t>
            </a:r>
            <a:endParaRPr lang="x-none"/>
          </a:p>
        </p:txBody>
      </p:sp>
      <p:grpSp>
        <p:nvGrpSpPr>
          <p:cNvPr id="12" name="Group 11"/>
          <p:cNvGrpSpPr/>
          <p:nvPr/>
        </p:nvGrpSpPr>
        <p:grpSpPr>
          <a:xfrm>
            <a:off x="2915816" y="2348880"/>
            <a:ext cx="2829872" cy="2993077"/>
            <a:chOff x="492768" y="1775618"/>
            <a:chExt cx="2829872" cy="2993077"/>
          </a:xfrm>
        </p:grpSpPr>
        <p:sp>
          <p:nvSpPr>
            <p:cNvPr id="4" name="TextBox 3"/>
            <p:cNvSpPr txBox="1"/>
            <p:nvPr/>
          </p:nvSpPr>
          <p:spPr>
            <a:xfrm>
              <a:off x="827584" y="1775618"/>
              <a:ext cx="21602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/>
                <a:t>All Users, All Hosts</a:t>
              </a:r>
            </a:p>
            <a:p>
              <a:endParaRPr lang="x-non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3568" y="2614413"/>
              <a:ext cx="244827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/>
                <a:t>All Users, Current Host</a:t>
              </a:r>
            </a:p>
            <a:p>
              <a:endParaRPr lang="x-non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8597" y="3429846"/>
              <a:ext cx="247821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/>
                <a:t>Current Users, All Hosts</a:t>
              </a:r>
            </a:p>
            <a:p>
              <a:endParaRPr lang="x-non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2768" y="4153142"/>
              <a:ext cx="282987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600"/>
                <a:t>Current Users, Current Host</a:t>
              </a:r>
            </a:p>
            <a:p>
              <a:endParaRPr lang="x-none"/>
            </a:p>
          </p:txBody>
        </p:sp>
        <p:sp>
          <p:nvSpPr>
            <p:cNvPr id="8" name="Arrow: Down 7"/>
            <p:cNvSpPr/>
            <p:nvPr/>
          </p:nvSpPr>
          <p:spPr>
            <a:xfrm>
              <a:off x="1763688" y="2227276"/>
              <a:ext cx="288032" cy="360040"/>
            </a:xfrm>
            <a:prstGeom prst="downArrow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x-none" sz="1600"/>
            </a:p>
          </p:txBody>
        </p:sp>
        <p:sp>
          <p:nvSpPr>
            <p:cNvPr id="9" name="Arrow: Down 8"/>
            <p:cNvSpPr/>
            <p:nvPr/>
          </p:nvSpPr>
          <p:spPr>
            <a:xfrm>
              <a:off x="1763688" y="3038974"/>
              <a:ext cx="288032" cy="360040"/>
            </a:xfrm>
            <a:prstGeom prst="downArrow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x-none" sz="1600"/>
            </a:p>
          </p:txBody>
        </p:sp>
        <p:sp>
          <p:nvSpPr>
            <p:cNvPr id="10" name="Arrow: Down 9"/>
            <p:cNvSpPr/>
            <p:nvPr/>
          </p:nvSpPr>
          <p:spPr>
            <a:xfrm>
              <a:off x="1763688" y="3793102"/>
              <a:ext cx="288032" cy="360040"/>
            </a:xfrm>
            <a:prstGeom prst="downArrow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x-none" sz="1600"/>
            </a:p>
          </p:txBody>
        </p:sp>
      </p:grpSp>
    </p:spTree>
    <p:extLst>
      <p:ext uri="{BB962C8B-B14F-4D97-AF65-F5344CB8AC3E}">
        <p14:creationId xmlns:p14="http://schemas.microsoft.com/office/powerpoint/2010/main" val="5107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What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History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Basic </a:t>
            </a:r>
            <a:r>
              <a:rPr lang="en-US" dirty="0" smtClean="0"/>
              <a:t>usage and Concepts</a:t>
            </a: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Functions and </a:t>
            </a:r>
            <a:r>
              <a:rPr lang="en-US" dirty="0" smtClean="0"/>
              <a:t>Modules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$Profile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PowerShell Core</a:t>
            </a:r>
          </a:p>
          <a:p>
            <a:pPr>
              <a:buFont typeface="Arial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Tools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763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.NET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Cross platform (Windows, Mac and Linux)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Things to know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Case-sensitivity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PowerShell is not case-sensitive on Mac and Linux. But some system specific values are case-sensitive (e.g. environment variables).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Slashes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Windows both support back- and forward </a:t>
            </a:r>
            <a:r>
              <a:rPr lang="en-US" dirty="0" smtClean="0"/>
              <a:t>slashes, making compatible </a:t>
            </a:r>
            <a:r>
              <a:rPr lang="en-US" dirty="0"/>
              <a:t>scripts for L</a:t>
            </a:r>
            <a:r>
              <a:rPr lang="en-US" dirty="0" smtClean="0"/>
              <a:t>inux </a:t>
            </a:r>
            <a:r>
              <a:rPr lang="en-US" dirty="0"/>
              <a:t>and </a:t>
            </a:r>
            <a:r>
              <a:rPr lang="en-US" dirty="0" smtClean="0"/>
              <a:t>Mac </a:t>
            </a:r>
            <a:r>
              <a:rPr lang="en-US" dirty="0"/>
              <a:t>possible without big issues.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Aliases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Linux aliases don’t exist on Mac or Linux </a:t>
            </a:r>
            <a:r>
              <a:rPr lang="en-US" dirty="0" smtClean="0"/>
              <a:t>PowerShell to </a:t>
            </a:r>
            <a:r>
              <a:rPr lang="en-US" dirty="0"/>
              <a:t>avoid conflicts</a:t>
            </a:r>
            <a:r>
              <a:rPr lang="en-US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No external UI output like Out-</a:t>
            </a:r>
            <a:r>
              <a:rPr lang="en-US" dirty="0" err="1" smtClean="0"/>
              <a:t>Gridview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3"/>
              </a:rPr>
              <a:t>https://blogs.msdn.microsoft.com/powershell/2017/06/09/getting-started-with-powershell-core-on-windows-mac-and-linux/</a:t>
            </a:r>
            <a:endParaRPr lang="nl-BE" sz="1200" dirty="0"/>
          </a:p>
          <a:p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17547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What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Why</a:t>
            </a: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History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Basic </a:t>
            </a:r>
            <a:r>
              <a:rPr lang="en-US" dirty="0" smtClean="0"/>
              <a:t>usage and Concepts</a:t>
            </a: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Functions and </a:t>
            </a:r>
            <a:r>
              <a:rPr lang="en-US" dirty="0" smtClean="0"/>
              <a:t>Modules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$Profile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PowerShell Core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Useful </a:t>
            </a:r>
            <a:r>
              <a:rPr lang="en-US" dirty="0" smtClean="0">
                <a:solidFill>
                  <a:schemeClr val="accent1"/>
                </a:solidFill>
              </a:rPr>
              <a:t>Tools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400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ISE Steroids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http://www.powertheshell.com/isesteroids/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Helps you write better scripts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Takes PowerShell ISE to the next level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Not free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Posh-</a:t>
            </a:r>
            <a:r>
              <a:rPr lang="en-US" dirty="0" err="1"/>
              <a:t>Git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Get </a:t>
            </a:r>
            <a:r>
              <a:rPr lang="en-US" dirty="0" err="1"/>
              <a:t>git</a:t>
            </a:r>
            <a:r>
              <a:rPr lang="en-US" dirty="0"/>
              <a:t> status on current folder in </a:t>
            </a:r>
            <a:r>
              <a:rPr lang="en-US" dirty="0" smtClean="0"/>
              <a:t>PowerShell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https://github.com/dahlbyk/posh-git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VS Code with PowerShell plugin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Works similar to ISE with better editor support</a:t>
            </a:r>
            <a:r>
              <a:rPr lang="en-US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Go-to tool for PowerShell Core on Mac or 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https://www.powershellgallery.com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Like </a:t>
            </a:r>
            <a:r>
              <a:rPr lang="en-US" dirty="0" err="1" smtClean="0"/>
              <a:t>npm</a:t>
            </a:r>
            <a:r>
              <a:rPr lang="en-US" dirty="0" smtClean="0"/>
              <a:t> for powershell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Build-in from PowerShell 5.0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8800" smtClean="0">
                <a:solidFill>
                  <a:schemeClr val="accent1"/>
                </a:solidFill>
              </a:rPr>
              <a:t>Thanks!</a:t>
            </a:r>
          </a:p>
          <a:p>
            <a:pPr algn="ctr"/>
            <a:r>
              <a:rPr lang="en-US" sz="3000" smtClean="0">
                <a:solidFill>
                  <a:schemeClr val="accent1"/>
                </a:solidFill>
              </a:rPr>
              <a:t>Any questions ?</a:t>
            </a:r>
            <a:endParaRPr lang="en-US" sz="3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What is PowerShell?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An object oriented scripting and shell language.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Designed for task automation and configuration management.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Based on the .NET framework where cmdlets represent small classes as system commands.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What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Why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/>
              <a:t>History</a:t>
            </a:r>
          </a:p>
          <a:p>
            <a:pPr>
              <a:buFont typeface="Arial" charset="0"/>
              <a:buChar char="•"/>
            </a:pPr>
            <a:r>
              <a:rPr lang="en-US" dirty="0"/>
              <a:t>Basic </a:t>
            </a:r>
            <a:r>
              <a:rPr lang="en-US" dirty="0" smtClean="0"/>
              <a:t>usage and Concepts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Functions and </a:t>
            </a:r>
            <a:r>
              <a:rPr lang="en-US" dirty="0" smtClean="0"/>
              <a:t>Modules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$Profile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</a:p>
          <a:p>
            <a:pPr>
              <a:buFont typeface="Arial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Tools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253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Continues Integration</a:t>
            </a:r>
          </a:p>
          <a:p>
            <a:pPr lvl="2"/>
            <a:r>
              <a:rPr lang="en-US" dirty="0" smtClean="0"/>
              <a:t>Handy with .NET Core</a:t>
            </a:r>
          </a:p>
          <a:p>
            <a:pPr lvl="1"/>
            <a:r>
              <a:rPr lang="en-US" dirty="0" smtClean="0"/>
              <a:t>Azure</a:t>
            </a:r>
          </a:p>
          <a:p>
            <a:pPr lvl="2"/>
            <a:r>
              <a:rPr lang="en-US" dirty="0" smtClean="0"/>
              <a:t>Management</a:t>
            </a:r>
          </a:p>
          <a:p>
            <a:pPr lvl="2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Easily create scripts to speed up tasks</a:t>
            </a:r>
          </a:p>
          <a:p>
            <a:pPr lvl="1"/>
            <a:r>
              <a:rPr lang="en-US" dirty="0" smtClean="0"/>
              <a:t>Large product support, making automation possible:</a:t>
            </a:r>
          </a:p>
          <a:p>
            <a:pPr lvl="2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MS SQL</a:t>
            </a:r>
          </a:p>
          <a:p>
            <a:pPr lvl="2"/>
            <a:r>
              <a:rPr lang="en-US" dirty="0" smtClean="0"/>
              <a:t>Active Directory</a:t>
            </a:r>
          </a:p>
          <a:p>
            <a:pPr lvl="2"/>
            <a:r>
              <a:rPr lang="en-US" dirty="0" smtClean="0"/>
              <a:t>SharePoint</a:t>
            </a:r>
            <a:endParaRPr lang="en-US" dirty="0" smtClean="0"/>
          </a:p>
          <a:p>
            <a:pPr lvl="2"/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Cmd</a:t>
            </a:r>
            <a:r>
              <a:rPr lang="en-US" dirty="0" smtClean="0"/>
              <a:t> is being replaced 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ü"/>
            </a:pPr>
            <a:r>
              <a:rPr lang="en-US" dirty="0" smtClean="0"/>
              <a:t>What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ü"/>
            </a:pPr>
            <a:r>
              <a:rPr lang="en-US" dirty="0" smtClean="0"/>
              <a:t>Why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History</a:t>
            </a:r>
          </a:p>
          <a:p>
            <a:pPr>
              <a:buFont typeface="Arial" charset="0"/>
              <a:buChar char="•"/>
            </a:pPr>
            <a:r>
              <a:rPr lang="en-US" dirty="0"/>
              <a:t>Basic </a:t>
            </a:r>
            <a:r>
              <a:rPr lang="en-US" dirty="0" smtClean="0"/>
              <a:t>usage and Concepts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Functions and </a:t>
            </a:r>
            <a:r>
              <a:rPr lang="en-US" dirty="0" smtClean="0"/>
              <a:t>Modules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$Profile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</a:p>
          <a:p>
            <a:pPr>
              <a:buFont typeface="Arial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Tools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1729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8650684" cy="2929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674" y="355691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2006</a:t>
            </a:r>
            <a:endParaRPr lang="x-none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4667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2009</a:t>
            </a:r>
            <a:endParaRPr lang="x-none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3925" y="3546222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2012</a:t>
            </a:r>
            <a:endParaRPr lang="x-none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5154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2013</a:t>
            </a:r>
            <a:endParaRPr lang="x-none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2252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2014</a:t>
            </a:r>
            <a:endParaRPr lang="x-none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95381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2016</a:t>
            </a:r>
            <a:endParaRPr lang="x-none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85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1.0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9443" y="5206286"/>
            <a:ext cx="131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2.0</a:t>
            </a:r>
          </a:p>
          <a:p>
            <a:r>
              <a:rPr lang="en-US" sz="1200" dirty="0"/>
              <a:t>(ISE introduced)</a:t>
            </a:r>
            <a:endParaRPr lang="x-non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20405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3.0</a:t>
            </a:r>
            <a:endParaRPr lang="x-non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60067" y="5206286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4.0</a:t>
            </a:r>
            <a:endParaRPr lang="x-none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94555" y="1947078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5.0</a:t>
            </a:r>
            <a:endParaRPr lang="x-none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07256" y="5206286"/>
            <a:ext cx="1797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6.0 Alpha</a:t>
            </a:r>
            <a:endParaRPr lang="x-non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>
                <a:hlinkClick r:id="rId4"/>
              </a:rPr>
              <a:t>https://4sysops.com/archives/powershell-versions-and-their-windows-version/</a:t>
            </a:r>
            <a:endParaRPr lang="en-US" sz="1200"/>
          </a:p>
          <a:p>
            <a:endParaRPr lang="nl-BE" sz="1200"/>
          </a:p>
        </p:txBody>
      </p:sp>
      <p:sp>
        <p:nvSpPr>
          <p:cNvPr id="18" name="TextBox 17"/>
          <p:cNvSpPr txBox="1"/>
          <p:nvPr/>
        </p:nvSpPr>
        <p:spPr>
          <a:xfrm>
            <a:off x="1040718" y="244860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Server 2008</a:t>
            </a:r>
            <a:endParaRPr lang="x-none" sz="1200"/>
          </a:p>
        </p:txBody>
      </p:sp>
      <p:sp>
        <p:nvSpPr>
          <p:cNvPr id="19" name="TextBox 18"/>
          <p:cNvSpPr txBox="1"/>
          <p:nvPr/>
        </p:nvSpPr>
        <p:spPr>
          <a:xfrm>
            <a:off x="2550075" y="4147645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Win 7</a:t>
            </a:r>
          </a:p>
          <a:p>
            <a:r>
              <a:rPr lang="en-US" sz="1200"/>
              <a:t>Server 2008 R2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00229" y="2448600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Win 8</a:t>
            </a:r>
          </a:p>
          <a:p>
            <a:r>
              <a:rPr lang="en-US" sz="1200"/>
              <a:t>Server 2012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85152" y="4165215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Win 8.1</a:t>
            </a:r>
          </a:p>
          <a:p>
            <a:r>
              <a:rPr lang="en-US" sz="1200"/>
              <a:t>Server 2012 R2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96193" y="2456929"/>
            <a:ext cx="126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Win 10</a:t>
            </a:r>
          </a:p>
        </p:txBody>
      </p:sp>
    </p:spTree>
    <p:extLst>
      <p:ext uri="{BB962C8B-B14F-4D97-AF65-F5344CB8AC3E}">
        <p14:creationId xmlns:p14="http://schemas.microsoft.com/office/powerpoint/2010/main" val="3538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What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 smtClean="0"/>
              <a:t>Why</a:t>
            </a: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Wingdings" charset="2"/>
              <a:buChar char="ü"/>
            </a:pPr>
            <a:r>
              <a:rPr lang="en-US" dirty="0"/>
              <a:t>History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Basic </a:t>
            </a:r>
            <a:r>
              <a:rPr lang="en-US" dirty="0" smtClean="0">
                <a:solidFill>
                  <a:srgbClr val="92D050"/>
                </a:solidFill>
              </a:rPr>
              <a:t>usage and Concepts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/>
              <a:t>Functions and </a:t>
            </a:r>
            <a:r>
              <a:rPr lang="en-US" dirty="0" smtClean="0"/>
              <a:t>Modules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$Profile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</a:p>
          <a:p>
            <a:pPr>
              <a:buFont typeface="Arial" charset="0"/>
              <a:buChar char="•"/>
            </a:pPr>
            <a:r>
              <a:rPr lang="en-US" dirty="0"/>
              <a:t>Useful </a:t>
            </a:r>
            <a:r>
              <a:rPr lang="en-US" dirty="0" smtClean="0"/>
              <a:t>Tools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586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usage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63" y="1292224"/>
            <a:ext cx="8550275" cy="5089103"/>
          </a:xfrm>
        </p:spPr>
        <p:txBody>
          <a:bodyPr/>
          <a:lstStyle/>
          <a:p>
            <a:r>
              <a:rPr lang="en-US" dirty="0"/>
              <a:t>PowerShell Terminal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Ctrl + Space: starts autocomplete (interactive)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Tab </a:t>
            </a:r>
            <a:r>
              <a:rPr lang="en-US" dirty="0"/>
              <a:t>to scroll through available options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“-” used to set a specific parameter, also has autocomplete.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Copy selected text with Ctrl + C  or by pressing enter.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Past text with Ctrl + V or by right clicking.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PowerShell ISE</a:t>
            </a:r>
          </a:p>
          <a:p>
            <a:pPr lvl="1"/>
            <a:r>
              <a:rPr lang="en-US" dirty="0" smtClean="0"/>
              <a:t>Separate script panel</a:t>
            </a:r>
          </a:p>
          <a:p>
            <a:pPr lvl="1"/>
            <a:r>
              <a:rPr lang="en-US" dirty="0" smtClean="0"/>
              <a:t>Command Help search</a:t>
            </a:r>
          </a:p>
          <a:p>
            <a:pPr lvl="1"/>
            <a:r>
              <a:rPr lang="en-US" dirty="0" smtClean="0"/>
              <a:t>Debugger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22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c PowerPoint">
  <a:themeElements>
    <a:clrScheme name="Dimension Data darker">
      <a:dk1>
        <a:srgbClr val="414141"/>
      </a:dk1>
      <a:lt1>
        <a:sysClr val="window" lastClr="FFFFFF"/>
      </a:lt1>
      <a:dk2>
        <a:srgbClr val="6A6A6A"/>
      </a:dk2>
      <a:lt2>
        <a:srgbClr val="B3B3B3"/>
      </a:lt2>
      <a:accent1>
        <a:srgbClr val="69BE28"/>
      </a:accent1>
      <a:accent2>
        <a:srgbClr val="00679B"/>
      </a:accent2>
      <a:accent3>
        <a:srgbClr val="013866"/>
      </a:accent3>
      <a:accent4>
        <a:srgbClr val="5D1F62"/>
      </a:accent4>
      <a:accent5>
        <a:srgbClr val="C56011"/>
      </a:accent5>
      <a:accent6>
        <a:srgbClr val="A9132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accent1"/>
          </a:solidFill>
        </a:ln>
        <a:effectLst/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200"/>
          </a:spcBef>
          <a:spcAft>
            <a:spcPts val="200"/>
          </a:spcAft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D33A83376F241B96FC317B2040BAF" ma:contentTypeVersion="5" ma:contentTypeDescription="Create a new document." ma:contentTypeScope="" ma:versionID="527b495c0104506c6ad0510e833307a8">
  <xsd:schema xmlns:xsd="http://www.w3.org/2001/XMLSchema" xmlns:xs="http://www.w3.org/2001/XMLSchema" xmlns:p="http://schemas.microsoft.com/office/2006/metadata/properties" xmlns:ns2="9c644b71-f2b7-4af3-8fc7-b12615162907" xmlns:ns3="54f3cedd-548f-4720-83cb-d6c05b93ad22" targetNamespace="http://schemas.microsoft.com/office/2006/metadata/properties" ma:root="true" ma:fieldsID="1d53989094b9f63e1bb90e8dea41e06b" ns2:_="" ns3:_="">
    <xsd:import namespace="9c644b71-f2b7-4af3-8fc7-b12615162907"/>
    <xsd:import namespace="54f3cedd-548f-4720-83cb-d6c05b93ad2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44b71-f2b7-4af3-8fc7-b126151629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3cedd-548f-4720-83cb-d6c05b93a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1E10F8-F53B-440E-A07C-4BE43F177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44b71-f2b7-4af3-8fc7-b12615162907"/>
    <ds:schemaRef ds:uri="54f3cedd-548f-4720-83cb-d6c05b93a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9CE09D-DA00-4FA2-BB57-12EE9217E1B2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A30766E2-1FB1-4DBC-A574-2B521885E1F0}">
  <ds:schemaRefs>
    <ds:schemaRef ds:uri="54f3cedd-548f-4720-83cb-d6c05b93ad22"/>
    <ds:schemaRef ds:uri="http://purl.org/dc/terms/"/>
    <ds:schemaRef ds:uri="http://schemas.openxmlformats.org/package/2006/metadata/core-properties"/>
    <ds:schemaRef ds:uri="http://purl.org/dc/dcmitype/"/>
    <ds:schemaRef ds:uri="9c644b71-f2b7-4af3-8fc7-b12615162907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8092415D-C017-446B-92E0-7A9E0F8F34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3338</TotalTime>
  <Words>2136</Words>
  <Application>Microsoft Macintosh PowerPoint</Application>
  <PresentationFormat>On-screen Show (4:3)</PresentationFormat>
  <Paragraphs>694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Calibri</vt:lpstr>
      <vt:lpstr>Consolas</vt:lpstr>
      <vt:lpstr>Lucida Console</vt:lpstr>
      <vt:lpstr>Mangal</vt:lpstr>
      <vt:lpstr>ＭＳ Ｐゴシック</vt:lpstr>
      <vt:lpstr>segoe-ui_bold</vt:lpstr>
      <vt:lpstr>segoe-ui_semibold</vt:lpstr>
      <vt:lpstr>Wingdings</vt:lpstr>
      <vt:lpstr>Arial</vt:lpstr>
      <vt:lpstr>Basic PowerPoint</vt:lpstr>
      <vt:lpstr>Basic PowerShell</vt:lpstr>
      <vt:lpstr>Basic PowerShell</vt:lpstr>
      <vt:lpstr>What</vt:lpstr>
      <vt:lpstr>Basic PowerShell</vt:lpstr>
      <vt:lpstr>Why</vt:lpstr>
      <vt:lpstr>Basic PowerShell</vt:lpstr>
      <vt:lpstr>History</vt:lpstr>
      <vt:lpstr>Basic PowerShell</vt:lpstr>
      <vt:lpstr>Basic usage </vt:lpstr>
      <vt:lpstr>Basic commands</vt:lpstr>
      <vt:lpstr>Pipelines</vt:lpstr>
      <vt:lpstr>Aliases</vt:lpstr>
      <vt:lpstr>Aliases compared</vt:lpstr>
      <vt:lpstr>Variables</vt:lpstr>
      <vt:lpstr>Comparison Operators</vt:lpstr>
      <vt:lpstr>Loops</vt:lpstr>
      <vt:lpstr>Basic PowerShell</vt:lpstr>
      <vt:lpstr>Basic Functions</vt:lpstr>
      <vt:lpstr>Modules</vt:lpstr>
      <vt:lpstr>Basic Script Module</vt:lpstr>
      <vt:lpstr>Automatic Script Modules</vt:lpstr>
      <vt:lpstr>Basic PowerShell</vt:lpstr>
      <vt:lpstr>$Profile</vt:lpstr>
      <vt:lpstr>$Profile</vt:lpstr>
      <vt:lpstr>Basic PowerShell</vt:lpstr>
      <vt:lpstr>PowerShell Core</vt:lpstr>
      <vt:lpstr>Basic PowerShell</vt:lpstr>
      <vt:lpstr>Useful Tools</vt:lpstr>
      <vt:lpstr>Q &amp; A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the Euricom brand refresh</dc:title>
  <dc:creator>wim.vanhoye</dc:creator>
  <cp:lastModifiedBy>Thomas De Pauw</cp:lastModifiedBy>
  <cp:revision>93</cp:revision>
  <dcterms:created xsi:type="dcterms:W3CDTF">2012-05-24T14:07:50Z</dcterms:created>
  <dcterms:modified xsi:type="dcterms:W3CDTF">2017-09-22T20:20:12Z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0x010100959D33A83376F241B96FC317B2040BAF</vt:lpwstr>
  </property>
</Properties>
</file>