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274" r:id="rId6"/>
    <p:sldId id="381" r:id="rId7"/>
    <p:sldId id="382" r:id="rId8"/>
    <p:sldId id="383" r:id="rId9"/>
    <p:sldId id="384" r:id="rId10"/>
    <p:sldId id="385" r:id="rId11"/>
    <p:sldId id="386" r:id="rId12"/>
    <p:sldId id="359" r:id="rId13"/>
    <p:sldId id="370" r:id="rId14"/>
    <p:sldId id="375" r:id="rId15"/>
    <p:sldId id="362" r:id="rId16"/>
    <p:sldId id="373" r:id="rId17"/>
    <p:sldId id="365" r:id="rId18"/>
    <p:sldId id="363" r:id="rId19"/>
    <p:sldId id="366" r:id="rId20"/>
    <p:sldId id="367" r:id="rId21"/>
    <p:sldId id="368" r:id="rId22"/>
    <p:sldId id="337" r:id="rId23"/>
    <p:sldId id="336" r:id="rId24"/>
    <p:sldId id="272" r:id="rId25"/>
    <p:sldId id="369" r:id="rId26"/>
    <p:sldId id="371" r:id="rId27"/>
    <p:sldId id="332" r:id="rId28"/>
    <p:sldId id="334" r:id="rId29"/>
    <p:sldId id="331" r:id="rId30"/>
    <p:sldId id="294" r:id="rId31"/>
    <p:sldId id="335" r:id="rId32"/>
    <p:sldId id="293" r:id="rId33"/>
    <p:sldId id="285" r:id="rId34"/>
    <p:sldId id="290" r:id="rId35"/>
    <p:sldId id="350" r:id="rId36"/>
    <p:sldId id="355" r:id="rId37"/>
    <p:sldId id="372" r:id="rId38"/>
    <p:sldId id="347" r:id="rId39"/>
    <p:sldId id="287" r:id="rId40"/>
    <p:sldId id="348" r:id="rId41"/>
    <p:sldId id="288" r:id="rId42"/>
    <p:sldId id="349" r:id="rId43"/>
    <p:sldId id="289" r:id="rId44"/>
    <p:sldId id="258" r:id="rId45"/>
    <p:sldId id="33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58626"/>
  </p:normalViewPr>
  <p:slideViewPr>
    <p:cSldViewPr>
      <p:cViewPr varScale="1">
        <p:scale>
          <a:sx n="63" d="100"/>
          <a:sy n="63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powershell</a:t>
            </a:r>
            <a:endParaRPr lang="en-US" baseline="0" dirty="0" smtClean="0"/>
          </a:p>
          <a:p>
            <a:pPr lvl="2"/>
            <a:r>
              <a:rPr lang="en-US" baseline="0" dirty="0" smtClean="0"/>
              <a:t>Shell</a:t>
            </a:r>
          </a:p>
          <a:p>
            <a:pPr lvl="2"/>
            <a:r>
              <a:rPr lang="en-US" baseline="0" dirty="0" err="1" smtClean="0"/>
              <a:t>Cmd</a:t>
            </a:r>
            <a:r>
              <a:rPr lang="en-US" baseline="0" dirty="0" smtClean="0"/>
              <a:t> and Unix commands</a:t>
            </a:r>
            <a:endParaRPr lang="en-US" dirty="0" smtClean="0"/>
          </a:p>
          <a:p>
            <a:pPr lvl="1"/>
            <a:r>
              <a:rPr lang="en-US" dirty="0" smtClean="0"/>
              <a:t>Brief History</a:t>
            </a:r>
          </a:p>
          <a:p>
            <a:pPr lvl="2"/>
            <a:r>
              <a:rPr lang="en-US" dirty="0" smtClean="0"/>
              <a:t>Versions</a:t>
            </a:r>
          </a:p>
          <a:p>
            <a:pPr lvl="2"/>
            <a:r>
              <a:rPr lang="en-US" dirty="0" smtClean="0"/>
              <a:t>Evolution</a:t>
            </a:r>
          </a:p>
          <a:p>
            <a:pPr lvl="2"/>
            <a:r>
              <a:rPr lang="en-US" dirty="0" err="1" smtClean="0"/>
              <a:t>vNext</a:t>
            </a:r>
            <a:endParaRPr lang="en-US" dirty="0" smtClean="0"/>
          </a:p>
          <a:p>
            <a:pPr lvl="0"/>
            <a:r>
              <a:rPr lang="en-US" dirty="0" smtClean="0"/>
              <a:t>Basic</a:t>
            </a:r>
            <a:r>
              <a:rPr lang="en-US" baseline="0" dirty="0" smtClean="0"/>
              <a:t> usage</a:t>
            </a:r>
          </a:p>
          <a:p>
            <a:pPr lvl="1"/>
            <a:r>
              <a:rPr lang="en-US" baseline="0" dirty="0" smtClean="0"/>
              <a:t>Basic commands</a:t>
            </a:r>
          </a:p>
          <a:p>
            <a:pPr lvl="1"/>
            <a:r>
              <a:rPr lang="en-US" baseline="0" dirty="0" smtClean="0"/>
              <a:t>Variables, Pipelines and functions</a:t>
            </a:r>
          </a:p>
          <a:p>
            <a:pPr lvl="1"/>
            <a:r>
              <a:rPr lang="en-US" baseline="0" dirty="0" smtClean="0"/>
              <a:t>Data output (out-grid, to general file)</a:t>
            </a:r>
          </a:p>
          <a:p>
            <a:pPr lvl="1"/>
            <a:r>
              <a:rPr lang="en-US" baseline="0" dirty="0" smtClean="0"/>
              <a:t>$profile</a:t>
            </a:r>
          </a:p>
          <a:p>
            <a:pPr lvl="2"/>
            <a:r>
              <a:rPr lang="en-US" baseline="0" dirty="0" smtClean="0"/>
              <a:t>Aliases</a:t>
            </a:r>
          </a:p>
          <a:p>
            <a:pPr lvl="0"/>
            <a:r>
              <a:rPr lang="en-US" baseline="0" dirty="0" smtClean="0"/>
              <a:t>Creating functions and Modules</a:t>
            </a:r>
          </a:p>
          <a:p>
            <a:pPr lvl="1"/>
            <a:r>
              <a:rPr lang="en-US" baseline="0" dirty="0" smtClean="0"/>
              <a:t>Basic functions</a:t>
            </a:r>
          </a:p>
          <a:p>
            <a:pPr lvl="1"/>
            <a:r>
              <a:rPr lang="en-US" baseline="0" dirty="0" smtClean="0"/>
              <a:t>Modules setup</a:t>
            </a:r>
          </a:p>
          <a:p>
            <a:pPr lvl="1"/>
            <a:r>
              <a:rPr lang="en-US" baseline="0" dirty="0" smtClean="0"/>
              <a:t>Install scripts</a:t>
            </a:r>
          </a:p>
          <a:p>
            <a:pPr lvl="0"/>
            <a:r>
              <a:rPr lang="en-US" baseline="0" dirty="0" smtClean="0"/>
              <a:t>Useful Tools </a:t>
            </a:r>
          </a:p>
          <a:p>
            <a:pPr lvl="1"/>
            <a:r>
              <a:rPr lang="en-US" baseline="0" dirty="0" err="1" smtClean="0"/>
              <a:t>ISESteroids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PoshGit</a:t>
            </a:r>
            <a:endParaRPr lang="en-US" baseline="0" dirty="0" smtClean="0"/>
          </a:p>
          <a:p>
            <a:pPr lvl="1"/>
            <a:r>
              <a:rPr lang="en-US" baseline="0" dirty="0" smtClean="0"/>
              <a:t>VS Code</a:t>
            </a:r>
          </a:p>
          <a:p>
            <a:pPr lvl="0"/>
            <a:r>
              <a:rPr lang="en-US" baseline="0" dirty="0" smtClean="0"/>
              <a:t>PowerShell Core</a:t>
            </a:r>
          </a:p>
          <a:p>
            <a:pPr lvl="1"/>
            <a:r>
              <a:rPr lang="en-US" baseline="0" dirty="0" smtClean="0"/>
              <a:t>What is it</a:t>
            </a:r>
          </a:p>
          <a:p>
            <a:pPr lvl="1"/>
            <a:r>
              <a:rPr lang="en-US" baseline="0" dirty="0" smtClean="0"/>
              <a:t>Mac and brief look</a:t>
            </a:r>
          </a:p>
          <a:p>
            <a:pPr lvl="0"/>
            <a:r>
              <a:rPr lang="en-US" baseline="0" dirty="0" smtClean="0"/>
              <a:t>Q and 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8 September 2017</a:t>
            </a:fld>
            <a:endParaRPr lang="en-US" sz="1400" smtClean="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8 September 2017</a:t>
            </a:fld>
            <a:endParaRPr lang="en-US" sz="1400" smtClean="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ZA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ZA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26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8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Microsoft_Excel_97_-_2004_Worksheet6.xls"/><Relationship Id="rId5" Type="http://schemas.openxmlformats.org/officeDocument/2006/relationships/image" Target="../media/image1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Microsoft_Excel_97_-_2004_Worksheet7.xls"/><Relationship Id="rId5" Type="http://schemas.openxmlformats.org/officeDocument/2006/relationships/image" Target="../media/image1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Microsoft_Excel_97_-_2004_Worksheet8.xls"/><Relationship Id="rId5" Type="http://schemas.openxmlformats.org/officeDocument/2006/relationships/image" Target="../media/image14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Microsoft_Excel_97_-_2004_Worksheet9.xls"/><Relationship Id="rId5" Type="http://schemas.openxmlformats.org/officeDocument/2006/relationships/image" Target="../media/image15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 smtClean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 smtClean="0">
                <a:ea typeface="ＭＳ Ｐゴシック" pitchFamily="34" charset="-128"/>
              </a:rPr>
              <a:t>An object oriented shell- and scripting language</a:t>
            </a:r>
            <a:endParaRPr lang="en-ZA" dirty="0">
              <a:ea typeface="ＭＳ Ｐゴシック" pitchFamily="34" charset="-128"/>
            </a:endParaRP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/>
                <a:gridCol w="2137569"/>
                <a:gridCol w="2137569"/>
                <a:gridCol w="2137569"/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Detail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 smtClean="0">
                          <a:solidFill>
                            <a:schemeClr val="accent1"/>
                          </a:solidFill>
                        </a:rPr>
                        <a:t>Sub heading level</a:t>
                      </a:r>
                      <a:endParaRPr lang="en-ZA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2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4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 smtClean="0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 smtClean="0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4" imgW="8039959" imgH="4681341" progId="Excel.Chart.8">
                  <p:embed/>
                </p:oleObj>
              </mc:Choice>
              <mc:Fallback>
                <p:oleObj r:id="rId4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4" imgW="8033864" imgH="4681341" progId="Excel.Chart.8">
                  <p:embed/>
                </p:oleObj>
              </mc:Choice>
              <mc:Fallback>
                <p:oleObj r:id="rId4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4" imgW="8039959" imgH="4681341" progId="Excel.Chart.8">
                  <p:embed/>
                </p:oleObj>
              </mc:Choice>
              <mc:Fallback>
                <p:oleObj r:id="rId4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4" imgW="8033864" imgH="4681341" progId="Excel.Chart.8">
                  <p:embed/>
                </p:oleObj>
              </mc:Choice>
              <mc:Fallback>
                <p:oleObj r:id="rId4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r:id="rId4" imgW="8033864" imgH="4681341" progId="Excel.Chart.8">
                  <p:embed/>
                </p:oleObj>
              </mc:Choice>
              <mc:Fallback>
                <p:oleObj r:id="rId4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4" imgW="8033864" imgH="4681341" progId="Excel.Chart.8">
                  <p:embed/>
                </p:oleObj>
              </mc:Choice>
              <mc:Fallback>
                <p:oleObj r:id="rId4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 smtClean="0"/>
              <a:t>Insert source or other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 smtClean="0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Click on </a:t>
            </a:r>
            <a:r>
              <a:rPr lang="en-ZA" smtClean="0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 smtClean="0">
                <a:ea typeface="ＭＳ Ｐゴシック" pitchFamily="34" charset="-128"/>
              </a:rPr>
              <a:t>tab and select </a:t>
            </a:r>
            <a:r>
              <a:rPr lang="en-ZA" altLang="en-US" smtClean="0">
                <a:ea typeface="ＭＳ Ｐゴシック" pitchFamily="34" charset="-128"/>
              </a:rPr>
              <a:t>“</a:t>
            </a:r>
            <a:r>
              <a:rPr lang="en-ZA" smtClean="0">
                <a:ea typeface="ＭＳ Ｐゴシック" pitchFamily="34" charset="-128"/>
              </a:rPr>
              <a:t>save as template</a:t>
            </a:r>
            <a:r>
              <a:rPr lang="en-ZA" altLang="en-US" smtClean="0">
                <a:ea typeface="ＭＳ Ｐゴシック" pitchFamily="34" charset="-128"/>
              </a:rPr>
              <a:t>”</a:t>
            </a:r>
            <a:r>
              <a:rPr lang="en-ZA" smtClean="0">
                <a:ea typeface="ＭＳ Ｐゴシック" pitchFamily="34" charset="-128"/>
              </a:rPr>
              <a:t/>
            </a:r>
            <a:br>
              <a:rPr lang="en-ZA" smtClean="0">
                <a:ea typeface="ＭＳ Ｐゴシック" pitchFamily="34" charset="-128"/>
              </a:rPr>
            </a:br>
            <a:r>
              <a:rPr lang="en-ZA" smtClean="0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Select the graph and click on </a:t>
            </a:r>
            <a:r>
              <a:rPr lang="en-ZA" smtClean="0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 smtClean="0">
                <a:ea typeface="ＭＳ Ｐゴシック" pitchFamily="34" charset="-128"/>
              </a:rPr>
              <a:t>tab, then select </a:t>
            </a:r>
            <a:r>
              <a:rPr lang="en-ZA" altLang="en-US" smtClean="0">
                <a:ea typeface="ＭＳ Ｐゴシック" pitchFamily="34" charset="-128"/>
              </a:rPr>
              <a:t>“</a:t>
            </a:r>
            <a:r>
              <a:rPr lang="en-ZA" altLang="ja-JP" smtClean="0">
                <a:ea typeface="ＭＳ Ｐゴシック" pitchFamily="34" charset="-128"/>
              </a:rPr>
              <a:t>change chart type</a:t>
            </a:r>
            <a:r>
              <a:rPr lang="en-ZA" altLang="en-US" smtClean="0">
                <a:ea typeface="ＭＳ Ｐゴシック" pitchFamily="34" charset="-128"/>
              </a:rPr>
              <a:t>”</a:t>
            </a:r>
            <a:endParaRPr lang="en-ZA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Select </a:t>
            </a:r>
            <a:r>
              <a:rPr lang="en-ZA" altLang="en-US" smtClean="0">
                <a:ea typeface="ＭＳ Ｐゴシック" pitchFamily="34" charset="-128"/>
              </a:rPr>
              <a:t>“</a:t>
            </a:r>
            <a:r>
              <a:rPr lang="en-ZA" smtClean="0">
                <a:ea typeface="ＭＳ Ｐゴシック" pitchFamily="34" charset="-128"/>
              </a:rPr>
              <a:t>templates</a:t>
            </a:r>
            <a:r>
              <a:rPr lang="en-ZA" altLang="en-US" smtClean="0">
                <a:ea typeface="ＭＳ Ｐゴシック" pitchFamily="34" charset="-128"/>
              </a:rPr>
              <a:t>”</a:t>
            </a:r>
            <a:r>
              <a:rPr lang="en-ZA" smtClean="0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Click on graph icon and add data</a:t>
            </a:r>
            <a:br>
              <a:rPr lang="en-ZA" smtClean="0">
                <a:ea typeface="ＭＳ Ｐゴシック" pitchFamily="34" charset="-128"/>
              </a:rPr>
            </a:br>
            <a:r>
              <a:rPr lang="en-ZA" smtClean="0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r:id="rId4" imgW="8039959" imgH="4681341" progId="Excel.Chart.8">
                  <p:embed/>
                </p:oleObj>
              </mc:Choice>
              <mc:Fallback>
                <p:oleObj r:id="rId4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4" imgW="8039959" imgH="4681341" progId="Excel.Chart.8">
                  <p:embed/>
                </p:oleObj>
              </mc:Choice>
              <mc:Fallback>
                <p:oleObj r:id="rId4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r:id="rId4" imgW="8039959" imgH="4681341" progId="Excel.Chart.8">
                  <p:embed/>
                </p:oleObj>
              </mc:Choice>
              <mc:Fallback>
                <p:oleObj r:id="rId4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 smtClean="0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 smtClean="0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 smtClean="0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 smtClean="0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 smtClean="0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 smtClean="0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 smtClean="0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 smtClean="0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 smtClean="0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 smtClean="0">
                <a:ea typeface="ＭＳ Ｐゴシック" pitchFamily="34" charset="-128"/>
              </a:rPr>
              <a:t>“</a:t>
            </a:r>
            <a:r>
              <a:rPr lang="en-ZA" smtClean="0">
                <a:ea typeface="ＭＳ Ｐゴシック" pitchFamily="34" charset="-128"/>
              </a:rPr>
              <a:t>First line of pullout quote or introduction with a </a:t>
            </a:r>
            <a:r>
              <a:rPr lang="en-ZA" b="1" smtClean="0">
                <a:ea typeface="ＭＳ Ｐゴシック" pitchFamily="34" charset="-128"/>
              </a:rPr>
              <a:t>key word </a:t>
            </a:r>
            <a:r>
              <a:rPr lang="en-ZA" smtClean="0">
                <a:ea typeface="ＭＳ Ｐゴシック" pitchFamily="34" charset="-128"/>
              </a:rPr>
              <a:t>highlighted</a:t>
            </a:r>
            <a:r>
              <a:rPr lang="en-ZA" altLang="en-US" smtClean="0">
                <a:ea typeface="ＭＳ Ｐゴシック" pitchFamily="34" charset="-128"/>
              </a:rPr>
              <a:t>”</a:t>
            </a:r>
            <a:endParaRPr lang="en-ZA" smtClean="0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 smtClean="0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 smtClean="0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 smtClean="0">
                <a:ea typeface="ＭＳ Ｐゴシック" pitchFamily="34" charset="-128"/>
              </a:rPr>
              <a:t>“</a:t>
            </a:r>
            <a:r>
              <a:rPr lang="en-ZA" smtClean="0">
                <a:ea typeface="ＭＳ Ｐゴシック" pitchFamily="34" charset="-128"/>
              </a:rPr>
              <a:t>First line of pullout quote or introduction with a </a:t>
            </a:r>
            <a:r>
              <a:rPr lang="en-ZA" b="1" smtClean="0">
                <a:ea typeface="ＭＳ Ｐゴシック" pitchFamily="34" charset="-128"/>
              </a:rPr>
              <a:t>key word</a:t>
            </a:r>
            <a:r>
              <a:rPr lang="en-ZA" smtClean="0">
                <a:ea typeface="ＭＳ Ｐゴシック" pitchFamily="34" charset="-128"/>
              </a:rPr>
              <a:t> highlighted</a:t>
            </a:r>
            <a:r>
              <a:rPr lang="en-ZA" altLang="en-US" smtClean="0">
                <a:ea typeface="ＭＳ Ｐゴシック" pitchFamily="34" charset="-128"/>
              </a:rPr>
              <a:t>”</a:t>
            </a:r>
            <a:endParaRPr lang="en-ZA" smtClean="0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 smtClean="0">
                <a:ea typeface="ＭＳ Ｐゴシック" pitchFamily="34" charset="-128"/>
              </a:rPr>
              <a:t>First level bullet indented with </a:t>
            </a:r>
            <a:r>
              <a:rPr lang="en-ZA" b="1" smtClean="0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/>
                <a:gridCol w="2137569"/>
                <a:gridCol w="2137569"/>
                <a:gridCol w="2137569"/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Financial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Column 1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Highlight column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 smtClean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accent1"/>
                          </a:solidFill>
                        </a:rPr>
                        <a:t>Sub heading level</a:t>
                      </a:r>
                      <a:endParaRPr lang="en-ZA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2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7,078.89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4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/>
                <a:gridCol w="2137569"/>
                <a:gridCol w="2137569"/>
                <a:gridCol w="2137569"/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 smtClean="0">
                          <a:solidFill>
                            <a:schemeClr val="bg1"/>
                          </a:solidFill>
                        </a:rPr>
                        <a:t>Detail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accent1"/>
                          </a:solidFill>
                        </a:rPr>
                        <a:t>Sub heading level</a:t>
                      </a:r>
                      <a:endParaRPr lang="en-ZA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2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Row 4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30766E2-1FB1-4DBC-A574-2B521885E1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571</Words>
  <Application>Microsoft Macintosh PowerPoint</Application>
  <PresentationFormat>On-screen Show (4:3)</PresentationFormat>
  <Paragraphs>154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ＭＳ Ｐゴシック</vt:lpstr>
      <vt:lpstr>Arial</vt:lpstr>
      <vt:lpstr>Basic PowerPoint</vt:lpstr>
      <vt:lpstr>Excel.Chart.8</vt:lpstr>
      <vt:lpstr>Basic PowerShell</vt:lpstr>
      <vt:lpstr>Basic PowerShell</vt:lpstr>
      <vt:lpstr>History</vt:lpstr>
      <vt:lpstr>Basic Usage</vt:lpstr>
      <vt:lpstr>Functions and Modules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8</cp:revision>
  <dcterms:created xsi:type="dcterms:W3CDTF">2012-05-24T14:07:50Z</dcterms:created>
  <dcterms:modified xsi:type="dcterms:W3CDTF">2017-09-08T15:27:46Z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