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FCC72DD-7D98-4D01-8100-7FB32672B18E}" type="datetimeFigureOut">
              <a:rPr lang="en-IN" smtClean="0"/>
              <a:t>01-02-2024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6A6BD21-D7BB-4784-B0BE-4C876C3D6FF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70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CC72DD-7D98-4D01-8100-7FB32672B18E}"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6BD21-D7BB-4784-B0BE-4C876C3D6FF3}" type="slidenum">
              <a:rPr lang="en-IN" smtClean="0"/>
              <a:t>‹#›</a:t>
            </a:fld>
            <a:endParaRPr lang="en-IN"/>
          </a:p>
        </p:txBody>
      </p:sp>
    </p:spTree>
    <p:extLst>
      <p:ext uri="{BB962C8B-B14F-4D97-AF65-F5344CB8AC3E}">
        <p14:creationId xmlns:p14="http://schemas.microsoft.com/office/powerpoint/2010/main" val="135277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C72DD-7D98-4D01-8100-7FB32672B18E}"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BD21-D7BB-4784-B0BE-4C876C3D6FF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80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C72DD-7D98-4D01-8100-7FB32672B18E}"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BD21-D7BB-4784-B0BE-4C876C3D6FF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579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C72DD-7D98-4D01-8100-7FB32672B18E}"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BD21-D7BB-4784-B0BE-4C876C3D6FF3}" type="slidenum">
              <a:rPr lang="en-IN" smtClean="0"/>
              <a:t>‹#›</a:t>
            </a:fld>
            <a:endParaRPr lang="en-IN"/>
          </a:p>
        </p:txBody>
      </p:sp>
    </p:spTree>
    <p:extLst>
      <p:ext uri="{BB962C8B-B14F-4D97-AF65-F5344CB8AC3E}">
        <p14:creationId xmlns:p14="http://schemas.microsoft.com/office/powerpoint/2010/main" val="1349357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C72DD-7D98-4D01-8100-7FB32672B18E}"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BD21-D7BB-4784-B0BE-4C876C3D6FF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21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C72DD-7D98-4D01-8100-7FB32672B18E}"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BD21-D7BB-4784-B0BE-4C876C3D6FF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8193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C72DD-7D98-4D01-8100-7FB32672B18E}"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BD21-D7BB-4784-B0BE-4C876C3D6FF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04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C72DD-7D98-4D01-8100-7FB32672B18E}"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BD21-D7BB-4784-B0BE-4C876C3D6FF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18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C72DD-7D98-4D01-8100-7FB32672B18E}"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BD21-D7BB-4784-B0BE-4C876C3D6FF3}" type="slidenum">
              <a:rPr lang="en-IN" smtClean="0"/>
              <a:t>‹#›</a:t>
            </a:fld>
            <a:endParaRPr lang="en-IN"/>
          </a:p>
        </p:txBody>
      </p:sp>
    </p:spTree>
    <p:extLst>
      <p:ext uri="{BB962C8B-B14F-4D97-AF65-F5344CB8AC3E}">
        <p14:creationId xmlns:p14="http://schemas.microsoft.com/office/powerpoint/2010/main" val="375710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C72DD-7D98-4D01-8100-7FB32672B18E}"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6BD21-D7BB-4784-B0BE-4C876C3D6FF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085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CC72DD-7D98-4D01-8100-7FB32672B18E}"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6BD21-D7BB-4784-B0BE-4C876C3D6FF3}" type="slidenum">
              <a:rPr lang="en-IN" smtClean="0"/>
              <a:t>‹#›</a:t>
            </a:fld>
            <a:endParaRPr lang="en-IN"/>
          </a:p>
        </p:txBody>
      </p:sp>
    </p:spTree>
    <p:extLst>
      <p:ext uri="{BB962C8B-B14F-4D97-AF65-F5344CB8AC3E}">
        <p14:creationId xmlns:p14="http://schemas.microsoft.com/office/powerpoint/2010/main" val="370557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C72DD-7D98-4D01-8100-7FB32672B18E}" type="datetimeFigureOut">
              <a:rPr lang="en-IN" smtClean="0"/>
              <a:t>01-02-2024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A6BD21-D7BB-4784-B0BE-4C876C3D6FF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33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C72DD-7D98-4D01-8100-7FB32672B18E}" type="datetimeFigureOut">
              <a:rPr lang="en-IN" smtClean="0"/>
              <a:t>01-02-2024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A6BD21-D7BB-4784-B0BE-4C876C3D6FF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11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C72DD-7D98-4D01-8100-7FB32672B18E}" type="datetimeFigureOut">
              <a:rPr lang="en-IN" smtClean="0"/>
              <a:t>01-02-2024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A6BD21-D7BB-4784-B0BE-4C876C3D6FF3}" type="slidenum">
              <a:rPr lang="en-IN" smtClean="0"/>
              <a:t>‹#›</a:t>
            </a:fld>
            <a:endParaRPr lang="en-IN"/>
          </a:p>
        </p:txBody>
      </p:sp>
    </p:spTree>
    <p:extLst>
      <p:ext uri="{BB962C8B-B14F-4D97-AF65-F5344CB8AC3E}">
        <p14:creationId xmlns:p14="http://schemas.microsoft.com/office/powerpoint/2010/main" val="352478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CC72DD-7D98-4D01-8100-7FB32672B18E}"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6BD21-D7BB-4784-B0BE-4C876C3D6FF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655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CC72DD-7D98-4D01-8100-7FB32672B18E}"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6BD21-D7BB-4784-B0BE-4C876C3D6FF3}" type="slidenum">
              <a:rPr lang="en-IN" smtClean="0"/>
              <a:t>‹#›</a:t>
            </a:fld>
            <a:endParaRPr lang="en-IN"/>
          </a:p>
        </p:txBody>
      </p:sp>
    </p:spTree>
    <p:extLst>
      <p:ext uri="{BB962C8B-B14F-4D97-AF65-F5344CB8AC3E}">
        <p14:creationId xmlns:p14="http://schemas.microsoft.com/office/powerpoint/2010/main" val="112288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CC72DD-7D98-4D01-8100-7FB32672B18E}" type="datetimeFigureOut">
              <a:rPr lang="en-IN" smtClean="0"/>
              <a:t>01-02-2024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A6BD21-D7BB-4784-B0BE-4C876C3D6FF3}" type="slidenum">
              <a:rPr lang="en-IN" smtClean="0"/>
              <a:t>‹#›</a:t>
            </a:fld>
            <a:endParaRPr lang="en-IN"/>
          </a:p>
        </p:txBody>
      </p:sp>
    </p:spTree>
    <p:extLst>
      <p:ext uri="{BB962C8B-B14F-4D97-AF65-F5344CB8AC3E}">
        <p14:creationId xmlns:p14="http://schemas.microsoft.com/office/powerpoint/2010/main" val="3569492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quest.com/scholarly-journals/nostalgic-consumers-study-impact-nostalgia/docview/2728986973/se-2" TargetMode="External"/><Relationship Id="rId2" Type="http://schemas.openxmlformats.org/officeDocument/2006/relationships/hyperlink" Target="https://www.proquest.com/scholarly-journals/proposed-prototype-e-pharmacy-web-application/docview/1980479219/se-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77DC-20D1-EECD-B0D7-4565625FF89E}"/>
              </a:ext>
            </a:extLst>
          </p:cNvPr>
          <p:cNvSpPr>
            <a:spLocks noGrp="1"/>
          </p:cNvSpPr>
          <p:nvPr>
            <p:ph type="ctrTitle"/>
          </p:nvPr>
        </p:nvSpPr>
        <p:spPr/>
        <p:txBody>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MEDICINE DELIVERY APPS:A STUDY OF DETERMINANTS INFLUENCING CONSUMERS’ BUYING DECISIONS  </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404D6037-F0CE-B9B4-B0B2-91609436735A}"/>
              </a:ext>
            </a:extLst>
          </p:cNvPr>
          <p:cNvSpPr>
            <a:spLocks noGrp="1"/>
          </p:cNvSpPr>
          <p:nvPr>
            <p:ph type="subTitle" idx="1"/>
          </p:nvPr>
        </p:nvSpPr>
        <p:spPr>
          <a:xfrm>
            <a:off x="2692398" y="3591338"/>
            <a:ext cx="6815669" cy="1709531"/>
          </a:xfrm>
        </p:spPr>
        <p:txBody>
          <a:bodyPr>
            <a:noAutofit/>
          </a:bodyPr>
          <a:lstStyle/>
          <a:p>
            <a:pPr algn="l"/>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err="1">
                <a:effectLst/>
                <a:latin typeface="Times New Roman" panose="02020603050405020304" pitchFamily="18" charset="0"/>
                <a:ea typeface="Calibri" panose="020F0502020204030204" pitchFamily="34" charset="0"/>
              </a:rPr>
              <a:t>Dr.Sadhana</a:t>
            </a:r>
            <a:r>
              <a:rPr lang="en-IN" sz="2000" b="1" dirty="0">
                <a:effectLst/>
                <a:latin typeface="Times New Roman" panose="02020603050405020304" pitchFamily="18" charset="0"/>
                <a:ea typeface="Calibri" panose="020F0502020204030204" pitchFamily="34" charset="0"/>
              </a:rPr>
              <a:t> Venkatesh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Associate Professor, Department of Commerce, Tolani College of Commerce (Autonomous) Andheri (E), Mumbai-93.</a:t>
            </a: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gn="l"/>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Ms.Shalini</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Clayton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Research Scholar, Tolani College of Commerce (Autonomous) Andheri (E), Mumbai-93.</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01806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1ECD-C844-691F-7EDA-304D122843A0}"/>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Conclusions</a:t>
            </a:r>
            <a:endParaRPr lang="en-IN" dirty="0"/>
          </a:p>
        </p:txBody>
      </p:sp>
      <p:sp>
        <p:nvSpPr>
          <p:cNvPr id="3" name="Content Placeholder 2">
            <a:extLst>
              <a:ext uri="{FF2B5EF4-FFF2-40B4-BE49-F238E27FC236}">
                <a16:creationId xmlns:a16="http://schemas.microsoft.com/office/drawing/2014/main" id="{FA473715-47E6-C1B1-A867-56D66EF10797}"/>
              </a:ext>
            </a:extLst>
          </p:cNvPr>
          <p:cNvSpPr>
            <a:spLocks noGrp="1"/>
          </p:cNvSpPr>
          <p:nvPr>
            <p:ph idx="1"/>
          </p:nvPr>
        </p:nvSpPr>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research paper has identified several key determinants that significantly influence consumers when making purchasing decisions on medicine delivery apps. These determinants include factors such as pricing, user experience, interface design, and the availability of a wide range of medications. Understanding these determinants is crucial for businesses operating in this sector to customize their strategies and enhance their offerings to meet consumer expectations effectively. This research provides valuable insights that can inform marketing and operational decisions within the medicine delivery app industry.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7062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5309-7652-E2D8-2485-18551604FEA1}"/>
              </a:ext>
            </a:extLst>
          </p:cNvPr>
          <p:cNvSpPr>
            <a:spLocks noGrp="1"/>
          </p:cNvSpPr>
          <p:nvPr>
            <p:ph type="title"/>
          </p:nvPr>
        </p:nvSpPr>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EC7F51F-5CCE-798F-E978-59EA13370AD6}"/>
              </a:ext>
            </a:extLst>
          </p:cNvPr>
          <p:cNvSpPr>
            <a:spLocks noGrp="1"/>
          </p:cNvSpPr>
          <p:nvPr>
            <p:ph idx="1"/>
          </p:nvPr>
        </p:nvSpPr>
        <p:spPr>
          <a:xfrm>
            <a:off x="728870" y="2556932"/>
            <a:ext cx="10681252" cy="3525816"/>
          </a:xfrm>
        </p:spPr>
        <p:txBody>
          <a:bodyPr>
            <a:noAutofit/>
          </a:bodyPr>
          <a:lstStyle/>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Gupta, Surbhi. (2020). Consumer Buying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towards E-Pharmacy. 10. 184-190. 10.46528/DRSRJ.2020.V06I03N01.15.</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Asif, H. S., &amp; Khan, T. (2017). A PROPOSED PROTOTYPE OF E-PHARMACY WEB APPLICATION FOR THE CONSUMERS OF SAUDI ARABIA.</a:t>
            </a:r>
            <a:r>
              <a:rPr lang="en-IN" sz="14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International Journal of Advanced Research in Computer Science, 8</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Retrieved from </a:t>
            </a:r>
            <a:r>
              <a:rPr lang="en-IN" sz="1400" u="none" strike="noStrike"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https://www.proquest.com/scholarly-journals/proposed-prototype-e-pharmacy-web-application/docview/1980479219/se-2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Bansal, U. (2022). Nostalgic consumers: A study of the impact of nostalgia marketing on the consumers.</a:t>
            </a:r>
            <a:r>
              <a:rPr lang="en-IN" sz="14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Artha Journal of Social Sciences, 21</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Retrieved from </a:t>
            </a:r>
            <a:r>
              <a:rPr lang="en-IN" sz="1400" u="none" strike="noStrike"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https://www.proquest.com/scholarly-journals/nostalgic-consumers-study-impact-nostalgia/docview/2728986973/se-2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Radhitya</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 K. (2023). The influence of consumer traits on impulsive buying: A study on </a:t>
            </a:r>
            <a:r>
              <a:rPr lang="en-IN" sz="1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tokopedia</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during the covid-19 pandemic.</a:t>
            </a:r>
            <a:r>
              <a:rPr lang="en-IN" sz="14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International Journal of Business Ecosystem &amp; Strategy, 5</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12-20. </a:t>
            </a:r>
            <a:r>
              <a:rPr lang="en-IN" sz="1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doi:https</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://doi.org/10.36096/ijbes.v5i2.391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Siti Intan </a:t>
            </a:r>
            <a:r>
              <a:rPr lang="en-IN" sz="1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Nurdiana</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 A., Teng, P. K., Bernard Lim, J. H., Subramaniam, K., Yuling, J., &amp; Abdelrahman Mohamed, A. S. (2023). Effect of marketing mix strategies on the buying behaviour of organic products: Comparison between consumers in </a:t>
            </a:r>
            <a:r>
              <a:rPr lang="en-IN" sz="1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malaysia</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china</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4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IOP Conference </a:t>
            </a:r>
            <a:r>
              <a:rPr lang="en-IN" sz="1400" i="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Series.Earth</a:t>
            </a:r>
            <a:r>
              <a:rPr lang="en-IN" sz="14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Environmental Science, 1165</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012007. </a:t>
            </a:r>
            <a:r>
              <a:rPr lang="en-IN" sz="1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doi:https</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://doi.org/10.1088/1755-1315/1165/1/012007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74283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E124-DF61-CD02-12D0-3F384F99B5F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650A630-F255-F416-118E-738728A552C3}"/>
              </a:ext>
            </a:extLst>
          </p:cNvPr>
          <p:cNvSpPr>
            <a:spLocks noGrp="1"/>
          </p:cNvSpPr>
          <p:nvPr>
            <p:ph idx="1"/>
          </p:nvPr>
        </p:nvSpPr>
        <p:spPr/>
        <p:txBody>
          <a:bodyPr>
            <a:normAutofit fontScale="92500" lnSpcReduction="20000"/>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an era defined by digital innovation and the growing importance of healthcare accessibility, the emergence of Medical Delivery Apps stands as a significant milestone in the realm of healthcare delivery systems. These innovative applications have revolutionized the way individuals access essential medical supplies, medications, and healthcare services. With the increasing demands for convenience, speed, and precision in healthcare management, Medical Delivery Apps have emerged as a pivotal solution, bridging the gap between patients and their healthcare needs. The most popular medicine delivery app are as follows: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rPr>
              <a:t>1mg</a:t>
            </a:r>
          </a:p>
          <a:p>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PharmEasy</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Practo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Netmeds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Medlife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513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C398-C43E-2D08-D97A-BF0624F4FF20}"/>
              </a:ext>
            </a:extLst>
          </p:cNvPr>
          <p:cNvSpPr>
            <a:spLocks noGrp="1"/>
          </p:cNvSpPr>
          <p:nvPr>
            <p:ph type="title"/>
          </p:nvPr>
        </p:nvSpPr>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LITERATURE REVIEW</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3CE3681-511D-B356-E0F2-38ADFE1434AE}"/>
              </a:ext>
            </a:extLst>
          </p:cNvPr>
          <p:cNvSpPr>
            <a:spLocks noGrp="1"/>
          </p:cNvSpPr>
          <p:nvPr>
            <p:ph idx="1"/>
          </p:nvPr>
        </p:nvSpPr>
        <p:spPr>
          <a:xfrm>
            <a:off x="781878" y="2464904"/>
            <a:ext cx="10628244" cy="3776870"/>
          </a:xfrm>
        </p:spPr>
        <p:txBody>
          <a:bodyPr>
            <a:normAutofit/>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Syed Asif Hassan and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Tabrej</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Khan, (2017)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their research paper identified the need and requirements to develop e-pharmacy application for buying and selling medicine online. The researchers used an e-commerce-based approach  for selling medicine online and they named it “Saudi-e-pharmacy”. The study revealed that selling medicinal product online will be successful. They concluded stating that development of the pharmacy application and e-prescription practices will pave the way for tapping enormous benefits of unexplored sector of e-commerce in Saudi Arabia.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Wenjie Li et.al., (2022)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their research paper studied the layout, design elements and users’ visual perception of different terminal interfaces. The multi-terminal interfaces of 40 existing responsive websites were studied in a hierarchical grouping element, six typical interface layouts were classified and extracted. It was an exploratory study, the research focused on the homepage interface design of smartphones, tablets, and desktop computers. They concluded that proposal B had better user experience satisfaction overall.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193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DDE7-20F3-AC4E-0C88-C62838980C9B}"/>
              </a:ext>
            </a:extLst>
          </p:cNvPr>
          <p:cNvSpPr>
            <a:spLocks noGrp="1"/>
          </p:cNvSpPr>
          <p:nvPr>
            <p:ph type="title"/>
          </p:nvPr>
        </p:nvSpPr>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OBJECTIVES OF THE STUDY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6E51DE8-61E7-87D2-EE32-76E348830B87}"/>
              </a:ext>
            </a:extLst>
          </p:cNvPr>
          <p:cNvSpPr>
            <a:spLocks noGrp="1"/>
          </p:cNvSpPr>
          <p:nvPr>
            <p:ph idx="1"/>
          </p:nvPr>
        </p:nvSpPr>
        <p:spPr/>
        <p:txBody>
          <a:bodyPr>
            <a:norm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 To identify the key determinants that influence consumers when making purchasing decisions on medicine delivery apps.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2. To examine the impact of user experience and interface design on consumer preferences for medicine delivery apps.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3.To analyse the influence of pricing strategies on consumer choices within the context of medicine delivery apps.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3792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7FC1-2D61-6908-E12F-A8C9794E6E9D}"/>
              </a:ext>
            </a:extLst>
          </p:cNvPr>
          <p:cNvSpPr>
            <a:spLocks noGrp="1"/>
          </p:cNvSpPr>
          <p:nvPr>
            <p:ph type="title"/>
          </p:nvPr>
        </p:nvSpPr>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HYPOTHESES OF THE STUDY: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F2C3C291-9476-77A6-F7B0-62C026BA9CC3}"/>
              </a:ext>
            </a:extLst>
          </p:cNvPr>
          <p:cNvSpPr>
            <a:spLocks noGrp="1"/>
          </p:cNvSpPr>
          <p:nvPr>
            <p:ph idx="1"/>
          </p:nvPr>
        </p:nvSpPr>
        <p:spPr/>
        <p:txBody>
          <a:bodyPr>
            <a:normAutofit fontScale="92500" lnSpcReduction="20000"/>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1.User experience and interface design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Null Hypothesis: (H</a:t>
            </a:r>
            <a:r>
              <a:rPr lang="en-IN" sz="1800" b="1" kern="100" baseline="-25000" dirty="0">
                <a:effectLst/>
                <a:latin typeface="Times New Roman" panose="02020603050405020304" pitchFamily="18" charset="0"/>
                <a:ea typeface="Calibri" panose="020F0502020204030204" pitchFamily="34" charset="0"/>
                <a:cs typeface="Times New Roman" panose="02020603050405020304" pitchFamily="18" charset="0"/>
              </a:rPr>
              <a:t>10</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User experience and interface design have no significant impact on consumer preferences for medicine delivery apps.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Alternative  Hypothesis: (H</a:t>
            </a:r>
            <a:r>
              <a:rPr lang="en-IN" sz="1800" b="1" kern="100" baseline="-25000" dirty="0">
                <a:effectLst/>
                <a:latin typeface="Times New Roman" panose="02020603050405020304" pitchFamily="18" charset="0"/>
                <a:ea typeface="Calibri" panose="020F0502020204030204" pitchFamily="34" charset="0"/>
                <a:cs typeface="Times New Roman" panose="02020603050405020304" pitchFamily="18" charset="0"/>
              </a:rPr>
              <a:t>11</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User experience and interface design significantly influence consumer preferences for medicine delivery apps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 Pricing strategies and consumer choices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Null Hypothesis: (H</a:t>
            </a:r>
            <a:r>
              <a:rPr lang="en-IN" sz="1800" b="1" kern="100" baseline="-25000" dirty="0">
                <a:effectLst/>
                <a:latin typeface="Times New Roman" panose="02020603050405020304" pitchFamily="18" charset="0"/>
                <a:ea typeface="Calibri" panose="020F0502020204030204" pitchFamily="34" charset="0"/>
                <a:cs typeface="Times New Roman" panose="02020603050405020304" pitchFamily="18" charset="0"/>
              </a:rPr>
              <a:t>20</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Pricing strategies have no significant effect on consumer choices in medicine delivery apps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Alternative  Hypothesis: (H</a:t>
            </a:r>
            <a:r>
              <a:rPr lang="en-IN" sz="1800" b="1" kern="100" baseline="-25000" dirty="0">
                <a:effectLst/>
                <a:latin typeface="Times New Roman" panose="02020603050405020304" pitchFamily="18" charset="0"/>
                <a:ea typeface="Calibri" panose="020F0502020204030204" pitchFamily="34" charset="0"/>
                <a:cs typeface="Times New Roman" panose="02020603050405020304" pitchFamily="18" charset="0"/>
              </a:rPr>
              <a:t>21</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Pricing strategies significantly influence consumer choices in medicine delivery apps.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0353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CD2C-B100-235A-F588-7DD1B9895ACE}"/>
              </a:ext>
            </a:extLst>
          </p:cNvPr>
          <p:cNvSpPr>
            <a:spLocks noGrp="1"/>
          </p:cNvSpPr>
          <p:nvPr>
            <p:ph type="title"/>
          </p:nvPr>
        </p:nvSpPr>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User experience and interface design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6" name="Content Placeholder 5">
            <a:extLst>
              <a:ext uri="{FF2B5EF4-FFF2-40B4-BE49-F238E27FC236}">
                <a16:creationId xmlns:a16="http://schemas.microsoft.com/office/drawing/2014/main" id="{3219EEF3-956D-28E1-A699-E612DB4DF777}"/>
              </a:ext>
            </a:extLst>
          </p:cNvPr>
          <p:cNvGraphicFramePr>
            <a:graphicFrameLocks noGrp="1"/>
          </p:cNvGraphicFramePr>
          <p:nvPr>
            <p:ph idx="1"/>
            <p:extLst>
              <p:ext uri="{D42A27DB-BD31-4B8C-83A1-F6EECF244321}">
                <p14:modId xmlns:p14="http://schemas.microsoft.com/office/powerpoint/2010/main" val="159876128"/>
              </p:ext>
            </p:extLst>
          </p:nvPr>
        </p:nvGraphicFramePr>
        <p:xfrm>
          <a:off x="1749288" y="2383162"/>
          <a:ext cx="7885042" cy="2408614"/>
        </p:xfrm>
        <a:graphic>
          <a:graphicData uri="http://schemas.openxmlformats.org/drawingml/2006/table">
            <a:tbl>
              <a:tblPr firstRow="1" firstCol="1" bandRow="1">
                <a:tableStyleId>{C4B1156A-380E-4F78-BDF5-A606A8083BF9}</a:tableStyleId>
              </a:tblPr>
              <a:tblGrid>
                <a:gridCol w="1196444">
                  <a:extLst>
                    <a:ext uri="{9D8B030D-6E8A-4147-A177-3AD203B41FA5}">
                      <a16:colId xmlns:a16="http://schemas.microsoft.com/office/drawing/2014/main" val="418659588"/>
                    </a:ext>
                  </a:extLst>
                </a:gridCol>
                <a:gridCol w="1085147">
                  <a:extLst>
                    <a:ext uri="{9D8B030D-6E8A-4147-A177-3AD203B41FA5}">
                      <a16:colId xmlns:a16="http://schemas.microsoft.com/office/drawing/2014/main" val="1369846723"/>
                    </a:ext>
                  </a:extLst>
                </a:gridCol>
                <a:gridCol w="636369">
                  <a:extLst>
                    <a:ext uri="{9D8B030D-6E8A-4147-A177-3AD203B41FA5}">
                      <a16:colId xmlns:a16="http://schemas.microsoft.com/office/drawing/2014/main" val="3646456421"/>
                    </a:ext>
                  </a:extLst>
                </a:gridCol>
                <a:gridCol w="1144385">
                  <a:extLst>
                    <a:ext uri="{9D8B030D-6E8A-4147-A177-3AD203B41FA5}">
                      <a16:colId xmlns:a16="http://schemas.microsoft.com/office/drawing/2014/main" val="895843153"/>
                    </a:ext>
                  </a:extLst>
                </a:gridCol>
                <a:gridCol w="1023215">
                  <a:extLst>
                    <a:ext uri="{9D8B030D-6E8A-4147-A177-3AD203B41FA5}">
                      <a16:colId xmlns:a16="http://schemas.microsoft.com/office/drawing/2014/main" val="619855756"/>
                    </a:ext>
                  </a:extLst>
                </a:gridCol>
                <a:gridCol w="1145284">
                  <a:extLst>
                    <a:ext uri="{9D8B030D-6E8A-4147-A177-3AD203B41FA5}">
                      <a16:colId xmlns:a16="http://schemas.microsoft.com/office/drawing/2014/main" val="791887472"/>
                    </a:ext>
                  </a:extLst>
                </a:gridCol>
                <a:gridCol w="1654198">
                  <a:extLst>
                    <a:ext uri="{9D8B030D-6E8A-4147-A177-3AD203B41FA5}">
                      <a16:colId xmlns:a16="http://schemas.microsoft.com/office/drawing/2014/main" val="855010324"/>
                    </a:ext>
                  </a:extLst>
                </a:gridCol>
              </a:tblGrid>
              <a:tr h="394519">
                <a:tc gridSpan="7">
                  <a:txBody>
                    <a:bodyPr/>
                    <a:lstStyle/>
                    <a:p>
                      <a:pPr algn="l">
                        <a:lnSpc>
                          <a:spcPct val="107000"/>
                        </a:lnSpc>
                        <a:spcAft>
                          <a:spcPts val="800"/>
                        </a:spcAft>
                      </a:pPr>
                      <a:r>
                        <a:rPr lang="en-IN" sz="1800" kern="0" dirty="0">
                          <a:effectLst/>
                        </a:rPr>
                        <a:t>ANOVA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66599944"/>
                  </a:ext>
                </a:extLst>
              </a:tr>
              <a:tr h="538146">
                <a:tc>
                  <a:txBody>
                    <a:bodyPr/>
                    <a:lstStyle/>
                    <a:p>
                      <a:pPr algn="l">
                        <a:lnSpc>
                          <a:spcPct val="107000"/>
                        </a:lnSpc>
                        <a:spcAft>
                          <a:spcPts val="800"/>
                        </a:spcAft>
                      </a:pPr>
                      <a:r>
                        <a:rPr lang="en-IN" sz="1800" kern="0">
                          <a:effectLst/>
                        </a:rPr>
                        <a:t>Source of Variation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SS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df</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MS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dirty="0">
                          <a:effectLst/>
                        </a:rPr>
                        <a:t>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P-value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F crit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00025899"/>
                  </a:ext>
                </a:extLst>
              </a:tr>
              <a:tr h="538146">
                <a:tc>
                  <a:txBody>
                    <a:bodyPr/>
                    <a:lstStyle/>
                    <a:p>
                      <a:pPr algn="l">
                        <a:lnSpc>
                          <a:spcPct val="107000"/>
                        </a:lnSpc>
                        <a:spcAft>
                          <a:spcPts val="800"/>
                        </a:spcAft>
                      </a:pPr>
                      <a:r>
                        <a:rPr lang="en-IN" sz="1800" kern="0">
                          <a:effectLst/>
                        </a:rPr>
                        <a:t>Between Groups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dirty="0">
                          <a:effectLst/>
                        </a:rPr>
                        <a:t>93.66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11</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8.514545</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10.15367</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3.47E-18</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1.793993</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93140196"/>
                  </a:ext>
                </a:extLst>
              </a:tr>
              <a:tr h="538146">
                <a:tc>
                  <a:txBody>
                    <a:bodyPr/>
                    <a:lstStyle/>
                    <a:p>
                      <a:pPr algn="l">
                        <a:lnSpc>
                          <a:spcPct val="107000"/>
                        </a:lnSpc>
                        <a:spcAft>
                          <a:spcPts val="800"/>
                        </a:spcAft>
                      </a:pPr>
                      <a:r>
                        <a:rPr lang="en-IN" sz="1800" kern="0">
                          <a:effectLst/>
                        </a:rPr>
                        <a:t>Within Groups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1499.36</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1788</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0.838568</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3355589"/>
                  </a:ext>
                </a:extLst>
              </a:tr>
              <a:tr h="264329">
                <a:tc>
                  <a:txBody>
                    <a:bodyPr/>
                    <a:lstStyle/>
                    <a:p>
                      <a:pPr algn="l">
                        <a:lnSpc>
                          <a:spcPct val="107000"/>
                        </a:lnSpc>
                        <a:spcAft>
                          <a:spcPts val="800"/>
                        </a:spcAft>
                      </a:pPr>
                      <a:r>
                        <a:rPr lang="en-IN" sz="1800" kern="0">
                          <a:effectLst/>
                        </a:rPr>
                        <a:t>Total</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1593.02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1799</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800"/>
                        </a:spcAft>
                      </a:pPr>
                      <a:r>
                        <a:rPr lang="en-IN" sz="1800" kern="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46590066"/>
                  </a:ext>
                </a:extLst>
              </a:tr>
            </a:tbl>
          </a:graphicData>
        </a:graphic>
      </p:graphicFrame>
      <p:sp>
        <p:nvSpPr>
          <p:cNvPr id="8" name="TextBox 7">
            <a:extLst>
              <a:ext uri="{FF2B5EF4-FFF2-40B4-BE49-F238E27FC236}">
                <a16:creationId xmlns:a16="http://schemas.microsoft.com/office/drawing/2014/main" id="{A2D9EB25-DDA0-0997-3827-F906B210A1BE}"/>
              </a:ext>
            </a:extLst>
          </p:cNvPr>
          <p:cNvSpPr txBox="1"/>
          <p:nvPr/>
        </p:nvSpPr>
        <p:spPr>
          <a:xfrm>
            <a:off x="1192697" y="4791776"/>
            <a:ext cx="10157786" cy="1263166"/>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ANOVA single factor test was performed to examine the relationship between user experience and user interface and consumer preferences. The result of the test indicates that there is significant relationship between the user experience, user interface and consumer preferences as the F &gt;F Critical. So null hypothesis is rejected and alternative hypothesis is accepted.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265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6551-626A-7B92-83A8-D487EFE01589}"/>
              </a:ext>
            </a:extLst>
          </p:cNvPr>
          <p:cNvSpPr>
            <a:spLocks noGrp="1"/>
          </p:cNvSpPr>
          <p:nvPr>
            <p:ph type="title"/>
          </p:nvPr>
        </p:nvSpPr>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Pricing strategies and consumer choices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2A9CDFFE-3467-325F-CE14-6DFD5D9FF3B1}"/>
              </a:ext>
            </a:extLst>
          </p:cNvPr>
          <p:cNvGraphicFramePr>
            <a:graphicFrameLocks noGrp="1"/>
          </p:cNvGraphicFramePr>
          <p:nvPr>
            <p:ph idx="1"/>
            <p:extLst>
              <p:ext uri="{D42A27DB-BD31-4B8C-83A1-F6EECF244321}">
                <p14:modId xmlns:p14="http://schemas.microsoft.com/office/powerpoint/2010/main" val="2844698000"/>
              </p:ext>
            </p:extLst>
          </p:nvPr>
        </p:nvGraphicFramePr>
        <p:xfrm>
          <a:off x="1895061" y="2510915"/>
          <a:ext cx="8388626" cy="1835796"/>
        </p:xfrm>
        <a:graphic>
          <a:graphicData uri="http://schemas.openxmlformats.org/drawingml/2006/table">
            <a:tbl>
              <a:tblPr firstRow="1" firstCol="1" bandRow="1">
                <a:tableStyleId>{C4B1156A-380E-4F78-BDF5-A606A8083BF9}</a:tableStyleId>
              </a:tblPr>
              <a:tblGrid>
                <a:gridCol w="2114742">
                  <a:extLst>
                    <a:ext uri="{9D8B030D-6E8A-4147-A177-3AD203B41FA5}">
                      <a16:colId xmlns:a16="http://schemas.microsoft.com/office/drawing/2014/main" val="242419159"/>
                    </a:ext>
                  </a:extLst>
                </a:gridCol>
                <a:gridCol w="1122000">
                  <a:extLst>
                    <a:ext uri="{9D8B030D-6E8A-4147-A177-3AD203B41FA5}">
                      <a16:colId xmlns:a16="http://schemas.microsoft.com/office/drawing/2014/main" val="1037621378"/>
                    </a:ext>
                  </a:extLst>
                </a:gridCol>
                <a:gridCol w="807208">
                  <a:extLst>
                    <a:ext uri="{9D8B030D-6E8A-4147-A177-3AD203B41FA5}">
                      <a16:colId xmlns:a16="http://schemas.microsoft.com/office/drawing/2014/main" val="3801939328"/>
                    </a:ext>
                  </a:extLst>
                </a:gridCol>
                <a:gridCol w="1121122">
                  <a:extLst>
                    <a:ext uri="{9D8B030D-6E8A-4147-A177-3AD203B41FA5}">
                      <a16:colId xmlns:a16="http://schemas.microsoft.com/office/drawing/2014/main" val="701856369"/>
                    </a:ext>
                  </a:extLst>
                </a:gridCol>
                <a:gridCol w="1121122">
                  <a:extLst>
                    <a:ext uri="{9D8B030D-6E8A-4147-A177-3AD203B41FA5}">
                      <a16:colId xmlns:a16="http://schemas.microsoft.com/office/drawing/2014/main" val="3356540180"/>
                    </a:ext>
                  </a:extLst>
                </a:gridCol>
                <a:gridCol w="1121122">
                  <a:extLst>
                    <a:ext uri="{9D8B030D-6E8A-4147-A177-3AD203B41FA5}">
                      <a16:colId xmlns:a16="http://schemas.microsoft.com/office/drawing/2014/main" val="1600376687"/>
                    </a:ext>
                  </a:extLst>
                </a:gridCol>
                <a:gridCol w="981310">
                  <a:extLst>
                    <a:ext uri="{9D8B030D-6E8A-4147-A177-3AD203B41FA5}">
                      <a16:colId xmlns:a16="http://schemas.microsoft.com/office/drawing/2014/main" val="965176802"/>
                    </a:ext>
                  </a:extLst>
                </a:gridCol>
              </a:tblGrid>
              <a:tr h="323784">
                <a:tc gridSpan="7">
                  <a:txBody>
                    <a:bodyPr/>
                    <a:lstStyle/>
                    <a:p>
                      <a:pPr algn="ctr">
                        <a:lnSpc>
                          <a:spcPct val="107000"/>
                        </a:lnSpc>
                        <a:spcAft>
                          <a:spcPts val="800"/>
                        </a:spcAft>
                      </a:pPr>
                      <a:r>
                        <a:rPr lang="en-IN" sz="1800" kern="0">
                          <a:effectLst/>
                        </a:rPr>
                        <a:t>ANOVA</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74204524"/>
                  </a:ext>
                </a:extLst>
              </a:tr>
              <a:tr h="378003">
                <a:tc>
                  <a:txBody>
                    <a:bodyPr/>
                    <a:lstStyle/>
                    <a:p>
                      <a:pPr algn="ctr">
                        <a:lnSpc>
                          <a:spcPct val="107000"/>
                        </a:lnSpc>
                        <a:spcAft>
                          <a:spcPts val="800"/>
                        </a:spcAft>
                      </a:pPr>
                      <a:r>
                        <a:rPr lang="en-IN" sz="1800" kern="0">
                          <a:effectLst/>
                        </a:rPr>
                        <a:t>Source of Variation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0">
                          <a:effectLst/>
                        </a:rPr>
                        <a:t>SS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0">
                          <a:effectLst/>
                        </a:rPr>
                        <a:t>df</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0">
                          <a:effectLst/>
                        </a:rPr>
                        <a:t>MS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0">
                          <a:effectLst/>
                        </a:rPr>
                        <a:t>F</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0">
                          <a:effectLst/>
                        </a:rPr>
                        <a:t>P-value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0">
                          <a:effectLst/>
                        </a:rPr>
                        <a:t>F crit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5787027"/>
                  </a:ext>
                </a:extLst>
              </a:tr>
              <a:tr h="378003">
                <a:tc>
                  <a:txBody>
                    <a:bodyPr/>
                    <a:lstStyle/>
                    <a:p>
                      <a:pPr>
                        <a:lnSpc>
                          <a:spcPct val="107000"/>
                        </a:lnSpc>
                        <a:spcAft>
                          <a:spcPts val="800"/>
                        </a:spcAft>
                      </a:pPr>
                      <a:r>
                        <a:rPr lang="en-IN" sz="1800" kern="0">
                          <a:effectLst/>
                        </a:rPr>
                        <a:t>Between Groups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dirty="0">
                          <a:effectLst/>
                        </a:rPr>
                        <a:t>10.15111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a:effectLst/>
                        </a:rPr>
                        <a:t>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a:effectLst/>
                        </a:rPr>
                        <a:t>5.075556</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a:effectLst/>
                        </a:rPr>
                        <a:t>9.004975</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a:effectLst/>
                        </a:rPr>
                        <a:t>0.000147</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a:effectLst/>
                        </a:rPr>
                        <a:t>3.015899</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6242594"/>
                  </a:ext>
                </a:extLst>
              </a:tr>
              <a:tr h="378003">
                <a:tc>
                  <a:txBody>
                    <a:bodyPr/>
                    <a:lstStyle/>
                    <a:p>
                      <a:pPr>
                        <a:lnSpc>
                          <a:spcPct val="107000"/>
                        </a:lnSpc>
                        <a:spcAft>
                          <a:spcPts val="800"/>
                        </a:spcAft>
                      </a:pPr>
                      <a:r>
                        <a:rPr lang="en-IN" sz="1800" kern="0">
                          <a:effectLst/>
                        </a:rPr>
                        <a:t>Within Groups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a:effectLst/>
                        </a:rPr>
                        <a:t>251.9467</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a:effectLst/>
                        </a:rPr>
                        <a:t>447</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a:effectLst/>
                        </a:rPr>
                        <a:t>0.563639</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0323635"/>
                  </a:ext>
                </a:extLst>
              </a:tr>
              <a:tr h="378003">
                <a:tc>
                  <a:txBody>
                    <a:bodyPr/>
                    <a:lstStyle/>
                    <a:p>
                      <a:pPr>
                        <a:lnSpc>
                          <a:spcPct val="107000"/>
                        </a:lnSpc>
                        <a:spcAft>
                          <a:spcPts val="800"/>
                        </a:spcAft>
                      </a:pPr>
                      <a:r>
                        <a:rPr lang="en-IN" sz="1800" kern="0">
                          <a:effectLst/>
                        </a:rPr>
                        <a:t>Total</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a:effectLst/>
                        </a:rPr>
                        <a:t>262.0978</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kern="0">
                          <a:effectLst/>
                        </a:rPr>
                        <a:t>449</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kern="0">
                          <a:effectLst/>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800" kern="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35361929"/>
                  </a:ext>
                </a:extLst>
              </a:tr>
            </a:tbl>
          </a:graphicData>
        </a:graphic>
      </p:graphicFrame>
      <p:sp>
        <p:nvSpPr>
          <p:cNvPr id="6" name="TextBox 5">
            <a:extLst>
              <a:ext uri="{FF2B5EF4-FFF2-40B4-BE49-F238E27FC236}">
                <a16:creationId xmlns:a16="http://schemas.microsoft.com/office/drawing/2014/main" id="{A68E4015-AD1C-8C30-1F24-D4C13734D275}"/>
              </a:ext>
            </a:extLst>
          </p:cNvPr>
          <p:cNvSpPr txBox="1"/>
          <p:nvPr/>
        </p:nvSpPr>
        <p:spPr>
          <a:xfrm>
            <a:off x="1908313" y="4518245"/>
            <a:ext cx="8388626" cy="1263166"/>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ANOVA single factor test was performed to examine the relationship between pricing strategies  and consumer choices. The result of the test indicates that there is significant relationship between the pricing strategies and consumer choices as the F &gt;F Critical. So null hypothesis is rejected and alternative hypothesis is accepted.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861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1A80-2910-29B7-2773-216AD676BEC2}"/>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Findings</a:t>
            </a:r>
            <a:endParaRPr lang="en-IN" dirty="0"/>
          </a:p>
        </p:txBody>
      </p:sp>
      <p:sp>
        <p:nvSpPr>
          <p:cNvPr id="3" name="Content Placeholder 2">
            <a:extLst>
              <a:ext uri="{FF2B5EF4-FFF2-40B4-BE49-F238E27FC236}">
                <a16:creationId xmlns:a16="http://schemas.microsoft.com/office/drawing/2014/main" id="{E2FE2757-9FA4-7249-6F9F-915E3048BF3A}"/>
              </a:ext>
            </a:extLst>
          </p:cNvPr>
          <p:cNvSpPr>
            <a:spLocks noGrp="1"/>
          </p:cNvSpPr>
          <p:nvPr>
            <p:ph idx="1"/>
          </p:nvPr>
        </p:nvSpPr>
        <p:spPr/>
        <p:txBody>
          <a:bodyPr>
            <a:normAutofit lnSpcReduction="10000"/>
          </a:bodyPr>
          <a:lstStyle/>
          <a:p>
            <a:pPr marL="228600">
              <a:lnSpc>
                <a:spcPct val="107000"/>
              </a:lnSpc>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Findings: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66%  of the consumers were aware about the online pharmacy.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53.3 % of the respondents had never purchased in medicine delivery apps. The main reason was lack of physical evaluation.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PharmEasy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the most popular medicine delivery apps followed by 1mg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Netmeds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Consumers spend less than Rs.1000/- per month towards medicine.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Pricing, time saving and home delivery are the main reasons for buying the medicines in online.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Consumer prefer cash on delivery for their purchases.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226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7A33-A8D5-543B-DC23-98A272073A46}"/>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Suggestions</a:t>
            </a:r>
            <a:endParaRPr lang="en-IN" dirty="0"/>
          </a:p>
        </p:txBody>
      </p:sp>
      <p:sp>
        <p:nvSpPr>
          <p:cNvPr id="3" name="Content Placeholder 2">
            <a:extLst>
              <a:ext uri="{FF2B5EF4-FFF2-40B4-BE49-F238E27FC236}">
                <a16:creationId xmlns:a16="http://schemas.microsoft.com/office/drawing/2014/main" id="{7353B7A2-CF58-19DD-35AB-8A149DDCB899}"/>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Increase awareness regarding the online pharmacy.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Implement customer feedback to identify the areas of improvement.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Providing more information about the safety and reliability of the medicine delivery apps.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Ensure the medicine delivery apps and the associated pharmacy are licensed and regulated by the relevant authorities.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Review the app’s privacy policy to understand how your personal and health information is handled.</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33329490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TotalTime>
  <Words>1216</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Symbol</vt:lpstr>
      <vt:lpstr>Times New Roman</vt:lpstr>
      <vt:lpstr>Organic</vt:lpstr>
      <vt:lpstr>MEDICINE DELIVERY APPS:A STUDY OF DETERMINANTS INFLUENCING CONSUMERS’ BUYING DECISIONS   </vt:lpstr>
      <vt:lpstr>Introduction</vt:lpstr>
      <vt:lpstr>LITERATURE REVIEW </vt:lpstr>
      <vt:lpstr>OBJECTIVES OF THE STUDY </vt:lpstr>
      <vt:lpstr>HYPOTHESES OF THE STUDY: </vt:lpstr>
      <vt:lpstr>User experience and interface design </vt:lpstr>
      <vt:lpstr>Pricing strategies and consumer choices </vt:lpstr>
      <vt:lpstr>Findings</vt:lpstr>
      <vt:lpstr>Suggestions</vt:lpstr>
      <vt:lpstr>Conclusions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 DELIVERY APPS:A STUDY OF DETERMINANTS INFLUENCING CONSUMERS’ BUYING DECISIONS   </dc:title>
  <dc:creator>ratnakar baikar</dc:creator>
  <cp:lastModifiedBy>ratnakar baikar</cp:lastModifiedBy>
  <cp:revision>8</cp:revision>
  <dcterms:created xsi:type="dcterms:W3CDTF">2024-02-01T15:32:54Z</dcterms:created>
  <dcterms:modified xsi:type="dcterms:W3CDTF">2024-02-01T16:12:53Z</dcterms:modified>
</cp:coreProperties>
</file>