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6" r:id="rId4"/>
    <p:sldId id="283" r:id="rId5"/>
    <p:sldId id="284" r:id="rId6"/>
    <p:sldId id="287" r:id="rId7"/>
    <p:sldId id="264" r:id="rId8"/>
    <p:sldId id="288" r:id="rId9"/>
    <p:sldId id="289" r:id="rId10"/>
    <p:sldId id="278" r:id="rId11"/>
    <p:sldId id="27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0B872-8B1D-C1F3-CFC1-0E766B543443}" v="2785" dt="2024-02-01T11:31:00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4647" autoAdjust="0"/>
  </p:normalViewPr>
  <p:slideViewPr>
    <p:cSldViewPr snapToGrid="0">
      <p:cViewPr varScale="1">
        <p:scale>
          <a:sx n="83" d="100"/>
          <a:sy n="83" d="100"/>
        </p:scale>
        <p:origin x="-48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04" y="548641"/>
            <a:ext cx="11821581" cy="5621154"/>
          </a:xfrm>
          <a:solidFill>
            <a:schemeClr val="tx2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rgbClr val="FFFFFF"/>
                </a:solidFill>
                <a:ea typeface="+mj-lt"/>
                <a:cs typeface="+mj-lt"/>
              </a:rPr>
              <a:t>Analytic Hierarchy Process (AHP) </a:t>
            </a:r>
            <a:r>
              <a:rPr lang="en-US" sz="4400" dirty="0" smtClean="0">
                <a:solidFill>
                  <a:srgbClr val="FFFFFF"/>
                </a:solidFill>
                <a:ea typeface="+mj-lt"/>
                <a:cs typeface="+mj-lt"/>
              </a:rPr>
              <a:t>– </a:t>
            </a:r>
            <a:br>
              <a:rPr lang="en-US" sz="4400" dirty="0" smtClean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400" dirty="0" smtClean="0">
                <a:solidFill>
                  <a:srgbClr val="FFFFFF"/>
                </a:solidFill>
                <a:ea typeface="+mj-lt"/>
                <a:cs typeface="+mj-lt"/>
              </a:rPr>
              <a:t>Evaluation </a:t>
            </a:r>
            <a:r>
              <a:rPr lang="en-US" sz="4400" dirty="0">
                <a:solidFill>
                  <a:srgbClr val="FFFFFF"/>
                </a:solidFill>
                <a:ea typeface="+mj-lt"/>
                <a:cs typeface="+mj-lt"/>
              </a:rPr>
              <a:t>of Artificial Intelligence Integration in Education for enhancing </a:t>
            </a:r>
            <a:r>
              <a:rPr lang="en-US" sz="4400" dirty="0" smtClean="0">
                <a:solidFill>
                  <a:srgbClr val="FFFFFF"/>
                </a:solidFill>
                <a:ea typeface="+mj-lt"/>
                <a:cs typeface="+mj-lt"/>
              </a:rPr>
              <a:t>Workforce</a:t>
            </a:r>
            <a:br>
              <a:rPr lang="en-US" sz="4400" dirty="0" smtClean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400" dirty="0">
                <a:ea typeface="+mj-lt"/>
                <a:cs typeface="+mj-lt"/>
              </a:rPr>
              <a:t/>
            </a:r>
            <a:br>
              <a:rPr lang="en-US" sz="4400" dirty="0">
                <a:ea typeface="+mj-lt"/>
                <a:cs typeface="+mj-lt"/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D7B28852-DEAD-2409-7B8E-D373BEF8FF04}"/>
              </a:ext>
            </a:extLst>
          </p:cNvPr>
          <p:cNvSpPr>
            <a:spLocks noGrp="1"/>
          </p:cNvSpPr>
          <p:nvPr/>
        </p:nvSpPr>
        <p:spPr>
          <a:xfrm>
            <a:off x="6231078" y="5274723"/>
            <a:ext cx="5577416" cy="523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Dr. Florence Noah Christian</a:t>
            </a:r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9F79630B-0F0B-446E-A637-38FA8F61D1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3437C99-FC8E-4311-B48A-F0C4C329B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25" name="Content Placeholder 7">
            <a:extLst>
              <a:ext uri="{FF2B5EF4-FFF2-40B4-BE49-F238E27FC236}">
                <a16:creationId xmlns="" xmlns:a16="http://schemas.microsoft.com/office/drawing/2014/main" id="{140F03BC-B4C1-7744-8521-3DEF6D39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24410"/>
            <a:ext cx="6333424" cy="52335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1800" dirty="0" smtClean="0">
                <a:latin typeface="Times New Roman"/>
                <a:cs typeface="Times New Roman"/>
              </a:rPr>
              <a:t>It is observed that the weighted given to ethics is 60.73 %, load of curriculum is 6% and educational goal is 33.32% 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1800" dirty="0" smtClean="0">
                <a:latin typeface="Times New Roman"/>
                <a:cs typeface="Times New Roman"/>
              </a:rPr>
              <a:t>Curriculum enhancement, concerning the burden of curriculum load  is seen to be ranked third. It should focus on adapting educational content to the changing landscape by incorporating AI-related topics, which will help students enhance their skills for a better workforce.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1800" dirty="0" smtClean="0">
                <a:latin typeface="Times New Roman"/>
                <a:cs typeface="Times New Roman"/>
              </a:rPr>
              <a:t>Ethical considerations weighed more than personalized learning which focuses on educational goals. This is because ethics plays a crucial role in establishing trust, reducing biases, and protecting the privacy and rights of students and educators.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A3C6810-1E58-3C16-F447-B73FA00966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956EF75E-2286-F081-B64B-1123E825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995"/>
            <a:ext cx="10515600" cy="10904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3305" y="1588168"/>
            <a:ext cx="54190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dirty="0" smtClean="0">
                <a:latin typeface="Times New Roman"/>
                <a:cs typeface="Times New Roman"/>
              </a:rPr>
              <a:t>4.      Personalized Learning directly addresses individual student needs, enhancing the learning experience, but it operates within the broader framework shaped by ethical considerations.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>
                <a:latin typeface="Times New Roman"/>
                <a:cs typeface="Times New Roman"/>
              </a:rPr>
              <a:t>5.      Integrating the said key components by applying them also can contribute to the successful adoption of AI in education which will lead to a better workforce. 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>
                <a:latin typeface="Times New Roman"/>
                <a:cs typeface="Times New Roman"/>
              </a:rPr>
              <a:t>6.      The conclusion will offer insights for educational policymakers, institutions, and educators to make informed decisions regarding the adoption and implementation of AI in education.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763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F944E337-3E5D-4A1F-A5A1-2057F25B8A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DA50D69-7CF7-4844-B844-A2B821C77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Human eye seen through transparent digital chart">
            <a:extLst>
              <a:ext uri="{FF2B5EF4-FFF2-40B4-BE49-F238E27FC236}">
                <a16:creationId xmlns="" xmlns:a16="http://schemas.microsoft.com/office/drawing/2014/main" id="{2F443115-95E6-A4A6-73E7-38E2739A8E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7372" r="41285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39AF467-3927-303F-9F90-D19CCE84C7B8}"/>
              </a:ext>
            </a:extLst>
          </p:cNvPr>
          <p:cNvSpPr txBox="1"/>
          <p:nvPr/>
        </p:nvSpPr>
        <p:spPr>
          <a:xfrm>
            <a:off x="4180114" y="1619875"/>
            <a:ext cx="7618187" cy="47897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study will highlight areas for further research and development in enhancing the synergy between AI and education to meet the challenges of the evolving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workforce.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​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A3C6810-1E58-3C16-F447-B73FA00966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1670" y="25315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Scope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626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5FEF463D-EE6B-46FF-B7C7-74B09A96C8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11A27B3A-460C-4100-99B5-817F25979F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35450488-7F33-43E4-B4DA-CAB50A1CC3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EE5154B2-BEF9-4C08-B6B1-9DED9F17C4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D10A0C-CF1F-1742-A5B8-F0614B0F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0" y="2012974"/>
            <a:ext cx="3521265" cy="988459"/>
          </a:xfrm>
        </p:spPr>
        <p:txBody>
          <a:bodyPr anchor="t">
            <a:normAutofit/>
          </a:bodyPr>
          <a:lstStyle/>
          <a:p>
            <a:r>
              <a:rPr lang="en-US" sz="4000" dirty="0"/>
              <a:t>Finally</a:t>
            </a:r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0B5ED20-499B-41E7-95BE-8BBD313145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35A51D22-76EA-4C70-B5C9-ED3946924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 cstate="print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People standing in a row wearing graduation caps with tassels and gowns">
            <a:extLst>
              <a:ext uri="{FF2B5EF4-FFF2-40B4-BE49-F238E27FC236}">
                <a16:creationId xmlns="" xmlns:a16="http://schemas.microsoft.com/office/drawing/2014/main" id="{8916B43A-04FD-64DD-4637-C34AAB226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8899" y="0"/>
            <a:ext cx="3077368" cy="2062162"/>
          </a:xfrm>
        </p:spPr>
      </p:pic>
      <p:pic>
        <p:nvPicPr>
          <p:cNvPr id="6" name="Picture 5" descr="Girl sitting in class with laptop">
            <a:extLst>
              <a:ext uri="{FF2B5EF4-FFF2-40B4-BE49-F238E27FC236}">
                <a16:creationId xmlns="" xmlns:a16="http://schemas.microsoft.com/office/drawing/2014/main" id="{CCA98391-8728-0A0D-1451-B4D281FAA51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96626" y="202130"/>
            <a:ext cx="3069167" cy="1928855"/>
          </a:xfrm>
          <a:prstGeom prst="rect">
            <a:avLst/>
          </a:prstGeom>
        </p:spPr>
      </p:pic>
      <p:pic>
        <p:nvPicPr>
          <p:cNvPr id="7" name="Picture 6" descr="3D face graphic">
            <a:extLst>
              <a:ext uri="{FF2B5EF4-FFF2-40B4-BE49-F238E27FC236}">
                <a16:creationId xmlns="" xmlns:a16="http://schemas.microsoft.com/office/drawing/2014/main" id="{D5434A6B-8166-564F-E3A4-363453FA947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4360" y="455083"/>
            <a:ext cx="2021417" cy="1333500"/>
          </a:xfrm>
          <a:prstGeom prst="rect">
            <a:avLst/>
          </a:prstGeom>
        </p:spPr>
      </p:pic>
      <p:pic>
        <p:nvPicPr>
          <p:cNvPr id="32" name="Picture 31" descr="Young woman with blue headscarf, blazer, and headphones working on laptop">
            <a:extLst>
              <a:ext uri="{FF2B5EF4-FFF2-40B4-BE49-F238E27FC236}">
                <a16:creationId xmlns="" xmlns:a16="http://schemas.microsoft.com/office/drawing/2014/main" id="{830EB0A9-CF8E-5763-9822-747B49ABEFB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5106" y="3707130"/>
            <a:ext cx="3058584" cy="19155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E8EBE234-7EBD-9C7B-905C-46BD5B2AA9C8}"/>
              </a:ext>
            </a:extLst>
          </p:cNvPr>
          <p:cNvSpPr/>
          <p:nvPr/>
        </p:nvSpPr>
        <p:spPr>
          <a:xfrm>
            <a:off x="5996612" y="898950"/>
            <a:ext cx="2412999" cy="49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Education with AI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38E2E1E0-15C3-9B9B-3F74-3218CC960EEB}"/>
              </a:ext>
            </a:extLst>
          </p:cNvPr>
          <p:cNvSpPr/>
          <p:nvPr/>
        </p:nvSpPr>
        <p:spPr>
          <a:xfrm>
            <a:off x="726401" y="3254333"/>
            <a:ext cx="2412999" cy="49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Enhances the 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E91E9281-4D71-C9B7-DD9C-566E8D947069}"/>
              </a:ext>
            </a:extLst>
          </p:cNvPr>
          <p:cNvSpPr/>
          <p:nvPr/>
        </p:nvSpPr>
        <p:spPr>
          <a:xfrm>
            <a:off x="5842025" y="4076111"/>
            <a:ext cx="2412999" cy="49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Global economy</a:t>
            </a:r>
          </a:p>
        </p:txBody>
      </p:sp>
      <p:pic>
        <p:nvPicPr>
          <p:cNvPr id="41" name="Picture 40" descr="Stock numbers on a digital display">
            <a:extLst>
              <a:ext uri="{FF2B5EF4-FFF2-40B4-BE49-F238E27FC236}">
                <a16:creationId xmlns="" xmlns:a16="http://schemas.microsoft.com/office/drawing/2014/main" id="{1D1ADD99-5161-35F0-6E4C-108E4EE6259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80389" y="4569465"/>
            <a:ext cx="3153834" cy="208640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="" xmlns:a16="http://schemas.microsoft.com/office/drawing/2014/main" id="{F925C541-762A-6CA2-B03F-C6780C7272BC}"/>
              </a:ext>
            </a:extLst>
          </p:cNvPr>
          <p:cNvSpPr txBox="1">
            <a:spLocks/>
          </p:cNvSpPr>
          <p:nvPr/>
        </p:nvSpPr>
        <p:spPr>
          <a:xfrm>
            <a:off x="115503" y="2075526"/>
            <a:ext cx="12076497" cy="812053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618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17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B8DEABF-0266-CE03-50FB-0ACA90AC7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eople standing in a row wearing graduation caps with tassels and gowns">
            <a:extLst>
              <a:ext uri="{FF2B5EF4-FFF2-40B4-BE49-F238E27FC236}">
                <a16:creationId xmlns="" xmlns:a16="http://schemas.microsoft.com/office/drawing/2014/main" id="{ECD2B2E9-9CC4-E820-5EBD-699425947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3878" y="4154895"/>
            <a:ext cx="3077368" cy="2062162"/>
          </a:xfr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A3C6810-1E58-3C16-F447-B73FA00966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A7F5CCE5-667F-799E-5F1B-410D4A20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91872"/>
            <a:ext cx="10275771" cy="1015806"/>
          </a:xfrm>
        </p:spPr>
        <p:txBody>
          <a:bodyPr anchor="t"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DB711D3-E9BA-DC8D-6376-E08D25BE6453}"/>
              </a:ext>
            </a:extLst>
          </p:cNvPr>
          <p:cNvSpPr/>
          <p:nvPr/>
        </p:nvSpPr>
        <p:spPr>
          <a:xfrm>
            <a:off x="0" y="6354147"/>
            <a:ext cx="8434874" cy="5038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Better education - Better work – Better world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42612" y="1556687"/>
            <a:ext cx="791196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Artificial intelligence (AI) - computer systems that can perform tasks that typically require human intelligence. 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Tasks include -  learning, reasoning, problem-solving, perception, speech recognition, and language understanding. 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AI technologies aim - simulate intelligent behavior and improve the efficiency and effectiveness of various processes.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AHP stands for Analytical Hierarchy Process which is the best tool under multi criteria decision making</a:t>
            </a:r>
          </a:p>
        </p:txBody>
      </p:sp>
      <p:pic>
        <p:nvPicPr>
          <p:cNvPr id="22" name="Picture 21" descr="3D face graphic">
            <a:extLst>
              <a:ext uri="{FF2B5EF4-FFF2-40B4-BE49-F238E27FC236}">
                <a16:creationId xmlns="" xmlns:a16="http://schemas.microsoft.com/office/drawing/2014/main" id="{D5434A6B-8166-564F-E3A4-363453FA947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265" y="1581238"/>
            <a:ext cx="2257469" cy="148922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C510355-D4E0-68C7-95C3-9F86F39F510B}"/>
              </a:ext>
            </a:extLst>
          </p:cNvPr>
          <p:cNvSpPr/>
          <p:nvPr/>
        </p:nvSpPr>
        <p:spPr>
          <a:xfrm>
            <a:off x="137651" y="3306496"/>
            <a:ext cx="3713585" cy="794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Education with AI</a:t>
            </a:r>
          </a:p>
        </p:txBody>
      </p:sp>
    </p:spTree>
    <p:extLst>
      <p:ext uri="{BB962C8B-B14F-4D97-AF65-F5344CB8AC3E}">
        <p14:creationId xmlns="" xmlns:p14="http://schemas.microsoft.com/office/powerpoint/2010/main" val="2970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1" grpId="0" build="allAtOnce"/>
      <p:bldP spid="23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B8DEABF-0266-CE03-50FB-0ACA90AC7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A3C6810-1E58-3C16-F447-B73FA00966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A7F5CCE5-667F-799E-5F1B-410D4A20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 anchor="t"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66530" y="1847462"/>
            <a:ext cx="11140751" cy="4665305"/>
          </a:xfrm>
        </p:spPr>
        <p:txBody>
          <a:bodyPr>
            <a:noAutofit/>
          </a:bodyPr>
          <a:lstStyle/>
          <a:p>
            <a:pPr marL="285750" indent="-285750">
              <a:buFont typeface="Arial,Sans-Serif"/>
              <a:buChar char="•"/>
              <a:tabLst>
                <a:tab pos="1082675" algn="l"/>
                <a:tab pos="1157288" algn="l"/>
              </a:tabLst>
            </a:pPr>
            <a:r>
              <a:rPr lang="en-US" sz="3600" b="1" dirty="0" smtClean="0">
                <a:latin typeface="Times New Roman"/>
                <a:cs typeface="Times New Roman"/>
              </a:rPr>
              <a:t>To identify key components of AI integration in educational</a:t>
            </a:r>
          </a:p>
          <a:p>
            <a:pPr marL="285750" indent="-285750">
              <a:buFont typeface="Arial,Sans-Serif"/>
              <a:buChar char="•"/>
              <a:tabLst>
                <a:tab pos="1082675" algn="l"/>
                <a:tab pos="1157288" algn="l"/>
              </a:tabLst>
            </a:pPr>
            <a:endParaRPr lang="en-US" sz="3600" b="1" dirty="0" smtClean="0"/>
          </a:p>
          <a:p>
            <a:pPr marL="285750" indent="-285750">
              <a:buFont typeface="Arial,Sans-Serif"/>
              <a:buChar char="•"/>
              <a:tabLst>
                <a:tab pos="1082675" algn="l"/>
                <a:tab pos="1157288" algn="l"/>
              </a:tabLst>
            </a:pPr>
            <a:r>
              <a:rPr lang="en-US" sz="3600" b="1" dirty="0" smtClean="0">
                <a:latin typeface="Times New Roman"/>
                <a:cs typeface="Times New Roman"/>
              </a:rPr>
              <a:t>To evaluate the considerations associated with AI in education for better workforce using Analytic Hierarchy Process (AHP)</a:t>
            </a:r>
          </a:p>
          <a:p>
            <a:pPr>
              <a:tabLst>
                <a:tab pos="1082675" algn="l"/>
                <a:tab pos="1157288" algn="l"/>
              </a:tabLst>
            </a:pPr>
            <a:endParaRPr 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val="2970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73223" y="1825625"/>
            <a:ext cx="11159413" cy="435124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3600" b="1" dirty="0" smtClean="0">
                <a:latin typeface="Times New Roman"/>
                <a:cs typeface="Times New Roman"/>
              </a:rPr>
              <a:t>Research Methodology : Secondary data (</a:t>
            </a:r>
            <a:r>
              <a:rPr lang="en-US" sz="3600" dirty="0" smtClean="0">
                <a:latin typeface="Times New Roman"/>
                <a:cs typeface="Times New Roman"/>
              </a:rPr>
              <a:t>research papers, articles, reports and books) </a:t>
            </a:r>
          </a:p>
          <a:p>
            <a:pPr algn="just">
              <a:buNone/>
            </a:pPr>
            <a:endParaRPr lang="en-US" sz="3600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3600" b="1" dirty="0" smtClean="0">
                <a:latin typeface="Times New Roman"/>
                <a:cs typeface="Times New Roman"/>
              </a:rPr>
              <a:t>Tool used</a:t>
            </a:r>
            <a:r>
              <a:rPr lang="en-US" sz="3600" dirty="0" smtClean="0">
                <a:latin typeface="Times New Roman"/>
                <a:cs typeface="Times New Roman"/>
              </a:rPr>
              <a:t>: Analytic Hierarchy Process (AHP)  </a:t>
            </a:r>
          </a:p>
          <a:p>
            <a:endParaRPr lang="en-US" sz="3600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3600" b="1" dirty="0" smtClean="0">
                <a:latin typeface="Times New Roman"/>
                <a:cs typeface="Times New Roman"/>
              </a:rPr>
              <a:t>Limitations</a:t>
            </a:r>
            <a:r>
              <a:rPr lang="en-US" sz="3600" dirty="0" smtClean="0">
                <a:latin typeface="Times New Roman"/>
                <a:cs typeface="Times New Roman"/>
              </a:rPr>
              <a:t> : Lack of Time, Testing</a:t>
            </a:r>
          </a:p>
          <a:p>
            <a:endParaRPr lang="en-US" sz="3600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A3C6810-1E58-3C16-F447-B73FA00966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A7F5CCE5-667F-799E-5F1B-410D4A20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04" y="298580"/>
            <a:ext cx="10515600" cy="1015806"/>
          </a:xfrm>
        </p:spPr>
        <p:txBody>
          <a:bodyPr anchor="t"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Research Methodology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33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01813F4-F33F-4EB7-3808-EC00130D6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F16A0DEB-388D-116E-D8DF-94E029D6D4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9DCC1C7-346E-BAF2-26D6-0028C93C5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36CC84C-7EB8-D1BA-3B6B-1B39EA6546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A3C6810-1E58-3C16-F447-B73FA00966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C50964-C9D5-FE34-9695-7735C0B0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58" y="292882"/>
            <a:ext cx="11271689" cy="877729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Components of AI Integration in Education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EE3D813C-6FF8-86A3-B03F-A52EC1EAC513}"/>
              </a:ext>
            </a:extLst>
          </p:cNvPr>
          <p:cNvSpPr txBox="1">
            <a:spLocks/>
          </p:cNvSpPr>
          <p:nvPr/>
        </p:nvSpPr>
        <p:spPr>
          <a:xfrm>
            <a:off x="409018" y="1657496"/>
            <a:ext cx="10434822" cy="4817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22960">
              <a:spcBef>
                <a:spcPts val="900"/>
              </a:spcBef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b="1" kern="1200" dirty="0">
                <a:latin typeface="Times New Roman" pitchFamily="18" charset="0"/>
                <a:cs typeface="Times New Roman" pitchFamily="18" charset="0"/>
              </a:rPr>
              <a:t> components of AI integration in educational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519752E-830A-3D88-CC40-BF9EF0BF6CBC}"/>
              </a:ext>
            </a:extLst>
          </p:cNvPr>
          <p:cNvSpPr txBox="1">
            <a:spLocks/>
          </p:cNvSpPr>
          <p:nvPr/>
        </p:nvSpPr>
        <p:spPr>
          <a:xfrm>
            <a:off x="404030" y="2164702"/>
            <a:ext cx="5988175" cy="4686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40" indent="-205740" defTabSz="822960">
              <a:spcBef>
                <a:spcPts val="900"/>
              </a:spcBef>
              <a:buFont typeface="Calibri" panose="020B0604020202020204" pitchFamily="34" charset="0"/>
              <a:buChar char="-"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Ethical consideration</a:t>
            </a:r>
          </a:p>
          <a:p>
            <a:pPr marL="205740" indent="-205740" defTabSz="822960">
              <a:spcBef>
                <a:spcPts val="900"/>
              </a:spcBef>
              <a:buFont typeface="Calibri" panose="020B0604020202020204" pitchFamily="34" charset="0"/>
              <a:buChar char="-"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Personalized learning</a:t>
            </a:r>
          </a:p>
          <a:p>
            <a:pPr marL="205740" indent="-205740" defTabSz="822960">
              <a:spcBef>
                <a:spcPts val="900"/>
              </a:spcBef>
              <a:buFont typeface="Calibri" panose="020B0604020202020204" pitchFamily="34" charset="0"/>
              <a:buChar char="-"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Curriculum enhancement</a:t>
            </a:r>
          </a:p>
          <a:p>
            <a:pPr marL="205740" indent="-205740" defTabSz="822960">
              <a:spcBef>
                <a:spcPts val="900"/>
              </a:spcBef>
              <a:buFont typeface="Calibri" panose="020B0604020202020204" pitchFamily="34" charset="0"/>
              <a:buChar char="-"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Continuous Monitoring and Improvement</a:t>
            </a:r>
          </a:p>
          <a:p>
            <a:pPr marL="205740" indent="-205740" defTabSz="822960">
              <a:spcBef>
                <a:spcPts val="900"/>
              </a:spcBef>
              <a:buFont typeface="Calibri" panose="020B0604020202020204" pitchFamily="34" charset="0"/>
              <a:buChar char="-"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Learning Management Systems</a:t>
            </a:r>
          </a:p>
          <a:p>
            <a:pPr marL="205740" indent="-205740" defTabSz="822960">
              <a:spcBef>
                <a:spcPts val="900"/>
              </a:spcBef>
              <a:buFont typeface="Calibri" panose="020B0604020202020204" pitchFamily="34" charset="0"/>
              <a:buChar char="-"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Learning Platforms</a:t>
            </a:r>
          </a:p>
          <a:p>
            <a:pPr marL="205740" indent="-205740" defTabSz="822960">
              <a:spcBef>
                <a:spcPts val="900"/>
              </a:spcBef>
              <a:buFont typeface="Calibri" panose="020B0604020202020204" pitchFamily="34" charset="0"/>
              <a:buChar char="-"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Intelligent Tutoring Systems</a:t>
            </a:r>
          </a:p>
          <a:p>
            <a:pPr marL="205740" indent="-205740" defTabSz="822960">
              <a:spcBef>
                <a:spcPts val="900"/>
              </a:spcBef>
              <a:buFont typeface="Calibri" panose="020B0604020202020204" pitchFamily="34" charset="0"/>
              <a:buChar char="-"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Natural Language Processing</a:t>
            </a:r>
          </a:p>
          <a:p>
            <a:pPr marL="205740" indent="-205740" defTabSz="822960">
              <a:spcBef>
                <a:spcPts val="900"/>
              </a:spcBef>
              <a:buFont typeface="Calibri" panose="020B0604020202020204" pitchFamily="34" charset="0"/>
              <a:buChar char="-"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Virtual and Augmented Reality</a:t>
            </a:r>
          </a:p>
          <a:p>
            <a:pPr marL="205740" indent="-205740" defTabSz="822960">
              <a:spcBef>
                <a:spcPts val="900"/>
              </a:spcBef>
              <a:buFont typeface="Calibri" panose="020B0604020202020204" pitchFamily="34" charset="0"/>
              <a:buChar char="-"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Collaborative Platforms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lose up image of hands applauding">
            <a:extLst>
              <a:ext uri="{FF2B5EF4-FFF2-40B4-BE49-F238E27FC236}">
                <a16:creationId xmlns="" xmlns:a16="http://schemas.microsoft.com/office/drawing/2014/main" id="{83A09695-5BE6-6FCE-B17D-D947420276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8133" y="2496542"/>
            <a:ext cx="4169817" cy="34278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948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01813F4-F33F-4EB7-3808-EC00130D6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F16A0DEB-388D-116E-D8DF-94E029D6D4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9DCC1C7-346E-BAF2-26D6-0028C93C5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36CC84C-7EB8-D1BA-3B6B-1B39EA6546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A3C6810-1E58-3C16-F447-B73FA00966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C50964-C9D5-FE34-9695-7735C0B0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58" y="292882"/>
            <a:ext cx="11271689" cy="877729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AHP</a:t>
            </a:r>
            <a:endParaRPr lang="en-US" dirty="0">
              <a:solidFill>
                <a:srgbClr val="FFFFFF"/>
              </a:solidFill>
              <a:latin typeface="Times New Roman" pitchFamily="18" charset="0"/>
              <a:ea typeface="+mj-lt"/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673012" y="1797156"/>
            <a:ext cx="5019870" cy="4454354"/>
            <a:chOff x="1484862" y="549"/>
            <a:chExt cx="4148837" cy="1616388"/>
          </a:xfrm>
        </p:grpSpPr>
        <p:sp>
          <p:nvSpPr>
            <p:cNvPr id="11" name="Rectangle 10"/>
            <p:cNvSpPr/>
            <p:nvPr/>
          </p:nvSpPr>
          <p:spPr>
            <a:xfrm>
              <a:off x="1484862" y="549"/>
              <a:ext cx="4148837" cy="128559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1484862" y="331342"/>
              <a:ext cx="4148837" cy="12855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6059" tIns="136059" rIns="136059" bIns="136059" numCol="1" spcCol="1270" anchor="ctr" anchorCtr="0">
              <a:noAutofit/>
            </a:bodyPr>
            <a:lstStyle/>
            <a:p>
              <a:pPr lvl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defTabSz="622300">
                <a:spcBef>
                  <a:spcPct val="0"/>
                </a:spcBef>
                <a:spcAft>
                  <a:spcPct val="35000"/>
                </a:spcAft>
              </a:pP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defTabSz="622300">
                <a:spcBef>
                  <a:spcPct val="0"/>
                </a:spcBef>
                <a:spcAft>
                  <a:spcPct val="35000"/>
                </a:spcAft>
              </a:pP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defTabSz="622300">
                <a:spcBef>
                  <a:spcPct val="0"/>
                </a:spcBef>
                <a:spcAft>
                  <a:spcPct val="35000"/>
                </a:spcAft>
              </a:pP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lvl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Times New Roman" pitchFamily="18" charset="0"/>
                  <a:cs typeface="Times New Roman" pitchFamily="18" charset="0"/>
                </a:rPr>
                <a:t> 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3934" y="1716832"/>
            <a:ext cx="6232849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AHP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stands for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Analytic Hierarchy Process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it is a decision-making methodology developed by Thomas L.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Saaty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defTabSz="622300"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AHP is a structured and   systematic approach to solving complex problems by breaking them down into a hierarchical structure of criteria, sub-criteria, and alternatives. </a:t>
            </a:r>
          </a:p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particularly useful when dealing with multi-criteria decision-making scenarios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09259" y="1663963"/>
            <a:ext cx="5582741" cy="560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Steps</a:t>
            </a:r>
          </a:p>
          <a:p>
            <a:pPr marL="457200" lvl="0" indent="-457200" defTabSz="622300"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 the goal </a:t>
            </a:r>
          </a:p>
          <a:p>
            <a:pPr marL="457200" lvl="0" indent="-457200" defTabSz="622300"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 the criteria and the alternatives</a:t>
            </a:r>
          </a:p>
          <a:p>
            <a:pPr marL="457200" lvl="0" indent="-457200" defTabSz="622300"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 the expert Panel</a:t>
            </a:r>
          </a:p>
          <a:p>
            <a:pPr marL="457200" lvl="0" indent="-457200" defTabSz="622300"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Pair-wise Comparison </a:t>
            </a:r>
          </a:p>
          <a:p>
            <a:pPr marL="457200" lvl="0" indent="-457200" defTabSz="622300"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Consistency Check</a:t>
            </a:r>
          </a:p>
          <a:p>
            <a:pPr marL="457200" lvl="0" indent="-457200" defTabSz="622300"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Weight Assignment</a:t>
            </a:r>
          </a:p>
          <a:p>
            <a:pPr marL="457200" lvl="0" indent="-457200" defTabSz="622300"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Sensitivity Analysis</a:t>
            </a:r>
          </a:p>
          <a:p>
            <a:pPr marL="457200" lvl="0" indent="-457200" defTabSz="622300">
              <a:spcBef>
                <a:spcPct val="0"/>
              </a:spcBef>
              <a:spcAft>
                <a:spcPct val="35000"/>
              </a:spcAft>
            </a:pP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4AB1FDE-08BB-EE0D-7B77-66CD64522FAA}"/>
              </a:ext>
            </a:extLst>
          </p:cNvPr>
          <p:cNvSpPr txBox="1"/>
          <p:nvPr/>
        </p:nvSpPr>
        <p:spPr>
          <a:xfrm>
            <a:off x="7446746" y="173254"/>
            <a:ext cx="4745254" cy="107721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9456" indent="-219456" defTabSz="877824">
              <a:spcAft>
                <a:spcPts val="600"/>
              </a:spcAft>
              <a:buChar char="•"/>
            </a:pPr>
            <a:r>
              <a:rPr lang="en-US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Ethical consideration​ : </a:t>
            </a:r>
            <a:r>
              <a:rPr lang="en-US" kern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Ethics</a:t>
            </a:r>
            <a:endParaRPr lang="en-US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19456" indent="-219456" defTabSz="877824">
              <a:spcAft>
                <a:spcPts val="600"/>
              </a:spcAft>
              <a:buChar char="•"/>
            </a:pPr>
            <a:r>
              <a:rPr lang="en-US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Curriculum enhancement​ : Load of curriculum </a:t>
            </a:r>
            <a:endParaRPr lang="en-US" kern="1200" dirty="0">
              <a:solidFill>
                <a:schemeClr val="tx1"/>
              </a:solidFill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219456" indent="-219456" defTabSz="877824">
              <a:spcAft>
                <a:spcPts val="600"/>
              </a:spcAft>
              <a:buFont typeface="Arial"/>
              <a:buChar char="•"/>
            </a:pPr>
            <a:r>
              <a:rPr lang="en-US" kern="1200" dirty="0">
                <a:solidFill>
                  <a:schemeClr val="tx1"/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Personalized learning : Educational </a:t>
            </a:r>
            <a:r>
              <a:rPr lang="en-US" kern="1200" dirty="0" smtClean="0">
                <a:solidFill>
                  <a:schemeClr val="tx1"/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goal</a:t>
            </a:r>
            <a:endParaRPr lang="en-US" kern="1200" dirty="0">
              <a:solidFill>
                <a:schemeClr val="tx1"/>
              </a:solidFill>
              <a:latin typeface="Times New Roman" pitchFamily="18" charset="0"/>
              <a:ea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948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20" grpId="0" build="allAtOnce"/>
      <p:bldP spid="23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7AE9375-4664-4DB2-922D-2782A6E439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1CE62-1FD7-8F80-7628-BE7F1E56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88989" cy="821094"/>
          </a:xfrm>
          <a:solidFill>
            <a:schemeClr val="tx2">
              <a:lumMod val="10000"/>
              <a:lumOff val="90000"/>
            </a:schemeClr>
          </a:solidFill>
        </p:spPr>
        <p:txBody>
          <a:bodyPr anchor="b">
            <a:normAutofit/>
          </a:bodyPr>
          <a:lstStyle/>
          <a:p>
            <a:r>
              <a:rPr lang="en-US" sz="4000" dirty="0"/>
              <a:t>Working of AHP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EE504C98-6397-41C1-A8D8-2D9C4ED307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17C2F6CE-0CF2-4DDD-85F5-96799A328F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1887" y="1079863"/>
          <a:ext cx="5005136" cy="5516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91548"/>
                <a:gridCol w="2813588"/>
              </a:tblGrid>
              <a:tr h="6345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/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/>
                    </a:p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Equal importance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345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/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3 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/>
                    </a:p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Moderate importance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345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/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5 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/>
                    </a:p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Strong importance </a:t>
                      </a:r>
                      <a:endParaRPr lang="en-US" sz="2000" b="0" i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345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/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7 </a:t>
                      </a:r>
                      <a:endParaRPr lang="en-US" sz="2000" b="0" i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/>
                    </a:p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Very strong importance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345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/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9 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/>
                    </a:p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Extreme importance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345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/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2,4,6,8 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/>
                    </a:p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Intermediate 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10406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/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1/3, 1/5, 1/7, 1/9 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/>
                    </a:p>
                    <a:p>
                      <a:pPr algn="l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Value for inverse comparison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80941" y="398027"/>
          <a:ext cx="5470360" cy="447363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607483"/>
                <a:gridCol w="1127697"/>
                <a:gridCol w="1367590"/>
                <a:gridCol w="1367590"/>
              </a:tblGrid>
              <a:tr h="1333388">
                <a:tc>
                  <a:txBody>
                    <a:bodyPr/>
                    <a:lstStyle/>
                    <a:p>
                      <a:pPr fontAlgn="t"/>
                      <a:endParaRPr lang="en-US" sz="2000" dirty="0"/>
                    </a:p>
                    <a:p>
                      <a:pPr algn="l" rtl="0" fontAlgn="base"/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/>
                    </a:p>
                    <a:p>
                      <a:pPr algn="l" rtl="0" fontAlgn="base"/>
                      <a:r>
                        <a:rPr lang="en-US" sz="2000" dirty="0"/>
                        <a:t>Ethics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/>
                    </a:p>
                    <a:p>
                      <a:pPr algn="l" rtl="0" fontAlgn="base"/>
                      <a:r>
                        <a:rPr lang="en-US" sz="2000" dirty="0"/>
                        <a:t>Load of curriculum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/>
                    </a:p>
                    <a:p>
                      <a:pPr algn="l" rtl="0" fontAlgn="base"/>
                      <a:r>
                        <a:rPr lang="en-US" sz="2000"/>
                        <a:t>Educational goals </a:t>
                      </a:r>
                      <a:endParaRPr lang="en-US" sz="2000" b="0" i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05911">
                <a:tc>
                  <a:txBody>
                    <a:bodyPr/>
                    <a:lstStyle/>
                    <a:p>
                      <a:pPr fontAlgn="t"/>
                      <a:endParaRPr lang="en-US" sz="2000"/>
                    </a:p>
                    <a:p>
                      <a:pPr algn="l" rtl="0" fontAlgn="base"/>
                      <a:r>
                        <a:rPr lang="en-US" sz="2000"/>
                        <a:t>Ethics </a:t>
                      </a:r>
                      <a:endParaRPr lang="en-US" sz="2000" b="0" i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/>
                    </a:p>
                    <a:p>
                      <a:pPr algn="l" rtl="0" fontAlgn="base"/>
                      <a:r>
                        <a:rPr lang="en-US" sz="2000"/>
                        <a:t>1 </a:t>
                      </a:r>
                      <a:endParaRPr lang="en-US" sz="2000" b="0" i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/>
                    </a:p>
                    <a:p>
                      <a:pPr algn="l" rtl="0" fontAlgn="base"/>
                      <a:r>
                        <a:rPr lang="en-US" sz="2000"/>
                        <a:t>7 </a:t>
                      </a:r>
                      <a:endParaRPr lang="en-US" sz="2000" b="0" i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/>
                    </a:p>
                    <a:p>
                      <a:pPr algn="l" rtl="0" fontAlgn="base"/>
                      <a:r>
                        <a:rPr lang="en-US" sz="2000"/>
                        <a:t>3 </a:t>
                      </a:r>
                      <a:endParaRPr lang="en-US" sz="2000" b="0" i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333388">
                <a:tc>
                  <a:txBody>
                    <a:bodyPr/>
                    <a:lstStyle/>
                    <a:p>
                      <a:pPr fontAlgn="t"/>
                      <a:endParaRPr lang="en-US" sz="2000" dirty="0"/>
                    </a:p>
                    <a:p>
                      <a:pPr algn="l" rtl="0" fontAlgn="base"/>
                      <a:r>
                        <a:rPr lang="en-US" sz="2000" dirty="0"/>
                        <a:t>Load of curriculum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/>
                    </a:p>
                    <a:p>
                      <a:pPr algn="l" rtl="0" fontAlgn="base"/>
                      <a:r>
                        <a:rPr lang="en-US" sz="2000" dirty="0"/>
                        <a:t>1/7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/>
                    </a:p>
                    <a:p>
                      <a:pPr algn="l" rtl="0" fontAlgn="base"/>
                      <a:r>
                        <a:rPr lang="en-US" sz="2000" dirty="0"/>
                        <a:t>1 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/>
                    </a:p>
                    <a:p>
                      <a:pPr algn="l" rtl="0" fontAlgn="base"/>
                      <a:r>
                        <a:rPr lang="en-US" sz="2000"/>
                        <a:t>1/9 </a:t>
                      </a:r>
                      <a:endParaRPr lang="en-US" sz="2000" b="0" i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100952">
                <a:tc>
                  <a:txBody>
                    <a:bodyPr/>
                    <a:lstStyle/>
                    <a:p>
                      <a:pPr fontAlgn="t"/>
                      <a:endParaRPr lang="en-US" sz="2000" dirty="0"/>
                    </a:p>
                    <a:p>
                      <a:pPr algn="l" rtl="0" fontAlgn="base"/>
                      <a:r>
                        <a:rPr lang="en-US" sz="2000" dirty="0"/>
                        <a:t>Educational goals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/>
                    </a:p>
                    <a:p>
                      <a:pPr algn="l" rtl="0" fontAlgn="base"/>
                      <a:r>
                        <a:rPr lang="en-US" sz="2000" dirty="0"/>
                        <a:t>1/3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/>
                    </a:p>
                    <a:p>
                      <a:pPr algn="l" rtl="0" fontAlgn="base"/>
                      <a:r>
                        <a:rPr lang="en-US" sz="2000" dirty="0"/>
                        <a:t>9 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/>
                    </a:p>
                    <a:p>
                      <a:pPr algn="l" rtl="0" fontAlgn="base"/>
                      <a:r>
                        <a:rPr lang="en-US" sz="2000" dirty="0"/>
                        <a:t>1 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5411755" y="3209731"/>
            <a:ext cx="634482" cy="1866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001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1CE62-1FD7-8F80-7628-BE7F1E56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88989" cy="82109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Working of AHP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7AE9375-4664-4DB2-922D-2782A6E439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23935" y="429207"/>
          <a:ext cx="4147903" cy="24074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27787"/>
                <a:gridCol w="1059472"/>
                <a:gridCol w="1352939"/>
                <a:gridCol w="1007705"/>
              </a:tblGrid>
              <a:tr h="361531">
                <a:tc>
                  <a:txBody>
                    <a:bodyPr/>
                    <a:lstStyle/>
                    <a:p>
                      <a:pPr algn="l" rtl="0" fontAlgn="base"/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153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 smtClean="0"/>
                        <a:t>1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1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7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3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698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 smtClean="0"/>
                        <a:t>2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0.1429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1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0.1111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698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 smtClean="0"/>
                        <a:t>3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0.3333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9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1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3963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 smtClean="0"/>
                        <a:t>Sum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1.4762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17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4.1111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4456" y="413656"/>
          <a:ext cx="5072743" cy="231605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16089"/>
                <a:gridCol w="1042444"/>
                <a:gridCol w="1331194"/>
                <a:gridCol w="991508"/>
                <a:gridCol w="991508"/>
              </a:tblGrid>
              <a:tr h="361531">
                <a:tc>
                  <a:txBody>
                    <a:bodyPr/>
                    <a:lstStyle/>
                    <a:p>
                      <a:pPr algn="l" rtl="0" fontAlgn="base"/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Criteria Weight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153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 smtClean="0"/>
                        <a:t>1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Times New Roman"/>
                        </a:rPr>
                        <a:t>0.6803</a:t>
                      </a:r>
                      <a:r>
                        <a:rPr lang="en-US" sz="2000" b="0" i="0" dirty="0">
                          <a:latin typeface="Times New Roman"/>
                        </a:rPr>
                        <a:t> </a:t>
                      </a:r>
                      <a:endParaRPr lang="en-US" sz="2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Times New Roman"/>
                        </a:rPr>
                        <a:t>0.4118</a:t>
                      </a:r>
                      <a:r>
                        <a:rPr lang="en-US" sz="2000" b="0" i="0" dirty="0">
                          <a:latin typeface="Times New Roman"/>
                        </a:rPr>
                        <a:t> </a:t>
                      </a:r>
                      <a:endParaRPr lang="en-US" sz="2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Times New Roman"/>
                        </a:rPr>
                        <a:t>0.7299</a:t>
                      </a:r>
                      <a:r>
                        <a:rPr lang="en-US" sz="2000" b="0" i="0" dirty="0">
                          <a:latin typeface="Times New Roman"/>
                        </a:rPr>
                        <a:t> </a:t>
                      </a:r>
                      <a:endParaRPr lang="en-US" sz="2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/>
                        <a:t>0.6073</a:t>
                      </a:r>
                      <a:endParaRPr lang="en-US" sz="2000" b="0" i="0" dirty="0"/>
                    </a:p>
                  </a:txBody>
                  <a:tcPr/>
                </a:tc>
              </a:tr>
              <a:tr h="45698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 smtClean="0"/>
                        <a:t>2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Times New Roman"/>
                        </a:rPr>
                        <a:t>0.0972</a:t>
                      </a:r>
                      <a:r>
                        <a:rPr lang="en-US" sz="2000" b="0" i="0" dirty="0">
                          <a:latin typeface="Times New Roman"/>
                        </a:rPr>
                        <a:t> </a:t>
                      </a:r>
                      <a:endParaRPr lang="en-US" sz="2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Times New Roman"/>
                        </a:rPr>
                        <a:t>0.0588</a:t>
                      </a:r>
                      <a:r>
                        <a:rPr lang="en-US" sz="2000" b="0" i="0" dirty="0">
                          <a:latin typeface="Times New Roman"/>
                        </a:rPr>
                        <a:t> </a:t>
                      </a:r>
                      <a:endParaRPr lang="en-US" sz="2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Times New Roman"/>
                        </a:rPr>
                        <a:t>0.0270</a:t>
                      </a:r>
                      <a:r>
                        <a:rPr lang="en-US" sz="2000" b="0" i="0" dirty="0">
                          <a:latin typeface="Times New Roman"/>
                        </a:rPr>
                        <a:t> </a:t>
                      </a:r>
                      <a:endParaRPr lang="en-US" sz="2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/>
                        <a:t>0.0610</a:t>
                      </a:r>
                      <a:endParaRPr lang="en-US" sz="2000" b="0" i="0" dirty="0"/>
                    </a:p>
                  </a:txBody>
                  <a:tcPr/>
                </a:tc>
              </a:tr>
              <a:tr h="45698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 smtClean="0"/>
                        <a:t>3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Times New Roman"/>
                        </a:rPr>
                        <a:t>0.2268</a:t>
                      </a:r>
                      <a:r>
                        <a:rPr lang="en-US" sz="2000" b="0" i="0" dirty="0">
                          <a:latin typeface="Times New Roman"/>
                        </a:rPr>
                        <a:t> </a:t>
                      </a:r>
                      <a:endParaRPr lang="en-US" sz="2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Times New Roman"/>
                        </a:rPr>
                        <a:t>0.5294</a:t>
                      </a:r>
                      <a:r>
                        <a:rPr lang="en-US" sz="2000" b="0" i="0" dirty="0">
                          <a:latin typeface="Times New Roman"/>
                        </a:rPr>
                        <a:t> </a:t>
                      </a:r>
                      <a:endParaRPr lang="en-US" sz="2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Times New Roman"/>
                        </a:rPr>
                        <a:t>0.2433</a:t>
                      </a:r>
                      <a:r>
                        <a:rPr lang="en-US" sz="2000" b="0" i="0" dirty="0">
                          <a:latin typeface="Times New Roman"/>
                        </a:rPr>
                        <a:t> </a:t>
                      </a:r>
                      <a:endParaRPr lang="en-US" sz="2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/>
                        <a:t>0.3332</a:t>
                      </a:r>
                      <a:endParaRPr lang="en-US" sz="2000" b="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350" y="3921966"/>
          <a:ext cx="4147903" cy="21026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27787"/>
                <a:gridCol w="1059472"/>
                <a:gridCol w="1352939"/>
                <a:gridCol w="1007705"/>
              </a:tblGrid>
              <a:tr h="36153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solidFill>
                            <a:schemeClr val="dk1"/>
                          </a:solidFill>
                        </a:rPr>
                        <a:t>CW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0.6073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0.0610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0.333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61531">
                <a:tc>
                  <a:txBody>
                    <a:bodyPr/>
                    <a:lstStyle/>
                    <a:p>
                      <a:pPr algn="l" rtl="0" fontAlgn="base"/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153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 smtClean="0"/>
                        <a:t>1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1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7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3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698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 smtClean="0"/>
                        <a:t>2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0.1429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1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0.1111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698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 smtClean="0"/>
                        <a:t>3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0.3333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9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 smtClean="0"/>
                        <a:t>1</a:t>
                      </a:r>
                      <a:r>
                        <a:rPr lang="en-US" sz="2000" dirty="0"/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4348065" y="1455577"/>
            <a:ext cx="2313992" cy="1306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53339" y="727788"/>
            <a:ext cx="2108718" cy="4665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5110" y="3082212"/>
            <a:ext cx="2108718" cy="4665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Consistency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702628" y="3900195"/>
          <a:ext cx="7489371" cy="214604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15658"/>
                <a:gridCol w="1203903"/>
                <a:gridCol w="1217286"/>
                <a:gridCol w="1217286"/>
                <a:gridCol w="1220636"/>
                <a:gridCol w="1253630"/>
                <a:gridCol w="960972"/>
              </a:tblGrid>
              <a:tr h="498312">
                <a:tc>
                  <a:txBody>
                    <a:bodyPr/>
                    <a:lstStyle/>
                    <a:p>
                      <a:pPr algn="l" rtl="0" fontAlgn="base"/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dirty="0" err="1" smtClean="0">
                          <a:solidFill>
                            <a:schemeClr val="tx1"/>
                          </a:solidFill>
                        </a:rPr>
                        <a:t>wsv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dirty="0" err="1" smtClean="0">
                          <a:solidFill>
                            <a:schemeClr val="tx1"/>
                          </a:solidFill>
                        </a:rPr>
                        <a:t>cw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a:t>ratio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831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 smtClean="0"/>
                        <a:t>1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0.6803</a:t>
                      </a:r>
                      <a:r>
                        <a:rPr lang="en-US" sz="2000" b="0" i="0" dirty="0">
                          <a:latin typeface="+mn-lt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0.4118</a:t>
                      </a:r>
                      <a:r>
                        <a:rPr lang="en-US" sz="2000" b="0" i="0" dirty="0">
                          <a:latin typeface="+mn-lt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0.7299</a:t>
                      </a:r>
                      <a:r>
                        <a:rPr lang="en-US" sz="2000" b="0" i="0" dirty="0">
                          <a:latin typeface="+mn-lt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2.0339</a:t>
                      </a:r>
                      <a:endParaRPr lang="en-US" sz="2000" b="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0.6073</a:t>
                      </a:r>
                      <a:endParaRPr lang="en-US" sz="2000" b="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3.0490</a:t>
                      </a:r>
                      <a:endParaRPr lang="en-US" sz="2000" b="0" i="0" dirty="0">
                        <a:latin typeface="+mn-lt"/>
                      </a:endParaRPr>
                    </a:p>
                  </a:txBody>
                  <a:tcPr/>
                </a:tc>
              </a:tr>
              <a:tr h="57470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 smtClean="0"/>
                        <a:t>2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0.0972</a:t>
                      </a:r>
                      <a:r>
                        <a:rPr lang="en-US" sz="2000" b="0" i="0" dirty="0">
                          <a:latin typeface="+mn-lt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0.0588</a:t>
                      </a:r>
                      <a:r>
                        <a:rPr lang="en-US" sz="2000" b="0" i="0" dirty="0">
                          <a:latin typeface="+mn-lt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0.0270</a:t>
                      </a:r>
                      <a:r>
                        <a:rPr lang="en-US" sz="2000" b="0" i="0" dirty="0">
                          <a:latin typeface="+mn-lt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0.1848</a:t>
                      </a:r>
                      <a:endParaRPr lang="en-US" sz="2000" b="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0.0610</a:t>
                      </a:r>
                      <a:endParaRPr lang="en-US" sz="2000" b="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3.0285</a:t>
                      </a:r>
                      <a:endParaRPr lang="en-US" sz="2000" b="0" i="0" dirty="0">
                        <a:latin typeface="+mn-lt"/>
                      </a:endParaRPr>
                    </a:p>
                  </a:txBody>
                  <a:tcPr/>
                </a:tc>
              </a:tr>
              <a:tr h="57470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 smtClean="0"/>
                        <a:t>3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0.2268</a:t>
                      </a:r>
                      <a:r>
                        <a:rPr lang="en-US" sz="2000" b="0" i="0" dirty="0">
                          <a:latin typeface="+mn-lt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0.5294</a:t>
                      </a:r>
                      <a:r>
                        <a:rPr lang="en-US" sz="2000" b="0" i="0" dirty="0">
                          <a:latin typeface="+mn-lt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0.2433</a:t>
                      </a:r>
                      <a:r>
                        <a:rPr lang="en-US" sz="2000" b="0" i="0" dirty="0">
                          <a:latin typeface="+mn-lt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1.0846</a:t>
                      </a:r>
                      <a:endParaRPr lang="en-US" sz="2000" b="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0.3332</a:t>
                      </a:r>
                      <a:endParaRPr lang="en-US" sz="2000" b="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smtClean="0">
                          <a:latin typeface="+mn-lt"/>
                        </a:rPr>
                        <a:t>3.1556</a:t>
                      </a:r>
                      <a:endParaRPr lang="en-US" sz="2000" b="0" i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3001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build="p" animBg="1"/>
      <p:bldP spid="21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1CE62-1FD7-8F80-7628-BE7F1E56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88989" cy="82109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Working of AHP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7AE9375-4664-4DB2-922D-2782A6E439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6626" name="AutoShape 2" descr="data:image/png;base64,iVBORw0KGgoAAAANSUhEUgAAACMAAAApCAYAAAC/QpA/AAAAAXNSR0IArs4c6QAAAARnQU1BAACxjwv8YQUAAAAJcEhZcwAADsMAAA7DAcdvqGQAAAGtSURBVFhH7ZevSwVBFEY3Go1GkxhNYjQajUaj0Wg0adNg8B9QjEaj4aEGEaNBwWAQRLCI4g/Q74ADl8usGmbmCr4DB96+99j5dmZ25k731xmX23JdLn1dhzAib+WH81CuyFk5KZtAQz5Izgu5KRdkVRieXIA+z2XV3mK4GBKe/lrmQlgfZLO5NSMX5ao8kX2Bms0nC73Am/YsbSB6cVSGMCd9IIY2jHlpwxAurHdgX9pArElhTEkbhkUyFN6mFIahYnkIY0/a3mEpCIM3y4Zhsw2DtceGoafC8GFCJ/GYfJMpzKuckM1h77JvU/JUNoXhyQXBJ9kU6plcELyXzWDnto2z2F2a6xvZhFy9TDjmSbq+kk1YljYIwwV20zzji9pQ0fk6hlICfCVYvZw4kLZBAiQ2pP1tS1ZjWtrG6CFb+/L5RdrfWRCLw6R9lDYMRxuP38GrlKIDaRt5l7mnpnfs/3jriuLXFFyTffh5xZZRDH/zI/kdnLHs/4seYzhfpxvz+ScYPr9n7coipEqOJ/ztydEfY+5kKMcyhdnhi0iYJ0x+CvTQE8OQIf+FrvsEr/DcuY0894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AutoShape 4" descr="data:image/png;base64,iVBORw0KGgoAAAANSUhEUgAAACMAAAApCAYAAAC/QpA/AAAAAXNSR0IArs4c6QAAAARnQU1BAACxjwv8YQUAAAAJcEhZcwAADsMAAA7DAcdvqGQAAAGtSURBVFhH7ZevSwVBFEY3Go1GkxhNYjQajUaj0Wg0adNg8B9QjEaj4aEGEaNBwWAQRLCI4g/Q74ADl8usGmbmCr4DB96+99j5dmZ25k731xmX23JdLn1dhzAib+WH81CuyFk5KZtAQz5Izgu5KRdkVRieXIA+z2XV3mK4GBKe/lrmQlgfZLO5NSMX5ao8kX2Bms0nC73Am/YsbSB6cVSGMCd9IIY2jHlpwxAurHdgX9pArElhTEkbhkUyFN6mFIahYnkIY0/a3mEpCIM3y4Zhsw2DtceGoafC8GFCJ/GYfJMpzKuckM1h77JvU/JUNoXhyQXBJ9kU6plcELyXzWDnto2z2F2a6xvZhFy9TDjmSbq+kk1YljYIwwV20zzji9pQ0fk6hlICfCVYvZw4kLZBAiQ2pP1tS1ZjWtrG6CFb+/L5RdrfWRCLw6R9lDYMRxuP38GrlKIDaRt5l7mnpnfs/3jriuLXFFyTffh5xZZRDH/zI/kdnLHs/4seYzhfpxvz+ScYPr9n7coipEqOJ/ztydEfY+5kKMcyhdnhi0iYJ0x+CvTQE8OQIf+FrvsEr/DcuY0894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8814" y="15101"/>
            <a:ext cx="6301275" cy="68428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sz="2800" dirty="0" smtClean="0">
                <a:solidFill>
                  <a:schemeClr val="bg1"/>
                </a:solidFill>
              </a:rPr>
              <a:t> </a:t>
            </a:r>
            <a:r>
              <a:rPr lang="el-GR" sz="2800" dirty="0" smtClean="0"/>
              <a:t> </a:t>
            </a:r>
            <a:r>
              <a:rPr lang="el-GR" sz="2800" dirty="0" smtClean="0">
                <a:solidFill>
                  <a:schemeClr val="bg1"/>
                </a:solidFill>
              </a:rPr>
              <a:t>λ</a:t>
            </a:r>
            <a:r>
              <a:rPr lang="en-US" sz="2800" baseline="-25000" dirty="0" smtClean="0">
                <a:solidFill>
                  <a:schemeClr val="bg1"/>
                </a:solidFill>
              </a:rPr>
              <a:t>max</a:t>
            </a:r>
            <a:r>
              <a:rPr lang="en-US" sz="2800" dirty="0" smtClean="0">
                <a:solidFill>
                  <a:schemeClr val="bg1"/>
                </a:solidFill>
              </a:rPr>
              <a:t> = sum = 3.0777 </a:t>
            </a:r>
            <a:endParaRPr lang="en-US" sz="2800" baseline="-250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Consistency Index  = (</a:t>
            </a:r>
            <a:r>
              <a:rPr lang="el-GR" sz="2800" dirty="0" smtClean="0">
                <a:solidFill>
                  <a:schemeClr val="bg1"/>
                </a:solidFill>
              </a:rPr>
              <a:t>λ</a:t>
            </a:r>
            <a:r>
              <a:rPr lang="en-US" sz="2800" baseline="-25000" dirty="0" smtClean="0">
                <a:solidFill>
                  <a:schemeClr val="bg1"/>
                </a:solidFill>
              </a:rPr>
              <a:t>max</a:t>
            </a:r>
            <a:r>
              <a:rPr lang="en-US" sz="2800" dirty="0" smtClean="0">
                <a:solidFill>
                  <a:schemeClr val="bg1"/>
                </a:solidFill>
              </a:rPr>
              <a:t> – n ) / (n-1)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                             = 0.038852</a:t>
            </a:r>
          </a:p>
          <a:p>
            <a:endParaRPr lang="en-US" sz="2800" baseline="-250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Random index for n=3 is 0.58 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 </a:t>
            </a:r>
            <a:endParaRPr lang="en-US" sz="2800" baseline="-250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Consistency Ratio = Consistency Index / Random Index = 0.067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Consistency Ratio &lt; 0.10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The matrix is reasonable consistent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Decision making can be made continued with these weights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 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05574" y="1623526"/>
            <a:ext cx="4639378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It is observed that the weighted given to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ethics is 60.73 %,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load of curriculum is 6% and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educational goal is 33.32% 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001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  <p:bldP spid="24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472</Words>
  <Application>Microsoft Office PowerPoint</Application>
  <PresentationFormat>Custom</PresentationFormat>
  <Paragraphs>236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Analytic Hierarchy Process (AHP) –  Evaluation of Artificial Intelligence Integration in Education for enhancing Workforce  </vt:lpstr>
      <vt:lpstr>Introduction</vt:lpstr>
      <vt:lpstr>Research Objectives</vt:lpstr>
      <vt:lpstr>Research Methodology</vt:lpstr>
      <vt:lpstr>Components of AI Integration in Education</vt:lpstr>
      <vt:lpstr>AHP</vt:lpstr>
      <vt:lpstr>Working of AHP</vt:lpstr>
      <vt:lpstr>Working of AHP</vt:lpstr>
      <vt:lpstr>Working of AHP</vt:lpstr>
      <vt:lpstr>Conclusion</vt:lpstr>
      <vt:lpstr>Future Scope</vt:lpstr>
      <vt:lpstr>Finally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Shem Christian</cp:lastModifiedBy>
  <cp:revision>890</cp:revision>
  <dcterms:created xsi:type="dcterms:W3CDTF">2024-02-01T07:25:39Z</dcterms:created>
  <dcterms:modified xsi:type="dcterms:W3CDTF">2024-02-02T11:44:47Z</dcterms:modified>
</cp:coreProperties>
</file>