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Bebas Neue"/>
      <p:regular r:id="rId60"/>
    </p:embeddedFont>
    <p:embeddedFont>
      <p:font typeface="Rubik Black"/>
      <p:bold r:id="rId61"/>
      <p:boldItalic r:id="rId62"/>
    </p:embeddedFont>
    <p:embeddedFont>
      <p:font typeface="Fira Code"/>
      <p:regular r:id="rId63"/>
      <p:bold r:id="rId64"/>
    </p:embeddedFont>
    <p:embeddedFont>
      <p:font typeface="Rubik"/>
      <p:regular r:id="rId65"/>
      <p:bold r:id="rId66"/>
      <p:italic r:id="rId67"/>
      <p:boldItalic r:id="rId68"/>
    </p:embeddedFont>
    <p:embeddedFont>
      <p:font typeface="Roboto Mono"/>
      <p:regular r:id="rId69"/>
      <p:bold r:id="rId70"/>
      <p:italic r:id="rId71"/>
      <p:boldItalic r:id="rId72"/>
    </p:embeddedFont>
    <p:embeddedFont>
      <p:font typeface="Karla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Karla-regular.fntdata"/><Relationship Id="rId72" Type="http://schemas.openxmlformats.org/officeDocument/2006/relationships/font" Target="fonts/RobotoMono-boldItalic.fntdata"/><Relationship Id="rId31" Type="http://schemas.openxmlformats.org/officeDocument/2006/relationships/slide" Target="slides/slide27.xml"/><Relationship Id="rId75" Type="http://schemas.openxmlformats.org/officeDocument/2006/relationships/font" Target="fonts/Karla-italic.fntdata"/><Relationship Id="rId30" Type="http://schemas.openxmlformats.org/officeDocument/2006/relationships/slide" Target="slides/slide26.xml"/><Relationship Id="rId74" Type="http://schemas.openxmlformats.org/officeDocument/2006/relationships/font" Target="fonts/Karla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font" Target="fonts/Karla-bold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obotoMono-italic.fntdata"/><Relationship Id="rId70" Type="http://schemas.openxmlformats.org/officeDocument/2006/relationships/font" Target="fonts/RobotoMono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ubikBlack-boldItalic.fntdata"/><Relationship Id="rId61" Type="http://schemas.openxmlformats.org/officeDocument/2006/relationships/font" Target="fonts/RubikBlack-bold.fntdata"/><Relationship Id="rId20" Type="http://schemas.openxmlformats.org/officeDocument/2006/relationships/slide" Target="slides/slide16.xml"/><Relationship Id="rId64" Type="http://schemas.openxmlformats.org/officeDocument/2006/relationships/font" Target="fonts/FiraCode-bold.fntdata"/><Relationship Id="rId63" Type="http://schemas.openxmlformats.org/officeDocument/2006/relationships/font" Target="fonts/FiraCode-regular.fntdata"/><Relationship Id="rId22" Type="http://schemas.openxmlformats.org/officeDocument/2006/relationships/slide" Target="slides/slide18.xml"/><Relationship Id="rId66" Type="http://schemas.openxmlformats.org/officeDocument/2006/relationships/font" Target="fonts/Rubik-bold.fntdata"/><Relationship Id="rId21" Type="http://schemas.openxmlformats.org/officeDocument/2006/relationships/slide" Target="slides/slide17.xml"/><Relationship Id="rId65" Type="http://schemas.openxmlformats.org/officeDocument/2006/relationships/font" Target="fonts/Rubik-regular.fntdata"/><Relationship Id="rId24" Type="http://schemas.openxmlformats.org/officeDocument/2006/relationships/slide" Target="slides/slide20.xml"/><Relationship Id="rId68" Type="http://schemas.openxmlformats.org/officeDocument/2006/relationships/font" Target="fonts/Rubik-boldItalic.fntdata"/><Relationship Id="rId23" Type="http://schemas.openxmlformats.org/officeDocument/2006/relationships/slide" Target="slides/slide19.xml"/><Relationship Id="rId67" Type="http://schemas.openxmlformats.org/officeDocument/2006/relationships/font" Target="fonts/Rubik-italic.fntdata"/><Relationship Id="rId60" Type="http://schemas.openxmlformats.org/officeDocument/2006/relationships/font" Target="fonts/BebasNeue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Mono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bold.fntdata"/><Relationship Id="rId12" Type="http://schemas.openxmlformats.org/officeDocument/2006/relationships/slide" Target="slides/slide8.xml"/><Relationship Id="rId56" Type="http://schemas.openxmlformats.org/officeDocument/2006/relationships/font" Target="fonts/Roboto-regular.fntdata"/><Relationship Id="rId15" Type="http://schemas.openxmlformats.org/officeDocument/2006/relationships/slide" Target="slides/slide11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58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ocaml.org/manual/5.2/api/Lexing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ocaml.org/manual/5.2/api/Lexing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yntax_(programming_languages)" TargetMode="External"/><Relationship Id="rId3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Formal_langua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Parsing, evaluation, and type inference.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15fdc926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15fdc926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parsing?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parsing is a technique used to analyze and interpret the syntax of a text or program to extract relevant information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So it breaks down a complex set of data structures or code into smaller, more manageable components that can be analyzed and understood.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lexing is the process of breaking down a string. into meaningful units, indepdendent of context.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8E8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8E8E8"/>
              </a:solidFill>
              <a:highlight>
                <a:srgbClr val="1F1F1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stage in interpreting or compiling a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Converts a raw sequence of characters (source code) into </a:t>
            </a:r>
            <a:r>
              <a:rPr b="1" lang="en">
                <a:solidFill>
                  <a:schemeClr val="dk1"/>
                </a:solidFill>
              </a:rPr>
              <a:t>tokens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15fdc9264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15fdc926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Tokens</a:t>
            </a:r>
            <a:r>
              <a:rPr lang="en">
                <a:solidFill>
                  <a:schemeClr val="dk1"/>
                </a:solidFill>
              </a:rPr>
              <a:t> are the smallest meaningful units in a program, such 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Quiz = how many tokens?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>
                <a:solidFill>
                  <a:schemeClr val="dk1"/>
                </a:solidFill>
              </a:rPr>
              <a:t> (keyword)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1"/>
                </a:solidFill>
              </a:rPr>
              <a:t> (identifier)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chemeClr val="dk1"/>
                </a:solidFill>
              </a:rPr>
              <a:t> (operator)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chemeClr val="dk1"/>
                </a:solidFill>
              </a:rPr>
              <a:t> (number literal)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1"/>
                </a:solidFill>
              </a:rPr>
              <a:t> (operator)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chemeClr val="dk1"/>
                </a:solidFill>
              </a:rPr>
              <a:t> (number literal)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15fdc9264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315fdc9264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How to Implement in OCaml?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Use libraries 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ocamllex</a:t>
            </a:r>
            <a:r>
              <a:rPr lang="en">
                <a:solidFill>
                  <a:schemeClr val="dk1"/>
                </a:solidFill>
              </a:rPr>
              <a:t>, a lexer generator tool. Or custom tokenizer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that produces a lexical analyzer from a set of regular expressions with associated semantic actions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Define rules for recognizing different tokens using regular expressions.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produces OCaml code for a lexical analyzer in file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lexer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.ml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These functions have the same names as the entry points.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15fdc9264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15fdc9264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ttps://</a:t>
            </a:r>
            <a:r>
              <a:rPr lang="en" u="sng">
                <a:solidFill>
                  <a:schemeClr val="hlink"/>
                </a:solidFill>
                <a:hlinkClick r:id="rId2"/>
              </a:rPr>
              <a:t>ocaml.org/manual/5.2/api/Lexing.html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run time library generated by ocamllex: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Lexing functions take as argument a lexer buffer,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return the semantic attribute of the corresponding entry point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15fdc9264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315fdc9264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</a:t>
            </a:r>
            <a:r>
              <a:rPr lang="en" u="sng">
                <a:solidFill>
                  <a:schemeClr val="hlink"/>
                </a:solidFill>
                <a:hlinkClick r:id="rId2"/>
              </a:rPr>
              <a:t>ocaml.org/manual/5.2/api/Lexing.html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functions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Lexing.from_channel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Lexing.from_string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Lexing.from_function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lexer buffers that read from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input channel, a character string, or any reading function, respectively.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192846c1fd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3192846c1f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this human </a:t>
            </a:r>
            <a:r>
              <a:rPr lang="en">
                <a:solidFill>
                  <a:schemeClr val="dk1"/>
                </a:solidFill>
              </a:rPr>
              <a:t>language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Let x </a:t>
            </a:r>
            <a:r>
              <a:rPr lang="en">
                <a:solidFill>
                  <a:schemeClr val="dk1"/>
                </a:solidFill>
              </a:rPr>
              <a:t>equals</a:t>
            </a:r>
            <a:r>
              <a:rPr lang="en">
                <a:solidFill>
                  <a:schemeClr val="dk1"/>
                </a:solidFill>
              </a:rPr>
              <a:t> to 5 plus 3 becomes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164c80a28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164c80a28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Like this : it breaks down into small tokens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Lexer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164c80a28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164c80a28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takes input data (typically text) and builds a data structure , such as Abstract Syntax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I get into the core topics, i’d like to introduce basic terminology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3164c80a28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3164c80a28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same 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human language for the tree would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164c80a28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164c80a28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gets ready to build a data 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164c80a28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3164c80a28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Tools: Parser Generators like Menhir (next)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is Menhir?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Menhir</a:t>
            </a:r>
            <a:r>
              <a:rPr lang="en">
                <a:solidFill>
                  <a:schemeClr val="dk1"/>
                </a:solidFill>
              </a:rPr>
              <a:t> is a parser generator for OCaml, much 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yacc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bison</a:t>
            </a:r>
            <a:r>
              <a:rPr lang="en">
                <a:solidFill>
                  <a:schemeClr val="dk1"/>
                </a:solidFill>
              </a:rPr>
              <a:t> in C.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automates the process of turning a grammar into a working parser.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works with OCaml code to process tokens and build an AST.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Steps to Use Menhir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Define Tokens</a:t>
            </a:r>
            <a:r>
              <a:rPr lang="en">
                <a:solidFill>
                  <a:schemeClr val="dk1"/>
                </a:solidFill>
              </a:rPr>
              <a:t> Tokens are declared in 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.mly</a:t>
            </a:r>
            <a:r>
              <a:rPr lang="en">
                <a:solidFill>
                  <a:schemeClr val="dk1"/>
                </a:solidFill>
              </a:rPr>
              <a:t> file (the grammar file). You can generate these tokens using a lexer 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ocamllex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tokens.mly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menhir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Copy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%token &lt;int&gt; INT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%token LET IDENT EQUAL PLUS EOF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&lt;int&gt;</a:t>
            </a:r>
            <a:r>
              <a:rPr lang="en">
                <a:solidFill>
                  <a:schemeClr val="dk1"/>
                </a:solidFill>
              </a:rPr>
              <a:t> specifies that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</a:rPr>
              <a:t> tokens carry an integer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Write Grammar Rules</a:t>
            </a:r>
            <a:r>
              <a:rPr lang="en">
                <a:solidFill>
                  <a:schemeClr val="dk1"/>
                </a:solidFill>
              </a:rPr>
              <a:t> Use Menhir to define the grammar rules and specify how to construct the AST.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parser.mly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%start &lt;expr&gt; main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%%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| LET IDENT EQUAL expr { Let ($2, $4)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| expr                 { $1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| INT                  { Int ($1)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| expr PLUS expr       { Add ($1, $3)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xplanation: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>
                <a:solidFill>
                  <a:schemeClr val="dk1"/>
                </a:solidFill>
              </a:rPr>
              <a:t> is the entry point for the parser.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rules: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IDENT EQUAL expr</a:t>
            </a:r>
            <a:r>
              <a:rPr lang="en">
                <a:solidFill>
                  <a:schemeClr val="dk1"/>
                </a:solidFill>
              </a:rPr>
              <a:t> creates 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>
                <a:solidFill>
                  <a:schemeClr val="dk1"/>
                </a:solidFill>
              </a:rPr>
              <a:t> node in the AST.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expr PLUS expr</a:t>
            </a:r>
            <a:r>
              <a:rPr lang="en">
                <a:solidFill>
                  <a:schemeClr val="dk1"/>
                </a:solidFill>
              </a:rPr>
              <a:t> creates an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>
                <a:solidFill>
                  <a:schemeClr val="dk1"/>
                </a:solidFill>
              </a:rPr>
              <a:t> node.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</a:rPr>
              <a:t> creates an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</a:rPr>
              <a:t> node.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Generate the Parser</a:t>
            </a:r>
            <a:r>
              <a:rPr lang="en">
                <a:solidFill>
                  <a:schemeClr val="dk1"/>
                </a:solidFill>
              </a:rPr>
              <a:t> Run Menhir to compile the grammar into OCaml code: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menhir parser.mly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</a:t>
            </a:r>
            <a:r>
              <a:rPr b="1" lang="en">
                <a:solidFill>
                  <a:schemeClr val="dk1"/>
                </a:solidFill>
              </a:rPr>
              <a:t>Integrate the Parser</a:t>
            </a:r>
            <a:r>
              <a:rPr lang="en">
                <a:solidFill>
                  <a:schemeClr val="dk1"/>
                </a:solidFill>
              </a:rPr>
              <a:t> Combine the generated parser with the lexer to create a complete parser.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OCaml Code: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parse tokens 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let lexbuf = Lexing.from_string tokens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try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Parser.main Lexer.tokenize lexbuf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with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| Parser.Error -&gt; failwith "Syntax error"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. Why Use Parser Generators like Menhir?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Advantages: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Automation</a:t>
            </a:r>
            <a:r>
              <a:rPr lang="en">
                <a:solidFill>
                  <a:schemeClr val="dk1"/>
                </a:solidFill>
              </a:rPr>
              <a:t>: Automates the tedious and error-prone task of writing parsers manually.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Efficiency</a:t>
            </a:r>
            <a:r>
              <a:rPr lang="en">
                <a:solidFill>
                  <a:schemeClr val="dk1"/>
                </a:solidFill>
              </a:rPr>
              <a:t>: Generates optimized code for parsing.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Error Handling</a:t>
            </a:r>
            <a:r>
              <a:rPr lang="en">
                <a:solidFill>
                  <a:schemeClr val="dk1"/>
                </a:solidFill>
              </a:rPr>
              <a:t>: Provides built-in error reporting mechanisms for invalid syntax.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Maintainability</a:t>
            </a:r>
            <a:r>
              <a:rPr lang="en">
                <a:solidFill>
                  <a:schemeClr val="dk1"/>
                </a:solidFill>
              </a:rPr>
              <a:t>: Easy to update and extend grammar rules as the language evolves.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Integration</a:t>
            </a:r>
            <a:r>
              <a:rPr lang="en">
                <a:solidFill>
                  <a:schemeClr val="dk1"/>
                </a:solidFill>
              </a:rPr>
              <a:t>: Works seamlessly with OCaml, allowing you to focus on the logic instead of low-level parsing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164c80a28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164c80a28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Write Grammar Rules</a:t>
            </a:r>
            <a:r>
              <a:rPr lang="en">
                <a:solidFill>
                  <a:schemeClr val="dk1"/>
                </a:solidFill>
              </a:rPr>
              <a:t> Use Menhir to define the grammar rules and specify how to construct the AST.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you can construct by yourself if the program is not complex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parser.mly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%start &lt;expr&gt; main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%%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LET IDENT EQUAL expr { Let ($2, $4)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expr                 { $1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INT                  { Int ($1)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expr PLUS expr       { Add ($1, $3)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164c80a283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3164c80a283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Write Grammar Rules</a:t>
            </a:r>
            <a:r>
              <a:rPr lang="en">
                <a:solidFill>
                  <a:schemeClr val="dk1"/>
                </a:solidFill>
              </a:rPr>
              <a:t> Use Menhir to define the grammar rules and specify how to construct the AST.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parser.mly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%start &lt;expr&gt; main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%%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LET IDENT EQUAL expr { Let ($2, $4)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expr                 { $1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INT                  { Int ($1)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| expr PLUS expr       { Add ($1, $3)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164c80a283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3164c80a283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</a:t>
            </a:r>
            <a:r>
              <a:rPr b="1" lang="en">
                <a:solidFill>
                  <a:schemeClr val="dk1"/>
                </a:solidFill>
              </a:rPr>
              <a:t>Integrate the Parser</a:t>
            </a:r>
            <a:r>
              <a:rPr lang="en">
                <a:solidFill>
                  <a:schemeClr val="dk1"/>
                </a:solidFill>
              </a:rPr>
              <a:t> Combine the generated parser with the lexer to create a complete parser.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 OCaml Code: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 parse tokens 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let lexbuf = Lexing.from_string tokens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try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Parser.main Lexer.tokenize lexbuf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with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| Parser.Error -&gt; failwith "Syntax error"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3192846c1fd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3192846c1fd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Evaluation refers to the process of determining the value of an expression or a variable.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It is simply computing the result of an expression.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3192846c1fd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3192846c1fd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evaluate the value, there are two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192846c1f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192846c1f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evaluate the value, there are two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First, substitution model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Replace variables with their bound values during evaluation.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Simple</a:t>
            </a:r>
            <a:r>
              <a:rPr lang="en">
                <a:solidFill>
                  <a:schemeClr val="dk1"/>
                </a:solidFill>
              </a:rPr>
              <a:t> but inefficient for large programs.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3192846c1f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3192846c1f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Second, the environmental model.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Use a dictionary to map variables to values.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Supports closures and lexical scoping.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9182ff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19182ff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what’s the programing language?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It’s the language let computer understand what human say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( form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( meaning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Java, Python, C, and Ocaml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3192846c1f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3192846c1f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Environmental evaluation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0. Initial Environment (Global Scope)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Start with an empty environment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</a:t>
            </a:r>
            <a:r>
              <a:rPr b="1" lang="en">
                <a:solidFill>
                  <a:schemeClr val="dk1"/>
                </a:solidFill>
              </a:rPr>
              <a:t>Evaluate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3 + 5 in ...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+ 5</a:t>
            </a:r>
            <a:r>
              <a:rPr lang="en">
                <a:solidFill>
                  <a:schemeClr val="dk1"/>
                </a:solidFill>
              </a:rPr>
              <a:t> evaluates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Extend the environment: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{x -&gt; 8}</a:t>
            </a:r>
            <a:r>
              <a:rPr lang="en">
                <a:solidFill>
                  <a:schemeClr val="dk1"/>
                </a:solidFill>
              </a:rPr>
              <a:t>. // x binding with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2.Evaluate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f = fun y -&gt; x + y in ...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Define a function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</a:rPr>
              <a:t> where: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Code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 y -&gt; x + y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Closure</a:t>
            </a:r>
            <a:r>
              <a:rPr lang="en">
                <a:solidFill>
                  <a:schemeClr val="dk1"/>
                </a:solidFill>
              </a:rPr>
              <a:t>: Captures the current environment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{x -&gt; 8}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Extend the environment: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{x -&gt; 8, f -&gt; (| fun y -&gt; x + y, {x -&gt; 8} |)}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Evaluate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10 in ...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Shadow the previous binding of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Extend the environment: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{x -&gt; 10, f -&gt; (| fun y -&gt; x + y, {x -&gt; 8} |)}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Evaluate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 2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Look up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1"/>
                </a:solidFill>
              </a:rPr>
              <a:t> in the environment. It is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(| fun y -&gt; x + y, {x -&gt; 8} |)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Use the captured environment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{x -&gt; 8}</a:t>
            </a:r>
            <a:r>
              <a:rPr lang="en">
                <a:solidFill>
                  <a:schemeClr val="dk1"/>
                </a:solidFill>
              </a:rPr>
              <a:t> to evaluate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 2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Substitute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2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+ y</a:t>
            </a:r>
            <a:r>
              <a:rPr lang="en">
                <a:solidFill>
                  <a:schemeClr val="dk1"/>
                </a:solidFill>
              </a:rPr>
              <a:t> →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 + 2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Result: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3192846c1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3192846c1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E8E8"/>
                </a:solidFill>
                <a:highlight>
                  <a:srgbClr val="1F1F1F"/>
                </a:highlight>
              </a:rPr>
              <a:t>refers to </a:t>
            </a:r>
            <a:r>
              <a:rPr lang="en" sz="1500">
                <a:solidFill>
                  <a:srgbClr val="FFFFFF"/>
                </a:solidFill>
                <a:highlight>
                  <a:srgbClr val="1F1F1F"/>
                </a:highlight>
              </a:rPr>
              <a:t>the automatic detection of the type of an expression in a formal language</a:t>
            </a:r>
            <a:endParaRPr sz="1500">
              <a:solidFill>
                <a:srgbClr val="FFFFFF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it</a:t>
            </a:r>
            <a:r>
              <a:rPr lang="en"/>
              <a:t> e</a:t>
            </a:r>
            <a:r>
              <a:rPr lang="en"/>
              <a:t>nsures programs are well-formed and prevent certain runtime errors.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3192846c1f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3192846c1f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Goals of Semantic Analysis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3192846c1fd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3192846c1f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First, type checking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Ensures that operations in the program are applied to compatible types.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Example Rules: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Adding two integers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+ 3</a:t>
            </a:r>
            <a:r>
              <a:rPr lang="en">
                <a:solidFill>
                  <a:schemeClr val="dk1"/>
                </a:solidFill>
              </a:rPr>
              <a:t>) is valid.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Adding an integer and a string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+ "hello"</a:t>
            </a:r>
            <a:r>
              <a:rPr lang="en">
                <a:solidFill>
                  <a:schemeClr val="dk1"/>
                </a:solidFill>
              </a:rPr>
              <a:t>) is invalid.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Detects type mismatches during compilation or interpretation.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3192846c1fd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3192846c1fd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Second, scope resolution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Ensures that variables and functions are defined before they are used.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Maintains a </a:t>
            </a:r>
            <a:r>
              <a:rPr b="1" lang="en">
                <a:solidFill>
                  <a:schemeClr val="dk1"/>
                </a:solidFill>
              </a:rPr>
              <a:t>symbol table</a:t>
            </a:r>
            <a:r>
              <a:rPr lang="en">
                <a:solidFill>
                  <a:schemeClr val="dk1"/>
                </a:solidFill>
              </a:rPr>
              <a:t> (a mapping of names to their definitions) to track: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Variable declarations.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Function definitions.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Nested scopes (e.g., local variables in functions).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192846c1f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192846c1f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Second, scope resolution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Ensures that variables and functions are defined before they are used.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Maintains a </a:t>
            </a:r>
            <a:r>
              <a:rPr b="1" lang="en">
                <a:solidFill>
                  <a:schemeClr val="dk1"/>
                </a:solidFill>
              </a:rPr>
              <a:t>symbol table</a:t>
            </a:r>
            <a:r>
              <a:rPr lang="en">
                <a:solidFill>
                  <a:schemeClr val="dk1"/>
                </a:solidFill>
              </a:rPr>
              <a:t> (a mapping of names to their definitions) to track: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Variable declarations.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Function definitions.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Nested scopes (e.g., local variables in functions).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3192846c1fd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3192846c1f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Ensures that functions are called with the correct number and type of arguments.</a:t>
            </a:r>
            <a:endParaRPr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Rules: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function defined as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add(a: int, b: int)</a:t>
            </a:r>
            <a:r>
              <a:rPr lang="en">
                <a:solidFill>
                  <a:schemeClr val="dk1"/>
                </a:solidFill>
              </a:rPr>
              <a:t> must receive two integers.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call 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add(5, "hello")</a:t>
            </a:r>
            <a:r>
              <a:rPr lang="en">
                <a:solidFill>
                  <a:schemeClr val="dk1"/>
                </a:solidFill>
              </a:rPr>
              <a:t> is invalid.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3164c80a2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3164c80a2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Now, it’s time to bring all lexer, parser and semantic analysis </a:t>
            </a:r>
            <a:r>
              <a:rPr b="1" lang="en">
                <a:solidFill>
                  <a:schemeClr val="dk1"/>
                </a:solidFill>
              </a:rPr>
              <a:t>together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164c80a283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164c80a283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did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164c80a283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164c80a283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what is a small language?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domain-specific or minimal programming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say, if you work at NASA, you may want to develop a language for </a:t>
            </a:r>
            <a:r>
              <a:rPr lang="en" sz="1150">
                <a:solidFill>
                  <a:srgbClr val="E0E0E0"/>
                </a:solidFill>
                <a:highlight>
                  <a:srgbClr val="1C1D1F"/>
                </a:highlight>
                <a:latin typeface="Roboto"/>
                <a:ea typeface="Roboto"/>
                <a:cs typeface="Roboto"/>
                <a:sym typeface="Roboto"/>
              </a:rPr>
              <a:t>astronaut to control space machines quickly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Or, make a language for fun.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3164c80a283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3164c80a283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Evaluation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is Evaluation?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Evaluation traverses the AST and computes the result of the expression.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Steps to Build an Evaluator: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Define a recursive function that walks the AST.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Apply operations based on the node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164c80a283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164c80a283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3. Evaluation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Evaluation?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Evaluation traverses the </a:t>
            </a:r>
            <a:r>
              <a:rPr b="1" lang="en">
                <a:solidFill>
                  <a:schemeClr val="dk1"/>
                </a:solidFill>
              </a:rPr>
              <a:t>AST</a:t>
            </a:r>
            <a:r>
              <a:rPr lang="en">
                <a:solidFill>
                  <a:schemeClr val="dk1"/>
                </a:solidFill>
              </a:rPr>
              <a:t> and computes the result of the expression.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Steps to Build an Evaluator: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Define a recursive function that walks the AST.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Apply operations based on the node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3164c80a283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3164c80a283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Workflow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Input: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3164c80a283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3164c80a283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Tokenizing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164c80a283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164c80a283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Parsing - in ast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3164c80a283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3164c80a283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Evaluation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43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164c80a283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164c80a283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3164c80a28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3164c80a28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6. Practical Applications and Wrap-Up (1-2 minutes)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Applications of Custom Languages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Domain-specific languages (DSLs).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Scripting engines, educational tools, or experimental programming paradigms.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Key Takeaways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OCaml is a great tool for learning and building interpreters due to its type system and pattern matching.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3164c80a283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3164c80a283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Challenges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Handling scoping rules (lexical vs. dynamic).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Polymorphism and mutability.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3192846c1fd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3192846c1fd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Design Decisions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Trade-offs in evaluation models and type system complexity.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192846c1f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192846c1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Before I dive into </a:t>
            </a:r>
            <a:r>
              <a:rPr lang="en" sz="1500">
                <a:solidFill>
                  <a:schemeClr val="dk1"/>
                </a:solidFill>
              </a:rPr>
              <a:t>individual</a:t>
            </a:r>
            <a:r>
              <a:rPr lang="en" sz="1500">
                <a:solidFill>
                  <a:schemeClr val="dk1"/>
                </a:solidFill>
              </a:rPr>
              <a:t> core concepts, I’d like to introduce brief steps of SYNTAX,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is </a:t>
            </a:r>
            <a:r>
              <a:rPr lang="en" sz="1500">
                <a:solidFill>
                  <a:schemeClr val="dk1"/>
                </a:solidFill>
              </a:rPr>
              <a:t>important</a:t>
            </a:r>
            <a:r>
              <a:rPr lang="en" sz="1500">
                <a:solidFill>
                  <a:schemeClr val="dk1"/>
                </a:solidFill>
              </a:rPr>
              <a:t> to translate a human </a:t>
            </a:r>
            <a:r>
              <a:rPr lang="en" sz="1500">
                <a:solidFill>
                  <a:schemeClr val="dk1"/>
                </a:solidFill>
              </a:rPr>
              <a:t>readable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language</a:t>
            </a:r>
            <a:r>
              <a:rPr lang="en" sz="1500">
                <a:solidFill>
                  <a:schemeClr val="dk1"/>
                </a:solidFill>
              </a:rPr>
              <a:t> to a programming </a:t>
            </a:r>
            <a:r>
              <a:rPr lang="en" sz="1500">
                <a:solidFill>
                  <a:schemeClr val="dk1"/>
                </a:solidFill>
              </a:rPr>
              <a:t>language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8E8"/>
              </a:solidFill>
              <a:highlight>
                <a:srgbClr val="1F1F1F"/>
              </a:highlight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192846c1fd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192846c1fd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 far, i’ve noticed that</a:t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OCaml as an Implementation Language has strengths 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Pattern matching, strong typing, efficient recursion.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315fdc9264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315fdc9264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92846c1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192846c1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Are you able to understand this representation? 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Concrete syntax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Human-readable representation (e.g.,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5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Unfortunately, compiler doesn’t understand this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92846c1f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192846c1f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Abstract Syntax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to babysitting the compiler, we need abstract syntax tree and backus nauer form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192846c1f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192846c1f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Abstract Syntax Tree (AST)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AST</a:t>
            </a:r>
            <a:r>
              <a:rPr lang="en">
                <a:solidFill>
                  <a:schemeClr val="dk1"/>
                </a:solidFill>
              </a:rPr>
              <a:t> is a tree-like data structure that represents the hierarchical organization of the grammar. Each node corresponds to a language construct, and its children represent its components.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Abstract Syntax Tree (AST)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an example of Abstract syntax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we want to interpret human language,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2 </a:t>
            </a:r>
            <a:r>
              <a:rPr b="1" lang="en" sz="2000">
                <a:solidFill>
                  <a:schemeClr val="dk1"/>
                </a:solidFill>
              </a:rPr>
              <a:t>multiply</a:t>
            </a:r>
            <a:r>
              <a:rPr lang="en" sz="2000">
                <a:solidFill>
                  <a:schemeClr val="dk1"/>
                </a:solidFill>
              </a:rPr>
              <a:t> 7 </a:t>
            </a:r>
            <a:r>
              <a:rPr b="1" lang="en" sz="2000">
                <a:solidFill>
                  <a:schemeClr val="dk1"/>
                </a:solidFill>
              </a:rPr>
              <a:t>plus</a:t>
            </a:r>
            <a:r>
              <a:rPr lang="en" sz="2000">
                <a:solidFill>
                  <a:schemeClr val="dk1"/>
                </a:solidFill>
              </a:rPr>
              <a:t> 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192846c1f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192846c1f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backus nauer form 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is a notation used to describe the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syntax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of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programming languages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or other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formal languages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Suppose we want to define a language that supports: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Integers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Addition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+ 3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Parentheses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 + 2)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Variables and assignments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how we could define its grammar: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914350" y="1271600"/>
            <a:ext cx="5315400" cy="190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12121"/>
                </a:solidFill>
              </a:rPr>
              <a:t>Building a Small Language </a:t>
            </a:r>
            <a:endParaRPr sz="4500"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3333"/>
                </a:solidFill>
              </a:rPr>
              <a:t>with</a:t>
            </a:r>
            <a:r>
              <a:rPr lang="en" sz="4000">
                <a:solidFill>
                  <a:srgbClr val="212121"/>
                </a:solidFill>
              </a:rPr>
              <a:t>						</a:t>
            </a:r>
            <a:endParaRPr sz="4000">
              <a:solidFill>
                <a:srgbClr val="212121"/>
              </a:solidFill>
            </a:endParaRPr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743338" y="365635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Inez Yoon</a:t>
            </a:r>
            <a:endParaRPr/>
          </a:p>
        </p:txBody>
      </p:sp>
      <p:grpSp>
        <p:nvGrpSpPr>
          <p:cNvPr id="408" name="Google Shape;408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09" name="Google Shape;409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" name="Google Shape;410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1" name="Google Shape;411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2" name="Google Shape;412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3" name="Google Shape;413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4" name="Google Shape;414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9" name="Google Shape;41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26"/>
          <p:cNvGrpSpPr/>
          <p:nvPr/>
        </p:nvGrpSpPr>
        <p:grpSpPr>
          <a:xfrm>
            <a:off x="6977847" y="3735055"/>
            <a:ext cx="689546" cy="208288"/>
            <a:chOff x="6761147" y="3414805"/>
            <a:chExt cx="689546" cy="208288"/>
          </a:xfrm>
        </p:grpSpPr>
        <p:sp>
          <p:nvSpPr>
            <p:cNvPr id="421" name="Google Shape;421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4" name="Google Shape;424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7" name="Google Shape;427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29" name="Google Shape;429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1" name="Google Shape;431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2" name="Google Shape;432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4" name="Google Shape;434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5" name="Google Shape;435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6" name="Google Shape;436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" name="Google Shape;438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9" name="Google Shape;439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3" name="Google Shape;443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6" name="Google Shape;446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6" name="Google Shape;4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885" y="2516202"/>
            <a:ext cx="2241522" cy="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756" name="Google Shape;75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758" name="Google Shape;7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9" name="Google Shape;7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0" name="Google Shape;76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761" name="Google Shape;76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2" name="Google Shape;76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4" name="Google Shape;76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5" name="Google Shape;76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766" name="Google Shape;76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68" name="Google Shape;76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9" name="Google Shape;76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0" name="Google Shape;770;p35"/>
          <p:cNvSpPr txBox="1"/>
          <p:nvPr>
            <p:ph idx="1" type="subTitle"/>
          </p:nvPr>
        </p:nvSpPr>
        <p:spPr>
          <a:xfrm>
            <a:off x="824475" y="3558411"/>
            <a:ext cx="2197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Parsing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Lexing</a:t>
            </a:r>
            <a:endParaRPr sz="3000"/>
          </a:p>
        </p:txBody>
      </p:sp>
      <p:sp>
        <p:nvSpPr>
          <p:cNvPr id="771" name="Google Shape;771;p35"/>
          <p:cNvSpPr txBox="1"/>
          <p:nvPr>
            <p:ph idx="5" type="subTitle"/>
          </p:nvPr>
        </p:nvSpPr>
        <p:spPr>
          <a:xfrm>
            <a:off x="3520825" y="323037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Evaluation</a:t>
            </a:r>
            <a:endParaRPr sz="2700"/>
          </a:p>
        </p:txBody>
      </p:sp>
      <p:sp>
        <p:nvSpPr>
          <p:cNvPr id="772" name="Google Shape;772;p35"/>
          <p:cNvSpPr txBox="1"/>
          <p:nvPr>
            <p:ph idx="6" type="subTitle"/>
          </p:nvPr>
        </p:nvSpPr>
        <p:spPr>
          <a:xfrm>
            <a:off x="6213926" y="3558401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inference</a:t>
            </a:r>
            <a:endParaRPr sz="3000"/>
          </a:p>
        </p:txBody>
      </p:sp>
      <p:sp>
        <p:nvSpPr>
          <p:cNvPr id="773" name="Google Shape;773;p3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</a:t>
            </a:r>
            <a:r>
              <a:rPr lang="en"/>
              <a:t>Concepts</a:t>
            </a:r>
            <a:endParaRPr/>
          </a:p>
        </p:txBody>
      </p:sp>
      <p:grpSp>
        <p:nvGrpSpPr>
          <p:cNvPr id="774" name="Google Shape;774;p35"/>
          <p:cNvGrpSpPr/>
          <p:nvPr/>
        </p:nvGrpSpPr>
        <p:grpSpPr>
          <a:xfrm>
            <a:off x="6889629" y="2066316"/>
            <a:ext cx="843086" cy="843086"/>
            <a:chOff x="858700" y="1967475"/>
            <a:chExt cx="605100" cy="605100"/>
          </a:xfrm>
        </p:grpSpPr>
        <p:sp>
          <p:nvSpPr>
            <p:cNvPr id="775" name="Google Shape;775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5"/>
          <p:cNvGrpSpPr/>
          <p:nvPr/>
        </p:nvGrpSpPr>
        <p:grpSpPr>
          <a:xfrm>
            <a:off x="4196532" y="2017356"/>
            <a:ext cx="843095" cy="843095"/>
            <a:chOff x="7014301" y="2017350"/>
            <a:chExt cx="502800" cy="502800"/>
          </a:xfrm>
        </p:grpSpPr>
        <p:sp>
          <p:nvSpPr>
            <p:cNvPr id="778" name="Google Shape;778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35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5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5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5"/>
          <p:cNvGrpSpPr/>
          <p:nvPr/>
        </p:nvGrpSpPr>
        <p:grpSpPr>
          <a:xfrm>
            <a:off x="1502890" y="2017355"/>
            <a:ext cx="843095" cy="843095"/>
            <a:chOff x="1627550" y="2017350"/>
            <a:chExt cx="502800" cy="502800"/>
          </a:xfrm>
        </p:grpSpPr>
        <p:sp>
          <p:nvSpPr>
            <p:cNvPr id="784" name="Google Shape;784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6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791" name="Google Shape;791;p36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804" name="Google Shape;804;p36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6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811" name="Google Shape;811;p36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36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813" name="Google Shape;813;p36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4" name="Google Shape;814;p36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15" name="Google Shape;815;p36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16" name="Google Shape;816;p3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3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18" name="Google Shape;818;p36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9" name="Google Shape;819;p36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20" name="Google Shape;820;p36"/>
          <p:cNvSpPr txBox="1"/>
          <p:nvPr>
            <p:ph idx="2" type="title"/>
          </p:nvPr>
        </p:nvSpPr>
        <p:spPr>
          <a:xfrm>
            <a:off x="817750" y="679350"/>
            <a:ext cx="14982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1" name="Google Shape;821;p36"/>
          <p:cNvSpPr txBox="1"/>
          <p:nvPr>
            <p:ph type="title"/>
          </p:nvPr>
        </p:nvSpPr>
        <p:spPr>
          <a:xfrm>
            <a:off x="968600" y="2381838"/>
            <a:ext cx="7105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Parsing</a:t>
            </a:r>
            <a:r>
              <a:rPr lang="en" sz="4400"/>
              <a:t> &amp; </a:t>
            </a:r>
            <a:r>
              <a:rPr lang="en"/>
              <a:t>Lexing</a:t>
            </a:r>
            <a:endParaRPr/>
          </a:p>
        </p:txBody>
      </p:sp>
      <p:grpSp>
        <p:nvGrpSpPr>
          <p:cNvPr id="822" name="Google Shape;822;p36"/>
          <p:cNvGrpSpPr/>
          <p:nvPr/>
        </p:nvGrpSpPr>
        <p:grpSpPr>
          <a:xfrm>
            <a:off x="1783125" y="3627162"/>
            <a:ext cx="5577850" cy="1077281"/>
            <a:chOff x="1828840" y="3371688"/>
            <a:chExt cx="5577850" cy="1463100"/>
          </a:xfrm>
        </p:grpSpPr>
        <p:sp>
          <p:nvSpPr>
            <p:cNvPr id="823" name="Google Shape;823;p36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36"/>
          <p:cNvSpPr txBox="1"/>
          <p:nvPr>
            <p:ph idx="1" type="subTitle"/>
          </p:nvPr>
        </p:nvSpPr>
        <p:spPr>
          <a:xfrm>
            <a:off x="2286000" y="39970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string into  small </a:t>
            </a:r>
            <a:r>
              <a:rPr lang="en"/>
              <a:t>meaningful unit</a:t>
            </a:r>
            <a:r>
              <a:rPr lang="en"/>
              <a:t> </a:t>
            </a:r>
            <a:endParaRPr/>
          </a:p>
        </p:txBody>
      </p:sp>
      <p:grpSp>
        <p:nvGrpSpPr>
          <p:cNvPr id="827" name="Google Shape;827;p36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828" name="Google Shape;828;p3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36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36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834" name="Google Shape;834;p3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/>
          <p:nvPr>
            <p:ph type="title"/>
          </p:nvPr>
        </p:nvSpPr>
        <p:spPr>
          <a:xfrm>
            <a:off x="1828800" y="1970963"/>
            <a:ext cx="57561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</a:t>
            </a:r>
            <a:endParaRPr/>
          </a:p>
        </p:txBody>
      </p:sp>
      <p:grpSp>
        <p:nvGrpSpPr>
          <p:cNvPr id="841" name="Google Shape;841;p37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842" name="Google Shape;842;p3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7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845" name="Google Shape;845;p3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46" name="Google Shape;846;p3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7" name="Google Shape;847;p3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48" name="Google Shape;848;p3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49" name="Google Shape;849;p3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0" name="Google Shape;850;p3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51" name="Google Shape;851;p3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2" name="Google Shape;852;p3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53" name="Google Shape;853;p3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3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5" name="Google Shape;855;p3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6" name="Google Shape;856;p37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37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860" name="Google Shape;860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7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863" name="Google Shape;863;p3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37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1st Core Component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8"/>
          <p:cNvSpPr txBox="1"/>
          <p:nvPr>
            <p:ph type="title"/>
          </p:nvPr>
        </p:nvSpPr>
        <p:spPr>
          <a:xfrm>
            <a:off x="1852500" y="30020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4400">
                <a:latin typeface="Fira Code"/>
                <a:ea typeface="Fira Code"/>
                <a:cs typeface="Fira Code"/>
                <a:sym typeface="Fira Code"/>
              </a:rPr>
              <a:t> x = 5 + 3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872" name="Google Shape;872;p3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8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875" name="Google Shape;875;p3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76" name="Google Shape;876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7" name="Google Shape;877;p3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78" name="Google Shape;878;p3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79" name="Google Shape;879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80" name="Google Shape;880;p3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81" name="Google Shape;881;p3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2" name="Google Shape;882;p3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83" name="Google Shape;883;p3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3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5" name="Google Shape;885;p3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6" name="Google Shape;886;p38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9" name="Google Shape;889;p38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890" name="Google Shape;890;p3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38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893" name="Google Shape;893;p3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8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Lexer (source file to tokens)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96" name="Google Shape;896;p38"/>
          <p:cNvGrpSpPr/>
          <p:nvPr/>
        </p:nvGrpSpPr>
        <p:grpSpPr>
          <a:xfrm>
            <a:off x="2889968" y="2138068"/>
            <a:ext cx="372073" cy="355243"/>
            <a:chOff x="7390435" y="3680868"/>
            <a:chExt cx="372073" cy="355243"/>
          </a:xfrm>
        </p:grpSpPr>
        <p:sp>
          <p:nvSpPr>
            <p:cNvPr id="897" name="Google Shape;897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3887543" y="2138068"/>
            <a:ext cx="372073" cy="355243"/>
            <a:chOff x="7390435" y="3680868"/>
            <a:chExt cx="372073" cy="355243"/>
          </a:xfrm>
        </p:grpSpPr>
        <p:sp>
          <p:nvSpPr>
            <p:cNvPr id="904" name="Google Shape;904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4544505" y="2138068"/>
            <a:ext cx="372073" cy="355243"/>
            <a:chOff x="7390435" y="3680868"/>
            <a:chExt cx="372073" cy="355243"/>
          </a:xfrm>
        </p:grpSpPr>
        <p:sp>
          <p:nvSpPr>
            <p:cNvPr id="911" name="Google Shape;911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917" name="Google Shape;917;p38"/>
          <p:cNvGrpSpPr/>
          <p:nvPr/>
        </p:nvGrpSpPr>
        <p:grpSpPr>
          <a:xfrm>
            <a:off x="5201443" y="2138068"/>
            <a:ext cx="372073" cy="355243"/>
            <a:chOff x="7390435" y="3680868"/>
            <a:chExt cx="372073" cy="355243"/>
          </a:xfrm>
        </p:grpSpPr>
        <p:sp>
          <p:nvSpPr>
            <p:cNvPr id="918" name="Google Shape;918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924" name="Google Shape;924;p38"/>
          <p:cNvGrpSpPr/>
          <p:nvPr/>
        </p:nvGrpSpPr>
        <p:grpSpPr>
          <a:xfrm>
            <a:off x="5858393" y="2139693"/>
            <a:ext cx="372073" cy="355243"/>
            <a:chOff x="7390435" y="3680868"/>
            <a:chExt cx="372073" cy="355243"/>
          </a:xfrm>
        </p:grpSpPr>
        <p:sp>
          <p:nvSpPr>
            <p:cNvPr id="925" name="Google Shape;925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931" name="Google Shape;931;p38"/>
          <p:cNvGrpSpPr/>
          <p:nvPr/>
        </p:nvGrpSpPr>
        <p:grpSpPr>
          <a:xfrm>
            <a:off x="6515343" y="2144518"/>
            <a:ext cx="372073" cy="355243"/>
            <a:chOff x="7390435" y="3680868"/>
            <a:chExt cx="372073" cy="355243"/>
          </a:xfrm>
        </p:grpSpPr>
        <p:sp>
          <p:nvSpPr>
            <p:cNvPr id="932" name="Google Shape;932;p3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9"/>
          <p:cNvSpPr txBox="1"/>
          <p:nvPr>
            <p:ph type="title"/>
          </p:nvPr>
        </p:nvSpPr>
        <p:spPr>
          <a:xfrm>
            <a:off x="1852500" y="30020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Ocamllex lexer.mll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44" name="Google Shape;944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47" name="Google Shape;947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48" name="Google Shape;948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9" name="Google Shape;949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50" name="Google Shape;950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51" name="Google Shape;951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2" name="Google Shape;952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53" name="Google Shape;953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4" name="Google Shape;954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55" name="Google Shape;955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7" name="Google Shape;957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8" name="Google Shape;958;p39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1" name="Google Shape;961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962" name="Google Shape;962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965" name="Google Shape;965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9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Lexer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(source file to tokens)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 txBox="1"/>
          <p:nvPr>
            <p:ph type="title"/>
          </p:nvPr>
        </p:nvSpPr>
        <p:spPr>
          <a:xfrm>
            <a:off x="1802325" y="23263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Module </a:t>
            </a:r>
            <a:r>
              <a:rPr b="1" lang="en" sz="35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Lexing </a:t>
            </a:r>
            <a:br>
              <a:rPr b="1" lang="en" sz="35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b="1" lang="en" sz="2900">
                <a:solidFill>
                  <a:srgbClr val="9E9E9E"/>
                </a:solidFill>
                <a:latin typeface="Fira Code"/>
                <a:ea typeface="Fira Code"/>
                <a:cs typeface="Fira Code"/>
                <a:sym typeface="Fira Code"/>
              </a:rPr>
              <a:t>module lexing: sig..end</a:t>
            </a:r>
            <a:endParaRPr sz="2200">
              <a:solidFill>
                <a:srgbClr val="9E9E9E"/>
              </a:solidFill>
            </a:endParaRPr>
          </a:p>
        </p:txBody>
      </p:sp>
      <p:grpSp>
        <p:nvGrpSpPr>
          <p:cNvPr id="973" name="Google Shape;973;p4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74" name="Google Shape;974;p4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77" name="Google Shape;977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78" name="Google Shape;978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9" name="Google Shape;979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80" name="Google Shape;980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81" name="Google Shape;981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82" name="Google Shape;982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83" name="Google Shape;983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4" name="Google Shape;984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85" name="Google Shape;985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7" name="Google Shape;987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8" name="Google Shape;988;p40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4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992" name="Google Shape;992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995" name="Google Shape;995;p4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40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Lexer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(source file to tokens)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1"/>
          <p:cNvSpPr txBox="1"/>
          <p:nvPr>
            <p:ph type="title"/>
          </p:nvPr>
        </p:nvSpPr>
        <p:spPr>
          <a:xfrm>
            <a:off x="1802325" y="23263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Lexing.</a:t>
            </a: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from_channel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Lexing.</a:t>
            </a: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from_string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Lexing.</a:t>
            </a: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from_function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003" name="Google Shape;1003;p41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004" name="Google Shape;1004;p4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41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007" name="Google Shape;1007;p41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9" name="Google Shape;1009;p4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10" name="Google Shape;1010;p4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11" name="Google Shape;1011;p4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2" name="Google Shape;1012;p41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13" name="Google Shape;1013;p41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4" name="Google Shape;1014;p41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15" name="Google Shape;1015;p41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41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7" name="Google Shape;1017;p41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8" name="Google Shape;1018;p41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1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41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22" name="Google Shape;1022;p4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1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25" name="Google Shape;1025;p4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41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Lexer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(source file to tokens)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2"/>
          <p:cNvSpPr txBox="1"/>
          <p:nvPr>
            <p:ph type="title"/>
          </p:nvPr>
        </p:nvSpPr>
        <p:spPr>
          <a:xfrm>
            <a:off x="1852500" y="30020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5600">
                <a:latin typeface="Fira Code"/>
                <a:ea typeface="Fira Code"/>
                <a:cs typeface="Fira Code"/>
                <a:sym typeface="Fira Code"/>
              </a:rPr>
              <a:t> x = 5 + 3</a:t>
            </a:r>
            <a:endParaRPr sz="8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42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034" name="Google Shape;1034;p42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2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037" name="Google Shape;1037;p42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38" name="Google Shape;1038;p4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9" name="Google Shape;1039;p4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40" name="Google Shape;1040;p4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1" name="Google Shape;1041;p4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42" name="Google Shape;1042;p42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43" name="Google Shape;1043;p42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4" name="Google Shape;1044;p42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45" name="Google Shape;1045;p42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42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7" name="Google Shape;1047;p42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8" name="Google Shape;1048;p42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2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2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42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52" name="Google Shape;1052;p4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2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55" name="Google Shape;1055;p4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42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Lexer (source file to tokens)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3"/>
          <p:cNvSpPr txBox="1"/>
          <p:nvPr>
            <p:ph type="title"/>
          </p:nvPr>
        </p:nvSpPr>
        <p:spPr>
          <a:xfrm>
            <a:off x="1852500" y="37640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Fira Code"/>
                <a:ea typeface="Fira Code"/>
                <a:cs typeface="Fira Code"/>
                <a:sym typeface="Fira Code"/>
              </a:rPr>
              <a:t>[LET, IDENT("x"), EQUAL, INT(5), PLUS, INT(3)]</a:t>
            </a:r>
            <a:endParaRPr sz="4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3" name="Google Shape;1063;p43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064" name="Google Shape;1064;p4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43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067" name="Google Shape;1067;p43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68" name="Google Shape;1068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9" name="Google Shape;1069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70" name="Google Shape;1070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71" name="Google Shape;1071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72" name="Google Shape;1072;p43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73" name="Google Shape;1073;p43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4" name="Google Shape;1074;p43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75" name="Google Shape;1075;p43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43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7" name="Google Shape;1077;p43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8" name="Google Shape;1078;p43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3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3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1" name="Google Shape;1081;p43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82" name="Google Shape;1082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3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85" name="Google Shape;108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43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Lexer (source file to tokens)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4"/>
          <p:cNvSpPr txBox="1"/>
          <p:nvPr>
            <p:ph type="title"/>
          </p:nvPr>
        </p:nvSpPr>
        <p:spPr>
          <a:xfrm>
            <a:off x="1802325" y="1960938"/>
            <a:ext cx="57561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grpSp>
        <p:nvGrpSpPr>
          <p:cNvPr id="1093" name="Google Shape;1093;p44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094" name="Google Shape;1094;p44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4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097" name="Google Shape;1097;p44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98" name="Google Shape;1098;p4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9" name="Google Shape;1099;p4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100" name="Google Shape;1100;p4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01" name="Google Shape;1101;p4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2" name="Google Shape;1102;p44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103" name="Google Shape;1103;p44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4" name="Google Shape;1104;p44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105" name="Google Shape;1105;p44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44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07" name="Google Shape;1107;p44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8" name="Google Shape;1108;p4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44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112" name="Google Shape;1112;p4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44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115" name="Google Shape;1115;p44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44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2nd Core Component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7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62" name="Google Shape;462;p27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7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475" name="Google Shape;475;p27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482" name="Google Shape;482;p27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7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5" name="Google Shape;485;p27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86" name="Google Shape;486;p27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87" name="Google Shape;4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8" name="Google Shape;4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89" name="Google Shape;489;p27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0" name="Google Shape;490;p27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1" name="Google Shape;491;p27"/>
          <p:cNvSpPr txBox="1"/>
          <p:nvPr>
            <p:ph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00</a:t>
            </a:r>
            <a:endParaRPr sz="6500"/>
          </a:p>
        </p:txBody>
      </p:sp>
      <p:sp>
        <p:nvSpPr>
          <p:cNvPr id="492" name="Google Shape;492;p27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grpSp>
        <p:nvGrpSpPr>
          <p:cNvPr id="493" name="Google Shape;493;p27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94" name="Google Shape;494;p27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27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27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</a:t>
            </a: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499" name="Google Shape;499;p2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7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7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05" name="Google Shape;505;p2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 txBox="1"/>
          <p:nvPr>
            <p:ph type="title"/>
          </p:nvPr>
        </p:nvSpPr>
        <p:spPr>
          <a:xfrm>
            <a:off x="2357250" y="2430775"/>
            <a:ext cx="4540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 </a:t>
            </a:r>
            <a:r>
              <a:rPr lang="en" sz="4300">
                <a:latin typeface="Fira Code"/>
                <a:ea typeface="Fira Code"/>
                <a:cs typeface="Fira Code"/>
                <a:sym typeface="Fira Code"/>
              </a:rPr>
              <a:t>x = 5 + 3</a:t>
            </a:r>
            <a:endParaRPr sz="43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123" name="Google Shape;1123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124" name="Google Shape;1124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127" name="Google Shape;1127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128" name="Google Shape;1128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9" name="Google Shape;1129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130" name="Google Shape;1130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31" name="Google Shape;1131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2" name="Google Shape;1132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133" name="Google Shape;1133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4" name="Google Shape;1134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135" name="Google Shape;1135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37" name="Google Shape;1137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8" name="Google Shape;1138;p45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5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5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1" name="Google Shape;1141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142" name="Google Shape;1142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145" name="Google Shape;1145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7" name="Google Shape;1147;p45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Parser(grammar)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6"/>
          <p:cNvSpPr txBox="1"/>
          <p:nvPr>
            <p:ph type="title"/>
          </p:nvPr>
        </p:nvSpPr>
        <p:spPr>
          <a:xfrm>
            <a:off x="1546425" y="2430775"/>
            <a:ext cx="632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(“x”, Add(int(5), int(3))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153" name="Google Shape;1153;p46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154" name="Google Shape;1154;p4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46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157" name="Google Shape;1157;p46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158" name="Google Shape;1158;p46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46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160" name="Google Shape;1160;p46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61" name="Google Shape;1161;p46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62" name="Google Shape;1162;p46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163" name="Google Shape;1163;p46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4" name="Google Shape;1164;p46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165" name="Google Shape;1165;p46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46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7" name="Google Shape;1167;p46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8" name="Google Shape;1168;p46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6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6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46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172" name="Google Shape;1172;p4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6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175" name="Google Shape;1175;p4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6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Parser(grammar)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/>
          <p:nvPr>
            <p:ph type="title"/>
          </p:nvPr>
        </p:nvSpPr>
        <p:spPr>
          <a:xfrm>
            <a:off x="3735075" y="2478850"/>
            <a:ext cx="18906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Mehir 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184" name="Google Shape;1184;p4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187" name="Google Shape;1187;p4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188" name="Google Shape;1188;p4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9" name="Google Shape;1189;p4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190" name="Google Shape;1190;p4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91" name="Google Shape;1191;p4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92" name="Google Shape;1192;p4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193" name="Google Shape;1193;p4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4" name="Google Shape;1194;p4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195" name="Google Shape;1195;p4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4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7" name="Google Shape;1197;p4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8" name="Google Shape;1198;p47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7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7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1" name="Google Shape;1201;p47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202" name="Google Shape;1202;p4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205" name="Google Shape;1205;p4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p47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Parser(grammar)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8"/>
          <p:cNvSpPr txBox="1"/>
          <p:nvPr>
            <p:ph type="title"/>
          </p:nvPr>
        </p:nvSpPr>
        <p:spPr>
          <a:xfrm>
            <a:off x="1574300" y="2479100"/>
            <a:ext cx="60690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Menhir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 for 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grammar rules </a:t>
            </a:r>
            <a:r>
              <a:rPr lang="en" sz="3000">
                <a:latin typeface="Fira Code"/>
                <a:ea typeface="Fira Code"/>
                <a:cs typeface="Fira Code"/>
                <a:sym typeface="Fira Code"/>
              </a:rPr>
              <a:t>and</a:t>
            </a:r>
            <a:endParaRPr sz="30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construct the AST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13" name="Google Shape;1213;p48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214" name="Google Shape;1214;p4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217" name="Google Shape;1217;p4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218" name="Google Shape;1218;p4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9" name="Google Shape;1219;p4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20" name="Google Shape;1220;p4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1" name="Google Shape;1221;p4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22" name="Google Shape;1222;p4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223" name="Google Shape;1223;p4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4" name="Google Shape;1224;p4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225" name="Google Shape;1225;p4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4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7" name="Google Shape;1227;p4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8" name="Google Shape;1228;p48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1" name="Google Shape;1231;p48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232" name="Google Shape;1232;p4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235" name="Google Shape;1235;p4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7" name="Google Shape;1237;p48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Parser(grammar)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9"/>
          <p:cNvSpPr txBox="1"/>
          <p:nvPr>
            <p:ph type="title"/>
          </p:nvPr>
        </p:nvSpPr>
        <p:spPr>
          <a:xfrm>
            <a:off x="2564900" y="2326700"/>
            <a:ext cx="45546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Run </a:t>
            </a:r>
            <a:r>
              <a:rPr lang="en" sz="4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Menhir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to compile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43" name="Google Shape;1243;p4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244" name="Google Shape;1244;p4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4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247" name="Google Shape;1247;p4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248" name="Google Shape;1248;p4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9" name="Google Shape;1249;p4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50" name="Google Shape;1250;p4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51" name="Google Shape;1251;p4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52" name="Google Shape;1252;p4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253" name="Google Shape;1253;p4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4" name="Google Shape;1254;p4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255" name="Google Shape;1255;p4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4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7" name="Google Shape;1257;p4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8" name="Google Shape;1258;p49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1" name="Google Shape;1261;p4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262" name="Google Shape;1262;p4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4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265" name="Google Shape;1265;p4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49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Parser(grammar)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0"/>
          <p:cNvSpPr txBox="1"/>
          <p:nvPr>
            <p:ph type="title"/>
          </p:nvPr>
        </p:nvSpPr>
        <p:spPr>
          <a:xfrm>
            <a:off x="2793500" y="2479100"/>
            <a:ext cx="45546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parser + lexer -&gt; a complete parser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274" name="Google Shape;1274;p5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5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277" name="Google Shape;1277;p5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278" name="Google Shape;1278;p5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9" name="Google Shape;1279;p5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80" name="Google Shape;1280;p5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81" name="Google Shape;1281;p5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82" name="Google Shape;1282;p5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283" name="Google Shape;1283;p5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4" name="Google Shape;1284;p5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285" name="Google Shape;1285;p5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5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7" name="Google Shape;1287;p5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8" name="Google Shape;1288;p50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1" name="Google Shape;1291;p5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292" name="Google Shape;1292;p5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5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295" name="Google Shape;1295;p5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50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1st Core Component: Parser(grammar)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1"/>
          <p:cNvSpPr txBox="1"/>
          <p:nvPr>
            <p:ph type="title"/>
          </p:nvPr>
        </p:nvSpPr>
        <p:spPr>
          <a:xfrm>
            <a:off x="1828800" y="1970963"/>
            <a:ext cx="57561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pSp>
        <p:nvGrpSpPr>
          <p:cNvPr id="1303" name="Google Shape;1303;p51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304" name="Google Shape;1304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51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307" name="Google Shape;1307;p51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308" name="Google Shape;1308;p5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9" name="Google Shape;1309;p5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310" name="Google Shape;1310;p5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11" name="Google Shape;1311;p5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12" name="Google Shape;1312;p51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313" name="Google Shape;1313;p51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4" name="Google Shape;1314;p51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315" name="Google Shape;1315;p51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51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7" name="Google Shape;1317;p51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8" name="Google Shape;1318;p51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1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1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1" name="Google Shape;1321;p51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322" name="Google Shape;1322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51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325" name="Google Shape;1325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51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2nd Core Component: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52"/>
          <p:cNvGrpSpPr/>
          <p:nvPr/>
        </p:nvGrpSpPr>
        <p:grpSpPr>
          <a:xfrm>
            <a:off x="1107203" y="1527322"/>
            <a:ext cx="3205042" cy="1871827"/>
            <a:chOff x="715100" y="1600325"/>
            <a:chExt cx="2418900" cy="1412700"/>
          </a:xfrm>
        </p:grpSpPr>
        <p:sp>
          <p:nvSpPr>
            <p:cNvPr id="1333" name="Google Shape;1333;p5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4" name="Google Shape;1334;p5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35" name="Google Shape;1335;p5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36" name="Google Shape;1336;p5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37" name="Google Shape;1337;p52"/>
          <p:cNvGrpSpPr/>
          <p:nvPr/>
        </p:nvGrpSpPr>
        <p:grpSpPr>
          <a:xfrm>
            <a:off x="4991513" y="1527315"/>
            <a:ext cx="3205043" cy="1871827"/>
            <a:chOff x="715100" y="1600325"/>
            <a:chExt cx="2418900" cy="1412700"/>
          </a:xfrm>
        </p:grpSpPr>
        <p:sp>
          <p:nvSpPr>
            <p:cNvPr id="1338" name="Google Shape;1338;p5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9" name="Google Shape;1339;p5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40" name="Google Shape;1340;p5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1" name="Google Shape;1341;p5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42" name="Google Shape;1342;p52"/>
          <p:cNvSpPr txBox="1"/>
          <p:nvPr>
            <p:ph idx="13" type="subTitle"/>
          </p:nvPr>
        </p:nvSpPr>
        <p:spPr>
          <a:xfrm>
            <a:off x="5203841" y="2188875"/>
            <a:ext cx="278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</a:t>
            </a:r>
            <a:endParaRPr/>
          </a:p>
        </p:txBody>
      </p:sp>
      <p:sp>
        <p:nvSpPr>
          <p:cNvPr id="1343" name="Google Shape;1343;p52"/>
          <p:cNvSpPr txBox="1"/>
          <p:nvPr>
            <p:ph idx="7" type="subTitle"/>
          </p:nvPr>
        </p:nvSpPr>
        <p:spPr>
          <a:xfrm>
            <a:off x="1265100" y="2224338"/>
            <a:ext cx="278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  <p:sp>
        <p:nvSpPr>
          <p:cNvPr id="1344" name="Google Shape;1344;p52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2nd Core Component: Evaluation</a:t>
            </a:r>
            <a:endParaRPr/>
          </a:p>
        </p:txBody>
      </p:sp>
      <p:sp>
        <p:nvSpPr>
          <p:cNvPr id="1345" name="Google Shape;1345;p52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2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52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53"/>
          <p:cNvGrpSpPr/>
          <p:nvPr/>
        </p:nvGrpSpPr>
        <p:grpSpPr>
          <a:xfrm>
            <a:off x="1107203" y="1527322"/>
            <a:ext cx="3205042" cy="1871827"/>
            <a:chOff x="715100" y="1600325"/>
            <a:chExt cx="2418900" cy="1412700"/>
          </a:xfrm>
        </p:grpSpPr>
        <p:sp>
          <p:nvSpPr>
            <p:cNvPr id="1353" name="Google Shape;1353;p53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4" name="Google Shape;1354;p53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55" name="Google Shape;1355;p53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6" name="Google Shape;1356;p53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57" name="Google Shape;1357;p53"/>
          <p:cNvGrpSpPr/>
          <p:nvPr/>
        </p:nvGrpSpPr>
        <p:grpSpPr>
          <a:xfrm>
            <a:off x="4991513" y="1527315"/>
            <a:ext cx="3205043" cy="1871827"/>
            <a:chOff x="715100" y="1600325"/>
            <a:chExt cx="2418900" cy="1412700"/>
          </a:xfrm>
        </p:grpSpPr>
        <p:sp>
          <p:nvSpPr>
            <p:cNvPr id="1358" name="Google Shape;1358;p53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9E9E9E"/>
            </a:solidFill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53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60" name="Google Shape;1360;p53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1" name="Google Shape;1361;p53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E9E9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62" name="Google Shape;1362;p53"/>
          <p:cNvSpPr txBox="1"/>
          <p:nvPr>
            <p:ph idx="13" type="subTitle"/>
          </p:nvPr>
        </p:nvSpPr>
        <p:spPr>
          <a:xfrm>
            <a:off x="5203841" y="2188875"/>
            <a:ext cx="2780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Environmental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1363" name="Google Shape;1363;p53"/>
          <p:cNvSpPr txBox="1"/>
          <p:nvPr>
            <p:ph idx="7" type="subTitle"/>
          </p:nvPr>
        </p:nvSpPr>
        <p:spPr>
          <a:xfrm>
            <a:off x="1265100" y="2224338"/>
            <a:ext cx="278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  <p:sp>
        <p:nvSpPr>
          <p:cNvPr id="1364" name="Google Shape;1364;p53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2nd Core Component: Evaluation</a:t>
            </a:r>
            <a:endParaRPr/>
          </a:p>
        </p:txBody>
      </p:sp>
      <p:sp>
        <p:nvSpPr>
          <p:cNvPr id="1365" name="Google Shape;1365;p53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53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53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54"/>
          <p:cNvGrpSpPr/>
          <p:nvPr/>
        </p:nvGrpSpPr>
        <p:grpSpPr>
          <a:xfrm>
            <a:off x="1107203" y="1527322"/>
            <a:ext cx="3205042" cy="1871827"/>
            <a:chOff x="715100" y="1600325"/>
            <a:chExt cx="2418900" cy="1412700"/>
          </a:xfrm>
        </p:grpSpPr>
        <p:sp>
          <p:nvSpPr>
            <p:cNvPr id="1373" name="Google Shape;1373;p54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4" name="Google Shape;1374;p54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75" name="Google Shape;1375;p54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6" name="Google Shape;1376;p54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77" name="Google Shape;1377;p54"/>
          <p:cNvGrpSpPr/>
          <p:nvPr/>
        </p:nvGrpSpPr>
        <p:grpSpPr>
          <a:xfrm>
            <a:off x="4991513" y="1527315"/>
            <a:ext cx="3205043" cy="1871827"/>
            <a:chOff x="715100" y="1600325"/>
            <a:chExt cx="2418900" cy="1412700"/>
          </a:xfrm>
        </p:grpSpPr>
        <p:sp>
          <p:nvSpPr>
            <p:cNvPr id="1378" name="Google Shape;1378;p54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9" name="Google Shape;1379;p54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380" name="Google Shape;1380;p54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1" name="Google Shape;1381;p54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82" name="Google Shape;1382;p54"/>
          <p:cNvSpPr txBox="1"/>
          <p:nvPr>
            <p:ph idx="13" type="subTitle"/>
          </p:nvPr>
        </p:nvSpPr>
        <p:spPr>
          <a:xfrm>
            <a:off x="5203841" y="2188875"/>
            <a:ext cx="278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</a:t>
            </a:r>
            <a:endParaRPr/>
          </a:p>
        </p:txBody>
      </p:sp>
      <p:sp>
        <p:nvSpPr>
          <p:cNvPr id="1383" name="Google Shape;1383;p54"/>
          <p:cNvSpPr txBox="1"/>
          <p:nvPr>
            <p:ph idx="7" type="subTitle"/>
          </p:nvPr>
        </p:nvSpPr>
        <p:spPr>
          <a:xfrm>
            <a:off x="1265100" y="2224338"/>
            <a:ext cx="278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Substitution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384" name="Google Shape;1384;p54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2nd Core Component: Evaluation</a:t>
            </a:r>
            <a:endParaRPr/>
          </a:p>
        </p:txBody>
      </p:sp>
      <p:sp>
        <p:nvSpPr>
          <p:cNvPr id="1385" name="Google Shape;1385;p54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4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4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8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12" name="Google Shape;512;p28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28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14" name="Google Shape;514;p2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5" name="Google Shape;515;p2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6" name="Google Shape;516;p28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17" name="Google Shape;517;p28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28"/>
          <p:cNvSpPr txBox="1"/>
          <p:nvPr>
            <p:ph type="title"/>
          </p:nvPr>
        </p:nvSpPr>
        <p:spPr>
          <a:xfrm>
            <a:off x="2104125" y="1175463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Programing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Language</a:t>
            </a:r>
            <a:endParaRPr sz="3800"/>
          </a:p>
        </p:txBody>
      </p:sp>
      <p:sp>
        <p:nvSpPr>
          <p:cNvPr id="522" name="Google Shape;522;p28"/>
          <p:cNvSpPr txBox="1"/>
          <p:nvPr>
            <p:ph idx="1" type="subTitle"/>
          </p:nvPr>
        </p:nvSpPr>
        <p:spPr>
          <a:xfrm>
            <a:off x="2057400" y="2549021"/>
            <a:ext cx="5029200" cy="592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communicate instructions to a computer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Syntax</a:t>
            </a:r>
            <a:r>
              <a:rPr lang="en"/>
              <a:t> + </a:t>
            </a:r>
            <a:r>
              <a:rPr lang="en">
                <a:solidFill>
                  <a:schemeClr val="accent1"/>
                </a:solidFill>
              </a:rPr>
              <a:t>Semantics</a:t>
            </a:r>
            <a:r>
              <a:rPr lang="en"/>
              <a:t> by a formal language</a:t>
            </a:r>
            <a:endParaRPr/>
          </a:p>
        </p:txBody>
      </p:sp>
      <p:grpSp>
        <p:nvGrpSpPr>
          <p:cNvPr id="523" name="Google Shape;523;p28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24" name="Google Shape;524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8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27" name="Google Shape;527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30" name="Google Shape;530;p2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2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8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7" name="Google Shape;537;p28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8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42" name="Google Shape;542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5"/>
          <p:cNvSpPr txBox="1"/>
          <p:nvPr>
            <p:ph type="title"/>
          </p:nvPr>
        </p:nvSpPr>
        <p:spPr>
          <a:xfrm>
            <a:off x="1472050" y="3088700"/>
            <a:ext cx="64365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 x = 3 + 5 </a:t>
            </a:r>
            <a:r>
              <a:rPr lang="en" sz="3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</a:t>
            </a:r>
            <a:endParaRPr sz="3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 f = fun y -&gt; x + y </a:t>
            </a:r>
            <a:r>
              <a:rPr lang="en" sz="3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</a:t>
            </a:r>
            <a:endParaRPr sz="3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 x = 10 </a:t>
            </a:r>
            <a:r>
              <a:rPr lang="en" sz="3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</a:t>
            </a:r>
            <a:endParaRPr sz="3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f 2</a:t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393" name="Google Shape;1393;p5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394" name="Google Shape;1394;p5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5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397" name="Google Shape;1397;p5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398" name="Google Shape;1398;p5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9" name="Google Shape;1399;p5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400" name="Google Shape;1400;p5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01" name="Google Shape;1401;p5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02" name="Google Shape;1402;p5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403" name="Google Shape;1403;p5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4" name="Google Shape;1404;p5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405" name="Google Shape;1405;p5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5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7" name="Google Shape;1407;p5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8" name="Google Shape;1408;p55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5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5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5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412" name="Google Shape;1412;p5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5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415" name="Google Shape;1415;p5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55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2nd Core Component: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6"/>
          <p:cNvSpPr txBox="1"/>
          <p:nvPr>
            <p:ph type="title"/>
          </p:nvPr>
        </p:nvSpPr>
        <p:spPr>
          <a:xfrm>
            <a:off x="1802325" y="1819313"/>
            <a:ext cx="57561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Inference</a:t>
            </a:r>
            <a:endParaRPr/>
          </a:p>
        </p:txBody>
      </p:sp>
      <p:grpSp>
        <p:nvGrpSpPr>
          <p:cNvPr id="1423" name="Google Shape;1423;p56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424" name="Google Shape;1424;p5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56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427" name="Google Shape;1427;p56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428" name="Google Shape;1428;p56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9" name="Google Shape;1429;p56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430" name="Google Shape;1430;p56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31" name="Google Shape;1431;p56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32" name="Google Shape;1432;p56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433" name="Google Shape;1433;p56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4" name="Google Shape;1434;p56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435" name="Google Shape;1435;p56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56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7" name="Google Shape;1437;p56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8" name="Google Shape;1438;p56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6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6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56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442" name="Google Shape;1442;p5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56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445" name="Google Shape;1445;p5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7" name="Google Shape;1447;p56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3rd Core Component: Type Inference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57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1453" name="Google Shape;1453;p57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4" name="Google Shape;1454;p57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455" name="Google Shape;1455;p57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56" name="Google Shape;1456;p57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57" name="Google Shape;1457;p57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1458" name="Google Shape;1458;p57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9" name="Google Shape;1459;p57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460" name="Google Shape;1460;p57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1" name="Google Shape;1461;p57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62" name="Google Shape;1462;p57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1463" name="Google Shape;1463;p57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4" name="Google Shape;1464;p57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465" name="Google Shape;1465;p57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6" name="Google Shape;1466;p57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67" name="Google Shape;1467;p57"/>
          <p:cNvSpPr txBox="1"/>
          <p:nvPr>
            <p:ph idx="13" type="subTitle"/>
          </p:nvPr>
        </p:nvSpPr>
        <p:spPr>
          <a:xfrm>
            <a:off x="781538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</a:t>
            </a:r>
            <a:endParaRPr/>
          </a:p>
        </p:txBody>
      </p:sp>
      <p:sp>
        <p:nvSpPr>
          <p:cNvPr id="1468" name="Google Shape;1468;p57"/>
          <p:cNvSpPr txBox="1"/>
          <p:nvPr>
            <p:ph idx="7" type="subTitle"/>
          </p:nvPr>
        </p:nvSpPr>
        <p:spPr>
          <a:xfrm>
            <a:off x="3474750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Resolution</a:t>
            </a:r>
            <a:endParaRPr/>
          </a:p>
        </p:txBody>
      </p:sp>
      <p:sp>
        <p:nvSpPr>
          <p:cNvPr id="1469" name="Google Shape;1469;p57"/>
          <p:cNvSpPr txBox="1"/>
          <p:nvPr>
            <p:ph idx="8" type="subTitle"/>
          </p:nvPr>
        </p:nvSpPr>
        <p:spPr>
          <a:xfrm>
            <a:off x="6166650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Usage</a:t>
            </a:r>
            <a:endParaRPr/>
          </a:p>
        </p:txBody>
      </p:sp>
      <p:sp>
        <p:nvSpPr>
          <p:cNvPr id="1470" name="Google Shape;1470;p57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3rd Core Component- Semantic Analysis</a:t>
            </a:r>
            <a:endParaRPr/>
          </a:p>
        </p:txBody>
      </p:sp>
      <p:sp>
        <p:nvSpPr>
          <p:cNvPr id="1471" name="Google Shape;1471;p57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7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7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58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1479" name="Google Shape;1479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0" name="Google Shape;1480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481" name="Google Shape;1481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2" name="Google Shape;1482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83" name="Google Shape;1483;p58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1484" name="Google Shape;1484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5" name="Google Shape;1485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486" name="Google Shape;1486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7" name="Google Shape;1487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88" name="Google Shape;1488;p58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1489" name="Google Shape;1489;p58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0" name="Google Shape;1490;p58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491" name="Google Shape;1491;p58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2" name="Google Shape;1492;p58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93" name="Google Shape;1493;p58"/>
          <p:cNvSpPr txBox="1"/>
          <p:nvPr>
            <p:ph idx="13" type="subTitle"/>
          </p:nvPr>
        </p:nvSpPr>
        <p:spPr>
          <a:xfrm>
            <a:off x="781538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</a:t>
            </a:r>
            <a:endParaRPr/>
          </a:p>
        </p:txBody>
      </p:sp>
      <p:sp>
        <p:nvSpPr>
          <p:cNvPr id="1494" name="Google Shape;1494;p58"/>
          <p:cNvSpPr txBox="1"/>
          <p:nvPr>
            <p:ph idx="8" type="subTitle"/>
          </p:nvPr>
        </p:nvSpPr>
        <p:spPr>
          <a:xfrm>
            <a:off x="6166650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Validation Usage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495" name="Google Shape;1495;p58"/>
          <p:cNvSpPr txBox="1"/>
          <p:nvPr>
            <p:ph idx="7" type="subTitle"/>
          </p:nvPr>
        </p:nvSpPr>
        <p:spPr>
          <a:xfrm>
            <a:off x="3474750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Scope Resolution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496" name="Google Shape;1496;p58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3rd Core Component- Semantic Analysis</a:t>
            </a:r>
            <a:endParaRPr/>
          </a:p>
        </p:txBody>
      </p:sp>
      <p:sp>
        <p:nvSpPr>
          <p:cNvPr id="1497" name="Google Shape;1497;p58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8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8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8"/>
          <p:cNvSpPr txBox="1"/>
          <p:nvPr>
            <p:ph type="title"/>
          </p:nvPr>
        </p:nvSpPr>
        <p:spPr>
          <a:xfrm>
            <a:off x="715075" y="3472100"/>
            <a:ext cx="78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Fira Code"/>
                <a:ea typeface="Fira Code"/>
                <a:cs typeface="Fira Code"/>
                <a:sym typeface="Fira Code"/>
              </a:rPr>
              <a:t>(5 + 3) 								</a:t>
            </a:r>
            <a:r>
              <a:rPr b="1" i="1" lang="en" sz="2500">
                <a:latin typeface="Fira Code"/>
                <a:ea typeface="Fira Code"/>
                <a:cs typeface="Fira Code"/>
                <a:sym typeface="Fira Code"/>
              </a:rPr>
              <a:t>(* valid *)</a:t>
            </a:r>
            <a:endParaRPr b="1" i="1" sz="2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Fira Code"/>
                <a:ea typeface="Fira Code"/>
                <a:cs typeface="Fira Code"/>
                <a:sym typeface="Fira Code"/>
              </a:rPr>
              <a:t>(5 + “hello”) 						</a:t>
            </a:r>
            <a:r>
              <a:rPr i="1" lang="en" sz="2500">
                <a:latin typeface="Fira Code"/>
                <a:ea typeface="Fira Code"/>
                <a:cs typeface="Fira Code"/>
                <a:sym typeface="Fira Code"/>
              </a:rPr>
              <a:t>(* invalid *)</a:t>
            </a:r>
            <a:endParaRPr i="1" sz="25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5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1506" name="Google Shape;1506;p5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7" name="Google Shape;1507;p5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08" name="Google Shape;1508;p5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9" name="Google Shape;1509;p5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10" name="Google Shape;1510;p59"/>
          <p:cNvGrpSpPr/>
          <p:nvPr/>
        </p:nvGrpSpPr>
        <p:grpSpPr>
          <a:xfrm>
            <a:off x="557145" y="1600325"/>
            <a:ext cx="2418900" cy="1412700"/>
            <a:chOff x="715100" y="1600325"/>
            <a:chExt cx="2418900" cy="1412700"/>
          </a:xfrm>
        </p:grpSpPr>
        <p:sp>
          <p:nvSpPr>
            <p:cNvPr id="1511" name="Google Shape;1511;p5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2" name="Google Shape;1512;p5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13" name="Google Shape;1513;p5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4" name="Google Shape;1514;p5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15" name="Google Shape;1515;p59"/>
          <p:cNvGrpSpPr/>
          <p:nvPr/>
        </p:nvGrpSpPr>
        <p:grpSpPr>
          <a:xfrm>
            <a:off x="3329500" y="1600325"/>
            <a:ext cx="2418900" cy="1412700"/>
            <a:chOff x="715100" y="1600325"/>
            <a:chExt cx="2418900" cy="1412700"/>
          </a:xfrm>
        </p:grpSpPr>
        <p:sp>
          <p:nvSpPr>
            <p:cNvPr id="1516" name="Google Shape;1516;p5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7" name="Google Shape;1517;p5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18" name="Google Shape;1518;p5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9" name="Google Shape;1519;p5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20" name="Google Shape;1520;p59"/>
          <p:cNvSpPr txBox="1"/>
          <p:nvPr>
            <p:ph idx="13" type="subTitle"/>
          </p:nvPr>
        </p:nvSpPr>
        <p:spPr>
          <a:xfrm>
            <a:off x="3444463" y="218887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1521" name="Google Shape;1521;p59"/>
          <p:cNvSpPr txBox="1"/>
          <p:nvPr>
            <p:ph idx="8" type="subTitle"/>
          </p:nvPr>
        </p:nvSpPr>
        <p:spPr>
          <a:xfrm>
            <a:off x="6166650" y="2184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Validation Usage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522" name="Google Shape;1522;p59"/>
          <p:cNvSpPr txBox="1"/>
          <p:nvPr>
            <p:ph idx="7" type="subTitle"/>
          </p:nvPr>
        </p:nvSpPr>
        <p:spPr>
          <a:xfrm>
            <a:off x="640550" y="212847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Type</a:t>
            </a:r>
            <a:endParaRPr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Checking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523" name="Google Shape;1523;p59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3rd Core Component- Semantic Analysis</a:t>
            </a:r>
            <a:endParaRPr/>
          </a:p>
        </p:txBody>
      </p:sp>
      <p:sp>
        <p:nvSpPr>
          <p:cNvPr id="1524" name="Google Shape;1524;p59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59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9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60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3rd Core Component- Semantic Analysis</a:t>
            </a:r>
            <a:endParaRPr/>
          </a:p>
        </p:txBody>
      </p:sp>
      <p:sp>
        <p:nvSpPr>
          <p:cNvPr id="1532" name="Google Shape;1532;p60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0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60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60"/>
          <p:cNvSpPr txBox="1"/>
          <p:nvPr>
            <p:ph type="title"/>
          </p:nvPr>
        </p:nvSpPr>
        <p:spPr>
          <a:xfrm>
            <a:off x="669200" y="1268550"/>
            <a:ext cx="78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Let("</a:t>
            </a: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x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", Int 5, Add(</a:t>
            </a: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Var "x"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, Int 3)) </a:t>
            </a:r>
            <a:r>
              <a:rPr lang="en" sz="1600">
                <a:solidFill>
                  <a:srgbClr val="9E9E9E"/>
                </a:solidFill>
                <a:latin typeface="Fira Code"/>
                <a:ea typeface="Fira Code"/>
                <a:cs typeface="Fira Code"/>
                <a:sym typeface="Fira Code"/>
              </a:rPr>
              <a:t>(* AST *)</a:t>
            </a:r>
            <a:endParaRPr sz="1600">
              <a:solidFill>
                <a:srgbClr val="9E9E9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let rec eval expr env =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match expr with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Int n -&gt; n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Var </a:t>
            </a:r>
            <a:r>
              <a:rPr b="1"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name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-&gt; (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    match List.assoc_opt name env with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    | Some value -&gt; value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    | </a:t>
            </a:r>
            <a:r>
              <a:rPr b="1"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None</a:t>
            </a: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-&gt; </a:t>
            </a:r>
            <a:r>
              <a:rPr b="1"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failwith</a:t>
            </a: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("Undefined variable: " ^ name))</a:t>
            </a:r>
            <a:endParaRPr sz="16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Let (name, value, body) -&gt;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    let value = eval value env in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    let new_env = (name, value) :: env in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    eval body new_env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61"/>
          <p:cNvGrpSpPr/>
          <p:nvPr/>
        </p:nvGrpSpPr>
        <p:grpSpPr>
          <a:xfrm>
            <a:off x="3266858" y="1600325"/>
            <a:ext cx="2418900" cy="1412700"/>
            <a:chOff x="715100" y="1600325"/>
            <a:chExt cx="2418900" cy="1412700"/>
          </a:xfrm>
        </p:grpSpPr>
        <p:sp>
          <p:nvSpPr>
            <p:cNvPr id="1541" name="Google Shape;1541;p6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2" name="Google Shape;1542;p6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43" name="Google Shape;1543;p6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4" name="Google Shape;1544;p6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5" name="Google Shape;1545;p61"/>
          <p:cNvGrpSpPr/>
          <p:nvPr/>
        </p:nvGrpSpPr>
        <p:grpSpPr>
          <a:xfrm>
            <a:off x="557145" y="1600325"/>
            <a:ext cx="2418900" cy="1412700"/>
            <a:chOff x="715100" y="1600325"/>
            <a:chExt cx="2418900" cy="1412700"/>
          </a:xfrm>
        </p:grpSpPr>
        <p:sp>
          <p:nvSpPr>
            <p:cNvPr id="1546" name="Google Shape;1546;p6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rgbClr val="C2C2C2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7" name="Google Shape;1547;p6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48" name="Google Shape;1548;p6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9" name="Google Shape;1549;p6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2C2C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50" name="Google Shape;1550;p61"/>
          <p:cNvGrpSpPr/>
          <p:nvPr/>
        </p:nvGrpSpPr>
        <p:grpSpPr>
          <a:xfrm>
            <a:off x="6117550" y="1600325"/>
            <a:ext cx="2418900" cy="1412700"/>
            <a:chOff x="715100" y="1600325"/>
            <a:chExt cx="2418900" cy="1412700"/>
          </a:xfrm>
        </p:grpSpPr>
        <p:sp>
          <p:nvSpPr>
            <p:cNvPr id="1551" name="Google Shape;1551;p6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4" name="Google Shape;1554;p6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55" name="Google Shape;1555;p61"/>
          <p:cNvSpPr txBox="1"/>
          <p:nvPr>
            <p:ph idx="13" type="subTitle"/>
          </p:nvPr>
        </p:nvSpPr>
        <p:spPr>
          <a:xfrm>
            <a:off x="6232538" y="22451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556" name="Google Shape;1556;p61"/>
          <p:cNvSpPr txBox="1"/>
          <p:nvPr>
            <p:ph idx="8" type="subTitle"/>
          </p:nvPr>
        </p:nvSpPr>
        <p:spPr>
          <a:xfrm>
            <a:off x="3318100" y="21798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Scope</a:t>
            </a:r>
            <a:endParaRPr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Resolution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557" name="Google Shape;1557;p61"/>
          <p:cNvSpPr txBox="1"/>
          <p:nvPr>
            <p:ph idx="7" type="subTitle"/>
          </p:nvPr>
        </p:nvSpPr>
        <p:spPr>
          <a:xfrm>
            <a:off x="640550" y="220467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Type</a:t>
            </a:r>
            <a:endParaRPr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C2C2"/>
                </a:solidFill>
              </a:rPr>
              <a:t>Checking</a:t>
            </a:r>
            <a:endParaRPr>
              <a:solidFill>
                <a:srgbClr val="C2C2C2"/>
              </a:solidFill>
            </a:endParaRPr>
          </a:p>
        </p:txBody>
      </p:sp>
      <p:sp>
        <p:nvSpPr>
          <p:cNvPr id="1558" name="Google Shape;1558;p61"/>
          <p:cNvSpPr txBox="1"/>
          <p:nvPr>
            <p:ph type="title"/>
          </p:nvPr>
        </p:nvSpPr>
        <p:spPr>
          <a:xfrm>
            <a:off x="715100" y="768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The 3rd Core Component- Semantic Analysis</a:t>
            </a:r>
            <a:endParaRPr/>
          </a:p>
        </p:txBody>
      </p:sp>
      <p:sp>
        <p:nvSpPr>
          <p:cNvPr id="1559" name="Google Shape;1559;p61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61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61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61"/>
          <p:cNvSpPr txBox="1"/>
          <p:nvPr>
            <p:ph type="title"/>
          </p:nvPr>
        </p:nvSpPr>
        <p:spPr>
          <a:xfrm>
            <a:off x="715075" y="3472100"/>
            <a:ext cx="78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Fira Code"/>
                <a:ea typeface="Fira Code"/>
                <a:cs typeface="Fira Code"/>
                <a:sym typeface="Fira Code"/>
              </a:rPr>
              <a:t>add(a: int, b: int)	</a:t>
            </a:r>
            <a:r>
              <a:rPr lang="en" sz="2500">
                <a:latin typeface="Fira Code"/>
                <a:ea typeface="Fira Code"/>
                <a:cs typeface="Fira Code"/>
                <a:sym typeface="Fira Code"/>
              </a:rPr>
              <a:t>				</a:t>
            </a:r>
            <a:endParaRPr sz="2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Fira Code"/>
                <a:ea typeface="Fira Code"/>
                <a:cs typeface="Fira Code"/>
                <a:sym typeface="Fira Code"/>
              </a:rPr>
              <a:t>add(5, “hello”) 					</a:t>
            </a:r>
            <a:r>
              <a:rPr i="1" lang="en" sz="2500">
                <a:latin typeface="Fira Code"/>
                <a:ea typeface="Fira Code"/>
                <a:cs typeface="Fira Code"/>
                <a:sym typeface="Fira Code"/>
              </a:rPr>
              <a:t>(* invalid *)</a:t>
            </a:r>
            <a:endParaRPr i="1" sz="25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6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568" name="Google Shape;1568;p6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6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581" name="Google Shape;1581;p62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6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588" name="Google Shape;1588;p6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9" name="Google Shape;1589;p6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590" name="Google Shape;1590;p6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1" name="Google Shape;1591;p6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2" name="Google Shape;1592;p6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93" name="Google Shape;1593;p6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4" name="Google Shape;1594;p6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95" name="Google Shape;1595;p6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6" name="Google Shape;1596;p6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97" name="Google Shape;1597;p62"/>
          <p:cNvSpPr txBox="1"/>
          <p:nvPr>
            <p:ph idx="2" type="title"/>
          </p:nvPr>
        </p:nvSpPr>
        <p:spPr>
          <a:xfrm>
            <a:off x="817750" y="679350"/>
            <a:ext cx="14982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98" name="Google Shape;1598;p62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Building a Simple Interpreter</a:t>
            </a:r>
            <a:endParaRPr sz="2300"/>
          </a:p>
        </p:txBody>
      </p:sp>
      <p:grpSp>
        <p:nvGrpSpPr>
          <p:cNvPr id="1599" name="Google Shape;1599;p62"/>
          <p:cNvGrpSpPr/>
          <p:nvPr/>
        </p:nvGrpSpPr>
        <p:grpSpPr>
          <a:xfrm>
            <a:off x="1828850" y="3666698"/>
            <a:ext cx="5577850" cy="1202815"/>
            <a:chOff x="1828840" y="3371688"/>
            <a:chExt cx="5577850" cy="1463100"/>
          </a:xfrm>
        </p:grpSpPr>
        <p:sp>
          <p:nvSpPr>
            <p:cNvPr id="1600" name="Google Shape;1600;p6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Google Shape;1602;p6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3" name="Google Shape;1603;p62"/>
          <p:cNvSpPr txBox="1"/>
          <p:nvPr>
            <p:ph idx="1" type="subTitle"/>
          </p:nvPr>
        </p:nvSpPr>
        <p:spPr>
          <a:xfrm>
            <a:off x="2286000" y="4039500"/>
            <a:ext cx="4904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all Lexer, Parser and Semantic Analysis together!</a:t>
            </a:r>
            <a:endParaRPr/>
          </a:p>
        </p:txBody>
      </p:sp>
      <p:grpSp>
        <p:nvGrpSpPr>
          <p:cNvPr id="1604" name="Google Shape;1604;p6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605" name="Google Shape;1605;p6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62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62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62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6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611" name="Google Shape;1611;p6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63"/>
          <p:cNvSpPr txBox="1"/>
          <p:nvPr>
            <p:ph type="title"/>
          </p:nvPr>
        </p:nvSpPr>
        <p:spPr>
          <a:xfrm>
            <a:off x="3016400" y="2402650"/>
            <a:ext cx="3389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Tokenizing</a:t>
            </a:r>
            <a:br>
              <a:rPr lang="en" sz="4100">
                <a:latin typeface="Fira Code"/>
                <a:ea typeface="Fira Code"/>
                <a:cs typeface="Fira Code"/>
                <a:sym typeface="Fira Code"/>
              </a:rPr>
            </a:b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(lexer)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618" name="Google Shape;1618;p63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619" name="Google Shape;1619;p6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63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622" name="Google Shape;1622;p63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623" name="Google Shape;1623;p6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4" name="Google Shape;1624;p6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625" name="Google Shape;1625;p6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26" name="Google Shape;1626;p6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27" name="Google Shape;1627;p63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628" name="Google Shape;1628;p63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9" name="Google Shape;1629;p63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630" name="Google Shape;1630;p63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63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2" name="Google Shape;1632;p63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3" name="Google Shape;1633;p63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63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63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6" name="Google Shape;1636;p63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637" name="Google Shape;1637;p6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63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640" name="Google Shape;1640;p6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63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64"/>
          <p:cNvSpPr txBox="1"/>
          <p:nvPr>
            <p:ph type="title"/>
          </p:nvPr>
        </p:nvSpPr>
        <p:spPr>
          <a:xfrm>
            <a:off x="3244675" y="2402650"/>
            <a:ext cx="2873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Parsing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648" name="Google Shape;1648;p64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649" name="Google Shape;1649;p64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64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652" name="Google Shape;1652;p64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653" name="Google Shape;1653;p6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4" name="Google Shape;1654;p6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655" name="Google Shape;1655;p6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56" name="Google Shape;1656;p6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57" name="Google Shape;1657;p64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658" name="Google Shape;1658;p64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9" name="Google Shape;1659;p64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660" name="Google Shape;1660;p64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64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2" name="Google Shape;1662;p64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3" name="Google Shape;1663;p6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6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6" name="Google Shape;1666;p64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667" name="Google Shape;1667;p6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64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670" name="Google Shape;1670;p64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4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2" name="Google Shape;1672;p64"/>
          <p:cNvSpPr txBox="1"/>
          <p:nvPr/>
        </p:nvSpPr>
        <p:spPr>
          <a:xfrm>
            <a:off x="2104125" y="1351050"/>
            <a:ext cx="51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29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49" name="Google Shape;549;p29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29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51" name="Google Shape;551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2" name="Google Shape;552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3" name="Google Shape;553;p29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54" name="Google Shape;554;p29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8" name="Google Shape;558;p29"/>
          <p:cNvSpPr txBox="1"/>
          <p:nvPr>
            <p:ph type="title"/>
          </p:nvPr>
        </p:nvSpPr>
        <p:spPr>
          <a:xfrm>
            <a:off x="2104125" y="1175463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Small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Language</a:t>
            </a:r>
            <a:endParaRPr sz="3800"/>
          </a:p>
        </p:txBody>
      </p:sp>
      <p:sp>
        <p:nvSpPr>
          <p:cNvPr id="559" name="Google Shape;559;p29"/>
          <p:cNvSpPr txBox="1"/>
          <p:nvPr>
            <p:ph idx="1" type="subTitle"/>
          </p:nvPr>
        </p:nvSpPr>
        <p:spPr>
          <a:xfrm>
            <a:off x="2057400" y="2549028"/>
            <a:ext cx="5029200" cy="1051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domain-specific or </a:t>
            </a:r>
            <a:r>
              <a:rPr b="1" lang="en">
                <a:solidFill>
                  <a:schemeClr val="accent1"/>
                </a:solidFill>
              </a:rPr>
              <a:t>minimal</a:t>
            </a:r>
            <a:r>
              <a:rPr b="1" lang="en"/>
              <a:t> programming language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Simple syntax and semantics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Learn quickly and easily</a:t>
            </a:r>
            <a:endParaRPr/>
          </a:p>
        </p:txBody>
      </p:sp>
      <p:grpSp>
        <p:nvGrpSpPr>
          <p:cNvPr id="560" name="Google Shape;560;p29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61" name="Google Shape;561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9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64" name="Google Shape;564;p2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9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67" name="Google Shape;567;p2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9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71" name="Google Shape;571;p29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9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3" name="Google Shape;573;p29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4" name="Google Shape;574;p29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9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79" name="Google Shape;579;p2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65"/>
          <p:cNvSpPr txBox="1"/>
          <p:nvPr>
            <p:ph type="title"/>
          </p:nvPr>
        </p:nvSpPr>
        <p:spPr>
          <a:xfrm>
            <a:off x="2992375" y="2402650"/>
            <a:ext cx="337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Evaluation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678" name="Google Shape;1678;p6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679" name="Google Shape;1679;p6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5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1" name="Google Shape;1681;p6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682" name="Google Shape;1682;p6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683" name="Google Shape;1683;p6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4" name="Google Shape;1684;p6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685" name="Google Shape;1685;p6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86" name="Google Shape;1686;p6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87" name="Google Shape;1687;p6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688" name="Google Shape;1688;p6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9" name="Google Shape;1689;p6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690" name="Google Shape;1690;p6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6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2" name="Google Shape;1692;p6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3" name="Google Shape;1693;p65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65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65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6" name="Google Shape;1696;p6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697" name="Google Shape;1697;p6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6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700" name="Google Shape;1700;p6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2" name="Google Shape;1702;p65"/>
          <p:cNvSpPr txBox="1"/>
          <p:nvPr/>
        </p:nvSpPr>
        <p:spPr>
          <a:xfrm>
            <a:off x="2104125" y="1351050"/>
            <a:ext cx="51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66"/>
          <p:cNvSpPr txBox="1"/>
          <p:nvPr>
            <p:ph type="title"/>
          </p:nvPr>
        </p:nvSpPr>
        <p:spPr>
          <a:xfrm>
            <a:off x="2256525" y="2783650"/>
            <a:ext cx="41412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rec </a:t>
            </a: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eval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600">
                <a:solidFill>
                  <a:srgbClr val="188038"/>
                </a:solidFill>
                <a:latin typeface="Fira Code"/>
                <a:ea typeface="Fira Code"/>
                <a:cs typeface="Fira Code"/>
                <a:sym typeface="Fira Code"/>
              </a:rPr>
              <a:t>expr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=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match </a:t>
            </a:r>
            <a:r>
              <a:rPr lang="en" sz="1600">
                <a:solidFill>
                  <a:srgbClr val="188038"/>
                </a:solidFill>
                <a:latin typeface="Fira Code"/>
                <a:ea typeface="Fira Code"/>
                <a:cs typeface="Fira Code"/>
                <a:sym typeface="Fira Code"/>
              </a:rPr>
              <a:t>expr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with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</a:t>
            </a: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n -&gt; n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</a:t>
            </a: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Add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(left, right) -&gt; 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eval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left + </a:t>
            </a: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eval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right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</a:t>
            </a: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Mul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(left, right) -&gt; 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eval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left * </a:t>
            </a: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eval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right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 | </a:t>
            </a: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Paren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 e -&gt; eval e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708" name="Google Shape;1708;p66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709" name="Google Shape;1709;p6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66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712" name="Google Shape;1712;p66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713" name="Google Shape;1713;p66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4" name="Google Shape;1714;p66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715" name="Google Shape;1715;p66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16" name="Google Shape;1716;p66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17" name="Google Shape;1717;p66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718" name="Google Shape;1718;p66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9" name="Google Shape;1719;p66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720" name="Google Shape;1720;p66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66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22" name="Google Shape;1722;p66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3" name="Google Shape;1723;p66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66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66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6" name="Google Shape;1726;p66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727" name="Google Shape;1727;p6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66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730" name="Google Shape;1730;p6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66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7"/>
          <p:cNvSpPr txBox="1"/>
          <p:nvPr>
            <p:ph type="title"/>
          </p:nvPr>
        </p:nvSpPr>
        <p:spPr>
          <a:xfrm>
            <a:off x="2504275" y="2436450"/>
            <a:ext cx="47469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Fira Code"/>
                <a:ea typeface="Fira Code"/>
                <a:cs typeface="Fira Code"/>
                <a:sym typeface="Fira Code"/>
              </a:rPr>
              <a:t>3 + 5 * (10 - 2</a:t>
            </a:r>
            <a:r>
              <a:rPr lang="en" sz="3600"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52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738" name="Google Shape;1738;p67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739" name="Google Shape;1739;p6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7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67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742" name="Google Shape;1742;p6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743" name="Google Shape;1743;p6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4" name="Google Shape;1744;p6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745" name="Google Shape;1745;p6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46" name="Google Shape;1746;p6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47" name="Google Shape;1747;p6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748" name="Google Shape;1748;p6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9" name="Google Shape;1749;p6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750" name="Google Shape;1750;p6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6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2" name="Google Shape;1752;p6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3" name="Google Shape;1753;p67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67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67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6" name="Google Shape;1756;p67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757" name="Google Shape;1757;p6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9" name="Google Shape;1759;p67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760" name="Google Shape;1760;p6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67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68"/>
          <p:cNvSpPr txBox="1"/>
          <p:nvPr>
            <p:ph type="title"/>
          </p:nvPr>
        </p:nvSpPr>
        <p:spPr>
          <a:xfrm>
            <a:off x="1806075" y="3198450"/>
            <a:ext cx="5748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latin typeface="Fira Code"/>
                <a:ea typeface="Fira Code"/>
                <a:cs typeface="Fira Code"/>
                <a:sym typeface="Fira Code"/>
              </a:rPr>
              <a:t>[INT 3; </a:t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latin typeface="Fira Code"/>
                <a:ea typeface="Fira Code"/>
                <a:cs typeface="Fira Code"/>
                <a:sym typeface="Fira Code"/>
              </a:rPr>
              <a:t>PLUS; INT 5; MULT; LPAREN; INT 10; MINUS; INT 2; RPAREN; EOF]</a:t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768" name="Google Shape;1768;p68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769" name="Google Shape;1769;p6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68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772" name="Google Shape;1772;p6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773" name="Google Shape;1773;p6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4" name="Google Shape;1774;p6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775" name="Google Shape;1775;p6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76" name="Google Shape;1776;p6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77" name="Google Shape;1777;p6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778" name="Google Shape;1778;p6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9" name="Google Shape;1779;p6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780" name="Google Shape;1780;p6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6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2" name="Google Shape;1782;p6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3" name="Google Shape;1783;p68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6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6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6" name="Google Shape;1786;p68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787" name="Google Shape;1787;p6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68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790" name="Google Shape;1790;p6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2" name="Google Shape;1792;p68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69"/>
          <p:cNvSpPr txBox="1"/>
          <p:nvPr>
            <p:ph type="title"/>
          </p:nvPr>
        </p:nvSpPr>
        <p:spPr>
          <a:xfrm>
            <a:off x="1806075" y="3198450"/>
            <a:ext cx="5748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latin typeface="Fira Code"/>
                <a:ea typeface="Fira Code"/>
                <a:cs typeface="Fira Code"/>
                <a:sym typeface="Fira Code"/>
              </a:rPr>
              <a:t>Add(Int 3, Mul(Int 5, Paren(Sub(Int 10, Int 2))))</a:t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798" name="Google Shape;1798;p6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799" name="Google Shape;1799;p6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6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802" name="Google Shape;1802;p6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803" name="Google Shape;1803;p6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4" name="Google Shape;1804;p6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805" name="Google Shape;1805;p6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06" name="Google Shape;1806;p6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807" name="Google Shape;1807;p6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808" name="Google Shape;1808;p6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9" name="Google Shape;1809;p6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810" name="Google Shape;1810;p6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6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2" name="Google Shape;1812;p6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3" name="Google Shape;1813;p69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6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6" name="Google Shape;1816;p6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817" name="Google Shape;1817;p6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6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820" name="Google Shape;1820;p6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69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70"/>
          <p:cNvSpPr txBox="1"/>
          <p:nvPr>
            <p:ph type="title"/>
          </p:nvPr>
        </p:nvSpPr>
        <p:spPr>
          <a:xfrm>
            <a:off x="2339475" y="2123025"/>
            <a:ext cx="4758600" cy="17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latin typeface="Fira Code"/>
                <a:ea typeface="Fira Code"/>
                <a:cs typeface="Fira Code"/>
                <a:sym typeface="Fira Code"/>
              </a:rPr>
              <a:t>Evaluation</a:t>
            </a:r>
            <a:r>
              <a:rPr lang="en" sz="3300">
                <a:latin typeface="Fira Code"/>
                <a:ea typeface="Fira Code"/>
                <a:cs typeface="Fira Code"/>
                <a:sym typeface="Fira Code"/>
              </a:rPr>
              <a:t> result</a:t>
            </a:r>
            <a:endParaRPr sz="33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43</a:t>
            </a:r>
            <a:endParaRPr b="1" sz="33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828" name="Google Shape;1828;p7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829" name="Google Shape;1829;p7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7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832" name="Google Shape;1832;p7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833" name="Google Shape;1833;p7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34" name="Google Shape;1834;p7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835" name="Google Shape;1835;p7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36" name="Google Shape;1836;p7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837" name="Google Shape;1837;p7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838" name="Google Shape;1838;p7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39" name="Google Shape;1839;p7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840" name="Google Shape;1840;p7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7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2" name="Google Shape;1842;p7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3" name="Google Shape;1843;p70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7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7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6" name="Google Shape;1846;p7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847" name="Google Shape;1847;p7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7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850" name="Google Shape;1850;p7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2" name="Google Shape;1852;p70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Building a Simple Interpreter: Evaluation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71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858" name="Google Shape;1858;p71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1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1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1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1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1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1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1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1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1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1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1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71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871" name="Google Shape;1871;p71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1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1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1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1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1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7" name="Google Shape;1877;p71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878" name="Google Shape;1878;p71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9" name="Google Shape;1879;p71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880" name="Google Shape;1880;p71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81" name="Google Shape;1881;p71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882" name="Google Shape;1882;p71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883" name="Google Shape;1883;p7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4" name="Google Shape;1884;p7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85" name="Google Shape;1885;p71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86" name="Google Shape;1886;p71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87" name="Google Shape;1887;p71"/>
          <p:cNvSpPr txBox="1"/>
          <p:nvPr>
            <p:ph idx="2" type="title"/>
          </p:nvPr>
        </p:nvSpPr>
        <p:spPr>
          <a:xfrm>
            <a:off x="817750" y="679350"/>
            <a:ext cx="14982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88" name="Google Shape;1888;p71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3"/>
                </a:solidFill>
              </a:rPr>
              <a:t>Cat</a:t>
            </a:r>
            <a:r>
              <a:rPr lang="en" sz="4400"/>
              <a:t>culator</a:t>
            </a:r>
            <a:endParaRPr sz="4400"/>
          </a:p>
        </p:txBody>
      </p:sp>
      <p:grpSp>
        <p:nvGrpSpPr>
          <p:cNvPr id="1889" name="Google Shape;1889;p71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1890" name="Google Shape;1890;p71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1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2" name="Google Shape;1892;p71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3" name="Google Shape;1893;p71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Code walk through</a:t>
            </a:r>
            <a:endParaRPr/>
          </a:p>
        </p:txBody>
      </p:sp>
      <p:grpSp>
        <p:nvGrpSpPr>
          <p:cNvPr id="1894" name="Google Shape;1894;p71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895" name="Google Shape;1895;p7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7" name="Google Shape;1897;p71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71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71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0" name="Google Shape;1900;p71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901" name="Google Shape;1901;p7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7" name="Google Shape;1907;p7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908" name="Google Shape;1908;p7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2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2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2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2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2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2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2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2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7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1921" name="Google Shape;1921;p72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2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2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2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2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2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7" name="Google Shape;1927;p7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1928" name="Google Shape;1928;p7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7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930" name="Google Shape;1930;p7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1" name="Google Shape;1931;p7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932" name="Google Shape;1932;p7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33" name="Google Shape;1933;p7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4" name="Google Shape;1934;p7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35" name="Google Shape;1935;p7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6" name="Google Shape;1936;p7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37" name="Google Shape;1937;p72"/>
          <p:cNvSpPr txBox="1"/>
          <p:nvPr>
            <p:ph idx="2" type="title"/>
          </p:nvPr>
        </p:nvSpPr>
        <p:spPr>
          <a:xfrm>
            <a:off x="817750" y="679350"/>
            <a:ext cx="14982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938" name="Google Shape;1938;p72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Practical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Applications</a:t>
            </a:r>
            <a:endParaRPr sz="4400"/>
          </a:p>
        </p:txBody>
      </p:sp>
      <p:grpSp>
        <p:nvGrpSpPr>
          <p:cNvPr id="1939" name="Google Shape;1939;p72"/>
          <p:cNvGrpSpPr/>
          <p:nvPr/>
        </p:nvGrpSpPr>
        <p:grpSpPr>
          <a:xfrm>
            <a:off x="1828850" y="3736865"/>
            <a:ext cx="5577850" cy="1132586"/>
            <a:chOff x="1828840" y="3371688"/>
            <a:chExt cx="5577850" cy="1463100"/>
          </a:xfrm>
        </p:grpSpPr>
        <p:sp>
          <p:nvSpPr>
            <p:cNvPr id="1940" name="Google Shape;1940;p7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2" name="Google Shape;1942;p7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3" name="Google Shape;1943;p72"/>
          <p:cNvSpPr txBox="1"/>
          <p:nvPr>
            <p:ph idx="1" type="subTitle"/>
          </p:nvPr>
        </p:nvSpPr>
        <p:spPr>
          <a:xfrm>
            <a:off x="2286050" y="412844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what’s good for making a programming language?</a:t>
            </a:r>
            <a:endParaRPr/>
          </a:p>
        </p:txBody>
      </p:sp>
      <p:grpSp>
        <p:nvGrpSpPr>
          <p:cNvPr id="1944" name="Google Shape;1944;p7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1945" name="Google Shape;1945;p7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72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72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72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7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1951" name="Google Shape;1951;p7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73"/>
          <p:cNvSpPr txBox="1"/>
          <p:nvPr>
            <p:ph type="title"/>
          </p:nvPr>
        </p:nvSpPr>
        <p:spPr>
          <a:xfrm>
            <a:off x="2576025" y="2349000"/>
            <a:ext cx="4208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>
                <a:latin typeface="Fira Code"/>
                <a:ea typeface="Fira Code"/>
                <a:cs typeface="Fira Code"/>
                <a:sym typeface="Fira Code"/>
              </a:rPr>
              <a:t>Challenges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 😭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958" name="Google Shape;1958;p73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959" name="Google Shape;1959;p7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3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1" name="Google Shape;1961;p73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962" name="Google Shape;1962;p73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963" name="Google Shape;1963;p7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4" name="Google Shape;1964;p7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965" name="Google Shape;1965;p7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66" name="Google Shape;1966;p7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67" name="Google Shape;1967;p73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968" name="Google Shape;1968;p73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9" name="Google Shape;1969;p73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970" name="Google Shape;1970;p73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1" name="Google Shape;1971;p73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72" name="Google Shape;1972;p73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3" name="Google Shape;1973;p73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73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73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73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977" name="Google Shape;1977;p7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73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980" name="Google Shape;1980;p7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2" name="Google Shape;1982;p73"/>
          <p:cNvSpPr txBox="1"/>
          <p:nvPr/>
        </p:nvSpPr>
        <p:spPr>
          <a:xfrm>
            <a:off x="2104125" y="1351050"/>
            <a:ext cx="51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Practical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Applications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3" name="Google Shape;1983;p73"/>
          <p:cNvSpPr txBox="1"/>
          <p:nvPr>
            <p:ph type="title"/>
          </p:nvPr>
        </p:nvSpPr>
        <p:spPr>
          <a:xfrm>
            <a:off x="1538475" y="3053075"/>
            <a:ext cx="61980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Fira Code"/>
                <a:ea typeface="Fira Code"/>
                <a:cs typeface="Fira Code"/>
                <a:sym typeface="Fira Code"/>
              </a:rPr>
              <a:t>Polymorphism, mutability, scoping rules</a:t>
            </a:r>
            <a:endParaRPr sz="20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4"/>
          <p:cNvSpPr txBox="1"/>
          <p:nvPr>
            <p:ph type="title"/>
          </p:nvPr>
        </p:nvSpPr>
        <p:spPr>
          <a:xfrm>
            <a:off x="2576025" y="2349000"/>
            <a:ext cx="4208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>
                <a:latin typeface="Fira Code"/>
                <a:ea typeface="Fira Code"/>
                <a:cs typeface="Fira Code"/>
                <a:sym typeface="Fira Code"/>
              </a:rPr>
              <a:t>Challenges</a:t>
            </a:r>
            <a:r>
              <a:rPr lang="en" sz="4100">
                <a:latin typeface="Fira Code"/>
                <a:ea typeface="Fira Code"/>
                <a:cs typeface="Fira Code"/>
                <a:sym typeface="Fira Code"/>
              </a:rPr>
              <a:t> 😭</a:t>
            </a:r>
            <a:endParaRPr sz="41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989" name="Google Shape;1989;p74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990" name="Google Shape;1990;p74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4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2" name="Google Shape;1992;p74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1993" name="Google Shape;1993;p74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994" name="Google Shape;1994;p7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5" name="Google Shape;1995;p7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996" name="Google Shape;1996;p7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7" name="Google Shape;1997;p7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98" name="Google Shape;1998;p74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999" name="Google Shape;1999;p74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00" name="Google Shape;2000;p74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2001" name="Google Shape;2001;p74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74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03" name="Google Shape;2003;p74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4" name="Google Shape;2004;p7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7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7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7" name="Google Shape;2007;p74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2008" name="Google Shape;2008;p7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4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74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2011" name="Google Shape;2011;p74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4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74"/>
          <p:cNvSpPr txBox="1"/>
          <p:nvPr/>
        </p:nvSpPr>
        <p:spPr>
          <a:xfrm>
            <a:off x="2104125" y="1351050"/>
            <a:ext cx="51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Practical Applications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14" name="Google Shape;2014;p74"/>
          <p:cNvSpPr txBox="1"/>
          <p:nvPr>
            <p:ph type="title"/>
          </p:nvPr>
        </p:nvSpPr>
        <p:spPr>
          <a:xfrm>
            <a:off x="1538475" y="3053075"/>
            <a:ext cx="61980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Fira Code"/>
                <a:ea typeface="Fira Code"/>
                <a:cs typeface="Fira Code"/>
                <a:sym typeface="Fira Code"/>
              </a:rPr>
              <a:t>Evaluation model vs. System complexity</a:t>
            </a:r>
            <a:endParaRPr sz="20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86" name="Google Shape;586;p30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99" name="Google Shape;599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0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606" name="Google Shape;606;p3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3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08" name="Google Shape;608;p3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9" name="Google Shape;609;p3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10" name="Google Shape;610;p3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11" name="Google Shape;61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Google Shape;61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3" name="Google Shape;613;p3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4" name="Google Shape;614;p3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5" name="Google Shape;615;p30"/>
          <p:cNvSpPr txBox="1"/>
          <p:nvPr>
            <p:ph idx="2" type="title"/>
          </p:nvPr>
        </p:nvSpPr>
        <p:spPr>
          <a:xfrm>
            <a:off x="817750" y="679350"/>
            <a:ext cx="14982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6" name="Google Shape;616;p30"/>
          <p:cNvSpPr txBox="1"/>
          <p:nvPr>
            <p:ph type="title"/>
          </p:nvPr>
        </p:nvSpPr>
        <p:spPr>
          <a:xfrm>
            <a:off x="2692400" y="2299400"/>
            <a:ext cx="3657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Syntax</a:t>
            </a:r>
            <a:endParaRPr sz="7000"/>
          </a:p>
        </p:txBody>
      </p:sp>
      <p:grpSp>
        <p:nvGrpSpPr>
          <p:cNvPr id="617" name="Google Shape;617;p30"/>
          <p:cNvGrpSpPr/>
          <p:nvPr/>
        </p:nvGrpSpPr>
        <p:grpSpPr>
          <a:xfrm>
            <a:off x="1783125" y="3627162"/>
            <a:ext cx="5577850" cy="1077281"/>
            <a:chOff x="1828840" y="3371688"/>
            <a:chExt cx="5577850" cy="1463100"/>
          </a:xfrm>
        </p:grpSpPr>
        <p:sp>
          <p:nvSpPr>
            <p:cNvPr id="618" name="Google Shape;618;p30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0" name="Google Shape;620;p30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30"/>
          <p:cNvSpPr txBox="1"/>
          <p:nvPr>
            <p:ph idx="1" type="subTitle"/>
          </p:nvPr>
        </p:nvSpPr>
        <p:spPr>
          <a:xfrm>
            <a:off x="2286000" y="39970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human language to a programming language</a:t>
            </a:r>
            <a:endParaRPr/>
          </a:p>
        </p:txBody>
      </p:sp>
      <p:grpSp>
        <p:nvGrpSpPr>
          <p:cNvPr id="622" name="Google Shape;622;p3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623" name="Google Shape;623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0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0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29" name="Google Shape;629;p3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7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2020" name="Google Shape;2020;p7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5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7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2023" name="Google Shape;2023;p7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2024" name="Google Shape;2024;p7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5" name="Google Shape;2025;p7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2026" name="Google Shape;2026;p7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27" name="Google Shape;2027;p7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028" name="Google Shape;2028;p7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2029" name="Google Shape;2029;p7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30" name="Google Shape;2030;p7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2031" name="Google Shape;2031;p7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7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33" name="Google Shape;2033;p7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4" name="Google Shape;2034;p75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75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75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7" name="Google Shape;2037;p7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2038" name="Google Shape;2038;p7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0" name="Google Shape;2040;p7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2041" name="Google Shape;2041;p7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75"/>
          <p:cNvSpPr txBox="1"/>
          <p:nvPr/>
        </p:nvSpPr>
        <p:spPr>
          <a:xfrm>
            <a:off x="2104125" y="1351050"/>
            <a:ext cx="51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Practical Applications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44" name="Google Shape;2044;p75"/>
          <p:cNvSpPr txBox="1"/>
          <p:nvPr>
            <p:ph type="title"/>
          </p:nvPr>
        </p:nvSpPr>
        <p:spPr>
          <a:xfrm>
            <a:off x="2529075" y="2900675"/>
            <a:ext cx="41544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Pattern matching</a:t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Strong typing</a:t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Fira Code"/>
                <a:ea typeface="Fira Code"/>
                <a:cs typeface="Fira Code"/>
                <a:sym typeface="Fira Code"/>
              </a:rPr>
              <a:t>Recursion</a:t>
            </a:r>
            <a:endParaRPr sz="32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045" name="Google Shape;20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235" y="1745652"/>
            <a:ext cx="2241522" cy="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oogle Shape;205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863" y="697575"/>
            <a:ext cx="4114276" cy="41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"/>
          <p:cNvSpPr txBox="1"/>
          <p:nvPr>
            <p:ph type="title"/>
          </p:nvPr>
        </p:nvSpPr>
        <p:spPr>
          <a:xfrm>
            <a:off x="1852500" y="30020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let</a:t>
            </a:r>
            <a:r>
              <a:rPr lang="en" sz="5600">
                <a:latin typeface="Fira Code"/>
                <a:ea typeface="Fira Code"/>
                <a:cs typeface="Fira Code"/>
                <a:sym typeface="Fira Code"/>
              </a:rPr>
              <a:t> x = 5 + 3</a:t>
            </a:r>
            <a:endParaRPr sz="8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31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637" name="Google Shape;637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1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640" name="Google Shape;640;p31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2" name="Google Shape;642;p3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43" name="Google Shape;643;p3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44" name="Google Shape;644;p3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5" name="Google Shape;645;p31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646" name="Google Shape;646;p31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7" name="Google Shape;647;p31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648" name="Google Shape;648;p31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1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0" name="Google Shape;650;p31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1" name="Google Shape;651;p31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1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31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655" name="Google Shape;655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1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658" name="Google Shape;658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31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Syntax: Concrete Syntax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"/>
          <p:cNvSpPr txBox="1"/>
          <p:nvPr>
            <p:ph type="title"/>
          </p:nvPr>
        </p:nvSpPr>
        <p:spPr>
          <a:xfrm>
            <a:off x="1852500" y="300204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700">
                <a:latin typeface="Rubik"/>
                <a:ea typeface="Rubik"/>
                <a:cs typeface="Rubik"/>
                <a:sym typeface="Rubik"/>
              </a:rPr>
              <a:t>Compiler: ???</a:t>
            </a:r>
            <a:endParaRPr sz="67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2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667" name="Google Shape;667;p32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2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670" name="Google Shape;670;p32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671" name="Google Shape;671;p3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2" name="Google Shape;672;p3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73" name="Google Shape;673;p3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74" name="Google Shape;674;p3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5" name="Google Shape;675;p32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676" name="Google Shape;676;p32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7" name="Google Shape;677;p32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678" name="Google Shape;678;p32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2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0" name="Google Shape;680;p32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1" name="Google Shape;681;p32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2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2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32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685" name="Google Shape;685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2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688" name="Google Shape;688;p3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2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Syntax: Abstract Syntax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33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696" name="Google Shape;696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3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699" name="Google Shape;699;p33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700" name="Google Shape;700;p3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1" name="Google Shape;701;p3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02" name="Google Shape;702;p3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3" name="Google Shape;703;p3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4" name="Google Shape;704;p33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705" name="Google Shape;705;p33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6" name="Google Shape;706;p33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707" name="Google Shape;707;p33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9" name="Google Shape;709;p33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0" name="Google Shape;710;p33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33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714" name="Google Shape;714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3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717" name="Google Shape;717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3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Syntax: Abstract Syntax Tree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20" name="Google Shape;7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08" y="1504300"/>
            <a:ext cx="4390339" cy="240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>
            <p:ph type="title"/>
          </p:nvPr>
        </p:nvSpPr>
        <p:spPr>
          <a:xfrm>
            <a:off x="1852500" y="2479092"/>
            <a:ext cx="5756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expr</a:t>
            </a:r>
            <a:r>
              <a:rPr lang="en" sz="2300">
                <a:latin typeface="Fira Code"/>
                <a:ea typeface="Fira Code"/>
                <a:cs typeface="Fira Code"/>
                <a:sym typeface="Fira Code"/>
              </a:rPr>
              <a:t> ::= INT</a:t>
            </a:r>
            <a:endParaRPr sz="2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Fira Code"/>
                <a:ea typeface="Fira Code"/>
                <a:cs typeface="Fira Code"/>
                <a:sym typeface="Fira Code"/>
              </a:rPr>
              <a:t>       | IDENT</a:t>
            </a:r>
            <a:endParaRPr sz="2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Fira Code"/>
                <a:ea typeface="Fira Code"/>
                <a:cs typeface="Fira Code"/>
                <a:sym typeface="Fira Code"/>
              </a:rPr>
              <a:t>       | </a:t>
            </a:r>
            <a:r>
              <a:rPr lang="en" sz="23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expr</a:t>
            </a:r>
            <a:r>
              <a:rPr lang="en" sz="2300">
                <a:latin typeface="Fira Code"/>
                <a:ea typeface="Fira Code"/>
                <a:cs typeface="Fira Code"/>
                <a:sym typeface="Fira Code"/>
              </a:rPr>
              <a:t> "+" </a:t>
            </a:r>
            <a:r>
              <a:rPr lang="en" sz="23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expr</a:t>
            </a:r>
            <a:endParaRPr sz="23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Fira Code"/>
                <a:ea typeface="Fira Code"/>
                <a:cs typeface="Fira Code"/>
                <a:sym typeface="Fira Code"/>
              </a:rPr>
              <a:t>       | "(" expr ")"</a:t>
            </a:r>
            <a:endParaRPr sz="23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Fira Code"/>
                <a:ea typeface="Fira Code"/>
                <a:cs typeface="Fira Code"/>
                <a:sym typeface="Fira Code"/>
              </a:rPr>
              <a:t>       | "let" IDENT "=" expr</a:t>
            </a: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727" name="Google Shape;727;p34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4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730" name="Google Shape;730;p34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731" name="Google Shape;7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2" name="Google Shape;7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33" name="Google Shape;7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34" name="Google Shape;7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5" name="Google Shape;735;p34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736" name="Google Shape;736;p34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7" name="Google Shape;737;p34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738" name="Google Shape;738;p34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34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0" name="Google Shape;740;p34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3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745" name="Google Shape;745;p3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4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748" name="Google Shape;748;p34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4"/>
          <p:cNvSpPr txBox="1"/>
          <p:nvPr/>
        </p:nvSpPr>
        <p:spPr>
          <a:xfrm>
            <a:off x="2104125" y="13510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Syntax for compiler: Backus-Naur form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484444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