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2" r:id="rId9"/>
    <p:sldId id="264" r:id="rId10"/>
    <p:sldId id="263" r:id="rId11"/>
    <p:sldId id="261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D1C77-43F4-44CC-9360-40F607141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35866-2AEE-4C85-9235-4B331E1E8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62DFAF-E578-49EB-BE16-DCBC21EC3F1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8BF46-6C58-4CA3-8672-DBF31E2F6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A84B-6E00-6A9D-00BF-7C8627D13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-DIN" panose="020B0504030202030204" pitchFamily="34" charset="0"/>
              </a:rPr>
              <a:t>Urban V2X Self-Organizing 3D Networks with BF-Enabled UAVs</a:t>
            </a:r>
          </a:p>
        </p:txBody>
      </p:sp>
    </p:spTree>
    <p:extLst>
      <p:ext uri="{BB962C8B-B14F-4D97-AF65-F5344CB8AC3E}">
        <p14:creationId xmlns:p14="http://schemas.microsoft.com/office/powerpoint/2010/main" val="214272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4A6878D-EE36-611A-ADE7-CD3D3C4DF27C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Analytical Description of Access Probability and RRA Strategy for Vehicular Application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223FFB-33BE-6102-21AE-E9DFEEFB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817235"/>
            <a:ext cx="6641033" cy="442013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FC062B-49EB-088A-8E75-A5660A436A7B}"/>
              </a:ext>
            </a:extLst>
          </p:cNvPr>
          <p:cNvSpPr txBox="1"/>
          <p:nvPr/>
        </p:nvSpPr>
        <p:spPr>
          <a:xfrm>
            <a:off x="7791450" y="2447925"/>
            <a:ext cx="402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-DIN" panose="020B0504030202030204" pitchFamily="34" charset="0"/>
              </a:rPr>
              <a:t>Access Probability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D-DIN" panose="020B050403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-DIN" panose="020B0504030202030204" pitchFamily="34" charset="0"/>
              </a:rPr>
              <a:t>Probability that a GUE can successfully transmit in uplink its traffic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D-DIN" panose="020B050403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-DIN" panose="020B0504030202030204" pitchFamily="34" charset="0"/>
              </a:rPr>
              <a:t>Probability that a GUE is both covered by one active beams and it has enough resources assigned</a:t>
            </a:r>
          </a:p>
        </p:txBody>
      </p:sp>
    </p:spTree>
    <p:extLst>
      <p:ext uri="{BB962C8B-B14F-4D97-AF65-F5344CB8AC3E}">
        <p14:creationId xmlns:p14="http://schemas.microsoft.com/office/powerpoint/2010/main" val="428624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1DB-7E28-4BA9-C9A5-E4CAF79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E8C2-239B-43FB-86B6-697BCC9F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2903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UAVs can also serve moving pedestrians -&gt; dynamic density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Use real city (e.g., Bologna streets from OSM)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D-DIN" panose="020B050403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D-DIN" panose="020B050403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D-DIN" panose="020B050403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Consider backhaul </a:t>
            </a:r>
          </a:p>
        </p:txBody>
      </p:sp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CC05B593-7A07-839C-6251-13C23653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1608" r="7370" b="9821"/>
          <a:stretch/>
        </p:blipFill>
        <p:spPr>
          <a:xfrm>
            <a:off x="7930836" y="1845734"/>
            <a:ext cx="3867640" cy="2947809"/>
          </a:xfrm>
          <a:prstGeom prst="rect">
            <a:avLst/>
          </a:prstGeom>
        </p:spPr>
      </p:pic>
      <p:pic>
        <p:nvPicPr>
          <p:cNvPr id="1026" name="Picture 2" descr="Simulated Terrain  ">
            <a:extLst>
              <a:ext uri="{FF2B5EF4-FFF2-40B4-BE49-F238E27FC236}">
                <a16:creationId xmlns:a16="http://schemas.microsoft.com/office/drawing/2014/main" id="{8E93CD77-1F18-186B-5A83-4A2F1AD0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47" y="4872844"/>
            <a:ext cx="1382848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4BEC2-E05B-AC1D-C3EE-63EABCB74228}"/>
              </a:ext>
            </a:extLst>
          </p:cNvPr>
          <p:cNvSpPr txBox="1"/>
          <p:nvPr/>
        </p:nvSpPr>
        <p:spPr>
          <a:xfrm>
            <a:off x="9157695" y="4872844"/>
            <a:ext cx="3034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-DIN" panose="020B0504030202030204" pitchFamily="34" charset="0"/>
              </a:rPr>
              <a:t>Pedestrians are moving according to realistic obstacle mobility model </a:t>
            </a:r>
          </a:p>
          <a:p>
            <a:r>
              <a:rPr lang="en-US" sz="600" dirty="0">
                <a:latin typeface="D-DIN" panose="020B0504030202030204" pitchFamily="34" charset="0"/>
              </a:rPr>
              <a:t>[</a:t>
            </a:r>
            <a:r>
              <a:rPr lang="en-US" sz="600" b="0" i="1" dirty="0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Amit </a:t>
            </a:r>
            <a:r>
              <a:rPr lang="en-US" sz="600" b="0" i="1" dirty="0" err="1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Jardosh</a:t>
            </a:r>
            <a:r>
              <a:rPr lang="en-US" sz="600" b="0" i="1" dirty="0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, Elizabeth M. Belding-Royer, Kevin C. </a:t>
            </a:r>
            <a:r>
              <a:rPr lang="en-US" sz="600" b="0" i="1" dirty="0" err="1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Almeroth</a:t>
            </a:r>
            <a:r>
              <a:rPr lang="en-US" sz="600" b="0" i="1" dirty="0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, and Subhash Suri. 2003. Towards realistic mobility models for mobile ad hoc networks. In Proceedings of the 9th annual international conference on Mobile computing and networking (</a:t>
            </a:r>
            <a:r>
              <a:rPr lang="en-US" sz="600" b="0" i="1" dirty="0" err="1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MobiCom</a:t>
            </a:r>
            <a:r>
              <a:rPr lang="en-US" sz="600" b="0" i="1" dirty="0">
                <a:solidFill>
                  <a:srgbClr val="333333"/>
                </a:solidFill>
                <a:effectLst/>
                <a:latin typeface="D-DIN" panose="020B0504030202030204" pitchFamily="34" charset="0"/>
              </a:rPr>
              <a:t> '03). Association for Computing Machinery, New York, NY, USA, 217–229. https://doi.org/10.1145/938985.939008</a:t>
            </a:r>
            <a:r>
              <a:rPr lang="en-US" sz="600" dirty="0">
                <a:latin typeface="D-DIN" panose="020B0504030202030204" pitchFamily="34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7DE47-3257-8E5D-77E6-07F571180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11" t="18420" r="12773" b="20154"/>
          <a:stretch/>
        </p:blipFill>
        <p:spPr>
          <a:xfrm>
            <a:off x="4677758" y="3525436"/>
            <a:ext cx="2620148" cy="1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16C2-A8EE-BD7A-3982-DE7730F8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Footprints in City + Possible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8A6E8-97DC-A510-E09F-918E19547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1"/>
          <a:stretch/>
        </p:blipFill>
        <p:spPr>
          <a:xfrm>
            <a:off x="228959" y="1952625"/>
            <a:ext cx="6233363" cy="3807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78656-E36E-C27E-3E66-0E4DC7FAD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" t="18146" r="8927" b="10634"/>
          <a:stretch/>
        </p:blipFill>
        <p:spPr>
          <a:xfrm>
            <a:off x="6220212" y="2028825"/>
            <a:ext cx="5742829" cy="35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1D45-F2F5-9958-A1C5-15D06D5F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17D29-293D-7E73-F572-985EBB3F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36" y="1846263"/>
            <a:ext cx="6386653" cy="4022725"/>
          </a:xfrm>
        </p:spPr>
      </p:pic>
    </p:spTree>
    <p:extLst>
      <p:ext uri="{BB962C8B-B14F-4D97-AF65-F5344CB8AC3E}">
        <p14:creationId xmlns:p14="http://schemas.microsoft.com/office/powerpoint/2010/main" val="428666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52B2-A504-3356-7653-BE6523FE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Vehicles Movement</a:t>
            </a:r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83207D63-F742-1304-C1FA-FAE9182D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16690" r="7279" b="11147"/>
          <a:stretch/>
        </p:blipFill>
        <p:spPr>
          <a:xfrm>
            <a:off x="532428" y="1912192"/>
            <a:ext cx="5952932" cy="3676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BB8F0-2E91-853A-295D-278D4DD1D1AB}"/>
              </a:ext>
            </a:extLst>
          </p:cNvPr>
          <p:cNvSpPr txBox="1"/>
          <p:nvPr/>
        </p:nvSpPr>
        <p:spPr>
          <a:xfrm>
            <a:off x="6332960" y="2009775"/>
            <a:ext cx="585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of each street is updated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end we will wait to reach steady state densities to obtain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a problem with calculating expected steady state densities</a:t>
            </a:r>
          </a:p>
        </p:txBody>
      </p:sp>
    </p:spTree>
    <p:extLst>
      <p:ext uri="{BB962C8B-B14F-4D97-AF65-F5344CB8AC3E}">
        <p14:creationId xmlns:p14="http://schemas.microsoft.com/office/powerpoint/2010/main" val="114683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AC4D-BB43-9BCF-D666-AB25731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1: Steady-State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47E6-F922-1EB3-CA63-D4527C49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45883" cy="4023360"/>
          </a:xfrm>
        </p:spPr>
        <p:txBody>
          <a:bodyPr/>
          <a:lstStyle/>
          <a:p>
            <a:r>
              <a:rPr lang="en-US" dirty="0"/>
              <a:t>Two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Markov chain formulation with defining sink and source nodes, then obtaining transition matrix then steady state probabilities: I get negative probabilities in some places</a:t>
            </a:r>
          </a:p>
          <a:p>
            <a:pPr marL="292608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 system of linear equations: matrix is singular (I get 4 dependent rows out of 185)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nodes are reachable from each other.</a:t>
            </a:r>
          </a:p>
          <a:p>
            <a:pPr marL="0" indent="0">
              <a:buNone/>
            </a:pPr>
            <a:r>
              <a:rPr lang="en-US" dirty="0"/>
              <a:t>Couldn’t figure out how to check periodicity of chain yet.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7656-7789-76BC-5546-141A6775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9" y="4276724"/>
            <a:ext cx="4324464" cy="376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15A0D-D4DF-8E99-ABBC-93CD81E40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3" b="31486"/>
          <a:stretch/>
        </p:blipFill>
        <p:spPr>
          <a:xfrm>
            <a:off x="7779143" y="2795390"/>
            <a:ext cx="4171215" cy="27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6DED-87AD-4ED3-A4FB-BBB7349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2: Beamforming gain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DE4E5-353B-AFAD-FB68-A326B6C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41" y="2026659"/>
            <a:ext cx="4008467" cy="3017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8D7A3-19DB-6CA9-6AC7-FA6E8C189BD1}"/>
              </a:ext>
            </a:extLst>
          </p:cNvPr>
          <p:cNvSpPr txBox="1"/>
          <p:nvPr/>
        </p:nvSpPr>
        <p:spPr>
          <a:xfrm>
            <a:off x="2748827" y="5044441"/>
            <a:ext cx="454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probability vs. Distance from footprint </a:t>
            </a:r>
          </a:p>
          <a:p>
            <a:r>
              <a:rPr lang="en-US" dirty="0"/>
              <a:t>Unlimited beamforming gain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FA8D6-EDDF-F7E7-1A32-1660B59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08" y="2022849"/>
            <a:ext cx="4023709" cy="3025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50AB1B-DC91-5F39-4171-3DC76824FC70}"/>
              </a:ext>
            </a:extLst>
          </p:cNvPr>
          <p:cNvSpPr txBox="1"/>
          <p:nvPr/>
        </p:nvSpPr>
        <p:spPr>
          <a:xfrm>
            <a:off x="7290520" y="5044440"/>
            <a:ext cx="454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probability vs. Distance from footprint </a:t>
            </a:r>
          </a:p>
          <a:p>
            <a:r>
              <a:rPr lang="en-US" dirty="0"/>
              <a:t>Limited beamforming gain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9A86C8-6EE7-88F6-314D-A7DD3847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42" y="3764840"/>
            <a:ext cx="2613750" cy="192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8AF42-72DA-5F55-BCAC-D6DB4242AC35}"/>
              </a:ext>
            </a:extLst>
          </p:cNvPr>
          <p:cNvSpPr txBox="1"/>
          <p:nvPr/>
        </p:nvSpPr>
        <p:spPr>
          <a:xfrm>
            <a:off x="319951" y="4054186"/>
            <a:ext cx="2236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across minor axis was not accounted for in </a:t>
            </a:r>
            <a:r>
              <a:rPr lang="en-US" dirty="0" err="1"/>
              <a:t>Matlab</a:t>
            </a:r>
            <a:r>
              <a:rPr lang="en-US" dirty="0"/>
              <a:t>, but it was in Python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849406-5D1F-C078-DAD1-82C13AE5E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7" y="2607810"/>
            <a:ext cx="207282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6870-3E46-FEBC-8134-420C2D9F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3: Access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603E3-7157-4782-13AD-009AF9D46272}"/>
              </a:ext>
            </a:extLst>
          </p:cNvPr>
          <p:cNvSpPr txBox="1"/>
          <p:nvPr/>
        </p:nvSpPr>
        <p:spPr>
          <a:xfrm>
            <a:off x="1097280" y="2248678"/>
            <a:ext cx="428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Not converging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Taking outage probability to center of beam seems not a good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Maybe avg?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F57DE-D478-9A5F-FA30-1299BD59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78" y="1853224"/>
            <a:ext cx="5188442" cy="39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C350-34F5-9640-28EF-870CF6CF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3297"/>
            <a:ext cx="10058400" cy="1450757"/>
          </a:xfrm>
        </p:spPr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C0F87-0FCF-CCFF-7E5D-2EEDD50E2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020353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Road segments + obstacles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D-DIN" panose="020B0504030202030204" pitchFamily="34" charset="0"/>
                  </a:rPr>
                  <a:t>entrance nodes through which cars enter with specified </a:t>
                </a:r>
                <a:r>
                  <a:rPr lang="en-US" dirty="0" err="1">
                    <a:latin typeface="D-DIN" panose="020B0504030202030204" pitchFamily="34" charset="0"/>
                  </a:rPr>
                  <a:t>poisson</a:t>
                </a:r>
                <a:r>
                  <a:rPr lang="en-US" dirty="0">
                    <a:latin typeface="D-DIN" panose="020B0504030202030204" pitchFamily="34" charset="0"/>
                  </a:rPr>
                  <a:t> densities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D-DIN" panose="020B0504030202030204" pitchFamily="34" charset="0"/>
                  </a:rPr>
                  <a:t> (e.g., using historical data or sensing)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At each crossroad,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D-DIN" panose="020B0504030202030204" pitchFamily="34" charset="0"/>
                  </a:rPr>
                  <a:t>, cars select one road according to a </a:t>
                </a:r>
                <a:r>
                  <a:rPr lang="en-US" b="1" dirty="0">
                    <a:latin typeface="D-DIN" panose="020B0504030202030204" pitchFamily="34" charset="0"/>
                  </a:rPr>
                  <a:t>multinomial distribution </a:t>
                </a:r>
                <a:r>
                  <a:rPr lang="en-US" dirty="0">
                    <a:latin typeface="D-DIN" panose="020B0504030202030204" pitchFamily="34" charset="0"/>
                  </a:rPr>
                  <a:t>with event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D-DIN" panose="020B0504030202030204" pitchFamily="34" charset="0"/>
                  </a:rPr>
                  <a:t>(measured or fitted from historical data)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D-DIN" panose="020B0504030202030204" pitchFamily="34" charset="0"/>
                  </a:rPr>
                  <a:t> </a:t>
                </a:r>
                <a:r>
                  <a:rPr lang="en-US" dirty="0">
                    <a:latin typeface="D-DIN" panose="020B0504030202030204" pitchFamily="34" charset="0"/>
                  </a:rPr>
                  <a:t>exit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Density of each segment (which is also </a:t>
                </a:r>
                <a:r>
                  <a:rPr lang="en-US" dirty="0" err="1">
                    <a:latin typeface="D-DIN" panose="020B0504030202030204" pitchFamily="34" charset="0"/>
                  </a:rPr>
                  <a:t>poisson</a:t>
                </a:r>
                <a:r>
                  <a:rPr lang="en-US" dirty="0">
                    <a:latin typeface="D-DIN" panose="020B0504030202030204" pitchFamily="34" charset="0"/>
                  </a:rPr>
                  <a:t> distributed {</a:t>
                </a:r>
                <a:r>
                  <a:rPr lang="en-US" dirty="0">
                    <a:solidFill>
                      <a:srgbClr val="FF0000"/>
                    </a:solidFill>
                    <a:latin typeface="D-DIN" panose="020B0504030202030204" pitchFamily="34" charset="0"/>
                  </a:rPr>
                  <a:t>confirmed by </a:t>
                </a:r>
                <a:r>
                  <a:rPr lang="en-US" dirty="0" err="1">
                    <a:solidFill>
                      <a:srgbClr val="FF0000"/>
                    </a:solidFill>
                    <a:latin typeface="D-DIN" panose="020B0504030202030204" pitchFamily="34" charset="0"/>
                  </a:rPr>
                  <a:t>Matlab</a:t>
                </a:r>
                <a:r>
                  <a:rPr lang="en-US" dirty="0">
                    <a:solidFill>
                      <a:srgbClr val="FF0000"/>
                    </a:solidFill>
                    <a:latin typeface="D-DIN" panose="020B0504030202030204" pitchFamily="34" charset="0"/>
                  </a:rPr>
                  <a:t> in Italy</a:t>
                </a:r>
                <a:r>
                  <a:rPr lang="en-US" dirty="0">
                    <a:latin typeface="D-DIN" panose="020B0504030202030204" pitchFamily="34" charset="0"/>
                  </a:rPr>
                  <a:t>}) can be calculated by the solving the chain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latin typeface="D-DIN" panose="020B050403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C0F87-0FCF-CCFF-7E5D-2EEDD50E2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020353" cy="4023360"/>
              </a:xfrm>
              <a:blipFill>
                <a:blip r:embed="rId2"/>
                <a:stretch>
                  <a:fillRect l="-2083" t="-1667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DEE6C5D-F937-AE7B-B3CE-FB3A5E68C6C9}"/>
              </a:ext>
            </a:extLst>
          </p:cNvPr>
          <p:cNvGrpSpPr/>
          <p:nvPr/>
        </p:nvGrpSpPr>
        <p:grpSpPr>
          <a:xfrm>
            <a:off x="9885870" y="1870979"/>
            <a:ext cx="2062533" cy="521633"/>
            <a:chOff x="8751647" y="5766318"/>
            <a:chExt cx="2062533" cy="5216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5328B90-EEC4-D9BE-4B1D-5499F83C61CD}"/>
                </a:ext>
              </a:extLst>
            </p:cNvPr>
            <p:cNvSpPr/>
            <p:nvPr/>
          </p:nvSpPr>
          <p:spPr>
            <a:xfrm>
              <a:off x="8751647" y="5766318"/>
              <a:ext cx="2062533" cy="5216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7BA4D63-5B3B-9FDB-6FF2-4AD62EB64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535" y="6036383"/>
              <a:ext cx="35115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F7A8A6-786E-ED86-8C72-11C95048A272}"/>
                </a:ext>
              </a:extLst>
            </p:cNvPr>
            <p:cNvSpPr txBox="1"/>
            <p:nvPr/>
          </p:nvSpPr>
          <p:spPr>
            <a:xfrm>
              <a:off x="8761444" y="5851717"/>
              <a:ext cx="156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D-DIN" panose="020B0504030202030204" pitchFamily="34" charset="0"/>
                </a:rPr>
                <a:t>Road segment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B2B7FE5-EA3A-1D8A-CA1D-224BCD2DBDFE}"/>
              </a:ext>
            </a:extLst>
          </p:cNvPr>
          <p:cNvGrpSpPr/>
          <p:nvPr/>
        </p:nvGrpSpPr>
        <p:grpSpPr>
          <a:xfrm>
            <a:off x="7914521" y="249508"/>
            <a:ext cx="4374691" cy="1364613"/>
            <a:chOff x="7914521" y="296161"/>
            <a:chExt cx="4374691" cy="136461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4CE41CB-6C31-C66F-D2CE-BBB2071E82BE}"/>
                </a:ext>
              </a:extLst>
            </p:cNvPr>
            <p:cNvGrpSpPr/>
            <p:nvPr/>
          </p:nvGrpSpPr>
          <p:grpSpPr>
            <a:xfrm>
              <a:off x="7914521" y="296161"/>
              <a:ext cx="4374691" cy="1364613"/>
              <a:chOff x="7916649" y="341402"/>
              <a:chExt cx="4374691" cy="1364613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8D9D5A4-DAB1-BF78-6A36-11A6811B367D}"/>
                  </a:ext>
                </a:extLst>
              </p:cNvPr>
              <p:cNvGrpSpPr/>
              <p:nvPr/>
            </p:nvGrpSpPr>
            <p:grpSpPr>
              <a:xfrm>
                <a:off x="8507922" y="341402"/>
                <a:ext cx="2627968" cy="1364613"/>
                <a:chOff x="8507922" y="341402"/>
                <a:chExt cx="2627968" cy="1364613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E43117B-5549-235F-A2E2-B7BAA9C25D0D}"/>
                    </a:ext>
                  </a:extLst>
                </p:cNvPr>
                <p:cNvSpPr/>
                <p:nvPr/>
              </p:nvSpPr>
              <p:spPr>
                <a:xfrm>
                  <a:off x="9076021" y="354563"/>
                  <a:ext cx="670732" cy="48519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-DIN" panose="020B050403020203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F9EBE9A-1BA4-2C00-DBA6-678E4BCB6D6D}"/>
                    </a:ext>
                  </a:extLst>
                </p:cNvPr>
                <p:cNvSpPr/>
                <p:nvPr/>
              </p:nvSpPr>
              <p:spPr>
                <a:xfrm>
                  <a:off x="10216203" y="341402"/>
                  <a:ext cx="275253" cy="48519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-DIN" panose="020B0504030202030204" pitchFamily="34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EA49E97-15E1-E16B-BA48-20AC5844024B}"/>
                    </a:ext>
                  </a:extLst>
                </p:cNvPr>
                <p:cNvSpPr/>
                <p:nvPr/>
              </p:nvSpPr>
              <p:spPr>
                <a:xfrm>
                  <a:off x="10220051" y="1187903"/>
                  <a:ext cx="275253" cy="48519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-DIN" panose="020B0504030202030204" pitchFamily="34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AFAA88B-63AA-AD2B-DF0A-D4388964FDDC}"/>
                    </a:ext>
                  </a:extLst>
                </p:cNvPr>
                <p:cNvSpPr/>
                <p:nvPr/>
              </p:nvSpPr>
              <p:spPr>
                <a:xfrm>
                  <a:off x="9084294" y="1177832"/>
                  <a:ext cx="670732" cy="48519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D-DIN" panose="020B0504030202030204" pitchFamily="34" charset="0"/>
                  </a:endParaRPr>
                </a:p>
              </p:txBody>
            </p: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19FE3A8-3F0B-C209-CC08-075D79D36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07922" y="947863"/>
                  <a:ext cx="2627968" cy="3748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9CD827CB-F177-6A23-6DF6-CC5094344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4275" y="427890"/>
                  <a:ext cx="0" cy="1278125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7336FBF0-E488-19B8-ABAB-A56993F54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26314" y="384898"/>
                  <a:ext cx="0" cy="1278125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DEFCDDBB-A1A2-DB86-DFA5-E8A93721C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8199" y="427890"/>
                  <a:ext cx="0" cy="1278125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90AA233-8BA3-7885-F58A-A92F987D3635}"/>
                  </a:ext>
                </a:extLst>
              </p:cNvPr>
              <p:cNvSpPr txBox="1"/>
              <p:nvPr/>
            </p:nvSpPr>
            <p:spPr>
              <a:xfrm>
                <a:off x="7916649" y="717030"/>
                <a:ext cx="1084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D-DIN" panose="020B0504030202030204" pitchFamily="34" charset="0"/>
                  </a:rPr>
                  <a:t>Vehicles enter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2B0E3F1-C826-3BE8-5391-79D04F23BD8F}"/>
                  </a:ext>
                </a:extLst>
              </p:cNvPr>
              <p:cNvSpPr txBox="1"/>
              <p:nvPr/>
            </p:nvSpPr>
            <p:spPr>
              <a:xfrm>
                <a:off x="11206821" y="689261"/>
                <a:ext cx="1084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D-DIN" panose="020B0504030202030204" pitchFamily="34" charset="0"/>
                  </a:rPr>
                  <a:t>Vehicles exit</a:t>
                </a:r>
              </a:p>
            </p:txBody>
          </p:sp>
        </p:grp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61686AD8-47B6-4791-7648-34A498C18546}"/>
                </a:ext>
              </a:extLst>
            </p:cNvPr>
            <p:cNvCxnSpPr>
              <a:stCxn id="161" idx="1"/>
            </p:cNvCxnSpPr>
            <p:nvPr/>
          </p:nvCxnSpPr>
          <p:spPr>
            <a:xfrm flipH="1" flipV="1">
              <a:off x="10727732" y="382649"/>
              <a:ext cx="476961" cy="399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37E4B50-1CA3-EB5B-2238-F12CAD6AD20B}"/>
                </a:ext>
              </a:extLst>
            </p:cNvPr>
            <p:cNvCxnSpPr>
              <a:stCxn id="161" idx="1"/>
            </p:cNvCxnSpPr>
            <p:nvPr/>
          </p:nvCxnSpPr>
          <p:spPr>
            <a:xfrm flipH="1">
              <a:off x="10727732" y="782520"/>
              <a:ext cx="476961" cy="84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F05C46-6798-852C-0761-E3C49141D213}"/>
              </a:ext>
            </a:extLst>
          </p:cNvPr>
          <p:cNvGrpSpPr/>
          <p:nvPr/>
        </p:nvGrpSpPr>
        <p:grpSpPr>
          <a:xfrm>
            <a:off x="7501811" y="2757579"/>
            <a:ext cx="4466376" cy="3405292"/>
            <a:chOff x="7501811" y="2757579"/>
            <a:chExt cx="4466376" cy="340529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D82C1E8-5451-B3DB-CB41-7CD5597C9E2A}"/>
                </a:ext>
              </a:extLst>
            </p:cNvPr>
            <p:cNvGrpSpPr/>
            <p:nvPr/>
          </p:nvGrpSpPr>
          <p:grpSpPr>
            <a:xfrm>
              <a:off x="7501811" y="2757579"/>
              <a:ext cx="4466376" cy="3405292"/>
              <a:chOff x="7501811" y="2757579"/>
              <a:chExt cx="4466376" cy="34052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4B2EA8F-CB2B-C20C-9E54-FA56D5B9E520}"/>
                  </a:ext>
                </a:extLst>
              </p:cNvPr>
              <p:cNvSpPr/>
              <p:nvPr/>
            </p:nvSpPr>
            <p:spPr>
              <a:xfrm>
                <a:off x="9973403" y="2878493"/>
                <a:ext cx="550506" cy="354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-DIN" panose="020B0504030202030204" pitchFamily="34" charset="0"/>
                  </a:rPr>
                  <a:t>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24744C-047B-2DD4-31C9-BEECD48A8A03}"/>
                  </a:ext>
                </a:extLst>
              </p:cNvPr>
              <p:cNvSpPr/>
              <p:nvPr/>
            </p:nvSpPr>
            <p:spPr>
              <a:xfrm>
                <a:off x="10870785" y="4112934"/>
                <a:ext cx="550506" cy="354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-DIN" panose="020B0504030202030204" pitchFamily="34" charset="0"/>
                  </a:rPr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7B3736B-DD2A-884E-74F2-6AF795B4A19D}"/>
                      </a:ext>
                    </a:extLst>
                  </p:cNvPr>
                  <p:cNvSpPr/>
                  <p:nvPr/>
                </p:nvSpPr>
                <p:spPr>
                  <a:xfrm>
                    <a:off x="7977206" y="3935652"/>
                    <a:ext cx="550506" cy="35456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7B3736B-DD2A-884E-74F2-6AF795B4A1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206" y="3935652"/>
                    <a:ext cx="550506" cy="3545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05F800E9-9F93-580C-120D-C68F6B89C8E3}"/>
                      </a:ext>
                    </a:extLst>
                  </p:cNvPr>
                  <p:cNvSpPr/>
                  <p:nvPr/>
                </p:nvSpPr>
                <p:spPr>
                  <a:xfrm>
                    <a:off x="9307859" y="5626360"/>
                    <a:ext cx="550506" cy="35456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05F800E9-9F93-580C-120D-C68F6B89C8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7859" y="5626360"/>
                    <a:ext cx="550506" cy="3545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EA5579-9D45-F56B-053F-9B64B5B75624}"/>
                  </a:ext>
                </a:extLst>
              </p:cNvPr>
              <p:cNvSpPr/>
              <p:nvPr/>
            </p:nvSpPr>
            <p:spPr>
              <a:xfrm>
                <a:off x="7501811" y="5444414"/>
                <a:ext cx="1035698" cy="71845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-DIN" panose="020B0504030202030204" pitchFamily="34" charset="0"/>
                  </a:rPr>
                  <a:t>Source State</a:t>
                </a:r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F55B5AD9-3C72-1096-B039-D95429215B40}"/>
                  </a:ext>
                </a:extLst>
              </p:cNvPr>
              <p:cNvCxnSpPr>
                <a:cxnSpLocks/>
                <a:stCxn id="8" idx="3"/>
                <a:endCxn id="7" idx="1"/>
              </p:cNvCxnSpPr>
              <p:nvPr/>
            </p:nvCxnSpPr>
            <p:spPr>
              <a:xfrm flipV="1">
                <a:off x="8537509" y="5803642"/>
                <a:ext cx="770350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99218DD-B529-F58E-3110-6765809FB69E}"/>
                      </a:ext>
                    </a:extLst>
                  </p:cNvPr>
                  <p:cNvSpPr txBox="1"/>
                  <p:nvPr/>
                </p:nvSpPr>
                <p:spPr>
                  <a:xfrm>
                    <a:off x="8039754" y="5102756"/>
                    <a:ext cx="2911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99218DD-B529-F58E-3110-6765809FB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754" y="5102756"/>
                    <a:ext cx="29111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2917"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5784B8-38D8-6ECF-BCDF-73682E75AA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746" y="5793222"/>
                    <a:ext cx="47819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5784B8-38D8-6ECF-BCDF-73682E75AA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746" y="5793222"/>
                    <a:ext cx="4781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46859B5-F1CA-3B14-FA02-9E2EA84B4902}"/>
                      </a:ext>
                    </a:extLst>
                  </p:cNvPr>
                  <p:cNvSpPr/>
                  <p:nvPr/>
                </p:nvSpPr>
                <p:spPr>
                  <a:xfrm>
                    <a:off x="9076021" y="4680663"/>
                    <a:ext cx="550506" cy="439471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46859B5-F1CA-3B14-FA02-9E2EA84B49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021" y="4680663"/>
                    <a:ext cx="550506" cy="43947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33910D-55AD-25CA-FDF7-587431676AB6}"/>
                  </a:ext>
                </a:extLst>
              </p:cNvPr>
              <p:cNvCxnSpPr>
                <a:cxnSpLocks/>
                <a:stCxn id="6" idx="3"/>
                <a:endCxn id="23" idx="1"/>
              </p:cNvCxnSpPr>
              <p:nvPr/>
            </p:nvCxnSpPr>
            <p:spPr>
              <a:xfrm>
                <a:off x="8527712" y="4112934"/>
                <a:ext cx="628929" cy="63208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C069D06-38CD-BB22-359B-653EF6024FC1}"/>
                      </a:ext>
                    </a:extLst>
                  </p:cNvPr>
                  <p:cNvSpPr/>
                  <p:nvPr/>
                </p:nvSpPr>
                <p:spPr>
                  <a:xfrm>
                    <a:off x="9286369" y="3574749"/>
                    <a:ext cx="550506" cy="439471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C069D06-38CD-BB22-359B-653EF6024F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6369" y="3574749"/>
                    <a:ext cx="550506" cy="43947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F0E2220-00E2-D8FE-56F1-8F3F17E17893}"/>
                  </a:ext>
                </a:extLst>
              </p:cNvPr>
              <p:cNvCxnSpPr>
                <a:cxnSpLocks/>
                <a:stCxn id="23" idx="0"/>
                <a:endCxn id="31" idx="4"/>
              </p:cNvCxnSpPr>
              <p:nvPr/>
            </p:nvCxnSpPr>
            <p:spPr>
              <a:xfrm flipV="1">
                <a:off x="9351274" y="4014220"/>
                <a:ext cx="210348" cy="6664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086BBC-F0FF-11FE-F8DB-2290734A6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1622" y="3231962"/>
                <a:ext cx="687034" cy="341692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C741B72-81AB-B29D-8314-4530F5F8F002}"/>
                  </a:ext>
                </a:extLst>
              </p:cNvPr>
              <p:cNvCxnSpPr>
                <a:cxnSpLocks/>
                <a:stCxn id="23" idx="6"/>
                <a:endCxn id="5" idx="1"/>
              </p:cNvCxnSpPr>
              <p:nvPr/>
            </p:nvCxnSpPr>
            <p:spPr>
              <a:xfrm flipV="1">
                <a:off x="9626527" y="4290216"/>
                <a:ext cx="1244258" cy="61018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D6AE9B2-BAFF-0D19-CAA9-BCDDF91FDFE4}"/>
                  </a:ext>
                </a:extLst>
              </p:cNvPr>
              <p:cNvCxnSpPr>
                <a:cxnSpLocks/>
                <a:stCxn id="7" idx="3"/>
                <a:endCxn id="5" idx="1"/>
              </p:cNvCxnSpPr>
              <p:nvPr/>
            </p:nvCxnSpPr>
            <p:spPr>
              <a:xfrm flipV="1">
                <a:off x="9858365" y="4290216"/>
                <a:ext cx="1012420" cy="151342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A89F3A0-0DCA-5BC8-D503-37720FE63652}"/>
                  </a:ext>
                </a:extLst>
              </p:cNvPr>
              <p:cNvSpPr/>
              <p:nvPr/>
            </p:nvSpPr>
            <p:spPr>
              <a:xfrm>
                <a:off x="10932489" y="2757579"/>
                <a:ext cx="1035698" cy="7184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-DIN" panose="020B0504030202030204" pitchFamily="34" charset="0"/>
                  </a:rPr>
                  <a:t>Sink State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1683671-C485-78D6-9FB3-F0674843DEA0}"/>
                  </a:ext>
                </a:extLst>
              </p:cNvPr>
              <p:cNvCxnSpPr>
                <a:stCxn id="4" idx="3"/>
                <a:endCxn id="62" idx="1"/>
              </p:cNvCxnSpPr>
              <p:nvPr/>
            </p:nvCxnSpPr>
            <p:spPr>
              <a:xfrm>
                <a:off x="10523909" y="3055775"/>
                <a:ext cx="408580" cy="61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63C94B4-5372-FD5D-AC91-1AE19F7CAA52}"/>
                  </a:ext>
                </a:extLst>
              </p:cNvPr>
              <p:cNvCxnSpPr>
                <a:cxnSpLocks/>
                <a:stCxn id="5" idx="0"/>
                <a:endCxn id="62" idx="2"/>
              </p:cNvCxnSpPr>
              <p:nvPr/>
            </p:nvCxnSpPr>
            <p:spPr>
              <a:xfrm flipV="1">
                <a:off x="11146038" y="3476036"/>
                <a:ext cx="304300" cy="636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13DDFD5-E679-4E14-7522-EB4A267C0C93}"/>
                  </a:ext>
                </a:extLst>
              </p:cNvPr>
              <p:cNvCxnSpPr>
                <a:cxnSpLocks/>
                <a:stCxn id="31" idx="6"/>
                <a:endCxn id="5" idx="1"/>
              </p:cNvCxnSpPr>
              <p:nvPr/>
            </p:nvCxnSpPr>
            <p:spPr>
              <a:xfrm>
                <a:off x="9836875" y="3794485"/>
                <a:ext cx="1033910" cy="49573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8BA8EFFE-A804-952E-5564-E70BA0F6E767}"/>
                      </a:ext>
                    </a:extLst>
                  </p:cNvPr>
                  <p:cNvSpPr txBox="1"/>
                  <p:nvPr/>
                </p:nvSpPr>
                <p:spPr>
                  <a:xfrm>
                    <a:off x="9645129" y="4740181"/>
                    <a:ext cx="426471" cy="3815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8BA8EFFE-A804-952E-5564-E70BA0F6E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5129" y="4740181"/>
                    <a:ext cx="426471" cy="3815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7143"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264827ED-C67E-3E88-9D72-4B24FA03D8F5}"/>
                      </a:ext>
                    </a:extLst>
                  </p:cNvPr>
                  <p:cNvSpPr txBox="1"/>
                  <p:nvPr/>
                </p:nvSpPr>
                <p:spPr>
                  <a:xfrm>
                    <a:off x="9387996" y="4310744"/>
                    <a:ext cx="362493" cy="38770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264827ED-C67E-3E88-9D72-4B24FA03D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7996" y="4310744"/>
                    <a:ext cx="362493" cy="38770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8983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0D6D35B-6987-52AB-0F4E-4266C919FDE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6753" y="3329988"/>
                    <a:ext cx="453299" cy="38770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0D6D35B-6987-52AB-0F4E-4266C919FD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6753" y="3329988"/>
                    <a:ext cx="453299" cy="38770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081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C8AE4A6-811A-F00D-18C7-119009BEBD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626" y="3820366"/>
                    <a:ext cx="453299" cy="38770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D-DIN" panose="020B050403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C8AE4A6-811A-F00D-18C7-119009BEB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7626" y="3820366"/>
                    <a:ext cx="453299" cy="38770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0811" b="-31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46809C-07A3-123B-22D5-DE6998E2C3C4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8019660" y="4290216"/>
              <a:ext cx="232799" cy="1154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B1F5A-76ED-481D-CADF-B74DFB1D2789}"/>
              </a:ext>
            </a:extLst>
          </p:cNvPr>
          <p:cNvCxnSpPr>
            <a:cxnSpLocks/>
          </p:cNvCxnSpPr>
          <p:nvPr/>
        </p:nvCxnSpPr>
        <p:spPr>
          <a:xfrm>
            <a:off x="3671165" y="775359"/>
            <a:ext cx="32521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A63-5E2F-6B5E-9EC3-68B34F5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Bologna – E.g., Disaster</a:t>
            </a:r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5FAC7F74-6D6F-19C0-3ABC-B2E9238B7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" y="1818271"/>
            <a:ext cx="5467150" cy="4022725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4A78DF37-7FA8-9198-8B5B-880A780E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983"/>
            <a:ext cx="542591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39E0-5516-973D-B66A-B4B6745A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Footprints and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8610-C9C3-7950-8497-FAE4A201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907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Required regions (ellipses) to be covered by a beam are defined on all segments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Only a subset of footprint-regions is </a:t>
            </a:r>
            <a:r>
              <a:rPr lang="en-US" b="1" dirty="0">
                <a:latin typeface="D-DIN" panose="020B0504030202030204" pitchFamily="34" charset="0"/>
              </a:rPr>
              <a:t>visible</a:t>
            </a:r>
            <a:r>
              <a:rPr lang="en-US" dirty="0">
                <a:latin typeface="D-DIN" panose="020B0504030202030204" pitchFamily="34" charset="0"/>
              </a:rPr>
              <a:t> from a given UAV location due to obstacles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 </a:t>
            </a:r>
            <a:r>
              <a:rPr lang="en-US" b="1" dirty="0">
                <a:latin typeface="D-DIN" panose="020B0504030202030204" pitchFamily="34" charset="0"/>
              </a:rPr>
              <a:t>Visibility (</a:t>
            </a:r>
            <a:r>
              <a:rPr lang="en-US" b="1" dirty="0">
                <a:solidFill>
                  <a:srgbClr val="FF0000"/>
                </a:solidFill>
                <a:latin typeface="D-DIN" panose="020B0504030202030204" pitchFamily="34" charset="0"/>
              </a:rPr>
              <a:t>2D)</a:t>
            </a:r>
            <a:r>
              <a:rPr lang="en-US" dirty="0">
                <a:latin typeface="D-DIN" panose="020B0504030202030204" pitchFamily="34" charset="0"/>
              </a:rPr>
              <a:t> between any two locations can be obtained using visibility algorithms from computational geometry</a:t>
            </a:r>
          </a:p>
          <a:p>
            <a:pPr marL="0" indent="0">
              <a:buNone/>
            </a:pPr>
            <a:r>
              <a:rPr lang="en-US" dirty="0">
                <a:latin typeface="D-DIN" panose="020B0504030202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D-DIN" panose="020B050403020203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ACDEA4-C9F5-3FF8-CF68-6D01BD236E34}"/>
              </a:ext>
            </a:extLst>
          </p:cNvPr>
          <p:cNvGrpSpPr/>
          <p:nvPr/>
        </p:nvGrpSpPr>
        <p:grpSpPr>
          <a:xfrm>
            <a:off x="7299724" y="2087592"/>
            <a:ext cx="5260336" cy="2250576"/>
            <a:chOff x="7817309" y="1631449"/>
            <a:chExt cx="4374691" cy="18183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9AA940-0B94-312B-B69C-8A919A270F41}"/>
                </a:ext>
              </a:extLst>
            </p:cNvPr>
            <p:cNvGrpSpPr/>
            <p:nvPr/>
          </p:nvGrpSpPr>
          <p:grpSpPr>
            <a:xfrm>
              <a:off x="7817309" y="1985002"/>
              <a:ext cx="4374691" cy="1364613"/>
              <a:chOff x="7914521" y="296161"/>
              <a:chExt cx="4374691" cy="13646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23DA4B6-4427-BA3D-9D58-240CCD14FAA4}"/>
                  </a:ext>
                </a:extLst>
              </p:cNvPr>
              <p:cNvGrpSpPr/>
              <p:nvPr/>
            </p:nvGrpSpPr>
            <p:grpSpPr>
              <a:xfrm>
                <a:off x="7914521" y="296161"/>
                <a:ext cx="4374691" cy="1364613"/>
                <a:chOff x="7916649" y="341402"/>
                <a:chExt cx="4374691" cy="136461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107D7D2-3520-D36A-5EAE-5E25FAA9651B}"/>
                    </a:ext>
                  </a:extLst>
                </p:cNvPr>
                <p:cNvGrpSpPr/>
                <p:nvPr/>
              </p:nvGrpSpPr>
              <p:grpSpPr>
                <a:xfrm>
                  <a:off x="8507922" y="341402"/>
                  <a:ext cx="2627968" cy="1364613"/>
                  <a:chOff x="8507922" y="341402"/>
                  <a:chExt cx="2627968" cy="1364613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283A723-08A4-1A8E-6A1D-79671EC64912}"/>
                      </a:ext>
                    </a:extLst>
                  </p:cNvPr>
                  <p:cNvSpPr/>
                  <p:nvPr/>
                </p:nvSpPr>
                <p:spPr>
                  <a:xfrm>
                    <a:off x="9076021" y="354563"/>
                    <a:ext cx="670732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5494601-1422-35D3-0465-68ABE87532CE}"/>
                      </a:ext>
                    </a:extLst>
                  </p:cNvPr>
                  <p:cNvSpPr/>
                  <p:nvPr/>
                </p:nvSpPr>
                <p:spPr>
                  <a:xfrm>
                    <a:off x="10216203" y="341402"/>
                    <a:ext cx="275253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1886C8D-E44F-8778-4080-79AA09B08BE1}"/>
                      </a:ext>
                    </a:extLst>
                  </p:cNvPr>
                  <p:cNvSpPr/>
                  <p:nvPr/>
                </p:nvSpPr>
                <p:spPr>
                  <a:xfrm>
                    <a:off x="10220051" y="1187903"/>
                    <a:ext cx="275253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CE2A50B-AD54-74AF-870A-5BE987F0FC8F}"/>
                      </a:ext>
                    </a:extLst>
                  </p:cNvPr>
                  <p:cNvSpPr/>
                  <p:nvPr/>
                </p:nvSpPr>
                <p:spPr>
                  <a:xfrm>
                    <a:off x="9084294" y="1177832"/>
                    <a:ext cx="670732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AA6AD7A4-90DB-D416-7881-5F547DB071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07922" y="947863"/>
                    <a:ext cx="2627968" cy="3748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14FA7A0C-D6BC-4784-B621-4319A0E550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84275" y="427890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11690381-A746-82E3-1F4B-0FCF930980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26314" y="384898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BEF3D076-CB90-6266-D41D-E7308A1CC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28199" y="427890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350D26-FB96-CFD5-A8D4-C006823F5D38}"/>
                    </a:ext>
                  </a:extLst>
                </p:cNvPr>
                <p:cNvSpPr txBox="1"/>
                <p:nvPr/>
              </p:nvSpPr>
              <p:spPr>
                <a:xfrm>
                  <a:off x="7916649" y="717030"/>
                  <a:ext cx="1084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-DIN" panose="020B0504030202030204" pitchFamily="34" charset="0"/>
                    </a:rPr>
                    <a:t>Vehicles enter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09A532-2A7D-390A-F7BF-BCF11BCE5DFB}"/>
                    </a:ext>
                  </a:extLst>
                </p:cNvPr>
                <p:cNvSpPr txBox="1"/>
                <p:nvPr/>
              </p:nvSpPr>
              <p:spPr>
                <a:xfrm>
                  <a:off x="11206821" y="689261"/>
                  <a:ext cx="1084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-DIN" panose="020B0504030202030204" pitchFamily="34" charset="0"/>
                    </a:rPr>
                    <a:t>Vehicles exit</a:t>
                  </a: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A57F8DC-A3B6-FC33-E9AC-48F35B0436A3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10727732" y="382649"/>
                <a:ext cx="476961" cy="39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94CE2F5-0189-86B4-587B-DF4011A6D5DB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0727732" y="782520"/>
                <a:ext cx="476961" cy="840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EECB3B-DD82-B156-CA3A-DAB3D6DD27DC}"/>
                </a:ext>
              </a:extLst>
            </p:cNvPr>
            <p:cNvSpPr/>
            <p:nvPr/>
          </p:nvSpPr>
          <p:spPr>
            <a:xfrm>
              <a:off x="8738278" y="20714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FDBA77-7ACD-5F2C-7F0A-97E93923FB13}"/>
                </a:ext>
              </a:extLst>
            </p:cNvPr>
            <p:cNvSpPr/>
            <p:nvPr/>
          </p:nvSpPr>
          <p:spPr>
            <a:xfrm>
              <a:off x="8732059" y="236092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8FE559-A07D-3169-0007-6C827B0C7533}"/>
                </a:ext>
              </a:extLst>
            </p:cNvPr>
            <p:cNvSpPr/>
            <p:nvPr/>
          </p:nvSpPr>
          <p:spPr>
            <a:xfrm>
              <a:off x="8732059" y="26442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7FAE97-ADAC-3AD7-6594-7458D3259484}"/>
                </a:ext>
              </a:extLst>
            </p:cNvPr>
            <p:cNvSpPr/>
            <p:nvPr/>
          </p:nvSpPr>
          <p:spPr>
            <a:xfrm>
              <a:off x="8732059" y="2902337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B11D02-8E0C-FD30-04ED-3A7658E2D8B3}"/>
                </a:ext>
              </a:extLst>
            </p:cNvPr>
            <p:cNvSpPr/>
            <p:nvPr/>
          </p:nvSpPr>
          <p:spPr>
            <a:xfrm>
              <a:off x="8732059" y="318841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593B8B-E9BD-9E22-390D-929DF36BAB1F}"/>
                </a:ext>
              </a:extLst>
            </p:cNvPr>
            <p:cNvSpPr/>
            <p:nvPr/>
          </p:nvSpPr>
          <p:spPr>
            <a:xfrm rot="5400000">
              <a:off x="8968615" y="251360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5D5C53-411F-BEAC-573C-847FF9991B7C}"/>
                </a:ext>
              </a:extLst>
            </p:cNvPr>
            <p:cNvSpPr/>
            <p:nvPr/>
          </p:nvSpPr>
          <p:spPr>
            <a:xfrm rot="5400000">
              <a:off x="9308232" y="251719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979320-C2EE-9A64-F285-45CB8A528D79}"/>
                </a:ext>
              </a:extLst>
            </p:cNvPr>
            <p:cNvSpPr/>
            <p:nvPr/>
          </p:nvSpPr>
          <p:spPr>
            <a:xfrm rot="5400000">
              <a:off x="9623681" y="2518731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96D24C5-7EF7-155B-CC40-C5EE09EDFEF5}"/>
                </a:ext>
              </a:extLst>
            </p:cNvPr>
            <p:cNvSpPr/>
            <p:nvPr/>
          </p:nvSpPr>
          <p:spPr>
            <a:xfrm rot="5400000">
              <a:off x="9931287" y="252811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F7149F-9578-FE02-594B-43B5D142FAE7}"/>
                </a:ext>
              </a:extLst>
            </p:cNvPr>
            <p:cNvSpPr/>
            <p:nvPr/>
          </p:nvSpPr>
          <p:spPr>
            <a:xfrm rot="5400000">
              <a:off x="10235437" y="251544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0BD8AD-1BFC-25C9-0017-7C2B40E1037B}"/>
                </a:ext>
              </a:extLst>
            </p:cNvPr>
            <p:cNvSpPr/>
            <p:nvPr/>
          </p:nvSpPr>
          <p:spPr>
            <a:xfrm rot="5400000">
              <a:off x="10522560" y="251527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3267C9A-2C2D-9852-9D57-0CB60437A037}"/>
                </a:ext>
              </a:extLst>
            </p:cNvPr>
            <p:cNvSpPr/>
            <p:nvPr/>
          </p:nvSpPr>
          <p:spPr>
            <a:xfrm>
              <a:off x="8739108" y="20714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873894-ACB3-E5D8-0735-47E78AC61165}"/>
                </a:ext>
              </a:extLst>
            </p:cNvPr>
            <p:cNvSpPr/>
            <p:nvPr/>
          </p:nvSpPr>
          <p:spPr>
            <a:xfrm>
              <a:off x="9779756" y="2267431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7F5070-92C0-5076-F9DC-3F265C3605F1}"/>
                </a:ext>
              </a:extLst>
            </p:cNvPr>
            <p:cNvSpPr/>
            <p:nvPr/>
          </p:nvSpPr>
          <p:spPr>
            <a:xfrm>
              <a:off x="9786805" y="1977999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575D81-2130-1625-304A-41E02200EFED}"/>
                </a:ext>
              </a:extLst>
            </p:cNvPr>
            <p:cNvSpPr/>
            <p:nvPr/>
          </p:nvSpPr>
          <p:spPr>
            <a:xfrm>
              <a:off x="9808611" y="3108497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7B8F16-426B-C70E-C305-B4F347980A8F}"/>
                </a:ext>
              </a:extLst>
            </p:cNvPr>
            <p:cNvSpPr/>
            <p:nvPr/>
          </p:nvSpPr>
          <p:spPr>
            <a:xfrm>
              <a:off x="9815660" y="281906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9BD467-A425-7E69-0536-5626F736A40E}"/>
                </a:ext>
              </a:extLst>
            </p:cNvPr>
            <p:cNvSpPr/>
            <p:nvPr/>
          </p:nvSpPr>
          <p:spPr>
            <a:xfrm>
              <a:off x="10535418" y="203212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F096272-C4DB-8E7E-9912-32DA00C2629A}"/>
                </a:ext>
              </a:extLst>
            </p:cNvPr>
            <p:cNvSpPr/>
            <p:nvPr/>
          </p:nvSpPr>
          <p:spPr>
            <a:xfrm>
              <a:off x="10501266" y="307715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E7157CD-18E9-54D5-1F9A-DF45F470E450}"/>
                </a:ext>
              </a:extLst>
            </p:cNvPr>
            <p:cNvSpPr/>
            <p:nvPr/>
          </p:nvSpPr>
          <p:spPr>
            <a:xfrm>
              <a:off x="10508315" y="278772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BE12C04-6741-D058-16D3-BFD41F9D8EDD}"/>
                </a:ext>
              </a:extLst>
            </p:cNvPr>
            <p:cNvSpPr/>
            <p:nvPr/>
          </p:nvSpPr>
          <p:spPr>
            <a:xfrm>
              <a:off x="10535418" y="2032023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496287-A76A-1706-2838-B7AB458BCC52}"/>
                </a:ext>
              </a:extLst>
            </p:cNvPr>
            <p:cNvSpPr/>
            <p:nvPr/>
          </p:nvSpPr>
          <p:spPr>
            <a:xfrm>
              <a:off x="10542235" y="228698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8D171AED-31D2-4D99-91EA-B8BE221127F8}"/>
                </a:ext>
              </a:extLst>
            </p:cNvPr>
            <p:cNvSpPr/>
            <p:nvPr/>
          </p:nvSpPr>
          <p:spPr>
            <a:xfrm>
              <a:off x="10708199" y="1631449"/>
              <a:ext cx="685003" cy="646018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D-DIN" panose="020B0504030202030204" pitchFamily="34" charset="0"/>
                </a:rPr>
                <a:t>UAV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BB0367-CB02-73F1-3449-F695B504537A}"/>
                </a:ext>
              </a:extLst>
            </p:cNvPr>
            <p:cNvSpPr/>
            <p:nvPr/>
          </p:nvSpPr>
          <p:spPr>
            <a:xfrm rot="5400000">
              <a:off x="10235437" y="251544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A7D1BE-67E1-D5E1-9317-C66A1DE16B7B}"/>
                </a:ext>
              </a:extLst>
            </p:cNvPr>
            <p:cNvSpPr/>
            <p:nvPr/>
          </p:nvSpPr>
          <p:spPr>
            <a:xfrm>
              <a:off x="10535418" y="203202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60A5B8-A001-05AF-7050-FD7B40FD3ECA}"/>
                </a:ext>
              </a:extLst>
            </p:cNvPr>
            <p:cNvSpPr/>
            <p:nvPr/>
          </p:nvSpPr>
          <p:spPr>
            <a:xfrm>
              <a:off x="10542235" y="2286983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1F1D19-1F58-5D04-CAD1-78FB0A4BD055}"/>
              </a:ext>
            </a:extLst>
          </p:cNvPr>
          <p:cNvCxnSpPr>
            <a:endCxn id="34" idx="6"/>
          </p:cNvCxnSpPr>
          <p:nvPr/>
        </p:nvCxnSpPr>
        <p:spPr>
          <a:xfrm flipH="1">
            <a:off x="9888173" y="2516521"/>
            <a:ext cx="1153638" cy="51998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magine 6">
            <a:extLst>
              <a:ext uri="{FF2B5EF4-FFF2-40B4-BE49-F238E27FC236}">
                <a16:creationId xmlns:a16="http://schemas.microsoft.com/office/drawing/2014/main" id="{9A25F48B-D0B4-2312-27FF-43B7DE58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73" y="4077503"/>
            <a:ext cx="4997206" cy="21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D8D-38CB-5A16-4237-858D39B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Access Probability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EA6769-9771-E726-3873-CE30625B4B33}"/>
              </a:ext>
            </a:extLst>
          </p:cNvPr>
          <p:cNvGrpSpPr/>
          <p:nvPr/>
        </p:nvGrpSpPr>
        <p:grpSpPr>
          <a:xfrm>
            <a:off x="733648" y="1950186"/>
            <a:ext cx="5511283" cy="3788229"/>
            <a:chOff x="4763386" y="1029413"/>
            <a:chExt cx="7250076" cy="5437557"/>
          </a:xfrm>
        </p:grpSpPr>
        <p:pic>
          <p:nvPicPr>
            <p:cNvPr id="5" name="Immagine 2" descr="Immagine che contiene testo, schermata, numero, Carattere&#10;&#10;Descrizione generata automaticamente">
              <a:extLst>
                <a:ext uri="{FF2B5EF4-FFF2-40B4-BE49-F238E27FC236}">
                  <a16:creationId xmlns:a16="http://schemas.microsoft.com/office/drawing/2014/main" id="{86DCF791-4AC3-B433-2418-5E93E0082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386" y="1029413"/>
              <a:ext cx="7250076" cy="5437557"/>
            </a:xfrm>
            <a:prstGeom prst="rect">
              <a:avLst/>
            </a:prstGeom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B88D8F7-80D0-D3C4-D3B8-61668B4423F5}"/>
                </a:ext>
              </a:extLst>
            </p:cNvPr>
            <p:cNvSpPr/>
            <p:nvPr/>
          </p:nvSpPr>
          <p:spPr>
            <a:xfrm>
              <a:off x="5781914" y="1497934"/>
              <a:ext cx="5419131" cy="8763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e 3">
              <a:extLst>
                <a:ext uri="{FF2B5EF4-FFF2-40B4-BE49-F238E27FC236}">
                  <a16:creationId xmlns:a16="http://schemas.microsoft.com/office/drawing/2014/main" id="{EAA1EBC6-5A57-411D-BC4F-92E68539C995}"/>
                </a:ext>
              </a:extLst>
            </p:cNvPr>
            <p:cNvSpPr/>
            <p:nvPr/>
          </p:nvSpPr>
          <p:spPr>
            <a:xfrm>
              <a:off x="5781914" y="2842755"/>
              <a:ext cx="5419131" cy="8763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e 4">
              <a:extLst>
                <a:ext uri="{FF2B5EF4-FFF2-40B4-BE49-F238E27FC236}">
                  <a16:creationId xmlns:a16="http://schemas.microsoft.com/office/drawing/2014/main" id="{848CD46A-F181-E680-B8EA-5299E99EC0C0}"/>
                </a:ext>
              </a:extLst>
            </p:cNvPr>
            <p:cNvSpPr/>
            <p:nvPr/>
          </p:nvSpPr>
          <p:spPr>
            <a:xfrm>
              <a:off x="5781913" y="3867024"/>
              <a:ext cx="5419131" cy="8763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e 9">
              <a:extLst>
                <a:ext uri="{FF2B5EF4-FFF2-40B4-BE49-F238E27FC236}">
                  <a16:creationId xmlns:a16="http://schemas.microsoft.com/office/drawing/2014/main" id="{B169ADAD-A030-80C1-5471-0911FE72BD18}"/>
                </a:ext>
              </a:extLst>
            </p:cNvPr>
            <p:cNvSpPr/>
            <p:nvPr/>
          </p:nvSpPr>
          <p:spPr>
            <a:xfrm>
              <a:off x="5781913" y="4921916"/>
              <a:ext cx="5419131" cy="8763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DDCC7-FE48-B0F9-5E01-5A834176176A}"/>
              </a:ext>
            </a:extLst>
          </p:cNvPr>
          <p:cNvGrpSpPr/>
          <p:nvPr/>
        </p:nvGrpSpPr>
        <p:grpSpPr>
          <a:xfrm>
            <a:off x="6393390" y="1676513"/>
            <a:ext cx="5260336" cy="2250576"/>
            <a:chOff x="7817309" y="1631449"/>
            <a:chExt cx="4374691" cy="18183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CC7A81-D61B-8BBE-2E94-3D9B4FB66B3D}"/>
                </a:ext>
              </a:extLst>
            </p:cNvPr>
            <p:cNvGrpSpPr/>
            <p:nvPr/>
          </p:nvGrpSpPr>
          <p:grpSpPr>
            <a:xfrm>
              <a:off x="7817309" y="1985002"/>
              <a:ext cx="4374691" cy="1364613"/>
              <a:chOff x="7914521" y="296161"/>
              <a:chExt cx="4374691" cy="136461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2A5A16F-428C-366D-C15D-7F8E9ED28DF2}"/>
                  </a:ext>
                </a:extLst>
              </p:cNvPr>
              <p:cNvGrpSpPr/>
              <p:nvPr/>
            </p:nvGrpSpPr>
            <p:grpSpPr>
              <a:xfrm>
                <a:off x="7914521" y="296161"/>
                <a:ext cx="4374691" cy="1364613"/>
                <a:chOff x="7916649" y="341402"/>
                <a:chExt cx="4374691" cy="1364613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3469398-9ACF-6B5B-580F-376C8E8BABAA}"/>
                    </a:ext>
                  </a:extLst>
                </p:cNvPr>
                <p:cNvGrpSpPr/>
                <p:nvPr/>
              </p:nvGrpSpPr>
              <p:grpSpPr>
                <a:xfrm>
                  <a:off x="8507922" y="341402"/>
                  <a:ext cx="2627968" cy="1364613"/>
                  <a:chOff x="8507922" y="341402"/>
                  <a:chExt cx="2627968" cy="1364613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5F5D8C9-CE02-8193-458A-94464CBF199B}"/>
                      </a:ext>
                    </a:extLst>
                  </p:cNvPr>
                  <p:cNvSpPr/>
                  <p:nvPr/>
                </p:nvSpPr>
                <p:spPr>
                  <a:xfrm>
                    <a:off x="9076021" y="354563"/>
                    <a:ext cx="670732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8DDD3FE-A26F-9274-CF4E-9A3D1B163649}"/>
                      </a:ext>
                    </a:extLst>
                  </p:cNvPr>
                  <p:cNvSpPr/>
                  <p:nvPr/>
                </p:nvSpPr>
                <p:spPr>
                  <a:xfrm>
                    <a:off x="10216203" y="341402"/>
                    <a:ext cx="275253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F60020D-1416-8FE9-ECD8-814FD36372A3}"/>
                      </a:ext>
                    </a:extLst>
                  </p:cNvPr>
                  <p:cNvSpPr/>
                  <p:nvPr/>
                </p:nvSpPr>
                <p:spPr>
                  <a:xfrm>
                    <a:off x="10220051" y="1187903"/>
                    <a:ext cx="275253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09274B-AE20-48BA-0D4F-F9E75E617140}"/>
                      </a:ext>
                    </a:extLst>
                  </p:cNvPr>
                  <p:cNvSpPr/>
                  <p:nvPr/>
                </p:nvSpPr>
                <p:spPr>
                  <a:xfrm>
                    <a:off x="9084294" y="1177832"/>
                    <a:ext cx="670732" cy="4851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D-DIN" panose="020B0504030202030204" pitchFamily="34" charset="0"/>
                    </a:endParaRP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49982A9-9E71-023D-0A30-4377E339D4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07922" y="947863"/>
                    <a:ext cx="2627968" cy="3748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6965F6A2-5A33-A8B8-C72B-E93A903544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84275" y="427890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E1B6B78-11DF-2B50-70D4-4B36C60C0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26314" y="384898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33985711-6974-CD28-2E58-2ECB40A1C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28199" y="427890"/>
                    <a:ext cx="0" cy="127812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1DAE0A2-6FB0-2E9D-870B-FA1A19A6AADB}"/>
                    </a:ext>
                  </a:extLst>
                </p:cNvPr>
                <p:cNvSpPr txBox="1"/>
                <p:nvPr/>
              </p:nvSpPr>
              <p:spPr>
                <a:xfrm>
                  <a:off x="7916649" y="717030"/>
                  <a:ext cx="1084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-DIN" panose="020B0504030202030204" pitchFamily="34" charset="0"/>
                    </a:rPr>
                    <a:t>Vehicles enter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99B1956-4FE8-8C27-718B-DFCF3D348C27}"/>
                    </a:ext>
                  </a:extLst>
                </p:cNvPr>
                <p:cNvSpPr txBox="1"/>
                <p:nvPr/>
              </p:nvSpPr>
              <p:spPr>
                <a:xfrm>
                  <a:off x="11206821" y="689261"/>
                  <a:ext cx="1084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D-DIN" panose="020B0504030202030204" pitchFamily="34" charset="0"/>
                    </a:rPr>
                    <a:t>Vehicles exit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A87FABC-29E7-C540-FFB5-84FE6C23E140}"/>
                  </a:ext>
                </a:extLst>
              </p:cNvPr>
              <p:cNvCxnSpPr>
                <a:stCxn id="42" idx="1"/>
              </p:cNvCxnSpPr>
              <p:nvPr/>
            </p:nvCxnSpPr>
            <p:spPr>
              <a:xfrm flipH="1" flipV="1">
                <a:off x="10727732" y="382649"/>
                <a:ext cx="476961" cy="39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E05F381-4402-8857-6560-0B8BA05613FD}"/>
                  </a:ext>
                </a:extLst>
              </p:cNvPr>
              <p:cNvCxnSpPr>
                <a:stCxn id="42" idx="1"/>
              </p:cNvCxnSpPr>
              <p:nvPr/>
            </p:nvCxnSpPr>
            <p:spPr>
              <a:xfrm flipH="1">
                <a:off x="10727732" y="782520"/>
                <a:ext cx="476961" cy="840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BF2107-BF3D-8FFB-8F2D-A2451DFBE641}"/>
                </a:ext>
              </a:extLst>
            </p:cNvPr>
            <p:cNvSpPr/>
            <p:nvPr/>
          </p:nvSpPr>
          <p:spPr>
            <a:xfrm>
              <a:off x="8738278" y="20714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8BD15C-3547-FC5B-C81F-C9A7BABD881E}"/>
                </a:ext>
              </a:extLst>
            </p:cNvPr>
            <p:cNvSpPr/>
            <p:nvPr/>
          </p:nvSpPr>
          <p:spPr>
            <a:xfrm>
              <a:off x="8732059" y="236092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0418E8-30CA-ACFF-A32F-357F59F8CC36}"/>
                </a:ext>
              </a:extLst>
            </p:cNvPr>
            <p:cNvSpPr/>
            <p:nvPr/>
          </p:nvSpPr>
          <p:spPr>
            <a:xfrm>
              <a:off x="8732059" y="26442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9EC234-BC7A-EF46-37D9-5E802F11723E}"/>
                </a:ext>
              </a:extLst>
            </p:cNvPr>
            <p:cNvSpPr/>
            <p:nvPr/>
          </p:nvSpPr>
          <p:spPr>
            <a:xfrm>
              <a:off x="8732059" y="2902337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9DB318-58C5-E279-975C-ED8BB6347E9A}"/>
                </a:ext>
              </a:extLst>
            </p:cNvPr>
            <p:cNvSpPr/>
            <p:nvPr/>
          </p:nvSpPr>
          <p:spPr>
            <a:xfrm>
              <a:off x="8732059" y="318841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419579-4E46-A0A1-9E53-50ADE28BDF86}"/>
                </a:ext>
              </a:extLst>
            </p:cNvPr>
            <p:cNvSpPr/>
            <p:nvPr/>
          </p:nvSpPr>
          <p:spPr>
            <a:xfrm rot="5400000">
              <a:off x="8968615" y="251360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3419F-7501-34AA-B165-E4901F74B823}"/>
                </a:ext>
              </a:extLst>
            </p:cNvPr>
            <p:cNvSpPr/>
            <p:nvPr/>
          </p:nvSpPr>
          <p:spPr>
            <a:xfrm rot="5400000">
              <a:off x="9308232" y="251719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71868D-F9AD-FAF7-CF4A-EB9F14EB230F}"/>
                </a:ext>
              </a:extLst>
            </p:cNvPr>
            <p:cNvSpPr/>
            <p:nvPr/>
          </p:nvSpPr>
          <p:spPr>
            <a:xfrm rot="5400000">
              <a:off x="9623681" y="2518731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A54EAF-55C4-8D07-7367-01A513A5890B}"/>
                </a:ext>
              </a:extLst>
            </p:cNvPr>
            <p:cNvSpPr/>
            <p:nvPr/>
          </p:nvSpPr>
          <p:spPr>
            <a:xfrm rot="5400000">
              <a:off x="9931287" y="252811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D9B499-7DC7-BD03-AF64-F25A759571D4}"/>
                </a:ext>
              </a:extLst>
            </p:cNvPr>
            <p:cNvSpPr/>
            <p:nvPr/>
          </p:nvSpPr>
          <p:spPr>
            <a:xfrm rot="5400000">
              <a:off x="10235437" y="251544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9C2BCC-1C3B-2307-E949-99111416FBEA}"/>
                </a:ext>
              </a:extLst>
            </p:cNvPr>
            <p:cNvSpPr/>
            <p:nvPr/>
          </p:nvSpPr>
          <p:spPr>
            <a:xfrm rot="5400000">
              <a:off x="10522560" y="251527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38E320-9F3C-F1FE-7540-0478E5953AC4}"/>
                </a:ext>
              </a:extLst>
            </p:cNvPr>
            <p:cNvSpPr/>
            <p:nvPr/>
          </p:nvSpPr>
          <p:spPr>
            <a:xfrm>
              <a:off x="8739108" y="207149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C2AB9C-B2CE-B06B-2E02-0BEB50D3D7CD}"/>
                </a:ext>
              </a:extLst>
            </p:cNvPr>
            <p:cNvSpPr/>
            <p:nvPr/>
          </p:nvSpPr>
          <p:spPr>
            <a:xfrm>
              <a:off x="9779756" y="2267431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C32045D-ABF7-7732-5DB0-F33D8093F9B2}"/>
                </a:ext>
              </a:extLst>
            </p:cNvPr>
            <p:cNvSpPr/>
            <p:nvPr/>
          </p:nvSpPr>
          <p:spPr>
            <a:xfrm>
              <a:off x="9786805" y="1977999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F3389F-CE63-F212-21A1-A048B3E3DDB1}"/>
                </a:ext>
              </a:extLst>
            </p:cNvPr>
            <p:cNvSpPr/>
            <p:nvPr/>
          </p:nvSpPr>
          <p:spPr>
            <a:xfrm>
              <a:off x="9808611" y="3108497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F2527A-CE5C-27A8-5F53-70925FB4CAF5}"/>
                </a:ext>
              </a:extLst>
            </p:cNvPr>
            <p:cNvSpPr/>
            <p:nvPr/>
          </p:nvSpPr>
          <p:spPr>
            <a:xfrm>
              <a:off x="9815660" y="281906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060F08-1675-BE35-F760-04FA40E9DB8C}"/>
                </a:ext>
              </a:extLst>
            </p:cNvPr>
            <p:cNvSpPr/>
            <p:nvPr/>
          </p:nvSpPr>
          <p:spPr>
            <a:xfrm>
              <a:off x="10535418" y="2032120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C3BC8A-9CB3-BD65-9E5A-E47D79398E44}"/>
                </a:ext>
              </a:extLst>
            </p:cNvPr>
            <p:cNvSpPr/>
            <p:nvPr/>
          </p:nvSpPr>
          <p:spPr>
            <a:xfrm>
              <a:off x="10501266" y="307715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E2C76-A3CC-5273-6003-DE6374491664}"/>
                </a:ext>
              </a:extLst>
            </p:cNvPr>
            <p:cNvSpPr/>
            <p:nvPr/>
          </p:nvSpPr>
          <p:spPr>
            <a:xfrm>
              <a:off x="10508315" y="278772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6F550C-57DA-6BDE-F07D-EC911C1587BD}"/>
                </a:ext>
              </a:extLst>
            </p:cNvPr>
            <p:cNvSpPr/>
            <p:nvPr/>
          </p:nvSpPr>
          <p:spPr>
            <a:xfrm>
              <a:off x="10535418" y="2032023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55F4B5-1E3A-4C96-EFE7-E4E6F914A267}"/>
                </a:ext>
              </a:extLst>
            </p:cNvPr>
            <p:cNvSpPr/>
            <p:nvPr/>
          </p:nvSpPr>
          <p:spPr>
            <a:xfrm>
              <a:off x="10542235" y="2286982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322E0637-A36A-D015-C611-D769572828B0}"/>
                </a:ext>
              </a:extLst>
            </p:cNvPr>
            <p:cNvSpPr/>
            <p:nvPr/>
          </p:nvSpPr>
          <p:spPr>
            <a:xfrm>
              <a:off x="10708199" y="1631449"/>
              <a:ext cx="685003" cy="646018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D-DIN" panose="020B0504030202030204" pitchFamily="34" charset="0"/>
                </a:rPr>
                <a:t>UAV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55A377-64B8-D640-DF39-AB1C60C8E26A}"/>
                </a:ext>
              </a:extLst>
            </p:cNvPr>
            <p:cNvSpPr/>
            <p:nvPr/>
          </p:nvSpPr>
          <p:spPr>
            <a:xfrm rot="5400000">
              <a:off x="10235437" y="2515445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CB74EF-D08E-97A7-1E48-BB099DE44CD6}"/>
                </a:ext>
              </a:extLst>
            </p:cNvPr>
            <p:cNvSpPr/>
            <p:nvPr/>
          </p:nvSpPr>
          <p:spPr>
            <a:xfrm>
              <a:off x="10535418" y="2032024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C0FE38-73D7-339F-2F96-D92AF2C94060}"/>
                </a:ext>
              </a:extLst>
            </p:cNvPr>
            <p:cNvSpPr/>
            <p:nvPr/>
          </p:nvSpPr>
          <p:spPr>
            <a:xfrm>
              <a:off x="10542235" y="2286983"/>
              <a:ext cx="190204" cy="26137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-DIN" panose="020B0504030202030204" pitchFamily="34" charset="0"/>
              </a:endParaRPr>
            </a:p>
          </p:txBody>
        </p:sp>
      </p:grpSp>
      <p:pic>
        <p:nvPicPr>
          <p:cNvPr id="51" name="Immagine 6">
            <a:extLst>
              <a:ext uri="{FF2B5EF4-FFF2-40B4-BE49-F238E27FC236}">
                <a16:creationId xmlns:a16="http://schemas.microsoft.com/office/drawing/2014/main" id="{78C50D61-04F9-1B4F-9F27-3E2D6929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55" y="3955287"/>
            <a:ext cx="4997206" cy="21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B809-4DC3-163A-4F60-4C75858D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Decision Variables and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47AFC-5F35-3F8D-0D4B-3E79F55B0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Locations of UAVs are selected from a fixed set of feasible locations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Beams active on each UAV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D-DIN" panose="020B0504030202030204" pitchFamily="34" charset="0"/>
                  </a:rPr>
                  <a:t>Constraints: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The number of beams available on each drone is limited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latin typeface="D-DIN" panose="020B0504030202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Access probability threshold should be satisfied on all segments given their densities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 Clear LOS between UAV and its assigned FP-regions (visibility)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D-DIN" panose="020B0504030202030204" pitchFamily="34" charset="0"/>
                  </a:rPr>
                  <a:t>Objective: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Minimize # of hovering drones (energy)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47AFC-5F35-3F8D-0D4B-3E79F55B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9D7E-4006-DEC5-2148-7ED74637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Graph description</a:t>
            </a:r>
          </a:p>
        </p:txBody>
      </p:sp>
      <p:pic>
        <p:nvPicPr>
          <p:cNvPr id="7" name="Content Placeholder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3714C142-D474-EA1E-9887-ADEFA275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51" y="1800548"/>
            <a:ext cx="8956568" cy="248248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50F971-75A4-811C-6A0A-5720F8CF2878}"/>
              </a:ext>
            </a:extLst>
          </p:cNvPr>
          <p:cNvSpPr txBox="1">
            <a:spLocks/>
          </p:cNvSpPr>
          <p:nvPr/>
        </p:nvSpPr>
        <p:spPr>
          <a:xfrm>
            <a:off x="1097280" y="4045788"/>
            <a:ext cx="10058400" cy="1823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D-DIN" panose="020B050403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966A40-6654-E3AC-7703-2ACA91280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283034"/>
                <a:ext cx="10058400" cy="15860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D-DIN" panose="020B0504030202030204" pitchFamily="34" charset="0"/>
                  </a:rPr>
                  <a:t>Select edges such that: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Each parent node should have a max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D-DIN" panose="020B0504030202030204" pitchFamily="34" charset="0"/>
                  </a:rPr>
                  <a:t> edges (# of beams)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Each footprint should be covered by one beam with guaranteed access probability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Minimize # of drones by maximizing # of parent nodes with no selected edges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D-DIN" panose="020B0504030202030204" pitchFamily="34" charset="0"/>
                  </a:rPr>
                  <a:t>Defining Chromatic (different color for each node or edge) number and one of the coloring algorithms. Weight of edges = Access probability.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966A40-6654-E3AC-7703-2ACA91280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83034"/>
                <a:ext cx="10058400" cy="1586060"/>
              </a:xfrm>
              <a:prstGeom prst="rect">
                <a:avLst/>
              </a:prstGeom>
              <a:blipFill>
                <a:blip r:embed="rId3"/>
                <a:stretch>
                  <a:fillRect l="-1273" t="-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5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D3B-8D81-5844-2BFC-38DCA0D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Integer (Binary) </a:t>
            </a:r>
            <a:br>
              <a:rPr lang="en-US" dirty="0">
                <a:latin typeface="D-DIN" panose="020B0504030202030204" pitchFamily="34" charset="0"/>
              </a:rPr>
            </a:br>
            <a:r>
              <a:rPr lang="en-US" dirty="0">
                <a:latin typeface="D-DIN" panose="020B0504030202030204" pitchFamily="34" charset="0"/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D2FC0-6430-78B5-3D2C-4A509ABB5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r>
                  <a:rPr lang="en-US" dirty="0"/>
                  <a:t> as a binary variable that determines whether drone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serving FP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or not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objective function is then to minimize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following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1,..,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1,..,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D2FC0-6430-78B5-3D2C-4A509ABB5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65CD4533-2D20-4FD5-B68E-4115B2C8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4" y="73449"/>
            <a:ext cx="5875296" cy="1628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45094-3E42-7BFB-211F-CBF6D6886F77}"/>
                  </a:ext>
                </a:extLst>
              </p:cNvPr>
              <p:cNvSpPr txBox="1"/>
              <p:nvPr/>
            </p:nvSpPr>
            <p:spPr>
              <a:xfrm>
                <a:off x="6307494" y="1422215"/>
                <a:ext cx="14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45094-3E42-7BFB-211F-CBF6D688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4" y="1422215"/>
                <a:ext cx="146258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51B26-1C62-CC48-0971-A50611A383F2}"/>
                  </a:ext>
                </a:extLst>
              </p:cNvPr>
              <p:cNvSpPr txBox="1"/>
              <p:nvPr/>
            </p:nvSpPr>
            <p:spPr>
              <a:xfrm>
                <a:off x="6307494" y="101937"/>
                <a:ext cx="1468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51B26-1C62-CC48-0971-A50611A3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94" y="101937"/>
                <a:ext cx="146886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4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06FC-048E-C270-FFD2-B5BBC756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-DIN" panose="020B0504030202030204" pitchFamily="34" charset="0"/>
              </a:rPr>
              <a:t>Integer (Binary) Linear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CA66F-D019-1F82-C2D6-F8CF55390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Removing the min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CA66F-D019-1F82-C2D6-F8CF55390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636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2361</TotalTime>
  <Words>785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D-DIN</vt:lpstr>
      <vt:lpstr>Wingdings</vt:lpstr>
      <vt:lpstr>Retrospect</vt:lpstr>
      <vt:lpstr>Urban V2X Self-Organizing 3D Networks with BF-Enabled UAVs</vt:lpstr>
      <vt:lpstr>Environment</vt:lpstr>
      <vt:lpstr>Bologna – E.g., Disaster</vt:lpstr>
      <vt:lpstr>Footprints and Visibility</vt:lpstr>
      <vt:lpstr>Access Probability Model</vt:lpstr>
      <vt:lpstr>Decision Variables and Formulation</vt:lpstr>
      <vt:lpstr>Graph description</vt:lpstr>
      <vt:lpstr>Integer (Binary)  Linear Programming</vt:lpstr>
      <vt:lpstr>Integer (Binary) Linear Programming</vt:lpstr>
      <vt:lpstr>PowerPoint Presentation</vt:lpstr>
      <vt:lpstr>Future extensions</vt:lpstr>
      <vt:lpstr>Footprints in City + Possible Locations</vt:lpstr>
      <vt:lpstr>Visibility</vt:lpstr>
      <vt:lpstr>Vehicles Movement</vt:lpstr>
      <vt:lpstr>Note 1: Steady-State Densities</vt:lpstr>
      <vt:lpstr>Note 2: Beamforming gain </vt:lpstr>
      <vt:lpstr>Note 3: Access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Salim Janji</dc:creator>
  <cp:lastModifiedBy>Salim Janji</cp:lastModifiedBy>
  <cp:revision>10</cp:revision>
  <dcterms:created xsi:type="dcterms:W3CDTF">2023-05-10T10:24:40Z</dcterms:created>
  <dcterms:modified xsi:type="dcterms:W3CDTF">2024-03-25T08:53:26Z</dcterms:modified>
</cp:coreProperties>
</file>