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3F84-7A57-43EC-BAF5-C01F898D4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2CD97-1081-6763-0208-A29FE0936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1859D-31FC-3641-A6A7-2267FFA14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CBB6-4C0E-4C26-B637-B430E71BFF8A}" type="datetimeFigureOut">
              <a:rPr lang="en-US" smtClean="0"/>
              <a:t>06/21/23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0745D-22D7-0B49-39B4-EDEAD2129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30634-2413-3211-78E9-CE7166BF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ACDF-E7C2-4185-BF01-C2B5728B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0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7E297-F177-32A9-8969-E406B46D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BB186-4479-9D0C-9DAD-1235682B9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17200-1411-19A0-F499-855DFE46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CBB6-4C0E-4C26-B637-B430E71BFF8A}" type="datetimeFigureOut">
              <a:rPr lang="en-US" smtClean="0"/>
              <a:t>06/21/23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4C9F9-7B8C-6E19-E343-02109099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11BBC-FAA3-5BE8-001C-7AD4BA1B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ACDF-E7C2-4185-BF01-C2B5728B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4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59D0F7-42C6-5B7B-6D71-E67B526DA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8AC94-0562-1ED7-C9CE-D478B1F8E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D260F-8CCB-16B3-DDB6-C9D6E4329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CBB6-4C0E-4C26-B637-B430E71BFF8A}" type="datetimeFigureOut">
              <a:rPr lang="en-US" smtClean="0"/>
              <a:t>06/21/23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6E967-F950-11DA-A638-2FC4E30B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8098D-3A7A-8276-8646-19F735B4D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ACDF-E7C2-4185-BF01-C2B5728B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8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1BFEA-444D-284B-3B30-EAE3E9B4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94ED5-14F5-D9C4-9A8B-CDD4AE7C0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AF0A3-D768-77DB-D706-3A108BA08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CBB6-4C0E-4C26-B637-B430E71BFF8A}" type="datetimeFigureOut">
              <a:rPr lang="en-US" smtClean="0"/>
              <a:t>06/21/23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19DEA-33B5-4006-86A7-0E7B00B63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DFB30-6F27-B1DA-1D22-77AA2FA3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ACDF-E7C2-4185-BF01-C2B5728B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1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3C5AD-3E80-552D-F40D-39E55A289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1867-02C9-38BE-A57A-C38B8834E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30078-9D22-6881-8EC5-E792BBC70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CBB6-4C0E-4C26-B637-B430E71BFF8A}" type="datetimeFigureOut">
              <a:rPr lang="en-US" smtClean="0"/>
              <a:t>06/21/23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F909-8F89-2EAE-B2E1-DDCAFFD1A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DC804-BEBD-2C5D-FE95-B4A12437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ACDF-E7C2-4185-BF01-C2B5728B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44A26-9A57-F8CC-027D-2A8D5A228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BCE12-050F-0202-1473-460175B89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E900B-EFDF-4C58-F217-8C9A28331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592A5-B735-5A7D-442E-1F5D49775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CBB6-4C0E-4C26-B637-B430E71BFF8A}" type="datetimeFigureOut">
              <a:rPr lang="en-US" smtClean="0"/>
              <a:t>06/21/23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E1F13-B16F-2E80-02D8-6AFCFFE9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8B526-F9E4-4CFE-BDD4-267466FD6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ACDF-E7C2-4185-BF01-C2B5728B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6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FBFF2-269B-DC3B-8526-8B801EEAE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3E36A-BBE7-A011-A723-0D66E812D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FF112-A407-D4F4-48D0-0CFDB9EB9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691DAE-2741-93A1-3EF7-459976715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04943E-7192-EE9E-DF63-8AD58724B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43886C-A827-BD4E-BB2A-C015795D7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CBB6-4C0E-4C26-B637-B430E71BFF8A}" type="datetimeFigureOut">
              <a:rPr lang="en-US" smtClean="0"/>
              <a:t>06/21/23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134E42-8DC1-00C0-EE01-D8AC0DCF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B8CCF3-D5FD-F3C1-827A-131CD7AD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ACDF-E7C2-4185-BF01-C2B5728B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3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8E00-ADE2-4975-2A3D-1AC7BE8D9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8DD602-FF5A-575D-DC56-5CCA8DD1F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CBB6-4C0E-4C26-B637-B430E71BFF8A}" type="datetimeFigureOut">
              <a:rPr lang="en-US" smtClean="0"/>
              <a:t>06/21/23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0FDE8-DD22-CD35-F1D0-A836E8B9E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7F6CF-0EED-2F95-0CDC-5111D1DC6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ACDF-E7C2-4185-BF01-C2B5728B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6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DAAB50-6E13-9B1C-1118-3ECDCC37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CBB6-4C0E-4C26-B637-B430E71BFF8A}" type="datetimeFigureOut">
              <a:rPr lang="en-US" smtClean="0"/>
              <a:t>06/21/23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B2DC38-B816-F687-1453-22A907C70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9A6C4-3B1D-2409-1F5D-0EDEB6D93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ACDF-E7C2-4185-BF01-C2B5728B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3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05FDE-9C15-F7CC-5FF2-2530BF10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8C13-36AB-9457-D6BD-A1BDEB7FC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E77E8-D9B8-5F8E-86A2-AFA083028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A5D9A-EDEB-2DF7-8810-2BCB7A91B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CBB6-4C0E-4C26-B637-B430E71BFF8A}" type="datetimeFigureOut">
              <a:rPr lang="en-US" smtClean="0"/>
              <a:t>06/21/23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51F0F-1627-6ECD-79ED-55EB1D8E2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FEC6A-E554-6ED9-E2F8-B498C535B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ACDF-E7C2-4185-BF01-C2B5728B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4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31A2-84C4-E219-BB11-A205AB854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BB8A4B-B420-5BBB-7894-D6F4331E8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53C30-A1E3-9F13-C64A-82A4ACEB8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E0CDD-4A53-1632-5CBD-8A699E39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CBB6-4C0E-4C26-B637-B430E71BFF8A}" type="datetimeFigureOut">
              <a:rPr lang="en-US" smtClean="0"/>
              <a:t>06/21/23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851AD-0D29-3189-0218-E0091F7D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97990-5DA7-530C-F61F-D108E5C4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9ACDF-E7C2-4185-BF01-C2B5728B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4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F43A40-1AF1-9A62-9AB1-B0A43DFF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5DC40-2D15-99D1-C998-29E73538A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4982D-DEDD-56BE-3FF7-C2E5ABC06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FCBB6-4C0E-4C26-B637-B430E71BFF8A}" type="datetimeFigureOut">
              <a:rPr lang="en-US" smtClean="0"/>
              <a:t>06/21/23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C5563-DCD1-52FC-DB7E-737A1E747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82688-E7B5-3974-57B1-56207998B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9ACDF-E7C2-4185-BF01-C2B5728B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9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og breed, pet, dog&#10;&#10;Description automatically generated">
            <a:extLst>
              <a:ext uri="{FF2B5EF4-FFF2-40B4-BE49-F238E27FC236}">
                <a16:creationId xmlns:a16="http://schemas.microsoft.com/office/drawing/2014/main" id="{277F94EA-97D8-6018-A02D-9CDA84223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917" y="36095"/>
            <a:ext cx="69776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16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AF04A-B583-1A1E-678D-C7D3C9D1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next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ADEB36-EB3C-2971-4EDD-34F0A6DCFFBF}"/>
              </a:ext>
            </a:extLst>
          </p:cNvPr>
          <p:cNvSpPr txBox="1"/>
          <p:nvPr/>
        </p:nvSpPr>
        <p:spPr>
          <a:xfrm>
            <a:off x="1307431" y="1868906"/>
            <a:ext cx="930442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Edgar Merkle	Journey to efficient sampling in multivariate normal latent variable model	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Ariane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Kehlbacher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Implementing an Almost Ideal Demand System of mobility expenditure		</a:t>
            </a:r>
          </a:p>
          <a:p>
            <a:r>
              <a:rPr lang="sv-SE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Ben Goodrich	Kolmogorov and Stan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E24250-AD37-635F-57A3-B0A3525E5A4E}"/>
              </a:ext>
            </a:extLst>
          </p:cNvPr>
          <p:cNvSpPr txBox="1"/>
          <p:nvPr/>
        </p:nvSpPr>
        <p:spPr>
          <a:xfrm>
            <a:off x="1307430" y="3898232"/>
            <a:ext cx="9304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Session chair: Mitzi Morris</a:t>
            </a:r>
            <a:r>
              <a:rPr lang="sv-SE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</p:txBody>
      </p:sp>
      <p:pic>
        <p:nvPicPr>
          <p:cNvPr id="7" name="Picture 6" descr="A close-up of a logo&#10;&#10;Description automatically generated with low confidence">
            <a:extLst>
              <a:ext uri="{FF2B5EF4-FFF2-40B4-BE49-F238E27FC236}">
                <a16:creationId xmlns:a16="http://schemas.microsoft.com/office/drawing/2014/main" id="{7FF8D4E6-B363-5030-38DA-D5994727B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917" y="365125"/>
            <a:ext cx="4630947" cy="98185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2A80BB1-0506-20BE-17CE-5DB9FF29CD1A}"/>
              </a:ext>
            </a:extLst>
          </p:cNvPr>
          <p:cNvGrpSpPr/>
          <p:nvPr/>
        </p:nvGrpSpPr>
        <p:grpSpPr>
          <a:xfrm>
            <a:off x="1793663" y="5450684"/>
            <a:ext cx="8604674" cy="1190069"/>
            <a:chOff x="453249" y="4903193"/>
            <a:chExt cx="11738751" cy="1623527"/>
          </a:xfrm>
        </p:grpSpPr>
        <p:pic>
          <p:nvPicPr>
            <p:cNvPr id="9" name="Picture 8" descr="A logo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9620D6B0-83B4-B611-B837-B851D1C1B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249" y="5153592"/>
              <a:ext cx="2342608" cy="1325563"/>
            </a:xfrm>
            <a:prstGeom prst="rect">
              <a:avLst/>
            </a:prstGeom>
          </p:spPr>
        </p:pic>
        <p:pic>
          <p:nvPicPr>
            <p:cNvPr id="10" name="Picture 9" descr="A picture containing font, graphics, text, graphic design&#10;&#10;Description automatically generated">
              <a:extLst>
                <a:ext uri="{FF2B5EF4-FFF2-40B4-BE49-F238E27FC236}">
                  <a16:creationId xmlns:a16="http://schemas.microsoft.com/office/drawing/2014/main" id="{BC7DB7C1-E382-A5BD-1F74-F28DEE020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5857" y="5541158"/>
              <a:ext cx="2154806" cy="719153"/>
            </a:xfrm>
            <a:prstGeom prst="rect">
              <a:avLst/>
            </a:prstGeom>
          </p:spPr>
        </p:pic>
        <p:pic>
          <p:nvPicPr>
            <p:cNvPr id="11" name="Picture 10" descr="A picture containing text, font, graphics, graphic design&#10;&#10;Description automatically generated">
              <a:extLst>
                <a:ext uri="{FF2B5EF4-FFF2-40B4-BE49-F238E27FC236}">
                  <a16:creationId xmlns:a16="http://schemas.microsoft.com/office/drawing/2014/main" id="{F996E45D-7187-574D-2C60-B5E32F6CF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5293" y="5541158"/>
              <a:ext cx="2457056" cy="579841"/>
            </a:xfrm>
            <a:prstGeom prst="rect">
              <a:avLst/>
            </a:prstGeom>
          </p:spPr>
        </p:pic>
        <p:pic>
          <p:nvPicPr>
            <p:cNvPr id="12" name="Picture 11" descr="A picture containing font, graphics, text, logo&#10;&#10;Description automatically generated">
              <a:extLst>
                <a:ext uri="{FF2B5EF4-FFF2-40B4-BE49-F238E27FC236}">
                  <a16:creationId xmlns:a16="http://schemas.microsoft.com/office/drawing/2014/main" id="{7F784A3F-66DE-FEB7-102B-8DE81BA90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4450" y="5187091"/>
              <a:ext cx="2457056" cy="1289954"/>
            </a:xfrm>
            <a:prstGeom prst="rect">
              <a:avLst/>
            </a:prstGeom>
          </p:spPr>
        </p:pic>
        <p:pic>
          <p:nvPicPr>
            <p:cNvPr id="13" name="Picture 12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DED9F9C7-D570-58EA-D531-4F4B2830D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5808" y="4903193"/>
              <a:ext cx="2386192" cy="16235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8295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AF04A-B583-1A1E-678D-C7D3C9D1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next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ADEB36-EB3C-2971-4EDD-34F0A6DCFFBF}"/>
              </a:ext>
            </a:extLst>
          </p:cNvPr>
          <p:cNvSpPr txBox="1"/>
          <p:nvPr/>
        </p:nvSpPr>
        <p:spPr>
          <a:xfrm>
            <a:off x="866274" y="1756610"/>
            <a:ext cx="113257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Bill Gillespie	Bayesian modeling workflow for pharmacometrics applications using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bbr.bayes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with Stan/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Torsten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Edward Roualdes	Access Stan models from your favorite language with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BridgeStan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Jeff Soules	MCMC-Monitor: Browser-based Monitoring of Stan MCMC Samplers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E24250-AD37-635F-57A3-B0A3525E5A4E}"/>
              </a:ext>
            </a:extLst>
          </p:cNvPr>
          <p:cNvSpPr txBox="1"/>
          <p:nvPr/>
        </p:nvSpPr>
        <p:spPr>
          <a:xfrm>
            <a:off x="838199" y="3538102"/>
            <a:ext cx="9304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Session chair: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Mike Lawrence</a:t>
            </a:r>
            <a:endParaRPr lang="sv-SE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190315-2827-6482-360F-B1ACC4C76DC6}"/>
              </a:ext>
            </a:extLst>
          </p:cNvPr>
          <p:cNvSpPr txBox="1"/>
          <p:nvPr/>
        </p:nvSpPr>
        <p:spPr>
          <a:xfrm>
            <a:off x="838198" y="4440551"/>
            <a:ext cx="9304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Lunch (12-2PM): Holmes Lounge</a:t>
            </a:r>
            <a:endParaRPr lang="sv-SE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6" name="Picture 5" descr="A close-up of a logo&#10;&#10;Description automatically generated with low confidence">
            <a:extLst>
              <a:ext uri="{FF2B5EF4-FFF2-40B4-BE49-F238E27FC236}">
                <a16:creationId xmlns:a16="http://schemas.microsoft.com/office/drawing/2014/main" id="{8D265FB2-22F9-F1B1-2D71-DE57CCE2D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256" y="365125"/>
            <a:ext cx="4630947" cy="98185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5A01496-00A3-020A-7143-31C87760B033}"/>
              </a:ext>
            </a:extLst>
          </p:cNvPr>
          <p:cNvGrpSpPr/>
          <p:nvPr/>
        </p:nvGrpSpPr>
        <p:grpSpPr>
          <a:xfrm>
            <a:off x="1793663" y="5450684"/>
            <a:ext cx="8604674" cy="1190069"/>
            <a:chOff x="453249" y="4903193"/>
            <a:chExt cx="11738751" cy="1623527"/>
          </a:xfrm>
        </p:grpSpPr>
        <p:pic>
          <p:nvPicPr>
            <p:cNvPr id="10" name="Picture 9" descr="A logo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F93F2D46-936E-50D6-F1B1-9F545EC6E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249" y="5153592"/>
              <a:ext cx="2342608" cy="1325563"/>
            </a:xfrm>
            <a:prstGeom prst="rect">
              <a:avLst/>
            </a:prstGeom>
          </p:spPr>
        </p:pic>
        <p:pic>
          <p:nvPicPr>
            <p:cNvPr id="12" name="Picture 11" descr="A picture containing font, graphics, text, graphic design&#10;&#10;Description automatically generated">
              <a:extLst>
                <a:ext uri="{FF2B5EF4-FFF2-40B4-BE49-F238E27FC236}">
                  <a16:creationId xmlns:a16="http://schemas.microsoft.com/office/drawing/2014/main" id="{C6313C96-EAF2-5278-0568-262DCB5CB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5857" y="5541158"/>
              <a:ext cx="2154806" cy="719153"/>
            </a:xfrm>
            <a:prstGeom prst="rect">
              <a:avLst/>
            </a:prstGeom>
          </p:spPr>
        </p:pic>
        <p:pic>
          <p:nvPicPr>
            <p:cNvPr id="14" name="Picture 13" descr="A picture containing text, font, graphics, graphic design&#10;&#10;Description automatically generated">
              <a:extLst>
                <a:ext uri="{FF2B5EF4-FFF2-40B4-BE49-F238E27FC236}">
                  <a16:creationId xmlns:a16="http://schemas.microsoft.com/office/drawing/2014/main" id="{FAEE03DA-4FFF-40AB-7DFC-EEBE72EB6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5293" y="5541158"/>
              <a:ext cx="2457056" cy="579841"/>
            </a:xfrm>
            <a:prstGeom prst="rect">
              <a:avLst/>
            </a:prstGeom>
          </p:spPr>
        </p:pic>
        <p:pic>
          <p:nvPicPr>
            <p:cNvPr id="16" name="Picture 15" descr="A picture containing font, graphics, text, logo&#10;&#10;Description automatically generated">
              <a:extLst>
                <a:ext uri="{FF2B5EF4-FFF2-40B4-BE49-F238E27FC236}">
                  <a16:creationId xmlns:a16="http://schemas.microsoft.com/office/drawing/2014/main" id="{41794717-BAA8-ABF6-AA8D-9831AB7FC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4450" y="5187091"/>
              <a:ext cx="2457056" cy="1289954"/>
            </a:xfrm>
            <a:prstGeom prst="rect">
              <a:avLst/>
            </a:prstGeom>
          </p:spPr>
        </p:pic>
        <p:pic>
          <p:nvPicPr>
            <p:cNvPr id="18" name="Picture 17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A2F97EC1-8721-CDD8-AB9E-FB85E0BB4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5808" y="4903193"/>
              <a:ext cx="2386192" cy="16235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1971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AF04A-B583-1A1E-678D-C7D3C9D1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next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ADEB36-EB3C-2971-4EDD-34F0A6DCFFBF}"/>
              </a:ext>
            </a:extLst>
          </p:cNvPr>
          <p:cNvSpPr txBox="1"/>
          <p:nvPr/>
        </p:nvSpPr>
        <p:spPr>
          <a:xfrm>
            <a:off x="866274" y="1528309"/>
            <a:ext cx="9220118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Aditya Ravuri	Dimensionality Reduction via Probabilistic Inference</a:t>
            </a: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Chetkar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Jha	A Bayesian Nonparametric approach for modeling temporal local clusters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Chirag Modi	Delayed rejection HMC for sampling multiscale distributions</a:t>
            </a: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Room: Hillman 70                      Session chair: Andrew Johnson	</a:t>
            </a:r>
          </a:p>
        </p:txBody>
      </p:sp>
      <p:pic>
        <p:nvPicPr>
          <p:cNvPr id="6" name="Picture 5" descr="A close-up of a logo&#10;&#10;Description automatically generated with low confidence">
            <a:extLst>
              <a:ext uri="{FF2B5EF4-FFF2-40B4-BE49-F238E27FC236}">
                <a16:creationId xmlns:a16="http://schemas.microsoft.com/office/drawing/2014/main" id="{8D265FB2-22F9-F1B1-2D71-DE57CCE2D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256" y="365125"/>
            <a:ext cx="4630947" cy="98185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5A01496-00A3-020A-7143-31C87760B033}"/>
              </a:ext>
            </a:extLst>
          </p:cNvPr>
          <p:cNvGrpSpPr/>
          <p:nvPr/>
        </p:nvGrpSpPr>
        <p:grpSpPr>
          <a:xfrm>
            <a:off x="1793663" y="5450684"/>
            <a:ext cx="8604674" cy="1190069"/>
            <a:chOff x="453249" y="4903193"/>
            <a:chExt cx="11738751" cy="1623527"/>
          </a:xfrm>
        </p:grpSpPr>
        <p:pic>
          <p:nvPicPr>
            <p:cNvPr id="10" name="Picture 9" descr="A logo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F93F2D46-936E-50D6-F1B1-9F545EC6E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249" y="5153592"/>
              <a:ext cx="2342608" cy="1325563"/>
            </a:xfrm>
            <a:prstGeom prst="rect">
              <a:avLst/>
            </a:prstGeom>
          </p:spPr>
        </p:pic>
        <p:pic>
          <p:nvPicPr>
            <p:cNvPr id="12" name="Picture 11" descr="A picture containing font, graphics, text, graphic design&#10;&#10;Description automatically generated">
              <a:extLst>
                <a:ext uri="{FF2B5EF4-FFF2-40B4-BE49-F238E27FC236}">
                  <a16:creationId xmlns:a16="http://schemas.microsoft.com/office/drawing/2014/main" id="{C6313C96-EAF2-5278-0568-262DCB5CB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5857" y="5541158"/>
              <a:ext cx="2154806" cy="719153"/>
            </a:xfrm>
            <a:prstGeom prst="rect">
              <a:avLst/>
            </a:prstGeom>
          </p:spPr>
        </p:pic>
        <p:pic>
          <p:nvPicPr>
            <p:cNvPr id="14" name="Picture 13" descr="A picture containing text, font, graphics, graphic design&#10;&#10;Description automatically generated">
              <a:extLst>
                <a:ext uri="{FF2B5EF4-FFF2-40B4-BE49-F238E27FC236}">
                  <a16:creationId xmlns:a16="http://schemas.microsoft.com/office/drawing/2014/main" id="{FAEE03DA-4FFF-40AB-7DFC-EEBE72EB6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5293" y="5541158"/>
              <a:ext cx="2457056" cy="579841"/>
            </a:xfrm>
            <a:prstGeom prst="rect">
              <a:avLst/>
            </a:prstGeom>
          </p:spPr>
        </p:pic>
        <p:pic>
          <p:nvPicPr>
            <p:cNvPr id="16" name="Picture 15" descr="A picture containing font, graphics, text, logo&#10;&#10;Description automatically generated">
              <a:extLst>
                <a:ext uri="{FF2B5EF4-FFF2-40B4-BE49-F238E27FC236}">
                  <a16:creationId xmlns:a16="http://schemas.microsoft.com/office/drawing/2014/main" id="{41794717-BAA8-ABF6-AA8D-9831AB7FC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4450" y="5187091"/>
              <a:ext cx="2457056" cy="1289954"/>
            </a:xfrm>
            <a:prstGeom prst="rect">
              <a:avLst/>
            </a:prstGeom>
          </p:spPr>
        </p:pic>
        <p:pic>
          <p:nvPicPr>
            <p:cNvPr id="18" name="Picture 17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A2F97EC1-8721-CDD8-AB9E-FB85E0BB4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5808" y="4903193"/>
              <a:ext cx="2386192" cy="1623527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98EDBCC-08E4-6B20-005A-70D609AF612A}"/>
              </a:ext>
            </a:extLst>
          </p:cNvPr>
          <p:cNvSpPr txBox="1"/>
          <p:nvPr/>
        </p:nvSpPr>
        <p:spPr>
          <a:xfrm>
            <a:off x="866274" y="3414530"/>
            <a:ext cx="9248192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Arya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Pourzanjani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Estimating Tumor Growth/Inhibition Dynamics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Yanan Long	Immune System and Neuro Disorders and Peri- and Postpartum Health Factors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Sydney Dimmock	Bayesian analysis of brain oscillation phase data in Stan	</a:t>
            </a: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Room: Hillman 60                       Session chair: Eric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Novik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79152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186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Coming next</vt:lpstr>
      <vt:lpstr>Coming next</vt:lpstr>
      <vt:lpstr>Coming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Zhang</dc:creator>
  <cp:lastModifiedBy>Yi Zhang</cp:lastModifiedBy>
  <cp:revision>1</cp:revision>
  <dcterms:created xsi:type="dcterms:W3CDTF">2023-06-22T03:36:27Z</dcterms:created>
  <dcterms:modified xsi:type="dcterms:W3CDTF">2023-06-22T04:10:13Z</dcterms:modified>
</cp:coreProperties>
</file>